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57" r:id="rId3"/>
    <p:sldId id="258" r:id="rId4"/>
    <p:sldId id="256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WLdueaqMyHG7+MtGTyEzw==" hashData="mAO0xa8VKnSFdQG8yhvgTEQpv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3300"/>
    <a:srgbClr val="7B2A05"/>
    <a:srgbClr val="969696"/>
    <a:srgbClr val="0099CC"/>
    <a:srgbClr val="A50021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5" autoAdjust="0"/>
    <p:restoredTop sz="94625" autoAdjust="0"/>
  </p:normalViewPr>
  <p:slideViewPr>
    <p:cSldViewPr>
      <p:cViewPr>
        <p:scale>
          <a:sx n="50" d="100"/>
          <a:sy n="50" d="100"/>
        </p:scale>
        <p:origin x="-1566" y="-558"/>
      </p:cViewPr>
      <p:guideLst>
        <p:guide orient="horz" pos="2160"/>
        <p:guide pos="288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_tradnl"/>
          </a:p>
        </p:txBody>
      </p:sp>
      <p:sp>
        <p:nvSpPr>
          <p:cNvPr id="102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8C3354A-37E5-4F6E-BB01-9FDACF59FD4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98A185-DD23-4D37-96B0-AD8D76449473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2499E9-AEEB-47D9-A906-2C55212A79E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29F480-463E-4CB4-8BB8-F1A9B8196F57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91B34-03F5-42DB-AC4C-9103EA20BA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537F4-0DB6-4AB3-A087-3F04C2816A0B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46F8D-B363-4EDC-852B-3DFBE68549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25AFD7-FBBC-499E-B66D-E9CCE7CB6CA7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C0A9C-6CA9-48E8-A86C-14C606BA785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08E25E-856D-4585-A443-EADE05CB2BDF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5E2CF4-F892-47EC-A918-8EC4DAB1A45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B74B7E-4F86-4F04-A2DC-9D8876D6EFF8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DC50F-D5C5-4F0B-A0D6-813535B86A5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AA3955-C748-4ED8-9ADF-5E1A6AE7219C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3A6A12-7178-4E7C-AA01-4EE88B1A16A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C7234C-7DFC-41D1-B97E-B07AD857F1E0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CCB2A-666E-4988-B177-D17456DE0F8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8CA635-833B-43F8-B37D-A5EDE1579DF6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CA008-9A2F-462D-AE6F-1CD88CFB3A3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B69735-9515-4EC5-9394-8656E4C89F57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35C8A-AAD1-4AE8-A269-B97E7AE1389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33BFE9-B37B-4DDD-BC73-CC0831BD8B2F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95B3D-F653-4BF2-9A17-B167AE17949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0AD3C2-25D4-4021-B370-585DEA238C5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0E0CF195-5957-41F9-888D-763F0EA093C2}" type="datetime1">
              <a:rPr lang="en-US"/>
              <a:pPr/>
              <a:t>12/1/2014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3BFF34-7299-4464-854F-D246F0B6788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13BF64-2154-4F76-821B-FB74C02A0A57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274AE-0ADA-4005-A168-6EB65F355AF5}" type="datetime1">
              <a:rPr lang="en-US"/>
              <a:pPr/>
              <a:t>12/1/2014</a:t>
            </a:fld>
            <a:endParaRPr lang="en-US"/>
          </a:p>
        </p:txBody>
      </p:sp>
      <p:pic>
        <p:nvPicPr>
          <p:cNvPr id="3076" name="Picture 4" descr="Closeb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052513"/>
            <a:ext cx="3949700" cy="5257800"/>
          </a:xfrm>
          <a:prstGeom prst="rect">
            <a:avLst/>
          </a:prstGeom>
          <a:noFill/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5148263" y="4762500"/>
            <a:ext cx="25908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CC"/>
                </a:solidFill>
                <a:latin typeface="Tempus Sans ITC" pitchFamily="82" charset="0"/>
              </a:rPr>
              <a:t>"La fe nacional y otros escritos sobre España"</a:t>
            </a:r>
            <a:endParaRPr lang="en-US">
              <a:solidFill>
                <a:srgbClr val="FFFFCC"/>
              </a:solidFill>
              <a:latin typeface="Tempus Sans ITC" pitchFamily="82" charset="0"/>
            </a:endParaRPr>
          </a:p>
        </p:txBody>
      </p:sp>
      <p:pic>
        <p:nvPicPr>
          <p:cNvPr id="3088" name="Picture 16" descr="Benito_perez_galdos_y_perro_las_palmas_18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1412875"/>
            <a:ext cx="2192338" cy="3311525"/>
          </a:xfrm>
          <a:prstGeom prst="rect">
            <a:avLst/>
          </a:prstGeom>
          <a:noFill/>
        </p:spPr>
      </p:pic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-323850" y="0"/>
            <a:ext cx="21605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>
                <a:solidFill>
                  <a:schemeClr val="accent1"/>
                </a:solidFill>
                <a:latin typeface="Georgia" pitchFamily="18" charset="0"/>
              </a:rPr>
              <a:t>Producciones </a:t>
            </a:r>
            <a:br>
              <a:rPr lang="es-ES" sz="2000">
                <a:solidFill>
                  <a:schemeClr val="accent1"/>
                </a:solidFill>
                <a:latin typeface="Georgia" pitchFamily="18" charset="0"/>
              </a:rPr>
            </a:br>
            <a:r>
              <a:rPr lang="es-ES" sz="1800" b="1">
                <a:solidFill>
                  <a:srgbClr val="FFFFCC"/>
                </a:solidFill>
                <a:latin typeface="Arial" charset="0"/>
              </a:rPr>
              <a:t>©</a:t>
            </a:r>
            <a:r>
              <a:rPr lang="es-ES" sz="1800">
                <a:solidFill>
                  <a:srgbClr val="FFFFCC"/>
                </a:solidFill>
                <a:latin typeface="Arial" charset="0"/>
              </a:rPr>
              <a:t> </a:t>
            </a:r>
            <a:r>
              <a:rPr lang="es-ES" sz="1800" b="1">
                <a:solidFill>
                  <a:srgbClr val="FFFFCC"/>
                </a:solidFill>
                <a:latin typeface="Arial" charset="0"/>
              </a:rPr>
              <a:t>JMM 2013</a:t>
            </a:r>
            <a:r>
              <a:rPr lang="es-ES" sz="1800" b="1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es-ES" sz="1800">
                <a:solidFill>
                  <a:schemeClr val="accent2"/>
                </a:solidFill>
                <a:latin typeface="Arial" charset="0"/>
              </a:rPr>
              <a:t/>
            </a:r>
            <a:br>
              <a:rPr lang="es-ES" sz="1800">
                <a:solidFill>
                  <a:schemeClr val="accent2"/>
                </a:solidFill>
                <a:latin typeface="Arial" charset="0"/>
              </a:rPr>
            </a:br>
            <a:r>
              <a:rPr lang="es-ES" sz="2000">
                <a:solidFill>
                  <a:schemeClr val="accent1"/>
                </a:solidFill>
                <a:latin typeface="Georgia" pitchFamily="18" charset="0"/>
              </a:rPr>
              <a:t>Presenta</a:t>
            </a:r>
          </a:p>
        </p:txBody>
      </p:sp>
      <p:pic>
        <p:nvPicPr>
          <p:cNvPr id="3090" name="Picture 18" descr="mousep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09025" y="6308725"/>
            <a:ext cx="434975" cy="5492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melancol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0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D92E0-302B-4103-B311-925B970337F1}" type="datetime1">
              <a:rPr lang="en-US"/>
              <a:pPr/>
              <a:t>12/1/2014</a:t>
            </a:fld>
            <a:endParaRPr lang="en-US"/>
          </a:p>
        </p:txBody>
      </p:sp>
      <p:pic>
        <p:nvPicPr>
          <p:cNvPr id="4098" name="Picture 2" descr="Openbk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914400"/>
            <a:ext cx="7543800" cy="511016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739900" y="2206625"/>
            <a:ext cx="2760663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_tradnl" sz="2000" i="1"/>
              <a:t>Fragmento publicado en el año 1912.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s-ES_tradnl" sz="2000" i="1"/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2000" i="1"/>
              <a:t>Hace 101 años, Don Benito Pérez Galdós escribía esto.</a:t>
            </a:r>
            <a:endParaRPr lang="es-ES_tradnl" sz="2000" i="1"/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4859338" y="1700213"/>
            <a:ext cx="2881312" cy="315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                 ****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s-ES" sz="1800" b="1"/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"Los dos partidos que se han concordado para turnarse pacíficamente en el poder, son dos manadas de hombres que no aspiran más que a pastar en el presupuesto.</a:t>
            </a:r>
            <a:endParaRPr lang="es-ES_tradnl" sz="1800" b="1"/>
          </a:p>
          <a:p>
            <a:endParaRPr lang="es-ES_tradnl" sz="1800" b="1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4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E6F5-8B9D-498C-A72F-27F1DEBCA120}" type="datetime1">
              <a:rPr lang="en-US"/>
              <a:pPr/>
              <a:t>12/1/2014</a:t>
            </a:fld>
            <a:endParaRPr lang="en-US"/>
          </a:p>
        </p:txBody>
      </p:sp>
      <p:pic>
        <p:nvPicPr>
          <p:cNvPr id="2053" name="Picture 5" descr="Openbk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914400"/>
            <a:ext cx="7543800" cy="5110163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752600" y="1295400"/>
            <a:ext cx="2667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_tradnl" sz="1600" b="1">
              <a:solidFill>
                <a:srgbClr val="000080"/>
              </a:solidFill>
              <a:latin typeface="Garamond" pitchFamily="18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4716463" y="1371600"/>
            <a:ext cx="3084512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No acometerán ni el problema religioso, ni el económico, ni el educativo; no harán más que burocracia pura, caciquismo, estéril trabajo de recomendaciones, favores a los amigotes, legislar sin ninguna eficacia práctica, y adelante con los farolitos.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 Si nada se puede esperar de las turbas monárquicas, tampoco debemos tener fe   en la grey revolucionaria.</a:t>
            </a:r>
            <a:endParaRPr lang="es-ES_tradnl" sz="1800" b="1"/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676400" y="1371600"/>
            <a:ext cx="2824163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Carecen de ideales, ningún fin elevado los mueve; no mejorarán en lo más mínimo las condiciones de vida de esta infeliz raza, pobrísima y analfabeta.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Pasarán unos tras otros dejando todo como hoy se halla, y llevarán a España a un estado de consunción que, de fijo, ha de acabar en muerte. </a:t>
            </a:r>
            <a:endParaRPr lang="es-ES_tradnl" sz="1800" b="1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37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  <p:bldP spid="20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16BDC-CD6F-4BB4-BAEE-E58B74D2904E}" type="datetime1">
              <a:rPr lang="en-US"/>
              <a:pPr/>
              <a:t>12/1/2014</a:t>
            </a:fld>
            <a:endParaRPr lang="en-US"/>
          </a:p>
        </p:txBody>
      </p:sp>
      <p:pic>
        <p:nvPicPr>
          <p:cNvPr id="6146" name="Picture 2" descr="Openbk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" y="873125"/>
            <a:ext cx="7543800" cy="5110163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800600" y="1284288"/>
            <a:ext cx="30480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000080"/>
                </a:solidFill>
              </a:rPr>
              <a:t> </a:t>
            </a:r>
            <a:br>
              <a:rPr lang="es-ES" sz="1600" b="1">
                <a:solidFill>
                  <a:srgbClr val="000080"/>
                </a:solidFill>
              </a:rPr>
            </a:br>
            <a:endParaRPr lang="es-ES" sz="1600" b="1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716463" y="1671638"/>
            <a:ext cx="3024187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que este Régimen, atacado de tuberculosis ética, sea  sustituido por otro que traiga nueva sangre y nuevos focos de lumbre mental“.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Tendremos que esperar como mínimo 100 años más para que en este tiempo, "si hay mucha suerte“,  nazcan personas más sabias y menos chorizos de los que tenemos actualmente... </a:t>
            </a:r>
            <a:endParaRPr lang="es-ES_tradnl" sz="1800" b="1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692275" y="1484313"/>
            <a:ext cx="2682875" cy="364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No creo ni en los revolucionarios de nuevo cuño ni en los antediluvianos.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 La España que aspira a un cambio radical y violento de la política se está quedando, a mi entender, tan anémica como la otra.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Han de pasar años, tal vez lustros, antes de</a:t>
            </a:r>
            <a:endParaRPr lang="es-ES_tradnl" sz="1800" b="1">
              <a:solidFill>
                <a:srgbClr val="00008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98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41AF-850A-4C49-9E00-B7A07E1AF1A3}" type="datetime1">
              <a:rPr lang="en-US"/>
              <a:pPr/>
              <a:t>12/1/2014</a:t>
            </a:fld>
            <a:endParaRPr lang="en-US"/>
          </a:p>
        </p:txBody>
      </p:sp>
      <p:pic>
        <p:nvPicPr>
          <p:cNvPr id="8194" name="Picture 2" descr="Openbk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" y="873125"/>
            <a:ext cx="7543800" cy="5110163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724400" y="1219200"/>
            <a:ext cx="2971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 </a:t>
            </a:r>
            <a:endParaRPr lang="en-US" sz="1600">
              <a:latin typeface="Arial" charset="0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076825" y="3573463"/>
            <a:ext cx="2287588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sz="2000" b="1"/>
              <a:t>PUES YA HAN PASADO 101,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sz="2000" b="1"/>
              <a:t>Don Benito </a:t>
            </a:r>
            <a:r>
              <a:rPr lang="es-ES" sz="1800" b="1"/>
              <a:t>y estamos en las mismas…</a:t>
            </a:r>
            <a:endParaRPr lang="es-ES_tradnl" sz="1800" b="1"/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547813" y="1557338"/>
            <a:ext cx="2895600" cy="394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endParaRPr lang="es-ES" b="1"/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b="1"/>
              <a:t>¡Pobres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b="1"/>
              <a:t> españoles!,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endParaRPr lang="es-ES" b="1"/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  lo que nos costará  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 recuperar lo perdido.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s-ES" sz="1800" b="1"/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s-ES" sz="1800" b="1"/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s-ES" sz="1800" b="1"/>
              <a:t>               ******</a:t>
            </a:r>
            <a:endParaRPr lang="es-ES_tradnl" sz="1800" b="1"/>
          </a:p>
        </p:txBody>
      </p:sp>
      <p:pic>
        <p:nvPicPr>
          <p:cNvPr id="8201" name="Picture 9" descr="gald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1619250"/>
            <a:ext cx="1809750" cy="18097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7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1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ca España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Marca España</Template>
  <TotalTime>10</TotalTime>
  <Words>396</Words>
  <Application>Microsoft Office PowerPoint</Application>
  <PresentationFormat>Presentación en pantalla (4:3)</PresentationFormat>
  <Paragraphs>63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Times New Roman</vt:lpstr>
      <vt:lpstr>Tempus Sans ITC</vt:lpstr>
      <vt:lpstr>Georgia</vt:lpstr>
      <vt:lpstr>Arial</vt:lpstr>
      <vt:lpstr>Garamond</vt:lpstr>
      <vt:lpstr>Marca España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Manager>Programado por Pablo Olivares</Manager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Lecciones de la vida</dc:subject>
  <dc:creator>JOSE LUIS</dc:creator>
  <cp:lastModifiedBy>JOSE LUIS</cp:lastModifiedBy>
  <cp:revision>1</cp:revision>
  <dcterms:created xsi:type="dcterms:W3CDTF">2014-12-01T14:28:12Z</dcterms:created>
  <dcterms:modified xsi:type="dcterms:W3CDTF">2014-12-01T14:39:10Z</dcterms:modified>
</cp:coreProperties>
</file>