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IPIXyjGygTHsKAt00qGjw==" hashData="Gmafdk6xy63ucyF9HeiKFHYnw4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5078" autoAdjust="0"/>
  </p:normalViewPr>
  <p:slideViewPr>
    <p:cSldViewPr>
      <p:cViewPr varScale="1">
        <p:scale>
          <a:sx n="76" d="100"/>
          <a:sy n="76" d="100"/>
        </p:scale>
        <p:origin x="-8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50A40B-94D2-4BB5-9192-47A0C8134A8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FBAE3-D52D-4C23-97A0-8142DCB01AD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58E4D2-44FD-43C4-906B-F8C7107BED9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B8E98-CEED-4003-B8F3-327951BF317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E65EF-5E78-45E6-BB46-8E11C34D2AB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E32096-8E0F-4999-9D59-0BF6DDC254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21C1E-A68C-43AE-8174-13443D4FB3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86040C-FD41-4FD8-B6B9-A4CEEF54BB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D6AB2-3B2F-4F85-9811-847CD2E4EB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921897-F11D-4659-AA96-A17595A8DA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44DE4-4785-4F75-9BBB-DFD0938813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6EAF216-6933-4772-9AA5-53B702E244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547664" y="2276872"/>
            <a:ext cx="6121400" cy="3528392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273444"/>
              </a:avLst>
            </a:prstTxWarp>
          </a:bodyPr>
          <a:lstStyle/>
          <a:p>
            <a:pPr algn="ctr"/>
            <a:r>
              <a:rPr lang="es-ES" sz="1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Versión original de la </a:t>
            </a:r>
            <a:r>
              <a:rPr lang="es-ES" sz="1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Fábula</a:t>
            </a:r>
          </a:p>
          <a:p>
            <a:pPr algn="ctr"/>
            <a:endParaRPr lang="es-ES" sz="1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Comic Sans MS"/>
            </a:endParaRPr>
          </a:p>
          <a:p>
            <a:pPr algn="ctr"/>
            <a:r>
              <a:rPr lang="es-ES" sz="1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"La Hormiga y la </a:t>
            </a:r>
            <a:r>
              <a:rPr lang="es-ES" sz="1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Cigarra“</a:t>
            </a:r>
          </a:p>
          <a:p>
            <a:pPr algn="ctr"/>
            <a:endParaRPr lang="es-ES" sz="1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Comic Sans MS"/>
            </a:endParaRPr>
          </a:p>
          <a:p>
            <a:pPr algn="ctr"/>
            <a:r>
              <a:rPr lang="es-ES" sz="1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y </a:t>
            </a:r>
            <a:endParaRPr lang="es-ES" sz="14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Comic Sans MS"/>
            </a:endParaRPr>
          </a:p>
          <a:p>
            <a:pPr algn="ctr"/>
            <a:endParaRPr lang="es-ES" sz="1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Comic Sans MS"/>
            </a:endParaRPr>
          </a:p>
          <a:p>
            <a:pPr algn="ctr"/>
            <a:r>
              <a:rPr lang="es-ES" sz="1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/>
              </a:rPr>
              <a:t>VERSIÓN A LA ESPAÑOLA</a:t>
            </a:r>
          </a:p>
        </p:txBody>
      </p:sp>
      <p:pic>
        <p:nvPicPr>
          <p:cNvPr id="2055" name="Picture 7" descr="cigarrahormi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190875"/>
            <a:ext cx="4762500" cy="3667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735263" y="115888"/>
            <a:ext cx="40719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800" b="1">
                <a:latin typeface="Comic Sans MS" pitchFamily="66" charset="0"/>
              </a:rPr>
              <a:t>=VERSION CLÁSICA=</a:t>
            </a:r>
          </a:p>
        </p:txBody>
      </p:sp>
      <p:pic>
        <p:nvPicPr>
          <p:cNvPr id="3079" name="Picture 7" descr="MCj0428371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130300"/>
            <a:ext cx="2592387" cy="2514600"/>
          </a:xfrm>
          <a:prstGeom prst="rect">
            <a:avLst/>
          </a:prstGeom>
          <a:noFill/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34925" y="549275"/>
            <a:ext cx="8839200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ES_tradnl" sz="2800">
                <a:latin typeface="Comic Sans MS" pitchFamily="66" charset="0"/>
              </a:rPr>
              <a:t> La hormiga trabaja a brazo partido todo el verano</a:t>
            </a:r>
          </a:p>
          <a:p>
            <a:r>
              <a:rPr lang="es-ES_tradnl" sz="2800">
                <a:latin typeface="Comic Sans MS" pitchFamily="66" charset="0"/>
              </a:rPr>
              <a:t>  bajo un calor aplastante.</a:t>
            </a:r>
          </a:p>
          <a:p>
            <a:endParaRPr lang="es-ES_tradnl" sz="2800">
              <a:latin typeface="Comic Sans MS" pitchFamily="66" charset="0"/>
            </a:endParaRPr>
          </a:p>
          <a:p>
            <a:endParaRPr lang="es-ES_tradnl" sz="2800">
              <a:latin typeface="Comic Sans MS" pitchFamily="66" charset="0"/>
            </a:endParaRPr>
          </a:p>
          <a:p>
            <a:endParaRPr lang="es-ES_tradnl" sz="2800">
              <a:latin typeface="Comic Sans MS" pitchFamily="66" charset="0"/>
            </a:endParaRPr>
          </a:p>
          <a:p>
            <a:r>
              <a:rPr lang="es-ES_tradnl" sz="2800">
                <a:latin typeface="Comic Sans MS" pitchFamily="66" charset="0"/>
              </a:rPr>
              <a:t/>
            </a:r>
            <a:br>
              <a:rPr lang="es-ES_tradnl" sz="2800">
                <a:latin typeface="Comic Sans MS" pitchFamily="66" charset="0"/>
              </a:rPr>
            </a:br>
            <a:r>
              <a:rPr lang="es-ES_tradnl" sz="2800">
                <a:latin typeface="Comic Sans MS" pitchFamily="66" charset="0"/>
              </a:rPr>
              <a:t>		</a:t>
            </a:r>
          </a:p>
          <a:p>
            <a:r>
              <a:rPr lang="es-ES_tradnl" sz="2800">
                <a:latin typeface="Comic Sans MS" pitchFamily="66" charset="0"/>
              </a:rPr>
              <a:t>- Construye su casa y se aprovisiona de víveres para </a:t>
            </a:r>
          </a:p>
          <a:p>
            <a:r>
              <a:rPr lang="es-ES_tradnl" sz="2800">
                <a:latin typeface="Comic Sans MS" pitchFamily="66" charset="0"/>
              </a:rPr>
              <a:t>  el invierno.</a:t>
            </a:r>
          </a:p>
          <a:p>
            <a:r>
              <a:rPr lang="es-ES_tradnl" sz="2800">
                <a:latin typeface="Comic Sans MS" pitchFamily="66" charset="0"/>
              </a:rPr>
              <a:t/>
            </a:r>
            <a:br>
              <a:rPr lang="es-ES_tradnl" sz="2800">
                <a:latin typeface="Comic Sans MS" pitchFamily="66" charset="0"/>
              </a:rPr>
            </a:br>
            <a:endParaRPr lang="es-ES_tradnl" sz="2800">
              <a:latin typeface="Comic Sans MS" pitchFamily="66" charset="0"/>
            </a:endParaRPr>
          </a:p>
        </p:txBody>
      </p:sp>
      <p:pic>
        <p:nvPicPr>
          <p:cNvPr id="3081" name="Picture 9" descr="MCj0215291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4652963"/>
            <a:ext cx="1181100" cy="1871662"/>
          </a:xfrm>
          <a:prstGeom prst="rect">
            <a:avLst/>
          </a:prstGeom>
          <a:noFill/>
        </p:spPr>
      </p:pic>
      <p:pic>
        <p:nvPicPr>
          <p:cNvPr id="3082" name="Picture 10" descr="MCj0335022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38350" y="1557338"/>
            <a:ext cx="1670050" cy="2016125"/>
          </a:xfrm>
          <a:prstGeom prst="rect">
            <a:avLst/>
          </a:prstGeom>
          <a:noFill/>
        </p:spPr>
      </p:pic>
      <p:pic>
        <p:nvPicPr>
          <p:cNvPr id="3083" name="Picture 11" descr="MCj04339180000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3450" y="3789363"/>
            <a:ext cx="2735263" cy="2735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2863" y="196850"/>
            <a:ext cx="9101137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s-ES_tradnl" sz="2800">
                <a:latin typeface="Comic Sans MS" pitchFamily="66" charset="0"/>
              </a:rPr>
              <a:t>La cigarra piensa que la hormiga es tonta y se pasa </a:t>
            </a:r>
          </a:p>
          <a:p>
            <a:r>
              <a:rPr lang="es-ES_tradnl" sz="2800">
                <a:latin typeface="Comic Sans MS" pitchFamily="66" charset="0"/>
              </a:rPr>
              <a:t> el verano riendo,   bailando y jugando.</a:t>
            </a:r>
          </a:p>
          <a:p>
            <a:r>
              <a:rPr lang="es-ES_tradnl" sz="2800">
                <a:latin typeface="Comic Sans MS" pitchFamily="66" charset="0"/>
              </a:rPr>
              <a:t/>
            </a:r>
            <a:br>
              <a:rPr lang="es-ES_tradnl" sz="2800">
                <a:latin typeface="Comic Sans MS" pitchFamily="66" charset="0"/>
              </a:rPr>
            </a:br>
            <a:endParaRPr lang="es-ES_tradnl" sz="2800">
              <a:latin typeface="Comic Sans MS" pitchFamily="66" charset="0"/>
            </a:endParaRPr>
          </a:p>
          <a:p>
            <a:endParaRPr lang="es-ES_tradnl" sz="2800">
              <a:latin typeface="Comic Sans MS" pitchFamily="66" charset="0"/>
            </a:endParaRPr>
          </a:p>
          <a:p>
            <a:endParaRPr lang="es-ES_tradnl" sz="2800">
              <a:latin typeface="Comic Sans MS" pitchFamily="66" charset="0"/>
            </a:endParaRPr>
          </a:p>
          <a:p>
            <a:r>
              <a:rPr lang="es-ES_tradnl" sz="2800">
                <a:latin typeface="Comic Sans MS" pitchFamily="66" charset="0"/>
              </a:rPr>
              <a:t>- Cuando llega el invierno, la hormiga se refugia en su </a:t>
            </a:r>
          </a:p>
          <a:p>
            <a:r>
              <a:rPr lang="es-ES_tradnl" sz="2800">
                <a:latin typeface="Comic Sans MS" pitchFamily="66" charset="0"/>
              </a:rPr>
              <a:t>  casita donde tiene    todo lo que le hace  falta hasta</a:t>
            </a:r>
          </a:p>
          <a:p>
            <a:r>
              <a:rPr lang="es-ES_tradnl" sz="2800">
                <a:latin typeface="Comic Sans MS" pitchFamily="66" charset="0"/>
              </a:rPr>
              <a:t>  la primavera.</a:t>
            </a:r>
          </a:p>
          <a:p>
            <a:endParaRPr lang="es-ES_tradnl" sz="2800">
              <a:latin typeface="Comic Sans MS" pitchFamily="66" charset="0"/>
            </a:endParaRPr>
          </a:p>
          <a:p>
            <a:endParaRPr lang="es-ES_tradnl" sz="2800">
              <a:latin typeface="Comic Sans MS" pitchFamily="66" charset="0"/>
            </a:endParaRPr>
          </a:p>
          <a:p>
            <a:r>
              <a:rPr lang="es-ES_tradnl" sz="2800">
                <a:latin typeface="Comic Sans MS" pitchFamily="66" charset="0"/>
              </a:rPr>
              <a:t/>
            </a:r>
            <a:br>
              <a:rPr lang="es-ES_tradnl" sz="2800">
                <a:latin typeface="Comic Sans MS" pitchFamily="66" charset="0"/>
              </a:rPr>
            </a:br>
            <a:r>
              <a:rPr lang="es-ES_tradnl" sz="2800">
                <a:latin typeface="Comic Sans MS" pitchFamily="66" charset="0"/>
              </a:rPr>
              <a:t>- La cigarra, tiritando, sin comida y sin cobijo, </a:t>
            </a:r>
          </a:p>
          <a:p>
            <a:r>
              <a:rPr lang="es-ES_tradnl" sz="2800">
                <a:latin typeface="Comic Sans MS" pitchFamily="66" charset="0"/>
              </a:rPr>
              <a:t>  muere de frío. </a:t>
            </a:r>
          </a:p>
          <a:p>
            <a:endParaRPr lang="es-ES_tradnl" sz="2800">
              <a:latin typeface="Comic Sans MS" pitchFamily="66" charset="0"/>
            </a:endParaRPr>
          </a:p>
        </p:txBody>
      </p:sp>
      <p:pic>
        <p:nvPicPr>
          <p:cNvPr id="4102" name="Picture 6" descr="screenshot3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3813" y="898525"/>
            <a:ext cx="2519362" cy="1884363"/>
          </a:xfrm>
          <a:prstGeom prst="rect">
            <a:avLst/>
          </a:prstGeom>
          <a:noFill/>
        </p:spPr>
      </p:pic>
      <p:pic>
        <p:nvPicPr>
          <p:cNvPr id="4104" name="Picture 8" descr="cigar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1196975"/>
            <a:ext cx="1562100" cy="1624013"/>
          </a:xfrm>
          <a:prstGeom prst="rect">
            <a:avLst/>
          </a:prstGeom>
          <a:noFill/>
        </p:spPr>
      </p:pic>
      <p:pic>
        <p:nvPicPr>
          <p:cNvPr id="4106" name="Picture 10" descr="hormigasentrenada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300" y="3644900"/>
            <a:ext cx="1933575" cy="1863725"/>
          </a:xfrm>
          <a:prstGeom prst="rect">
            <a:avLst/>
          </a:prstGeom>
          <a:noFill/>
        </p:spPr>
      </p:pic>
      <p:pic>
        <p:nvPicPr>
          <p:cNvPr id="4107" name="Picture 11" descr="MCj02165760000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388" y="5238750"/>
            <a:ext cx="1944687" cy="1503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311400" y="115888"/>
            <a:ext cx="44211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800" b="1">
                <a:latin typeface="Comic Sans MS" pitchFamily="66" charset="0"/>
              </a:rPr>
              <a:t>=VERSION ESPAÑOLA=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34925" y="549275"/>
            <a:ext cx="8839200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ES_tradnl" sz="2800">
                <a:latin typeface="Comic Sans MS" pitchFamily="66" charset="0"/>
              </a:rPr>
              <a:t> La hormiga trabaja a brazo partido todo el verano</a:t>
            </a:r>
          </a:p>
          <a:p>
            <a:r>
              <a:rPr lang="es-ES_tradnl" sz="2800">
                <a:latin typeface="Comic Sans MS" pitchFamily="66" charset="0"/>
              </a:rPr>
              <a:t>  bajo un calor aplastante.</a:t>
            </a:r>
          </a:p>
          <a:p>
            <a:endParaRPr lang="es-ES_tradnl" sz="2800">
              <a:latin typeface="Comic Sans MS" pitchFamily="66" charset="0"/>
            </a:endParaRPr>
          </a:p>
          <a:p>
            <a:endParaRPr lang="es-ES_tradnl" sz="2800">
              <a:latin typeface="Comic Sans MS" pitchFamily="66" charset="0"/>
            </a:endParaRPr>
          </a:p>
          <a:p>
            <a:endParaRPr lang="es-ES_tradnl" sz="2800">
              <a:latin typeface="Comic Sans MS" pitchFamily="66" charset="0"/>
            </a:endParaRPr>
          </a:p>
          <a:p>
            <a:r>
              <a:rPr lang="es-ES_tradnl" sz="2800">
                <a:latin typeface="Comic Sans MS" pitchFamily="66" charset="0"/>
              </a:rPr>
              <a:t/>
            </a:r>
            <a:br>
              <a:rPr lang="es-ES_tradnl" sz="2800">
                <a:latin typeface="Comic Sans MS" pitchFamily="66" charset="0"/>
              </a:rPr>
            </a:br>
            <a:r>
              <a:rPr lang="es-ES_tradnl" sz="2800">
                <a:latin typeface="Comic Sans MS" pitchFamily="66" charset="0"/>
              </a:rPr>
              <a:t>		</a:t>
            </a:r>
          </a:p>
          <a:p>
            <a:r>
              <a:rPr lang="es-ES_tradnl" sz="2800">
                <a:latin typeface="Comic Sans MS" pitchFamily="66" charset="0"/>
              </a:rPr>
              <a:t>- Construye su casa y se aprovisiona de víveres para </a:t>
            </a:r>
          </a:p>
          <a:p>
            <a:r>
              <a:rPr lang="es-ES_tradnl" sz="2800">
                <a:latin typeface="Comic Sans MS" pitchFamily="66" charset="0"/>
              </a:rPr>
              <a:t>  el invierno.</a:t>
            </a:r>
          </a:p>
          <a:p>
            <a:r>
              <a:rPr lang="es-ES_tradnl" sz="2800">
                <a:latin typeface="Comic Sans MS" pitchFamily="66" charset="0"/>
              </a:rPr>
              <a:t/>
            </a:r>
            <a:br>
              <a:rPr lang="es-ES_tradnl" sz="2800">
                <a:latin typeface="Comic Sans MS" pitchFamily="66" charset="0"/>
              </a:rPr>
            </a:br>
            <a:endParaRPr lang="es-ES_tradnl" sz="2800">
              <a:latin typeface="Comic Sans MS" pitchFamily="66" charset="0"/>
            </a:endParaRPr>
          </a:p>
        </p:txBody>
      </p:sp>
      <p:pic>
        <p:nvPicPr>
          <p:cNvPr id="5128" name="Picture 8" descr="hormig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981075"/>
            <a:ext cx="2971800" cy="2657475"/>
          </a:xfrm>
          <a:prstGeom prst="rect">
            <a:avLst/>
          </a:prstGeom>
          <a:noFill/>
        </p:spPr>
      </p:pic>
      <p:pic>
        <p:nvPicPr>
          <p:cNvPr id="5132" name="Picture 12" descr="20834-18870_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4149725"/>
            <a:ext cx="2132013" cy="2420938"/>
          </a:xfrm>
          <a:prstGeom prst="rect">
            <a:avLst/>
          </a:prstGeom>
          <a:noFill/>
        </p:spPr>
      </p:pic>
      <p:pic>
        <p:nvPicPr>
          <p:cNvPr id="5134" name="Picture 14" descr="MCj0434229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25" y="4005263"/>
            <a:ext cx="2260600" cy="2560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-50800" y="100013"/>
            <a:ext cx="9086850" cy="649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ES_tradnl" sz="2800">
                <a:latin typeface="Comic Sans MS" pitchFamily="66" charset="0"/>
              </a:rPr>
              <a:t>La cigarra piensa que la hormiga es tonta y se pasa </a:t>
            </a:r>
          </a:p>
          <a:p>
            <a:r>
              <a:rPr lang="es-ES_tradnl" sz="2800">
                <a:latin typeface="Comic Sans MS" pitchFamily="66" charset="0"/>
              </a:rPr>
              <a:t> el verano riendo,   bailando y jugando.</a:t>
            </a:r>
          </a:p>
          <a:p>
            <a:r>
              <a:rPr lang="es-ES_tradnl" sz="2800">
                <a:latin typeface="Comic Sans MS" pitchFamily="66" charset="0"/>
              </a:rPr>
              <a:t/>
            </a:r>
            <a:br>
              <a:rPr lang="es-ES_tradnl" sz="2800">
                <a:latin typeface="Comic Sans MS" pitchFamily="66" charset="0"/>
              </a:rPr>
            </a:br>
            <a:endParaRPr lang="es-ES_tradnl" sz="2800">
              <a:latin typeface="Comic Sans MS" pitchFamily="66" charset="0"/>
            </a:endParaRPr>
          </a:p>
          <a:p>
            <a:endParaRPr lang="es-ES_tradnl" sz="2800">
              <a:latin typeface="Comic Sans MS" pitchFamily="66" charset="0"/>
            </a:endParaRPr>
          </a:p>
          <a:p>
            <a:endParaRPr lang="es-ES_tradnl" sz="2800">
              <a:latin typeface="Comic Sans MS" pitchFamily="66" charset="0"/>
            </a:endParaRPr>
          </a:p>
          <a:p>
            <a:endParaRPr lang="es-ES_tradnl" sz="2800">
              <a:latin typeface="Comic Sans MS" pitchFamily="66" charset="0"/>
            </a:endParaRPr>
          </a:p>
          <a:p>
            <a:endParaRPr lang="es-ES_tradnl" sz="2800">
              <a:latin typeface="Comic Sans MS" pitchFamily="66" charset="0"/>
            </a:endParaRPr>
          </a:p>
          <a:p>
            <a:r>
              <a:rPr lang="es-ES_tradnl" sz="2800">
                <a:latin typeface="Comic Sans MS" pitchFamily="66" charset="0"/>
              </a:rPr>
              <a:t>- Cuando llega el invierno, la hormiga se refugia en su </a:t>
            </a:r>
          </a:p>
          <a:p>
            <a:r>
              <a:rPr lang="es-ES_tradnl" sz="2800">
                <a:latin typeface="Comic Sans MS" pitchFamily="66" charset="0"/>
              </a:rPr>
              <a:t>  casita donde tiene    todo lo que le hace  falta hasta </a:t>
            </a:r>
          </a:p>
          <a:p>
            <a:r>
              <a:rPr lang="es-ES_tradnl" sz="2800">
                <a:latin typeface="Comic Sans MS" pitchFamily="66" charset="0"/>
              </a:rPr>
              <a:t>  la primavera.</a:t>
            </a:r>
          </a:p>
          <a:p>
            <a:endParaRPr lang="es-ES_tradnl" sz="2800">
              <a:latin typeface="Comic Sans MS" pitchFamily="66" charset="0"/>
            </a:endParaRPr>
          </a:p>
          <a:p>
            <a:endParaRPr lang="es-ES_tradnl" sz="2800">
              <a:latin typeface="Comic Sans MS" pitchFamily="66" charset="0"/>
            </a:endParaRPr>
          </a:p>
          <a:p>
            <a:r>
              <a:rPr lang="es-ES_tradnl" sz="2800">
                <a:latin typeface="Comic Sans MS" pitchFamily="66" charset="0"/>
              </a:rPr>
              <a:t/>
            </a:r>
            <a:br>
              <a:rPr lang="es-ES_tradnl" sz="2800">
                <a:latin typeface="Comic Sans MS" pitchFamily="66" charset="0"/>
              </a:rPr>
            </a:br>
            <a:endParaRPr lang="es-ES_tradnl" sz="2800">
              <a:latin typeface="Comic Sans MS" pitchFamily="66" charset="0"/>
            </a:endParaRPr>
          </a:p>
        </p:txBody>
      </p:sp>
      <p:pic>
        <p:nvPicPr>
          <p:cNvPr id="6150" name="Picture 6" descr="do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4581525"/>
            <a:ext cx="2193925" cy="2203450"/>
          </a:xfrm>
          <a:prstGeom prst="rect">
            <a:avLst/>
          </a:prstGeom>
          <a:noFill/>
        </p:spPr>
      </p:pic>
      <p:pic>
        <p:nvPicPr>
          <p:cNvPr id="6152" name="Picture 8" descr="cigar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1011238"/>
            <a:ext cx="3311525" cy="2562225"/>
          </a:xfrm>
          <a:prstGeom prst="rect">
            <a:avLst/>
          </a:prstGeom>
          <a:noFill/>
        </p:spPr>
      </p:pic>
      <p:pic>
        <p:nvPicPr>
          <p:cNvPr id="6154" name="Picture 10" descr="comi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975" y="4625975"/>
            <a:ext cx="3138488" cy="2232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23813"/>
            <a:ext cx="9144000" cy="60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s-ES_tradnl" sz="2600">
                <a:latin typeface="Comic Sans MS" pitchFamily="66" charset="0"/>
              </a:rPr>
              <a:t>La cigarra, tiritando, organiza una rueda de prensa en la</a:t>
            </a:r>
          </a:p>
          <a:p>
            <a:r>
              <a:rPr lang="es-ES_tradnl" sz="2600">
                <a:latin typeface="Comic Sans MS" pitchFamily="66" charset="0"/>
              </a:rPr>
              <a:t> que se pregunta por qué la hormiga tiene derecho a</a:t>
            </a:r>
          </a:p>
          <a:p>
            <a:r>
              <a:rPr lang="es-ES_tradnl" sz="2600">
                <a:latin typeface="Comic Sans MS" pitchFamily="66" charset="0"/>
              </a:rPr>
              <a:t> vivienda y comida, cuando hay otros, con menos suerte que ella, que tienen frío y hambre.</a:t>
            </a:r>
            <a:br>
              <a:rPr lang="es-ES_tradnl" sz="2600">
                <a:latin typeface="Comic Sans MS" pitchFamily="66" charset="0"/>
              </a:rPr>
            </a:br>
            <a:r>
              <a:rPr lang="es-ES_tradnl" sz="2600">
                <a:latin typeface="Comic Sans MS" pitchFamily="66" charset="0"/>
              </a:rPr>
              <a:t> </a:t>
            </a:r>
            <a:br>
              <a:rPr lang="es-ES_tradnl" sz="2600">
                <a:latin typeface="Comic Sans MS" pitchFamily="66" charset="0"/>
              </a:rPr>
            </a:br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r>
              <a:rPr lang="es-ES_tradnl" sz="2600">
                <a:latin typeface="Comic Sans MS" pitchFamily="66" charset="0"/>
              </a:rPr>
              <a:t>-La televisión organiza un programa en vivo en el que la</a:t>
            </a:r>
          </a:p>
          <a:p>
            <a:r>
              <a:rPr lang="es-ES_tradnl" sz="2600">
                <a:latin typeface="Comic Sans MS" pitchFamily="66" charset="0"/>
              </a:rPr>
              <a:t>cigarra sale pasando frío y calamidades, y a la vez </a:t>
            </a:r>
          </a:p>
          <a:p>
            <a:r>
              <a:rPr lang="es-ES_tradnl" sz="2600">
                <a:latin typeface="Comic Sans MS" pitchFamily="66" charset="0"/>
              </a:rPr>
              <a:t>muestran extractos del video de la hormiga bien calentita</a:t>
            </a:r>
          </a:p>
          <a:p>
            <a:r>
              <a:rPr lang="es-ES_tradnl" sz="2600">
                <a:latin typeface="Comic Sans MS" pitchFamily="66" charset="0"/>
              </a:rPr>
              <a:t>en su casa y con la mesa llena de comida.</a:t>
            </a:r>
            <a:br>
              <a:rPr lang="es-ES_tradnl" sz="2600">
                <a:latin typeface="Comic Sans MS" pitchFamily="66" charset="0"/>
              </a:rPr>
            </a:br>
            <a:r>
              <a:rPr lang="es-ES_tradnl" sz="2600">
                <a:latin typeface="Comic Sans MS" pitchFamily="66" charset="0"/>
              </a:rPr>
              <a:t/>
            </a:r>
            <a:br>
              <a:rPr lang="es-ES_tradnl" sz="2600">
                <a:latin typeface="Comic Sans MS" pitchFamily="66" charset="0"/>
              </a:rPr>
            </a:br>
            <a:endParaRPr lang="es-ES_tradnl" sz="2600">
              <a:latin typeface="Comic Sans MS" pitchFamily="66" charset="0"/>
            </a:endParaRPr>
          </a:p>
        </p:txBody>
      </p:sp>
      <p:pic>
        <p:nvPicPr>
          <p:cNvPr id="7174" name="Picture 6" descr="la-rueda-de-pren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1196975"/>
            <a:ext cx="2689225" cy="2486025"/>
          </a:xfrm>
          <a:prstGeom prst="rect">
            <a:avLst/>
          </a:prstGeom>
          <a:noFill/>
        </p:spPr>
      </p:pic>
      <p:pic>
        <p:nvPicPr>
          <p:cNvPr id="7176" name="Picture 8" descr="BancodeImagenes%5Chormig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1592262" cy="1628775"/>
          </a:xfrm>
          <a:prstGeom prst="rect">
            <a:avLst/>
          </a:prstGeom>
          <a:noFill/>
        </p:spPr>
      </p:pic>
      <p:pic>
        <p:nvPicPr>
          <p:cNvPr id="7178" name="Picture 10" descr="Comida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175" y="5229225"/>
            <a:ext cx="4310063" cy="1628775"/>
          </a:xfrm>
          <a:prstGeom prst="rect">
            <a:avLst/>
          </a:prstGeom>
          <a:noFill/>
        </p:spPr>
      </p:pic>
      <p:pic>
        <p:nvPicPr>
          <p:cNvPr id="7179" name="Picture 11" descr="la_cigarra_y_la_hormiga_07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6013" y="1628775"/>
            <a:ext cx="2592387" cy="2006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88900" y="-20638"/>
            <a:ext cx="8964613" cy="445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600">
                <a:latin typeface="Comic Sans MS" pitchFamily="66" charset="0"/>
              </a:rPr>
              <a:t>Todo mundo se sorprende de que en un país próspero como el suyo dejen sufrir a la pobre cigarra mientras hay otros que viven en la abundancia.</a:t>
            </a:r>
            <a:br>
              <a:rPr lang="es-ES_tradnl" sz="2600">
                <a:latin typeface="Comic Sans MS" pitchFamily="66" charset="0"/>
              </a:rPr>
            </a:br>
            <a:r>
              <a:rPr lang="es-ES_tradnl" sz="2600">
                <a:latin typeface="Comic Sans MS" pitchFamily="66" charset="0"/>
              </a:rPr>
              <a:t> </a:t>
            </a:r>
            <a:br>
              <a:rPr lang="es-ES_tradnl" sz="2600">
                <a:latin typeface="Comic Sans MS" pitchFamily="66" charset="0"/>
              </a:rPr>
            </a:br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r>
              <a:rPr lang="es-ES_tradnl" sz="2600">
                <a:latin typeface="Comic Sans MS" pitchFamily="66" charset="0"/>
              </a:rPr>
              <a:t>Las asociaciones contra la pobreza, la APPO,la Sección 22 y la Comisión de Derechos Humanos se manifiestan delante de la casa de la hormiga y la pintarrajean. </a:t>
            </a:r>
          </a:p>
        </p:txBody>
      </p:sp>
      <p:pic>
        <p:nvPicPr>
          <p:cNvPr id="8197" name="Picture 5" descr="la_cigarra_y_la_hormiga_0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908050"/>
            <a:ext cx="2870200" cy="2219325"/>
          </a:xfrm>
          <a:prstGeom prst="rect">
            <a:avLst/>
          </a:prstGeom>
          <a:noFill/>
        </p:spPr>
      </p:pic>
      <p:pic>
        <p:nvPicPr>
          <p:cNvPr id="8199" name="Picture 7" descr="la_cigarra_y_la_hormiga_0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1196975"/>
            <a:ext cx="2736850" cy="2016125"/>
          </a:xfrm>
          <a:prstGeom prst="rect">
            <a:avLst/>
          </a:prstGeom>
          <a:noFill/>
        </p:spPr>
      </p:pic>
      <p:pic>
        <p:nvPicPr>
          <p:cNvPr id="8201" name="Picture 9" descr="20070930203550-grafiti-img-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263" y="4437063"/>
            <a:ext cx="3449637" cy="2284412"/>
          </a:xfrm>
          <a:prstGeom prst="rect">
            <a:avLst/>
          </a:prstGeom>
          <a:noFill/>
        </p:spPr>
      </p:pic>
      <p:pic>
        <p:nvPicPr>
          <p:cNvPr id="8204" name="Picture 12" descr="MANIFESTACION cigar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4335463"/>
            <a:ext cx="3529012" cy="2509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0" y="-25400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600">
                <a:latin typeface="Comic Sans MS" pitchFamily="66" charset="0"/>
              </a:rPr>
              <a:t>Los periodistas organizan una serie de artículos en los que cuestionan cómo la hormiga se ha enriquecido a espaldas de la cigarra... e instan al público a opinar en sus encuestas telefónicas y on line, a través de una mañosa pregunta donde tienen qué escoger si son partidarios de la igualdad o de la discriminación. ( Como la 'egoísta e insensible hormiga')</a:t>
            </a:r>
            <a:br>
              <a:rPr lang="es-ES_tradnl" sz="2600">
                <a:latin typeface="Comic Sans MS" pitchFamily="66" charset="0"/>
              </a:rPr>
            </a:br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r>
              <a:rPr lang="es-ES_tradnl" sz="2600">
                <a:latin typeface="Comic Sans MS" pitchFamily="66" charset="0"/>
              </a:rPr>
              <a:t>Respondiendo a las encuestas de opinión, el congreso se pronuncia por una Ley sobre la igualdad económica y una Ley Anti-discriminación.</a:t>
            </a:r>
          </a:p>
        </p:txBody>
      </p:sp>
      <p:pic>
        <p:nvPicPr>
          <p:cNvPr id="9221" name="Picture 5" descr="la_cigarra_y_la_hormiga_0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813050"/>
            <a:ext cx="3590925" cy="2776538"/>
          </a:xfrm>
          <a:prstGeom prst="rect">
            <a:avLst/>
          </a:prstGeom>
          <a:noFill/>
        </p:spPr>
      </p:pic>
      <p:pic>
        <p:nvPicPr>
          <p:cNvPr id="9222" name="Picture 6" descr="la_cigarra_y_la_hormiga_1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492896"/>
            <a:ext cx="3806825" cy="29448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0" y="-58738"/>
            <a:ext cx="9144000" cy="629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400">
                <a:latin typeface="Comic Sans MS" pitchFamily="66" charset="0"/>
              </a:rPr>
              <a:t>Los impuestos a la hormiga son elevados notoriamente y por si fuera poco, se le asigna una altísima multa porque no se hizo cargo de la cigarra, en el invierno.</a:t>
            </a:r>
            <a:br>
              <a:rPr lang="es-ES_tradnl" sz="2400">
                <a:latin typeface="Comic Sans MS" pitchFamily="66" charset="0"/>
              </a:rPr>
            </a:br>
            <a:endParaRPr lang="es-ES_tradnl" sz="2400">
              <a:latin typeface="Comic Sans MS" pitchFamily="66" charset="0"/>
            </a:endParaRPr>
          </a:p>
          <a:p>
            <a:endParaRPr lang="es-ES_tradnl" sz="2400">
              <a:latin typeface="Comic Sans MS" pitchFamily="66" charset="0"/>
            </a:endParaRPr>
          </a:p>
          <a:p>
            <a:endParaRPr lang="es-ES_tradnl" sz="2400">
              <a:latin typeface="Comic Sans MS" pitchFamily="66" charset="0"/>
            </a:endParaRPr>
          </a:p>
          <a:p>
            <a:endParaRPr lang="es-ES_tradnl" sz="2400">
              <a:latin typeface="Comic Sans MS" pitchFamily="66" charset="0"/>
            </a:endParaRPr>
          </a:p>
          <a:p>
            <a:r>
              <a:rPr lang="es-ES_tradnl" sz="2400">
                <a:latin typeface="Comic Sans MS" pitchFamily="66" charset="0"/>
              </a:rPr>
              <a:t>  </a:t>
            </a:r>
            <a:br>
              <a:rPr lang="es-ES_tradnl" sz="2400">
                <a:latin typeface="Comic Sans MS" pitchFamily="66" charset="0"/>
              </a:rPr>
            </a:br>
            <a:endParaRPr lang="es-ES_tradnl" sz="2400">
              <a:latin typeface="Comic Sans MS" pitchFamily="66" charset="0"/>
            </a:endParaRPr>
          </a:p>
          <a:p>
            <a:r>
              <a:rPr lang="es-ES_tradnl" sz="2400">
                <a:latin typeface="Comic Sans MS" pitchFamily="66" charset="0"/>
              </a:rPr>
              <a:t> </a:t>
            </a:r>
          </a:p>
          <a:p>
            <a:r>
              <a:rPr lang="es-ES_tradnl" sz="2400">
                <a:latin typeface="Comic Sans MS" pitchFamily="66" charset="0"/>
              </a:rPr>
              <a:t>La hormiga decepcionada, hace sus maletas y termina por irse </a:t>
            </a:r>
          </a:p>
          <a:p>
            <a:r>
              <a:rPr lang="es-ES_tradnl" sz="2400">
                <a:latin typeface="Comic Sans MS" pitchFamily="66" charset="0"/>
              </a:rPr>
              <a:t>a otro país, donde su esfuerzo sea reconocido y pueda disfrutar libremente de los frutos de su trabajo... donde no se le juzgue ni se le castigue, cuando </a:t>
            </a:r>
          </a:p>
          <a:p>
            <a:r>
              <a:rPr lang="es-ES_tradnl" sz="2400">
                <a:latin typeface="Comic Sans MS" pitchFamily="66" charset="0"/>
              </a:rPr>
              <a:t>tenga éxito. </a:t>
            </a:r>
            <a:br>
              <a:rPr lang="es-ES_tradnl" sz="2400">
                <a:latin typeface="Comic Sans MS" pitchFamily="66" charset="0"/>
              </a:rPr>
            </a:br>
            <a:r>
              <a:rPr lang="es-ES_tradnl" sz="2400">
                <a:latin typeface="Comic Sans MS" pitchFamily="66" charset="0"/>
              </a:rPr>
              <a:t/>
            </a:r>
            <a:br>
              <a:rPr lang="es-ES_tradnl" sz="2400">
                <a:latin typeface="Comic Sans MS" pitchFamily="66" charset="0"/>
              </a:rPr>
            </a:br>
            <a:endParaRPr lang="es-ES_tradnl" sz="2400">
              <a:latin typeface="Comic Sans MS" pitchFamily="66" charset="0"/>
            </a:endParaRPr>
          </a:p>
        </p:txBody>
      </p:sp>
      <p:pic>
        <p:nvPicPr>
          <p:cNvPr id="10245" name="Picture 5" descr="impuestos-7902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325" y="825500"/>
            <a:ext cx="2405063" cy="2819400"/>
          </a:xfrm>
          <a:prstGeom prst="rect">
            <a:avLst/>
          </a:prstGeom>
          <a:noFill/>
        </p:spPr>
      </p:pic>
      <p:pic>
        <p:nvPicPr>
          <p:cNvPr id="10246" name="Picture 6" descr="impuest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2488" y="1196975"/>
            <a:ext cx="3097212" cy="2409825"/>
          </a:xfrm>
          <a:prstGeom prst="rect">
            <a:avLst/>
          </a:prstGeom>
          <a:noFill/>
        </p:spPr>
      </p:pic>
      <p:pic>
        <p:nvPicPr>
          <p:cNvPr id="10247" name="Picture 7" descr="Hormiga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725144"/>
            <a:ext cx="2592387" cy="2381250"/>
          </a:xfrm>
          <a:prstGeom prst="rect">
            <a:avLst/>
          </a:prstGeom>
          <a:noFill/>
        </p:spPr>
      </p:pic>
      <p:pic>
        <p:nvPicPr>
          <p:cNvPr id="10249" name="Picture 9" descr="hormig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4075" y="5257800"/>
            <a:ext cx="2597150" cy="16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0" y="9525"/>
            <a:ext cx="9144000" cy="428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500">
                <a:latin typeface="Comic Sans MS" pitchFamily="66" charset="0"/>
              </a:rPr>
              <a:t>La antigua casa de la hormiga se convierte en albergue social para cigarras que esperan a que alguien llegue a donarles el alimento y los recursos para sobrevivir dignamente.</a:t>
            </a:r>
            <a:br>
              <a:rPr lang="es-ES_tradnl" sz="2500">
                <a:latin typeface="Comic Sans MS" pitchFamily="66" charset="0"/>
              </a:rPr>
            </a:br>
            <a:r>
              <a:rPr lang="es-ES_tradnl" sz="2500">
                <a:latin typeface="Comic Sans MS" pitchFamily="66" charset="0"/>
              </a:rPr>
              <a:t/>
            </a:r>
            <a:br>
              <a:rPr lang="es-ES_tradnl" sz="2500">
                <a:latin typeface="Comic Sans MS" pitchFamily="66" charset="0"/>
              </a:rPr>
            </a:br>
            <a:endParaRPr lang="es-ES_tradnl" sz="2500">
              <a:latin typeface="Comic Sans MS" pitchFamily="66" charset="0"/>
            </a:endParaRPr>
          </a:p>
          <a:p>
            <a:endParaRPr lang="es-ES_tradnl" sz="2500">
              <a:latin typeface="Comic Sans MS" pitchFamily="66" charset="0"/>
            </a:endParaRPr>
          </a:p>
          <a:p>
            <a:endParaRPr lang="es-ES_tradnl" sz="2500">
              <a:latin typeface="Comic Sans MS" pitchFamily="66" charset="0"/>
            </a:endParaRPr>
          </a:p>
          <a:p>
            <a:endParaRPr lang="es-ES_tradnl" sz="2500">
              <a:latin typeface="Comic Sans MS" pitchFamily="66" charset="0"/>
            </a:endParaRPr>
          </a:p>
          <a:p>
            <a:r>
              <a:rPr lang="es-ES_tradnl" sz="2500">
                <a:latin typeface="Comic Sans MS" pitchFamily="66" charset="0"/>
              </a:rPr>
              <a:t>Al gobierno se le reprocha no poner los medios necesarios. Los partidos proponen una comisión de investigación pluripartidista, que costará 100 millones de Euros. </a:t>
            </a:r>
          </a:p>
        </p:txBody>
      </p:sp>
      <p:pic>
        <p:nvPicPr>
          <p:cNvPr id="11269" name="Picture 5" descr="la_cigarra_y_la_hormiga_09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247775"/>
            <a:ext cx="2447925" cy="1893888"/>
          </a:xfrm>
          <a:prstGeom prst="rect">
            <a:avLst/>
          </a:prstGeom>
          <a:noFill/>
        </p:spPr>
      </p:pic>
      <p:pic>
        <p:nvPicPr>
          <p:cNvPr id="11270" name="Picture 6" descr="la_cigarra_y_la_hormiga_0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1196975"/>
            <a:ext cx="2481263" cy="1917700"/>
          </a:xfrm>
          <a:prstGeom prst="rect">
            <a:avLst/>
          </a:prstGeom>
          <a:noFill/>
        </p:spPr>
      </p:pic>
      <p:pic>
        <p:nvPicPr>
          <p:cNvPr id="11271" name="Picture 7" descr="la_cigarra_y_la_hormiga_09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25" y="1166813"/>
            <a:ext cx="2592388" cy="2006600"/>
          </a:xfrm>
          <a:prstGeom prst="rect">
            <a:avLst/>
          </a:prstGeom>
          <a:noFill/>
        </p:spPr>
      </p:pic>
      <p:pic>
        <p:nvPicPr>
          <p:cNvPr id="11273" name="Picture 9" descr="burocraci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7863" y="4221163"/>
            <a:ext cx="2081212" cy="2636837"/>
          </a:xfrm>
          <a:prstGeom prst="rect">
            <a:avLst/>
          </a:prstGeom>
          <a:noFill/>
        </p:spPr>
      </p:pic>
      <p:pic>
        <p:nvPicPr>
          <p:cNvPr id="11275" name="Picture 11" descr="dibujolopezaguila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950" y="4292600"/>
            <a:ext cx="3095625" cy="2414588"/>
          </a:xfrm>
          <a:prstGeom prst="rect">
            <a:avLst/>
          </a:prstGeom>
          <a:noFill/>
        </p:spPr>
      </p:pic>
      <p:pic>
        <p:nvPicPr>
          <p:cNvPr id="11277" name="Picture 13" descr="kirchner_caricatura_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838" y="4221163"/>
            <a:ext cx="2592387" cy="2509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64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600">
                <a:latin typeface="Comic Sans MS" pitchFamily="66" charset="0"/>
              </a:rPr>
              <a:t>Entretanto la cigarra muere de una sobredosis de holganza, comida y cerveza. Los medios de comunicación comentan el fracaso del gobierno para corregir las desigualdades sociales y la injusticia económica..</a:t>
            </a:r>
            <a:br>
              <a:rPr lang="es-ES_tradnl" sz="2600">
                <a:latin typeface="Comic Sans MS" pitchFamily="66" charset="0"/>
              </a:rPr>
            </a:br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endParaRPr lang="es-ES_tradnl" sz="2600">
              <a:latin typeface="Comic Sans MS" pitchFamily="66" charset="0"/>
            </a:endParaRPr>
          </a:p>
          <a:p>
            <a:r>
              <a:rPr lang="es-ES_tradnl" sz="2600">
                <a:latin typeface="Comic Sans MS" pitchFamily="66" charset="0"/>
              </a:rPr>
              <a:t> </a:t>
            </a:r>
            <a:br>
              <a:rPr lang="es-ES_tradnl" sz="2600">
                <a:latin typeface="Comic Sans MS" pitchFamily="66" charset="0"/>
              </a:rPr>
            </a:br>
            <a:r>
              <a:rPr lang="es-ES_tradnl" sz="2600">
                <a:latin typeface="Comic Sans MS" pitchFamily="66" charset="0"/>
              </a:rPr>
              <a:t>La casa termina siendo ocupada por una banda de arañas inmigrantes.</a:t>
            </a:r>
            <a:br>
              <a:rPr lang="es-ES_tradnl" sz="2600">
                <a:latin typeface="Comic Sans MS" pitchFamily="66" charset="0"/>
              </a:rPr>
            </a:br>
            <a:r>
              <a:rPr lang="es-ES_tradnl" sz="2600">
                <a:latin typeface="Comic Sans MS" pitchFamily="66" charset="0"/>
              </a:rPr>
              <a:t/>
            </a:r>
            <a:br>
              <a:rPr lang="es-ES_tradnl" sz="2600">
                <a:latin typeface="Comic Sans MS" pitchFamily="66" charset="0"/>
              </a:rPr>
            </a:br>
            <a:endParaRPr lang="es-ES_tradnl" sz="2600">
              <a:latin typeface="Comic Sans MS" pitchFamily="66" charset="0"/>
            </a:endParaRPr>
          </a:p>
        </p:txBody>
      </p:sp>
      <p:pic>
        <p:nvPicPr>
          <p:cNvPr id="12294" name="Picture 6" descr="266323_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0238" y="1622425"/>
            <a:ext cx="2527300" cy="2527300"/>
          </a:xfrm>
          <a:prstGeom prst="rect">
            <a:avLst/>
          </a:prstGeom>
          <a:noFill/>
        </p:spPr>
      </p:pic>
      <p:pic>
        <p:nvPicPr>
          <p:cNvPr id="12296" name="Picture 8" descr="pag34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628775"/>
            <a:ext cx="1616075" cy="2389188"/>
          </a:xfrm>
          <a:prstGeom prst="rect">
            <a:avLst/>
          </a:prstGeom>
          <a:noFill/>
        </p:spPr>
      </p:pic>
      <p:pic>
        <p:nvPicPr>
          <p:cNvPr id="12297" name="Picture 9" descr="la-rueda-de-prens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525" y="1268413"/>
            <a:ext cx="3024188" cy="2795587"/>
          </a:xfrm>
          <a:prstGeom prst="rect">
            <a:avLst/>
          </a:prstGeom>
          <a:noFill/>
        </p:spPr>
      </p:pic>
      <p:pic>
        <p:nvPicPr>
          <p:cNvPr id="12299" name="Picture 11" descr="aranas-tipo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533900"/>
            <a:ext cx="2952750" cy="2351088"/>
          </a:xfrm>
          <a:prstGeom prst="rect">
            <a:avLst/>
          </a:prstGeom>
          <a:noFill/>
        </p:spPr>
      </p:pic>
      <p:pic>
        <p:nvPicPr>
          <p:cNvPr id="12301" name="Picture 13" descr="full_rincon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7763" y="4941888"/>
            <a:ext cx="2787650" cy="1563687"/>
          </a:xfrm>
          <a:prstGeom prst="rect">
            <a:avLst/>
          </a:prstGeom>
          <a:noFill/>
        </p:spPr>
      </p:pic>
      <p:pic>
        <p:nvPicPr>
          <p:cNvPr id="12303" name="Picture 15" descr="la-cas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013325"/>
            <a:ext cx="3389313" cy="1706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WordArt 4"/>
          <p:cNvSpPr>
            <a:spLocks noChangeArrowheads="1" noChangeShapeType="1" noTextEdit="1"/>
          </p:cNvSpPr>
          <p:nvPr/>
        </p:nvSpPr>
        <p:spPr bwMode="auto">
          <a:xfrm>
            <a:off x="179388" y="2276475"/>
            <a:ext cx="8820150" cy="244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¿Así o más real?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1916113"/>
            <a:ext cx="9144000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600">
                <a:latin typeface="Comic Sans MS" pitchFamily="66" charset="0"/>
              </a:rPr>
              <a:t>LO MALO DEL ENVIO DE ESTA FABULA A LA ESPAÑOLA ES QUE , MUCHOS NI SIQUIERA LA LEERÁN... ESPECIALMENTE LOS POLÍTICOS... Y OTROS, NI SIQUIERA LA REFLEXIONARÀN...HABRÁ QUIÉNES SE IDENTIFIQUEN CON LA HORMIGA, Y OTROS CON LA CIGARRA.... </a:t>
            </a:r>
            <a:br>
              <a:rPr lang="es-ES_tradnl" sz="2600">
                <a:latin typeface="Comic Sans MS" pitchFamily="66" charset="0"/>
              </a:rPr>
            </a:br>
            <a:endParaRPr lang="es-ES_tradnl" sz="2600">
              <a:latin typeface="Comic Sans MS" pitchFamily="66" charset="0"/>
            </a:endParaRPr>
          </a:p>
        </p:txBody>
      </p:sp>
      <p:pic>
        <p:nvPicPr>
          <p:cNvPr id="14342" name="Picture 6" descr="cigar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63" y="476250"/>
            <a:ext cx="3571875" cy="1266825"/>
          </a:xfrm>
          <a:prstGeom prst="rect">
            <a:avLst/>
          </a:prstGeom>
          <a:noFill/>
        </p:spPr>
      </p:pic>
      <p:pic>
        <p:nvPicPr>
          <p:cNvPr id="14344" name="Picture 8" descr="floj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4775" y="4511675"/>
            <a:ext cx="3203575" cy="2346325"/>
          </a:xfrm>
          <a:prstGeom prst="rect">
            <a:avLst/>
          </a:prstGeom>
          <a:noFill/>
        </p:spPr>
      </p:pic>
      <p:pic>
        <p:nvPicPr>
          <p:cNvPr id="14345" name="Picture 9" descr="perros 008 - dalma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913" y="4470400"/>
            <a:ext cx="2387600" cy="238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44450"/>
            <a:ext cx="9144000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600">
                <a:latin typeface="Comic Sans MS" pitchFamily="66" charset="0"/>
              </a:rPr>
              <a:t>PERO LO CIERTO ES, QUE HASTA QUE EL SISTEMA DEJE DE COBIJAR A CIGARRAS HOLGAZANAS Y A MAÑOSOS MANIFESTANTES, QUE SÓLO SE DEDICAN A CRITICAR A LOS QUE HAN LOGRADO LO QUE ELLOS NO, A HACER PLANTONES, DECIR LO QUE OTROS 'DEBEN' HACER... Y A HABLAR Y HABLAR, PERO NO A TRABAJAR... SEGUIREMOS SIENDO EL PAÍS DE NUNCA CRECER Y NUNCA PROGRESAR </a:t>
            </a:r>
          </a:p>
        </p:txBody>
      </p:sp>
      <p:pic>
        <p:nvPicPr>
          <p:cNvPr id="15367" name="Picture 7" descr="ruis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3254375"/>
            <a:ext cx="6985000" cy="3846513"/>
          </a:xfrm>
          <a:prstGeom prst="rect">
            <a:avLst/>
          </a:prstGeom>
          <a:noFill/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144838" y="3359150"/>
            <a:ext cx="1211262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sz="1100" b="1">
                <a:latin typeface="Comic Sans MS" pitchFamily="66" charset="0"/>
              </a:rPr>
              <a:t>No se muevan</a:t>
            </a:r>
          </a:p>
          <a:p>
            <a:pPr algn="ctr"/>
            <a:r>
              <a:rPr lang="es-ES_tradnl" sz="1100" b="1">
                <a:latin typeface="Comic Sans MS" pitchFamily="66" charset="0"/>
              </a:rPr>
              <a:t>Pueden afectar</a:t>
            </a:r>
          </a:p>
          <a:p>
            <a:pPr algn="ctr"/>
            <a:r>
              <a:rPr lang="es-ES_tradnl" sz="1100" b="1">
                <a:latin typeface="Comic Sans MS" pitchFamily="66" charset="0"/>
              </a:rPr>
              <a:t>la estabilidad</a:t>
            </a:r>
          </a:p>
          <a:p>
            <a:pPr algn="ctr"/>
            <a:r>
              <a:rPr lang="es-ES_tradnl" sz="1100" b="1">
                <a:latin typeface="Comic Sans MS" pitchFamily="66" charset="0"/>
              </a:rPr>
              <a:t>Política del </a:t>
            </a:r>
          </a:p>
          <a:p>
            <a:pPr algn="ctr"/>
            <a:r>
              <a:rPr lang="es-ES_tradnl" sz="1100" b="1">
                <a:latin typeface="Comic Sans MS" pitchFamily="66" charset="0"/>
              </a:rPr>
              <a:t>país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0" y="981075"/>
            <a:ext cx="914400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4000">
                <a:solidFill>
                  <a:srgbClr val="FF0066"/>
                </a:solidFill>
                <a:latin typeface="Comic Sans MS" pitchFamily="66" charset="0"/>
              </a:rPr>
              <a:t>SI NO PASAS ESTE CORREO, </a:t>
            </a:r>
          </a:p>
          <a:p>
            <a:pPr algn="ctr"/>
            <a:r>
              <a:rPr lang="es-ES_tradnl" sz="4000">
                <a:solidFill>
                  <a:srgbClr val="FF0066"/>
                </a:solidFill>
                <a:latin typeface="Comic Sans MS" pitchFamily="66" charset="0"/>
              </a:rPr>
              <a:t>LA REFLEXIÓN SOBRE </a:t>
            </a:r>
          </a:p>
          <a:p>
            <a:pPr algn="ctr"/>
            <a:r>
              <a:rPr lang="es-ES_tradnl" sz="4000">
                <a:solidFill>
                  <a:srgbClr val="FF0066"/>
                </a:solidFill>
                <a:latin typeface="Comic Sans MS" pitchFamily="66" charset="0"/>
              </a:rPr>
              <a:t>ESTA SITUACIÓN NO SE DARÁ </a:t>
            </a:r>
          </a:p>
          <a:p>
            <a:pPr algn="ctr"/>
            <a:r>
              <a:rPr lang="es-ES_tradnl" sz="4000">
                <a:solidFill>
                  <a:srgbClr val="FF0066"/>
                </a:solidFill>
                <a:latin typeface="Comic Sans MS" pitchFamily="66" charset="0"/>
              </a:rPr>
              <a:t>Y EN VEZ DE TENER </a:t>
            </a:r>
          </a:p>
          <a:p>
            <a:pPr algn="ctr"/>
            <a:r>
              <a:rPr lang="es-ES_tradnl" sz="4000">
                <a:solidFill>
                  <a:srgbClr val="FF0066"/>
                </a:solidFill>
                <a:latin typeface="Comic Sans MS" pitchFamily="66" charset="0"/>
              </a:rPr>
              <a:t>MÁS HORMIGAS EN EL PAIS, </a:t>
            </a:r>
          </a:p>
          <a:p>
            <a:pPr algn="ctr"/>
            <a:r>
              <a:rPr lang="es-ES_tradnl" sz="4000">
                <a:solidFill>
                  <a:srgbClr val="FF0066"/>
                </a:solidFill>
                <a:latin typeface="Comic Sans MS" pitchFamily="66" charset="0"/>
              </a:rPr>
              <a:t>CRECERÁ LA PLAGA DE CIGARRAS </a:t>
            </a:r>
          </a:p>
          <a:p>
            <a:pPr algn="ctr"/>
            <a:r>
              <a:rPr lang="es-ES_tradnl" sz="4000">
                <a:solidFill>
                  <a:srgbClr val="FF0066"/>
                </a:solidFill>
                <a:latin typeface="Comic Sans MS" pitchFamily="66" charset="0"/>
              </a:rPr>
              <a:t>QUE YA TENEMOS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HORMIGUITA ARREPENTIDA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HORMIGUITA ARREPENTIDA1</Template>
  <TotalTime>27</TotalTime>
  <Words>511</Words>
  <Application>Microsoft Office PowerPoint</Application>
  <PresentationFormat>Presentación en pantalla (4:3)</PresentationFormat>
  <Paragraphs>112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Comic Sans MS</vt:lpstr>
      <vt:lpstr>LA HORMIGUITA ARREPENTIDA1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2015-06-25T20:19:18Z</dcterms:created>
  <dcterms:modified xsi:type="dcterms:W3CDTF">2015-06-25T20:47:03Z</dcterms:modified>
</cp:coreProperties>
</file>