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N9jxipPUsaJrArVIkJXBrg" hashData="UhN5XMeOQKrtlvWv/+vLP+Gg25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D56FAB0-0C49-4F84-A03B-673D1F97A49C}" type="datetimeFigureOut">
              <a:rPr lang="es-ES"/>
              <a:pPr>
                <a:defRPr/>
              </a:pPr>
              <a:t>27/02/2013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20D6C83-E625-45C1-AA72-5F149FF4FD1A}"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265F859-2E2E-431C-B943-B091620B2547}" type="datetimeFigureOut">
              <a:rPr lang="es-ES"/>
              <a:pPr>
                <a:defRPr/>
              </a:pPr>
              <a:t>27/02/2013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53765D0-0281-44C1-BE7C-58582D745DA5}"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919E4B2-D5AB-4FBA-829F-C08F37ECE02C}" type="datetimeFigureOut">
              <a:rPr lang="es-ES"/>
              <a:pPr>
                <a:defRPr/>
              </a:pPr>
              <a:t>27/02/2013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F43350E-AEED-4616-A2D2-BD9DEB089025}"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3F88293-6300-41FC-A069-52ACC2E79E60}" type="datetimeFigureOut">
              <a:rPr lang="es-ES"/>
              <a:pPr>
                <a:defRPr/>
              </a:pPr>
              <a:t>27/02/2013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EE91C79-F000-463D-9DD3-3938003BD40D}"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7BDF345-40C4-4F1D-9690-EFBB26DD63D5}" type="datetimeFigureOut">
              <a:rPr lang="es-ES"/>
              <a:pPr>
                <a:defRPr/>
              </a:pPr>
              <a:t>27/02/2013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A0929AE-2C8D-4F95-BB06-009149B35A8E}"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DB63F22-45EB-4B35-9B98-E9BECECEEC0B}" type="datetimeFigureOut">
              <a:rPr lang="es-ES"/>
              <a:pPr>
                <a:defRPr/>
              </a:pPr>
              <a:t>27/02/2013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E6E3D5D-C9ED-4D36-922F-A7E04320C78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472EB7B-0776-41BA-A5D1-2B8DFFE4F648}" type="datetimeFigureOut">
              <a:rPr lang="es-ES"/>
              <a:pPr>
                <a:defRPr/>
              </a:pPr>
              <a:t>27/02/2013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1A0C573-550E-4564-8200-06641377133B}"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FF8436-2128-477E-8988-467264059C2F}" type="datetimeFigureOut">
              <a:rPr lang="es-ES"/>
              <a:pPr>
                <a:defRPr/>
              </a:pPr>
              <a:t>27/02/2013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850AA79-DB45-4920-BE79-4F419D282338}"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E79417D-23F1-4640-9603-D04D0762F114}" type="datetimeFigureOut">
              <a:rPr lang="es-ES"/>
              <a:pPr>
                <a:defRPr/>
              </a:pPr>
              <a:t>27/02/2013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6815CC7-ED72-4CC4-BADA-243EDDB78A14}"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8ED8F2E-6469-43E1-8295-076936491F9C}" type="datetimeFigureOut">
              <a:rPr lang="es-ES"/>
              <a:pPr>
                <a:defRPr/>
              </a:pPr>
              <a:t>27/02/2013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1936A18-235B-4569-94D7-3AF8B4FD3F67}"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2058845-38CB-4D92-A71E-B675A7186A1B}" type="datetimeFigureOut">
              <a:rPr lang="es-ES"/>
              <a:pPr>
                <a:defRPr/>
              </a:pPr>
              <a:t>27/02/2013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437DC37-F563-4E3A-ADBE-45AB07B1B8E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02F6026-DFD4-47D5-973E-97B5589D68B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alpha val="35000"/>
          </a:scheme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0773DEC-AD92-4FBE-A8E6-D3A3AEB7F2D8}" type="datetimeFigureOut">
              <a:rPr lang="es-ES"/>
              <a:pPr>
                <a:defRPr/>
              </a:pPr>
              <a:t>27/02/2013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B31141C-D0B2-4BF9-9247-EA5C6BA660F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214D4C9-C8F8-4AB7-9493-10D133ADDB9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Ohanes ¡¡¡¡¡¡.jpg"/>
          <p:cNvPicPr>
            <a:picLocks noChangeAspect="1"/>
          </p:cNvPicPr>
          <p:nvPr/>
        </p:nvPicPr>
        <p:blipFill>
          <a:blip r:embed="rId3"/>
          <a:srcRect/>
          <a:stretch>
            <a:fillRect/>
          </a:stretch>
        </p:blipFill>
        <p:spPr bwMode="auto">
          <a:xfrm>
            <a:off x="179388" y="188913"/>
            <a:ext cx="8785225" cy="6480175"/>
          </a:xfrm>
          <a:prstGeom prst="rect">
            <a:avLst/>
          </a:prstGeom>
          <a:noFill/>
          <a:ln w="9525">
            <a:noFill/>
            <a:miter lim="800000"/>
            <a:headEnd/>
            <a:tailEnd/>
          </a:ln>
        </p:spPr>
      </p:pic>
      <p:sp>
        <p:nvSpPr>
          <p:cNvPr id="5" name="4 Rectángulo"/>
          <p:cNvSpPr/>
          <p:nvPr/>
        </p:nvSpPr>
        <p:spPr>
          <a:xfrm>
            <a:off x="617236" y="692696"/>
            <a:ext cx="7909538" cy="923330"/>
          </a:xfrm>
          <a:prstGeom prst="rect">
            <a:avLst/>
          </a:prstGeom>
          <a:blipFill>
            <a:blip r:embed="rId4" cstate="print"/>
            <a:tile tx="0" ty="0" sx="100000" sy="100000" flip="none" algn="tl"/>
          </a:blipFill>
          <a:ln w="38100">
            <a:solidFill>
              <a:srgbClr val="FFFF00"/>
            </a:solidFill>
          </a:ln>
        </p:spPr>
        <p:txBody>
          <a:bodyPr>
            <a:spAutoFit/>
          </a:bodyPr>
          <a:lstStyle/>
          <a:p>
            <a:pPr algn="ctr" fontAlgn="auto">
              <a:spcBef>
                <a:spcPts val="0"/>
              </a:spcBef>
              <a:spcAft>
                <a:spcPts val="0"/>
              </a:spcAft>
              <a:defRPr/>
            </a:pPr>
            <a:r>
              <a:rPr lang="es-ES" sz="5400" b="1" dirty="0">
                <a:ln w="17780" cmpd="sng">
                  <a:solidFill>
                    <a:schemeClr val="accent1">
                      <a:tint val="3000"/>
                    </a:schemeClr>
                  </a:solidFill>
                  <a:prstDash val="solid"/>
                  <a:miter lim="800000"/>
                </a:ln>
                <a:solidFill>
                  <a:srgbClr val="0070C0"/>
                </a:solidFill>
                <a:effectLst>
                  <a:outerShdw blurRad="55000" dist="50800" dir="5400000" algn="tl">
                    <a:srgbClr val="000000">
                      <a:alpha val="33000"/>
                    </a:srgbClr>
                  </a:outerShdw>
                </a:effectLst>
                <a:latin typeface="+mn-lt"/>
                <a:cs typeface="+mn-cs"/>
              </a:rPr>
              <a:t>EL EXPEDIENTE DE LA VIGA</a:t>
            </a:r>
          </a:p>
        </p:txBody>
      </p:sp>
      <p:sp>
        <p:nvSpPr>
          <p:cNvPr id="2054" name="5 CuadroTexto"/>
          <p:cNvSpPr txBox="1">
            <a:spLocks noChangeArrowheads="1"/>
          </p:cNvSpPr>
          <p:nvPr/>
        </p:nvSpPr>
        <p:spPr bwMode="auto">
          <a:xfrm>
            <a:off x="1619250" y="5949950"/>
            <a:ext cx="5616575" cy="369888"/>
          </a:xfrm>
          <a:prstGeom prst="rect">
            <a:avLst/>
          </a:prstGeom>
          <a:solidFill>
            <a:schemeClr val="bg2"/>
          </a:solidFill>
          <a:ln w="9525">
            <a:solidFill>
              <a:schemeClr val="tx1"/>
            </a:solidFill>
            <a:miter lim="800000"/>
            <a:headEnd/>
            <a:tailEnd/>
          </a:ln>
        </p:spPr>
        <p:txBody>
          <a:bodyPr>
            <a:spAutoFit/>
          </a:bodyPr>
          <a:lstStyle/>
          <a:p>
            <a:pPr algn="ctr"/>
            <a:r>
              <a:rPr lang="es-ES" b="1">
                <a:latin typeface="Calibri" pitchFamily="34" charset="0"/>
              </a:rPr>
              <a:t>UN SORPRENDENTE RETRATO DE LA ESPAÑA PROFUNDA</a:t>
            </a:r>
          </a:p>
        </p:txBody>
      </p:sp>
    </p:spTree>
  </p:cSld>
  <p:clrMapOvr>
    <a:masterClrMapping/>
  </p:clrMapOvr>
  <p:transition>
    <p:sndAc>
      <p:stSnd loop="1">
        <p:snd r:embed="rId2" name="Campuzano - Andalucia Espiritual.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pic>
        <p:nvPicPr>
          <p:cNvPr id="3075" name="3 Marcador de contenido" descr="5948775.jpg"/>
          <p:cNvPicPr>
            <a:picLocks noGrp="1" noChangeAspect="1"/>
          </p:cNvPicPr>
          <p:nvPr>
            <p:ph idx="1"/>
          </p:nvPr>
        </p:nvPicPr>
        <p:blipFill>
          <a:blip r:embed="rId2"/>
          <a:srcRect/>
          <a:stretch>
            <a:fillRect/>
          </a:stretch>
        </p:blipFill>
        <p:spPr>
          <a:xfrm>
            <a:off x="250825" y="260350"/>
            <a:ext cx="8642350" cy="6337300"/>
          </a:xfrm>
        </p:spPr>
      </p:pic>
      <p:pic>
        <p:nvPicPr>
          <p:cNvPr id="3076" name="4 Imagen" descr="100PX-~1.jpg"/>
          <p:cNvPicPr>
            <a:picLocks noChangeAspect="1"/>
          </p:cNvPicPr>
          <p:nvPr/>
        </p:nvPicPr>
        <p:blipFill>
          <a:blip r:embed="rId3"/>
          <a:srcRect/>
          <a:stretch>
            <a:fillRect/>
          </a:stretch>
        </p:blipFill>
        <p:spPr bwMode="auto">
          <a:xfrm>
            <a:off x="611188" y="620713"/>
            <a:ext cx="1455737" cy="2546350"/>
          </a:xfrm>
          <a:prstGeom prst="rect">
            <a:avLst/>
          </a:prstGeom>
          <a:noFill/>
          <a:ln w="28575">
            <a:solidFill>
              <a:srgbClr val="FFFF00"/>
            </a:solidFill>
            <a:miter lim="800000"/>
            <a:headEnd/>
            <a:tailEnd/>
          </a:ln>
        </p:spPr>
      </p:pic>
      <p:sp>
        <p:nvSpPr>
          <p:cNvPr id="6" name="5 CuadroTexto"/>
          <p:cNvSpPr txBox="1"/>
          <p:nvPr/>
        </p:nvSpPr>
        <p:spPr>
          <a:xfrm>
            <a:off x="900113" y="5516563"/>
            <a:ext cx="7272337" cy="647700"/>
          </a:xfrm>
          <a:prstGeom prst="rect">
            <a:avLst/>
          </a:prstGeom>
          <a:solidFill>
            <a:schemeClr val="accent6">
              <a:lumMod val="20000"/>
              <a:lumOff val="80000"/>
            </a:schemeClr>
          </a:solidFill>
          <a:ln w="28575">
            <a:solidFill>
              <a:srgbClr val="002060"/>
            </a:solidFill>
          </a:ln>
        </p:spPr>
        <p:txBody>
          <a:bodyPr>
            <a:spAutoFit/>
          </a:bodyPr>
          <a:lstStyle/>
          <a:p>
            <a:pPr algn="ctr" fontAlgn="auto">
              <a:spcBef>
                <a:spcPts val="0"/>
              </a:spcBef>
              <a:spcAft>
                <a:spcPts val="0"/>
              </a:spcAft>
              <a:defRPr/>
            </a:pPr>
            <a:r>
              <a:rPr lang="es-ES" sz="3600" b="1" dirty="0">
                <a:latin typeface="+mn-lt"/>
                <a:cs typeface="+mn-cs"/>
              </a:rPr>
              <a:t>EL ESCENARIO:  OHANES (ALMERÍA)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sp>
        <p:nvSpPr>
          <p:cNvPr id="4099" name="2 Marcador de contenido"/>
          <p:cNvSpPr>
            <a:spLocks noGrp="1"/>
          </p:cNvSpPr>
          <p:nvPr>
            <p:ph idx="1"/>
          </p:nvPr>
        </p:nvSpPr>
        <p:spPr/>
        <p:txBody>
          <a:bodyPr/>
          <a:lstStyle/>
          <a:p>
            <a:pPr eaLnBrk="1" hangingPunct="1"/>
            <a:endParaRPr lang="es-ES" smtClean="0"/>
          </a:p>
        </p:txBody>
      </p:sp>
      <p:sp>
        <p:nvSpPr>
          <p:cNvPr id="4100" name="3 CuadroTexto"/>
          <p:cNvSpPr txBox="1">
            <a:spLocks noChangeArrowheads="1"/>
          </p:cNvSpPr>
          <p:nvPr/>
        </p:nvSpPr>
        <p:spPr bwMode="auto">
          <a:xfrm>
            <a:off x="684213" y="1916113"/>
            <a:ext cx="7775575" cy="3048000"/>
          </a:xfrm>
          <a:prstGeom prst="rect">
            <a:avLst/>
          </a:prstGeom>
          <a:noFill/>
          <a:ln w="9525">
            <a:noFill/>
            <a:miter lim="800000"/>
            <a:headEnd/>
            <a:tailEnd/>
          </a:ln>
        </p:spPr>
        <p:txBody>
          <a:bodyPr>
            <a:spAutoFit/>
          </a:bodyPr>
          <a:lstStyle/>
          <a:p>
            <a:pPr algn="just"/>
            <a:r>
              <a:rPr lang="es-ES" sz="3200" b="1">
                <a:latin typeface="Calibri" pitchFamily="34" charset="0"/>
              </a:rPr>
              <a:t>     Transcripción de un informe publicado, en 1944, en el nº 7 de una revista del pueblo de Ohanes llamada “Aleteos”. El informe está copiado íntegramente, excepto su parte final que carece de interés desde nuestro punto de vista.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sp>
        <p:nvSpPr>
          <p:cNvPr id="512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900113" y="1916113"/>
            <a:ext cx="7343775" cy="3540125"/>
          </a:xfrm>
          <a:prstGeom prst="rect">
            <a:avLst/>
          </a:prstGeom>
          <a:solidFill>
            <a:schemeClr val="tx2">
              <a:lumMod val="20000"/>
              <a:lumOff val="80000"/>
            </a:schemeClr>
          </a:solidFill>
          <a:ln w="28575">
            <a:solidFill>
              <a:srgbClr val="002060"/>
            </a:solidFill>
          </a:ln>
        </p:spPr>
        <p:txBody>
          <a:bodyPr>
            <a:spAutoFit/>
          </a:bodyPr>
          <a:lstStyle/>
          <a:p>
            <a:pPr algn="just" fontAlgn="auto">
              <a:spcBef>
                <a:spcPts val="0"/>
              </a:spcBef>
              <a:spcAft>
                <a:spcPts val="0"/>
              </a:spcAft>
              <a:defRPr/>
            </a:pPr>
            <a:r>
              <a:rPr lang="es-ES" sz="3200" b="1" dirty="0">
                <a:latin typeface="Baskerville Old Face" pitchFamily="18" charset="0"/>
                <a:cs typeface="+mn-cs"/>
              </a:rPr>
              <a:t>    En los </a:t>
            </a:r>
            <a:r>
              <a:rPr lang="es-ES" sz="3200" b="1" dirty="0" err="1">
                <a:latin typeface="Baskerville Old Face" pitchFamily="18" charset="0"/>
                <a:cs typeface="+mn-cs"/>
              </a:rPr>
              <a:t>últímos</a:t>
            </a:r>
            <a:r>
              <a:rPr lang="es-ES" sz="3200" b="1" dirty="0">
                <a:latin typeface="Baskerville Old Face" pitchFamily="18" charset="0"/>
                <a:cs typeface="+mn-cs"/>
              </a:rPr>
              <a:t> </a:t>
            </a:r>
            <a:r>
              <a:rPr lang="es-ES" sz="3200" b="1" dirty="0" err="1">
                <a:latin typeface="Baskerville Old Face" pitchFamily="18" charset="0"/>
                <a:cs typeface="+mn-cs"/>
              </a:rPr>
              <a:t>dias</a:t>
            </a:r>
            <a:r>
              <a:rPr lang="es-ES" sz="3200" b="1" dirty="0">
                <a:latin typeface="Baskerville Old Face" pitchFamily="18" charset="0"/>
                <a:cs typeface="+mn-cs"/>
              </a:rPr>
              <a:t> del pasado año 1943, rebuscando entre los papeles del archivo municipal de este pueblo, hicimos un asombroso descubrimiento. Se trataba de un expediente del año 1734, en el que se guardaban los curiosos documentos que transcribimos íntegros: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imagesCA7GA0YG.jpg"/>
          <p:cNvPicPr>
            <a:picLocks noGrp="1" noChangeAspect="1"/>
          </p:cNvPicPr>
          <p:nvPr>
            <p:ph idx="1"/>
          </p:nvPr>
        </p:nvPicPr>
        <p:blipFill>
          <a:blip r:embed="rId2"/>
          <a:srcRect/>
          <a:stretch>
            <a:fillRect/>
          </a:stretch>
        </p:blipFill>
        <p:spPr>
          <a:xfrm>
            <a:off x="179388" y="188913"/>
            <a:ext cx="8785225" cy="6480175"/>
          </a:xfrm>
        </p:spPr>
      </p:pic>
      <p:sp>
        <p:nvSpPr>
          <p:cNvPr id="5" name="4 CuadroTexto"/>
          <p:cNvSpPr txBox="1"/>
          <p:nvPr/>
        </p:nvSpPr>
        <p:spPr>
          <a:xfrm>
            <a:off x="1763713" y="620713"/>
            <a:ext cx="5472112" cy="584200"/>
          </a:xfrm>
          <a:prstGeom prst="rect">
            <a:avLst/>
          </a:prstGeom>
          <a:solidFill>
            <a:schemeClr val="tx2">
              <a:lumMod val="20000"/>
              <a:lumOff val="80000"/>
            </a:schemeClr>
          </a:solidFill>
          <a:ln>
            <a:solidFill>
              <a:srgbClr val="002060"/>
            </a:solidFill>
          </a:ln>
        </p:spPr>
        <p:txBody>
          <a:bodyPr>
            <a:spAutoFit/>
          </a:bodyPr>
          <a:lstStyle/>
          <a:p>
            <a:pPr fontAlgn="auto">
              <a:spcBef>
                <a:spcPts val="0"/>
              </a:spcBef>
              <a:spcAft>
                <a:spcPts val="0"/>
              </a:spcAft>
              <a:defRPr/>
            </a:pPr>
            <a:r>
              <a:rPr lang="es-ES" sz="3200" b="1" dirty="0">
                <a:latin typeface="+mn-lt"/>
                <a:cs typeface="+mn-cs"/>
              </a:rPr>
              <a:t>PRIMERA CARTA DEL MAESTRO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2 Marcador de contenido"/>
          <p:cNvSpPr>
            <a:spLocks noGrp="1"/>
          </p:cNvSpPr>
          <p:nvPr>
            <p:ph idx="1"/>
          </p:nvPr>
        </p:nvSpPr>
        <p:spPr/>
        <p:txBody>
          <a:bodyPr/>
          <a:lstStyle/>
          <a:p>
            <a:pPr eaLnBrk="1" hangingPunct="1"/>
            <a:endParaRPr lang="es-ES" smtClean="0"/>
          </a:p>
        </p:txBody>
      </p:sp>
      <p:sp>
        <p:nvSpPr>
          <p:cNvPr id="7171" name="4 CuadroTexto"/>
          <p:cNvSpPr txBox="1">
            <a:spLocks noChangeArrowheads="1"/>
          </p:cNvSpPr>
          <p:nvPr/>
        </p:nvSpPr>
        <p:spPr bwMode="auto">
          <a:xfrm>
            <a:off x="468313" y="620713"/>
            <a:ext cx="8280400" cy="5632450"/>
          </a:xfrm>
          <a:prstGeom prst="rect">
            <a:avLst/>
          </a:prstGeom>
          <a:noFill/>
          <a:ln w="9525">
            <a:noFill/>
            <a:miter lim="800000"/>
            <a:headEnd/>
            <a:tailEnd/>
          </a:ln>
        </p:spPr>
        <p:txBody>
          <a:bodyPr>
            <a:spAutoFit/>
          </a:bodyPr>
          <a:lstStyle/>
          <a:p>
            <a:pPr algn="just"/>
            <a:r>
              <a:rPr lang="es-ES" sz="2400">
                <a:latin typeface="AR BLANCA" pitchFamily="2" charset="0"/>
              </a:rPr>
              <a:t>Tengo el honor de poner en su conocimiento la inquietud que me produce ver la viga que media la clase que regento, pues está partida por medio, por lo cual el tejado ha cedido y ha formado una especie de embudo que recoge las aguas de las lluvias y las deja caer a chorro tieso sobre mi mesa de trabajo, mojándome los papeles y haciéndome coger unos dolores reumáticos que no me dejan mantenerme derecho.</a:t>
            </a:r>
          </a:p>
          <a:p>
            <a:pPr algn="just"/>
            <a:r>
              <a:rPr lang="es-ES" sz="2400">
                <a:latin typeface="AR BLANCA" pitchFamily="2" charset="0"/>
              </a:rPr>
              <a:t>En fin, señor Alcalde, espero de su amabilidad ponga coto a esto si no quiere que ocurra alguna desgracia con los niños y con su maestro, éste su muy seguro servidor. Dios guarde a Vd muchos años</a:t>
            </a:r>
          </a:p>
          <a:p>
            <a:pPr algn="just"/>
            <a:r>
              <a:rPr lang="es-ES" sz="2400">
                <a:latin typeface="AR BLANCA" pitchFamily="2" charset="0"/>
              </a:rPr>
              <a:t>Ohanes, 15 de marzo de 1734.</a:t>
            </a:r>
          </a:p>
          <a:p>
            <a:pPr algn="just"/>
            <a:r>
              <a:rPr lang="es-ES" sz="2400">
                <a:latin typeface="AR BLANCA" pitchFamily="2" charset="0"/>
              </a:rPr>
              <a:t>El maestro Zenón Garrido</a:t>
            </a:r>
          </a:p>
          <a:p>
            <a:pPr algn="just"/>
            <a:endParaRPr lang="es-ES" sz="2400">
              <a:latin typeface="AR BLANCA" pitchFamily="2" charset="0"/>
            </a:endParaRPr>
          </a:p>
          <a:p>
            <a:pPr algn="just"/>
            <a:r>
              <a:rPr lang="es-ES" sz="2400">
                <a:latin typeface="AR BLANCA" pitchFamily="2" charset="0"/>
              </a:rPr>
              <a:t>Sr Alcalde de Ohanes de las Alpuxarras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Ohanes43.jpg"/>
          <p:cNvPicPr>
            <a:picLocks noGrp="1" noChangeAspect="1"/>
          </p:cNvPicPr>
          <p:nvPr>
            <p:ph idx="1"/>
          </p:nvPr>
        </p:nvPicPr>
        <p:blipFill>
          <a:blip r:embed="rId2"/>
          <a:srcRect/>
          <a:stretch>
            <a:fillRect/>
          </a:stretch>
        </p:blipFill>
        <p:spPr>
          <a:xfrm>
            <a:off x="250825" y="260350"/>
            <a:ext cx="8642350" cy="6337300"/>
          </a:xfrm>
        </p:spPr>
      </p:pic>
      <p:sp>
        <p:nvSpPr>
          <p:cNvPr id="5" name="4 CuadroTexto"/>
          <p:cNvSpPr txBox="1"/>
          <p:nvPr/>
        </p:nvSpPr>
        <p:spPr>
          <a:xfrm>
            <a:off x="1476375" y="620713"/>
            <a:ext cx="6119813" cy="584200"/>
          </a:xfrm>
          <a:prstGeom prst="rect">
            <a:avLst/>
          </a:prstGeom>
          <a:solidFill>
            <a:schemeClr val="tx2">
              <a:lumMod val="20000"/>
              <a:lumOff val="80000"/>
            </a:schemeClr>
          </a:solidFill>
          <a:ln>
            <a:solidFill>
              <a:srgbClr val="002060"/>
            </a:solidFill>
          </a:ln>
        </p:spPr>
        <p:txBody>
          <a:bodyPr>
            <a:spAutoFit/>
          </a:bodyPr>
          <a:lstStyle/>
          <a:p>
            <a:pPr algn="ctr" fontAlgn="auto">
              <a:spcBef>
                <a:spcPts val="0"/>
              </a:spcBef>
              <a:spcAft>
                <a:spcPts val="0"/>
              </a:spcAft>
              <a:defRPr/>
            </a:pPr>
            <a:r>
              <a:rPr lang="es-ES" sz="3200" b="1" dirty="0">
                <a:latin typeface="+mn-lt"/>
                <a:cs typeface="+mn-cs"/>
              </a:rPr>
              <a:t>PRIMERA RESPUESTA DEL ALCALDE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3 CuadroTexto"/>
          <p:cNvSpPr txBox="1">
            <a:spLocks noChangeArrowheads="1"/>
          </p:cNvSpPr>
          <p:nvPr/>
        </p:nvSpPr>
        <p:spPr bwMode="auto">
          <a:xfrm>
            <a:off x="323850" y="260350"/>
            <a:ext cx="8351838" cy="6627813"/>
          </a:xfrm>
          <a:prstGeom prst="rect">
            <a:avLst/>
          </a:prstGeom>
          <a:noFill/>
          <a:ln w="9525">
            <a:noFill/>
            <a:miter lim="800000"/>
            <a:headEnd/>
            <a:tailEnd/>
          </a:ln>
        </p:spPr>
        <p:txBody>
          <a:bodyPr>
            <a:spAutoFit/>
          </a:bodyPr>
          <a:lstStyle/>
          <a:p>
            <a:pPr algn="just"/>
            <a:r>
              <a:rPr lang="es-ES" sz="2000">
                <a:latin typeface="Lucida Calligraphy" pitchFamily="66" charset="0"/>
              </a:rPr>
              <a:t>Recibo con gran extrañeza el oficio que ha tenido a bien dirigirme y me apresuro a contestarle. Es cosa rara que los Agentes de mi autoridad no me hayan dado cuenta de nada referente a la viga, y es más, pongo en duda que se encuentre en esas condíciones, pues según me informa el Tio Sarmiento no hará sesenta años que se puso, y no creo una vez dadas esas explicaciones, que no tengo por qué, paso a decirle que eso no son más que excusas y pretextos para no dar golpe. En cuanto a lo de los papeles que se le mojan y el reúma que se le avecina, pueda muy bien guardárselos, aquéllos en el cajón o en casa, y éste yendo a la escuela con una manta. No obstante lo que antecede, enviaré uno de estos dias alguno de mis subordinados que mire lo que hay de eso. Y ojo, que su engaño le estaría estar otros seis años sin cobrar los 500 reales de su sueldo.</a:t>
            </a:r>
          </a:p>
          <a:p>
            <a:pPr algn="just"/>
            <a:r>
              <a:rPr lang="es-ES" sz="2000">
                <a:latin typeface="Lucida Calligraphy" pitchFamily="66" charset="0"/>
              </a:rPr>
              <a:t>Dios guarde a Vd muchos años</a:t>
            </a:r>
          </a:p>
          <a:p>
            <a:pPr algn="just"/>
            <a:r>
              <a:rPr lang="es-ES" sz="2000">
                <a:latin typeface="Lucida Calligraphy" pitchFamily="66" charset="0"/>
              </a:rPr>
              <a:t>Ohanes 28 de noviembre de 1734.</a:t>
            </a:r>
          </a:p>
          <a:p>
            <a:pPr algn="just"/>
            <a:r>
              <a:rPr lang="es-ES" sz="2000">
                <a:latin typeface="Lucida Calligraphy" pitchFamily="66" charset="0"/>
              </a:rPr>
              <a:t>El Alcalde Bartolomé Zancajo.</a:t>
            </a:r>
          </a:p>
          <a:p>
            <a:pPr algn="just"/>
            <a:endParaRPr lang="es-ES" sz="2000">
              <a:latin typeface="Lucida Calligraphy" pitchFamily="66" charset="0"/>
            </a:endParaRPr>
          </a:p>
          <a:p>
            <a:pPr algn="just"/>
            <a:r>
              <a:rPr lang="es-ES" sz="2000">
                <a:latin typeface="Lucida Calligraphy" pitchFamily="66" charset="0"/>
              </a:rPr>
              <a:t>Sr maestro de primeras letras de esta villa de Ohanes de las Alpuxarras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3 Imagen" descr="Ohanes4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p:nvPr/>
        </p:nvSpPr>
        <p:spPr>
          <a:xfrm>
            <a:off x="1692275" y="404813"/>
            <a:ext cx="5616575" cy="584200"/>
          </a:xfrm>
          <a:prstGeom prst="rect">
            <a:avLst/>
          </a:prstGeom>
          <a:solidFill>
            <a:schemeClr val="tx2">
              <a:lumMod val="20000"/>
              <a:lumOff val="80000"/>
            </a:schemeClr>
          </a:solidFill>
          <a:ln>
            <a:solidFill>
              <a:srgbClr val="002060"/>
            </a:solidFill>
          </a:ln>
        </p:spPr>
        <p:txBody>
          <a:bodyPr>
            <a:spAutoFit/>
          </a:bodyPr>
          <a:lstStyle/>
          <a:p>
            <a:pPr algn="ctr" fontAlgn="auto">
              <a:spcBef>
                <a:spcPts val="0"/>
              </a:spcBef>
              <a:spcAft>
                <a:spcPts val="0"/>
              </a:spcAft>
              <a:defRPr/>
            </a:pPr>
            <a:r>
              <a:rPr lang="es-ES" sz="3200" b="1" dirty="0">
                <a:latin typeface="+mn-lt"/>
                <a:cs typeface="+mn-cs"/>
              </a:rPr>
              <a:t>SEGUNDA CARTA DEL MAESTRO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3 CuadroTexto"/>
          <p:cNvSpPr txBox="1">
            <a:spLocks noChangeArrowheads="1"/>
          </p:cNvSpPr>
          <p:nvPr/>
        </p:nvSpPr>
        <p:spPr bwMode="auto">
          <a:xfrm>
            <a:off x="395288" y="981075"/>
            <a:ext cx="8280400" cy="5016500"/>
          </a:xfrm>
          <a:prstGeom prst="rect">
            <a:avLst/>
          </a:prstGeom>
          <a:noFill/>
          <a:ln w="9525">
            <a:noFill/>
            <a:miter lim="800000"/>
            <a:headEnd/>
            <a:tailEnd/>
          </a:ln>
        </p:spPr>
        <p:txBody>
          <a:bodyPr>
            <a:spAutoFit/>
          </a:bodyPr>
          <a:lstStyle/>
          <a:p>
            <a:pPr algn="just"/>
            <a:r>
              <a:rPr lang="es-ES" sz="2000">
                <a:latin typeface="AR BLANCA" pitchFamily="2" charset="0"/>
              </a:rPr>
              <a:t>Tengo el honor de acusar recibo a su atento oficio de ayer donde tiene a bien poner en duda el estado de la viga. Desde mi oficio anterior, Sr. Alcalde, hace unos ocho meses, pasaron las lluvias del invierno; y yo siempre mirando la viga, con la inquietud consiguiente: ¿caerá?, ¿no caerá? Y así un día y otro, como el en vez de una viga fuera una margarita. Si Vd. no cree lo que le estoy diciendo, puede mandar dos personas peritas, o venir Vd. mismo dando un paseito, si no le cuesta mucha molestia, que yo no le engaño, mas para darle una idea del estado de mi clase me permito acompañarle un dibujo, tomado del natural, que le dará una estampa real de ella. Y de lo del sueldo, no creo que se atreva a tocar los quinientos reales, porque ya sabe Vd. lo que dice el refrán "Al cajón ni..." </a:t>
            </a:r>
          </a:p>
          <a:p>
            <a:pPr algn="just"/>
            <a:r>
              <a:rPr lang="es-ES" sz="2000">
                <a:latin typeface="AR BLANCA" pitchFamily="2" charset="0"/>
              </a:rPr>
              <a:t>En fin, Sr. Alcalde, Dios le guarde muchos años de los efectos de la viga. </a:t>
            </a:r>
          </a:p>
          <a:p>
            <a:pPr algn="just"/>
            <a:r>
              <a:rPr lang="es-ES" sz="2000">
                <a:latin typeface="AR BLANCA" pitchFamily="2" charset="0"/>
              </a:rPr>
              <a:t>Ohanes de las Alpuxarras a 29 de noviembre de 1734</a:t>
            </a:r>
          </a:p>
          <a:p>
            <a:pPr algn="just"/>
            <a:r>
              <a:rPr lang="es-ES" sz="2000">
                <a:latin typeface="AR BLANCA" pitchFamily="2" charset="0"/>
              </a:rPr>
              <a:t>El Maestro.Zenón Garrido.  </a:t>
            </a:r>
          </a:p>
          <a:p>
            <a:pPr algn="just"/>
            <a:endParaRPr lang="es-ES" sz="2000">
              <a:latin typeface="AR BLANCA" pitchFamily="2" charset="0"/>
            </a:endParaRPr>
          </a:p>
          <a:p>
            <a:pPr algn="just"/>
            <a:r>
              <a:rPr lang="es-ES" sz="2000">
                <a:latin typeface="AR BLANCA" pitchFamily="2" charset="0"/>
              </a:rPr>
              <a:t>Señor Alcalde de Ohanes de las Alpuxarras.  Partido de Uxíxar.¬Reino de Granada.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ohane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1547813" y="333375"/>
            <a:ext cx="6207125" cy="584200"/>
          </a:xfrm>
          <a:prstGeom prst="rect">
            <a:avLst/>
          </a:prstGeom>
          <a:solidFill>
            <a:schemeClr val="tx2">
              <a:lumMod val="20000"/>
              <a:lumOff val="80000"/>
            </a:schemeClr>
          </a:solidFill>
          <a:ln>
            <a:solidFill>
              <a:srgbClr val="002060"/>
            </a:solidFill>
          </a:ln>
        </p:spPr>
        <p:txBody>
          <a:bodyPr wrap="none">
            <a:spAutoFit/>
          </a:bodyPr>
          <a:lstStyle/>
          <a:p>
            <a:pPr fontAlgn="auto">
              <a:spcBef>
                <a:spcPts val="0"/>
              </a:spcBef>
              <a:spcAft>
                <a:spcPts val="0"/>
              </a:spcAft>
              <a:defRPr/>
            </a:pPr>
            <a:r>
              <a:rPr lang="es-ES" sz="3200" b="1" dirty="0">
                <a:latin typeface="+mn-lt"/>
                <a:cs typeface="+mn-cs"/>
              </a:rPr>
              <a:t>SEGUNDA RESPUESTA DEL ALCALDE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3 CuadroTexto"/>
          <p:cNvSpPr txBox="1">
            <a:spLocks noChangeArrowheads="1"/>
          </p:cNvSpPr>
          <p:nvPr/>
        </p:nvSpPr>
        <p:spPr bwMode="auto">
          <a:xfrm>
            <a:off x="539750" y="549275"/>
            <a:ext cx="8135938" cy="5938838"/>
          </a:xfrm>
          <a:prstGeom prst="rect">
            <a:avLst/>
          </a:prstGeom>
          <a:noFill/>
          <a:ln w="9525">
            <a:noFill/>
            <a:miter lim="800000"/>
            <a:headEnd/>
            <a:tailEnd/>
          </a:ln>
        </p:spPr>
        <p:txBody>
          <a:bodyPr>
            <a:spAutoFit/>
          </a:bodyPr>
          <a:lstStyle/>
          <a:p>
            <a:pPr algn="just"/>
            <a:r>
              <a:rPr lang="es-ES" sz="2000">
                <a:latin typeface="Lucida Calligraphy" pitchFamily="66" charset="0"/>
              </a:rPr>
              <a:t>Acuso recibo de su oficío del 29 de noviembre. del pasado año y me parece excesiva tanta machaconería, en el asunto de la viga. Sepa el Sr. Maestro , que si no le conviene la escuela puede píllar el camino e irse a otro sitio, que aquí para lo que enseña, falta no hace. ¿Qué le importa a estas gentes, ni a nadie, dónde está Marte, ni las vueltas que da la luna, ni que cuatro por seis son veintisiete ni que Miguel de Cervantes descubrió las Américas? Para coger un mancaje basta y sobra con tener fuerzas para ello. No obstante, como soy amante de la curtura (sic) y no que digan que he echao (sic) al Maestro y que no lo trato, como se debe, nombraré una comisión que informe sobre el asunto de la viga, y si resulta que Vd. me ha engañao, sa caido (sic). </a:t>
            </a:r>
          </a:p>
          <a:p>
            <a:pPr algn="just"/>
            <a:r>
              <a:rPr lang="es-ES" sz="2000">
                <a:latin typeface="Lucida Calligraphy" pitchFamily="66" charset="0"/>
              </a:rPr>
              <a:t>Dios guarde a V. muchos años. </a:t>
            </a:r>
          </a:p>
          <a:p>
            <a:pPr algn="just"/>
            <a:r>
              <a:rPr lang="es-ES" sz="2000">
                <a:latin typeface="Lucida Calligraphy" pitchFamily="66" charset="0"/>
              </a:rPr>
              <a:t>Ohanes de las Alpuxarras a 15 de octubre de 1735, </a:t>
            </a:r>
          </a:p>
          <a:p>
            <a:pPr algn="just"/>
            <a:r>
              <a:rPr lang="es-ES" sz="2000">
                <a:latin typeface="Lucida Calligraphy" pitchFamily="66" charset="0"/>
              </a:rPr>
              <a:t>El Alcalde, Bartolomé Zancajo</a:t>
            </a:r>
          </a:p>
          <a:p>
            <a:pPr algn="just"/>
            <a:endParaRPr lang="es-ES" sz="2000">
              <a:latin typeface="Lucida Calligraphy" pitchFamily="66" charset="0"/>
            </a:endParaRPr>
          </a:p>
          <a:p>
            <a:pPr algn="just"/>
            <a:r>
              <a:rPr lang="es-ES" sz="2000">
                <a:latin typeface="Lucida Calligraphy" pitchFamily="66" charset="0"/>
              </a:rPr>
              <a:t>Sr maestro de primeras Letras. Localidad.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5948775.jpg"/>
          <p:cNvPicPr>
            <a:picLocks noGrp="1" noChangeAspect="1"/>
          </p:cNvPicPr>
          <p:nvPr>
            <p:ph idx="1"/>
          </p:nvPr>
        </p:nvPicPr>
        <p:blipFill>
          <a:blip r:embed="rId2"/>
          <a:srcRect/>
          <a:stretch>
            <a:fillRect/>
          </a:stretch>
        </p:blipFill>
        <p:spPr>
          <a:xfrm>
            <a:off x="323850" y="260350"/>
            <a:ext cx="8496300" cy="6296025"/>
          </a:xfrm>
        </p:spPr>
      </p:pic>
      <p:sp>
        <p:nvSpPr>
          <p:cNvPr id="5" name="4 CuadroTexto"/>
          <p:cNvSpPr txBox="1"/>
          <p:nvPr/>
        </p:nvSpPr>
        <p:spPr>
          <a:xfrm>
            <a:off x="2124075" y="692150"/>
            <a:ext cx="4608513" cy="585788"/>
          </a:xfrm>
          <a:prstGeom prst="rect">
            <a:avLst/>
          </a:prstGeom>
          <a:solidFill>
            <a:schemeClr val="tx2">
              <a:lumMod val="20000"/>
              <a:lumOff val="80000"/>
            </a:schemeClr>
          </a:solidFill>
          <a:ln>
            <a:solidFill>
              <a:srgbClr val="002060"/>
            </a:solidFill>
          </a:ln>
        </p:spPr>
        <p:txBody>
          <a:bodyPr>
            <a:spAutoFit/>
          </a:bodyPr>
          <a:lstStyle/>
          <a:p>
            <a:pPr algn="ctr" fontAlgn="auto">
              <a:spcBef>
                <a:spcPts val="0"/>
              </a:spcBef>
              <a:spcAft>
                <a:spcPts val="0"/>
              </a:spcAft>
              <a:defRPr/>
            </a:pPr>
            <a:r>
              <a:rPr lang="es-ES" sz="3200" b="1" dirty="0">
                <a:latin typeface="+mn-lt"/>
                <a:cs typeface="+mn-cs"/>
              </a:rPr>
              <a:t>INFORME DE LOS PERITOS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3 CuadroTexto"/>
          <p:cNvSpPr txBox="1">
            <a:spLocks noChangeArrowheads="1"/>
          </p:cNvSpPr>
          <p:nvPr/>
        </p:nvSpPr>
        <p:spPr bwMode="auto">
          <a:xfrm>
            <a:off x="468313" y="1052513"/>
            <a:ext cx="8207375" cy="5016500"/>
          </a:xfrm>
          <a:prstGeom prst="rect">
            <a:avLst/>
          </a:prstGeom>
          <a:noFill/>
          <a:ln w="9525">
            <a:noFill/>
            <a:miter lim="800000"/>
            <a:headEnd/>
            <a:tailEnd/>
          </a:ln>
        </p:spPr>
        <p:txBody>
          <a:bodyPr>
            <a:spAutoFit/>
          </a:bodyPr>
          <a:lstStyle/>
          <a:p>
            <a:pPr algn="just"/>
            <a:r>
              <a:rPr lang="es-ES" sz="2000">
                <a:latin typeface="Poor Richard" pitchFamily="18" charset="0"/>
              </a:rPr>
              <a:t>Antonio Fuentes Barranco y Juan González, maestros albañiles graduados de la villa de Ohanes de la Alpuxarra,  INFORMAN:</a:t>
            </a:r>
          </a:p>
          <a:p>
            <a:pPr algn="just"/>
            <a:endParaRPr lang="es-ES" sz="2000">
              <a:latin typeface="Poor Richard" pitchFamily="18" charset="0"/>
            </a:endParaRPr>
          </a:p>
          <a:p>
            <a:pPr algn="just"/>
            <a:r>
              <a:rPr lang="es-ES" sz="2000">
                <a:latin typeface="Poor Richard" pitchFamily="18" charset="0"/>
              </a:rPr>
              <a:t>Que personados en el sitio denominado u llamado, sea con perdón, la Escuela de este lugar, a las doce de mañana del día 15 de mayo de 1736, acompañados por el Escribano de este Ayuntamiento, y mandados por el Sr alcalde, opinamos, pensamos, que la viga que ocupa el centro de la clase, aula o sala, que por estos tres nombres se le denomina o circunscribe, que la dicha viga no se haya movido, sólo que ha bajao cosa de diez o doce deos, sólo caer, pero nunca juntarse con el suelo aplastando a los que coja dentro. Pero como quiera que la madera es un cuerpo astilloso, tiene que crujir antes de pegar el golpazo dando tiempo a que se salven por lo menos siete u ocho, todo lo cual, y puesta la mano en el corazón y en conciencia, decimos, que el peligro que ofrece la aludida viga es un peligro leve, o sea de poca trascendencia. Todo lo cual firmamos y no sellamos, por no tener sello en Ohanes a la fecha arriba indicada.</a:t>
            </a:r>
          </a:p>
          <a:p>
            <a:pPr algn="just"/>
            <a:endParaRPr lang="es-ES" sz="2000">
              <a:latin typeface="Poor Richard" pitchFamily="18" charset="0"/>
            </a:endParaRPr>
          </a:p>
          <a:p>
            <a:pPr algn="just"/>
            <a:r>
              <a:rPr lang="es-ES" sz="2000">
                <a:latin typeface="Poor Richard" pitchFamily="18" charset="0"/>
              </a:rPr>
              <a:t>Antonio Fuentes y Juan González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Ohanes43.jpg"/>
          <p:cNvPicPr>
            <a:picLocks noGrp="1" noChangeAspect="1"/>
          </p:cNvPicPr>
          <p:nvPr>
            <p:ph idx="1"/>
          </p:nvPr>
        </p:nvPicPr>
        <p:blipFill>
          <a:blip r:embed="rId2"/>
          <a:srcRect/>
          <a:stretch>
            <a:fillRect/>
          </a:stretch>
        </p:blipFill>
        <p:spPr>
          <a:xfrm>
            <a:off x="323850" y="260350"/>
            <a:ext cx="8496300" cy="6337300"/>
          </a:xfrm>
        </p:spPr>
      </p:pic>
      <p:sp>
        <p:nvSpPr>
          <p:cNvPr id="5" name="4 CuadroTexto"/>
          <p:cNvSpPr txBox="1"/>
          <p:nvPr/>
        </p:nvSpPr>
        <p:spPr>
          <a:xfrm>
            <a:off x="1979613" y="692150"/>
            <a:ext cx="4606925" cy="585788"/>
          </a:xfrm>
          <a:prstGeom prst="rect">
            <a:avLst/>
          </a:prstGeom>
          <a:solidFill>
            <a:schemeClr val="tx2">
              <a:lumMod val="20000"/>
              <a:lumOff val="80000"/>
            </a:schemeClr>
          </a:solidFill>
          <a:ln>
            <a:solidFill>
              <a:srgbClr val="002060"/>
            </a:solidFill>
          </a:ln>
        </p:spPr>
        <p:txBody>
          <a:bodyPr wrap="none">
            <a:spAutoFit/>
          </a:bodyPr>
          <a:lstStyle/>
          <a:p>
            <a:pPr algn="ctr" fontAlgn="auto">
              <a:spcBef>
                <a:spcPts val="0"/>
              </a:spcBef>
              <a:spcAft>
                <a:spcPts val="0"/>
              </a:spcAft>
              <a:defRPr/>
            </a:pPr>
            <a:r>
              <a:rPr lang="es-ES" sz="3200" b="1" dirty="0">
                <a:latin typeface="+mn-lt"/>
                <a:cs typeface="+mn-cs"/>
              </a:rPr>
              <a:t>INFORME DEL ESCRIBANO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3 CuadroTexto"/>
          <p:cNvSpPr txBox="1">
            <a:spLocks noChangeArrowheads="1"/>
          </p:cNvSpPr>
          <p:nvPr/>
        </p:nvSpPr>
        <p:spPr bwMode="auto">
          <a:xfrm>
            <a:off x="395288" y="404813"/>
            <a:ext cx="8353425" cy="6319837"/>
          </a:xfrm>
          <a:prstGeom prst="rect">
            <a:avLst/>
          </a:prstGeom>
          <a:noFill/>
          <a:ln w="9525">
            <a:noFill/>
            <a:miter lim="800000"/>
            <a:headEnd/>
            <a:tailEnd/>
          </a:ln>
        </p:spPr>
        <p:txBody>
          <a:bodyPr>
            <a:spAutoFit/>
          </a:bodyPr>
          <a:lstStyle/>
          <a:p>
            <a:pPr algn="just"/>
            <a:r>
              <a:rPr lang="es-ES" sz="2000">
                <a:latin typeface="Calibri" pitchFamily="34" charset="0"/>
              </a:rPr>
              <a:t>Don Celedonío González-García, Escribano de la villa de Ohanes de las Alpuxarras, partido de Uxixar, reyno de Granada</a:t>
            </a:r>
          </a:p>
          <a:p>
            <a:pPr algn="just"/>
            <a:endParaRPr lang="es-ES" sz="2000">
              <a:latin typeface="Calibri" pitchFamily="34" charset="0"/>
            </a:endParaRPr>
          </a:p>
          <a:p>
            <a:pPr algn="just"/>
            <a:r>
              <a:rPr lang="es-ES" sz="2000">
                <a:latin typeface="Calibri" pitchFamily="34" charset="0"/>
              </a:rPr>
              <a:t>DIGO, declaro y doy fe, de cuanto en esta información del Maestro de primeras letras de esta localidad, sobre una viga que dice el primero al Sr Alcalde, o sea al segundo, está partida en el techo de su clase. Mi informe imparcial, desapasionado y verídico, como corresponde a mi profesión, es el siguiente: Si la viga cae y amenaza peligro, puede ocurrir:</a:t>
            </a:r>
          </a:p>
          <a:p>
            <a:pPr algn="just"/>
            <a:endParaRPr lang="es-ES" sz="2000">
              <a:latin typeface="Calibri" pitchFamily="34" charset="0"/>
            </a:endParaRPr>
          </a:p>
          <a:p>
            <a:pPr algn="just"/>
            <a:r>
              <a:rPr lang="es-ES" sz="2000">
                <a:latin typeface="Calibri" pitchFamily="34" charset="0"/>
              </a:rPr>
              <a:t>a) que mate al maestro, en cuyo caso esta digna Corporación se ahorraría los quinientos reales que le paga. </a:t>
            </a:r>
          </a:p>
          <a:p>
            <a:pPr algn="just"/>
            <a:r>
              <a:rPr lang="es-ES" sz="2000">
                <a:latin typeface="Calibri" pitchFamily="34" charset="0"/>
              </a:rPr>
              <a:t>b) Que matase a los niños en cuyo caso sobraba el Maestro. </a:t>
            </a:r>
          </a:p>
          <a:p>
            <a:pPr algn="just"/>
            <a:r>
              <a:rPr lang="es-ES" sz="2000">
                <a:latin typeface="Calibri" pitchFamily="34" charset="0"/>
              </a:rPr>
              <a:t>c) Que matase a los niños y al Maestro ocurriendo en este caso, como suele decirse, que se mataban dos pájaros de un tiro. </a:t>
            </a:r>
          </a:p>
          <a:p>
            <a:pPr algn="just"/>
            <a:r>
              <a:rPr lang="es-ES" sz="2000">
                <a:latin typeface="Calibri" pitchFamily="34" charset="0"/>
              </a:rPr>
              <a:t>d) Que no matase a nadie, en cuyo supuesto no hay por qué alarmarse. </a:t>
            </a:r>
          </a:p>
          <a:p>
            <a:pPr algn="just"/>
            <a:endParaRPr lang="es-ES" sz="2000">
              <a:latin typeface="Calibri" pitchFamily="34" charset="0"/>
            </a:endParaRPr>
          </a:p>
          <a:p>
            <a:pPr algn="just"/>
            <a:r>
              <a:rPr lang="es-ES" sz="2000">
                <a:latin typeface="Calibri" pitchFamily="34" charset="0"/>
              </a:rPr>
              <a:t>Examinados en derecho las causas y efectos que anteceden, emito este informe, honrado y leal, cumpliendo con ello un deber de conciencia. </a:t>
            </a:r>
          </a:p>
          <a:p>
            <a:pPr algn="just"/>
            <a:r>
              <a:rPr lang="es-ES" sz="2000">
                <a:latin typeface="Calibri" pitchFamily="34" charset="0"/>
              </a:rPr>
              <a:t>En Ohanes de las Alpuxarras a 15 de mayo de 1736.</a:t>
            </a:r>
          </a:p>
          <a:p>
            <a:pPr algn="just"/>
            <a:r>
              <a:rPr lang="es-ES" sz="2000">
                <a:latin typeface="Calibri" pitchFamily="34" charset="0"/>
              </a:rPr>
              <a:t>Celedonio Gronzález García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684213" y="908050"/>
            <a:ext cx="7775575" cy="5160963"/>
          </a:xfrm>
          <a:prstGeom prst="rect">
            <a:avLst/>
          </a:prstGeom>
          <a:solidFill>
            <a:schemeClr val="tx2">
              <a:lumMod val="20000"/>
              <a:lumOff val="80000"/>
            </a:schemeClr>
          </a:solidFill>
          <a:ln w="28575">
            <a:solidFill>
              <a:srgbClr val="002060"/>
            </a:solidFill>
          </a:ln>
        </p:spPr>
        <p:txBody>
          <a:bodyPr>
            <a:spAutoFit/>
          </a:bodyPr>
          <a:lstStyle/>
          <a:p>
            <a:pPr algn="just" fontAlgn="auto">
              <a:spcBef>
                <a:spcPts val="0"/>
              </a:spcBef>
              <a:spcAft>
                <a:spcPts val="0"/>
              </a:spcAft>
              <a:defRPr/>
            </a:pPr>
            <a:r>
              <a:rPr lang="es-ES" sz="3200" dirty="0">
                <a:latin typeface="Baskerville Old Face" pitchFamily="18" charset="0"/>
                <a:cs typeface="+mn-cs"/>
              </a:rPr>
              <a:t>      Hasta aquí el famoso expediente que, deteriorado hasta lo indecible, no nos permitía descifrar sus últimas páginas. Pero nosotros, infatigables investigadores como hemos dicho al principio, continuamos la búsqueda de todo cuanto se relacionase con este asunto, y en otro legajo del Archivo Municipal, encontramos este otro documento, que a continuación transcribimos, y que aclara, en un todo, cómo terminó el asunto de la viga. Decía así: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3 Imagen" descr="5948775.jpg"/>
          <p:cNvPicPr>
            <a:picLocks noChangeAspect="1"/>
          </p:cNvPicPr>
          <p:nvPr/>
        </p:nvPicPr>
        <p:blipFill>
          <a:blip r:embed="rId2"/>
          <a:srcRect/>
          <a:stretch>
            <a:fillRect/>
          </a:stretch>
        </p:blipFill>
        <p:spPr bwMode="auto">
          <a:xfrm>
            <a:off x="250825" y="188913"/>
            <a:ext cx="8642350" cy="6480175"/>
          </a:xfrm>
          <a:prstGeom prst="rect">
            <a:avLst/>
          </a:prstGeom>
          <a:noFill/>
          <a:ln w="9525">
            <a:noFill/>
            <a:miter lim="800000"/>
            <a:headEnd/>
            <a:tailEnd/>
          </a:ln>
        </p:spPr>
      </p:pic>
      <p:sp>
        <p:nvSpPr>
          <p:cNvPr id="5" name="4 CuadroTexto"/>
          <p:cNvSpPr txBox="1"/>
          <p:nvPr/>
        </p:nvSpPr>
        <p:spPr>
          <a:xfrm>
            <a:off x="2195513" y="549275"/>
            <a:ext cx="4005262" cy="584200"/>
          </a:xfrm>
          <a:prstGeom prst="rect">
            <a:avLst/>
          </a:prstGeom>
          <a:solidFill>
            <a:schemeClr val="tx2">
              <a:lumMod val="20000"/>
              <a:lumOff val="80000"/>
            </a:schemeClr>
          </a:solidFill>
          <a:ln>
            <a:solidFill>
              <a:srgbClr val="002060"/>
            </a:solidFill>
          </a:ln>
        </p:spPr>
        <p:txBody>
          <a:bodyPr wrap="none">
            <a:spAutoFit/>
          </a:bodyPr>
          <a:lstStyle/>
          <a:p>
            <a:pPr fontAlgn="auto">
              <a:spcBef>
                <a:spcPts val="0"/>
              </a:spcBef>
              <a:spcAft>
                <a:spcPts val="0"/>
              </a:spcAft>
              <a:defRPr/>
            </a:pPr>
            <a:r>
              <a:rPr lang="es-ES" sz="3200" b="1" dirty="0">
                <a:latin typeface="+mn-lt"/>
                <a:cs typeface="+mn-cs"/>
              </a:rPr>
              <a:t>RELATO DEL CRONISTA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sp>
        <p:nvSpPr>
          <p:cNvPr id="20483" name="2 Marcador de contenido"/>
          <p:cNvSpPr>
            <a:spLocks noGrp="1"/>
          </p:cNvSpPr>
          <p:nvPr>
            <p:ph idx="1"/>
          </p:nvPr>
        </p:nvSpPr>
        <p:spPr/>
        <p:txBody>
          <a:bodyPr/>
          <a:lstStyle/>
          <a:p>
            <a:pPr eaLnBrk="1" hangingPunct="1"/>
            <a:endParaRPr lang="es-ES" smtClean="0"/>
          </a:p>
        </p:txBody>
      </p:sp>
      <p:sp>
        <p:nvSpPr>
          <p:cNvPr id="20484" name="3 CuadroTexto"/>
          <p:cNvSpPr txBox="1">
            <a:spLocks noChangeArrowheads="1"/>
          </p:cNvSpPr>
          <p:nvPr/>
        </p:nvSpPr>
        <p:spPr bwMode="auto">
          <a:xfrm>
            <a:off x="468313" y="1196975"/>
            <a:ext cx="8207375" cy="4708525"/>
          </a:xfrm>
          <a:prstGeom prst="rect">
            <a:avLst/>
          </a:prstGeom>
          <a:noFill/>
          <a:ln w="9525">
            <a:noFill/>
            <a:miter lim="800000"/>
            <a:headEnd/>
            <a:tailEnd/>
          </a:ln>
        </p:spPr>
        <p:txBody>
          <a:bodyPr>
            <a:spAutoFit/>
          </a:bodyPr>
          <a:lstStyle/>
          <a:p>
            <a:pPr algn="just"/>
            <a:r>
              <a:rPr lang="es-ES" sz="2000">
                <a:latin typeface="AR BLANCA" pitchFamily="2" charset="0"/>
              </a:rPr>
              <a:t>Yo, don Joseph Sancho Mengíbar, Cronista ofícial de la villa de Ohanes de las Alpuxarras, declaro por mi honor ser ciertos los hechos que a continuación describo, para que de ellos quede constancia en el Histórico Archivo de esta villa, lamentando que la índole de los mismos ponga un hito trágico en los bucólicos anales de este pueblo. El día catorce de octubre, del año de Nuestro Señor Jesucristo de míl setecientos cuarenta, siendo Alcalde de esta villa don Bartolomé Zancajo y Zancajo, y siendo las doce de su mañana, se hundió el techo del salón de la Escuela de esta localidad, pereciendo en el siniestro, el señor Maestro de primeras letras, don Zenón Garrido Marín y los catorce niños que en aquellos momentos daban su clase. Después de laboriosos trabajos, fueron extraídos de entre los escombros, los restos de las víctimas y trasladados al Depósito del Cementerio Municipal, acompañados del pueblo en masa, que era partícipe por entero del dolor que significaba tal catástrofe, ya que todos, más o menos directamente, les alcanzaba, dado el número tan elevado de inmolados en aras de la cultura.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3 CuadroTexto"/>
          <p:cNvSpPr txBox="1">
            <a:spLocks noChangeArrowheads="1"/>
          </p:cNvSpPr>
          <p:nvPr/>
        </p:nvSpPr>
        <p:spPr bwMode="auto">
          <a:xfrm>
            <a:off x="539750" y="1268413"/>
            <a:ext cx="8064500" cy="4402137"/>
          </a:xfrm>
          <a:prstGeom prst="rect">
            <a:avLst/>
          </a:prstGeom>
          <a:noFill/>
          <a:ln w="9525">
            <a:noFill/>
            <a:miter lim="800000"/>
            <a:headEnd/>
            <a:tailEnd/>
          </a:ln>
        </p:spPr>
        <p:txBody>
          <a:bodyPr>
            <a:spAutoFit/>
          </a:bodyPr>
          <a:lstStyle/>
          <a:p>
            <a:pPr algn="just"/>
            <a:r>
              <a:rPr lang="es-ES" sz="2000">
                <a:latin typeface="AR BLANCA" pitchFamily="2" charset="0"/>
              </a:rPr>
              <a:t>Abierto el oportuno expediente, se ha podido comprobar que por parte de la Autoridad competente se tomaban periódicamente todas las medidas encaminadas a velar por el buen funcionamiento del sagrado recinto; y como prueba concluyente, se presentó un Expediente, incoado al efecto, en que dos peritos albañiles y el Ilustre Escribano de esta villa, informaban sobre el buen estado del local, en fecha muy próxima al suceso, ya que los informes datan del día 15 de mayo de 1736; quedando plenamente demostrado que únicamente un accidente fortuito fue el responsable del hundimiento a que hemos hecho referencia.</a:t>
            </a:r>
          </a:p>
          <a:p>
            <a:pPr algn="just"/>
            <a:endParaRPr lang="es-ES" sz="2000">
              <a:latin typeface="AR BLANCA" pitchFamily="2" charset="0"/>
            </a:endParaRPr>
          </a:p>
          <a:p>
            <a:pPr algn="just"/>
            <a:r>
              <a:rPr lang="es-ES" sz="2000">
                <a:latin typeface="AR BLANCA" pitchFamily="2" charset="0"/>
              </a:rPr>
              <a:t>Y para que quede constancia, lo redacto y lo firmo en Ohanes de las Alpuxarras a quince de diciembre de mil setecientos cuarenta.</a:t>
            </a:r>
          </a:p>
          <a:p>
            <a:pPr algn="just"/>
            <a:r>
              <a:rPr lang="es-ES" sz="2000">
                <a:latin typeface="AR BLANCA" pitchFamily="2" charset="0"/>
              </a:rPr>
              <a:t> </a:t>
            </a:r>
          </a:p>
          <a:p>
            <a:pPr algn="just"/>
            <a:r>
              <a:rPr lang="es-ES" sz="2000">
                <a:latin typeface="AR BLANCA" pitchFamily="2" charset="0"/>
              </a:rPr>
              <a:t>Joseph Sancho.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Ohanes ¡¡¡¡¡¡.jpg"/>
          <p:cNvPicPr>
            <a:picLocks noGrp="1" noChangeAspect="1"/>
          </p:cNvPicPr>
          <p:nvPr>
            <p:ph idx="1"/>
          </p:nvPr>
        </p:nvPicPr>
        <p:blipFill>
          <a:blip r:embed="rId2"/>
          <a:srcRect/>
          <a:stretch>
            <a:fillRect/>
          </a:stretch>
        </p:blipFill>
        <p:spPr>
          <a:xfrm>
            <a:off x="0" y="0"/>
            <a:ext cx="9144000" cy="6858000"/>
          </a:xfrm>
        </p:spPr>
      </p:pic>
      <p:sp>
        <p:nvSpPr>
          <p:cNvPr id="6" name="5 CuadroTexto"/>
          <p:cNvSpPr txBox="1"/>
          <p:nvPr/>
        </p:nvSpPr>
        <p:spPr>
          <a:xfrm>
            <a:off x="285720" y="357166"/>
            <a:ext cx="3929090" cy="2308324"/>
          </a:xfrm>
          <a:prstGeom prst="rect">
            <a:avLst/>
          </a:prstGeom>
          <a:noFill/>
        </p:spPr>
        <p:txBody>
          <a:bodyPr wrap="square" rtlCol="0">
            <a:spAutoFit/>
          </a:bodyPr>
          <a:lstStyle/>
          <a:p>
            <a:pPr algn="ctr"/>
            <a:r>
              <a:rPr lang="es-ES" sz="2400" dirty="0" smtClean="0">
                <a:solidFill>
                  <a:schemeClr val="bg1"/>
                </a:solidFill>
                <a:latin typeface="Brush Script MT" pitchFamily="66" charset="0"/>
              </a:rPr>
              <a:t>Desconocemos quien hizo </a:t>
            </a:r>
            <a:r>
              <a:rPr lang="es-ES" sz="2400" dirty="0" smtClean="0">
                <a:solidFill>
                  <a:schemeClr val="bg1"/>
                </a:solidFill>
                <a:latin typeface="Brush Script MT" pitchFamily="66" charset="0"/>
              </a:rPr>
              <a:t>esto, pero </a:t>
            </a:r>
            <a:r>
              <a:rPr lang="es-ES" sz="2400" dirty="0" smtClean="0">
                <a:solidFill>
                  <a:schemeClr val="bg1"/>
                </a:solidFill>
                <a:latin typeface="Brush Script MT" pitchFamily="66" charset="0"/>
              </a:rPr>
              <a:t>podemos ver que</a:t>
            </a:r>
            <a:br>
              <a:rPr lang="es-ES" sz="2400" dirty="0" smtClean="0">
                <a:solidFill>
                  <a:schemeClr val="bg1"/>
                </a:solidFill>
                <a:latin typeface="Brush Script MT" pitchFamily="66" charset="0"/>
              </a:rPr>
            </a:br>
            <a:r>
              <a:rPr lang="es-ES" sz="2400" dirty="0" smtClean="0">
                <a:solidFill>
                  <a:schemeClr val="bg1"/>
                </a:solidFill>
                <a:latin typeface="Brush Script MT" pitchFamily="66" charset="0"/>
              </a:rPr>
              <a:t>Los tiempos cambian, pero los políticos </a:t>
            </a:r>
            <a:r>
              <a:rPr lang="es-ES" sz="2400" dirty="0" smtClean="0">
                <a:solidFill>
                  <a:schemeClr val="bg1"/>
                </a:solidFill>
                <a:latin typeface="Brush Script MT" pitchFamily="66" charset="0"/>
              </a:rPr>
              <a:t>no.</a:t>
            </a:r>
          </a:p>
          <a:p>
            <a:pPr algn="ctr"/>
            <a:endParaRPr lang="es-ES" sz="2400" dirty="0" smtClean="0">
              <a:solidFill>
                <a:schemeClr val="bg1"/>
              </a:solidFill>
              <a:latin typeface="Brush Script MT" pitchFamily="66" charset="0"/>
            </a:endParaRPr>
          </a:p>
          <a:p>
            <a:pPr algn="ctr"/>
            <a:r>
              <a:rPr lang="es-ES" sz="2400" dirty="0" smtClean="0">
                <a:solidFill>
                  <a:schemeClr val="bg1"/>
                </a:solidFill>
                <a:latin typeface="Brush Script MT" pitchFamily="66" charset="0"/>
              </a:rPr>
              <a:t>Francisco del Olmo- Jazmín</a:t>
            </a:r>
            <a:endParaRPr lang="es-ES" sz="2400" dirty="0">
              <a:solidFill>
                <a:schemeClr val="bg1"/>
              </a:solidFill>
              <a:latin typeface="Brush Script MT" pitchFamily="66"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11000"/>
  <p:timing>
    <p:tnLst>
      <p:par>
        <p:cTn id="1" dur="indefinite" restart="never" nodeType="tmRoot"/>
      </p:par>
    </p:tnLst>
  </p:timing>
</p:sld>
</file>

<file path=ppt/theme/theme1.xml><?xml version="1.0" encoding="utf-8"?>
<a:theme xmlns:a="http://schemas.openxmlformats.org/drawingml/2006/main" name="--El expediente de la vig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expediente de la viga--</Template>
  <TotalTime>0</TotalTime>
  <Words>1871</Words>
  <Application>Microsoft Office PowerPoint</Application>
  <PresentationFormat>Presentación en pantalla (4:3)</PresentationFormat>
  <Paragraphs>91</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--El expediente de la viga--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2013-02-27T14:50:15Z</dcterms:created>
  <dcterms:modified xsi:type="dcterms:W3CDTF">2013-02-27T14:53:16Z</dcterms:modified>
</cp:coreProperties>
</file>