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56" r:id="rId3"/>
    <p:sldId id="269" r:id="rId4"/>
    <p:sldId id="295" r:id="rId5"/>
    <p:sldId id="270" r:id="rId6"/>
    <p:sldId id="289" r:id="rId7"/>
    <p:sldId id="290" r:id="rId8"/>
    <p:sldId id="296" r:id="rId9"/>
    <p:sldId id="291" r:id="rId10"/>
    <p:sldId id="292" r:id="rId11"/>
    <p:sldId id="293" r:id="rId12"/>
    <p:sldId id="271" r:id="rId13"/>
    <p:sldId id="294" r:id="rId14"/>
    <p:sldId id="299" r:id="rId15"/>
    <p:sldId id="273" r:id="rId16"/>
    <p:sldId id="274" r:id="rId17"/>
    <p:sldId id="297" r:id="rId18"/>
    <p:sldId id="275" r:id="rId19"/>
    <p:sldId id="285" r:id="rId20"/>
    <p:sldId id="276" r:id="rId21"/>
    <p:sldId id="306" r:id="rId22"/>
    <p:sldId id="307" r:id="rId23"/>
    <p:sldId id="300" r:id="rId24"/>
    <p:sldId id="308" r:id="rId25"/>
    <p:sldId id="312" r:id="rId26"/>
    <p:sldId id="311" r:id="rId27"/>
    <p:sldId id="310" r:id="rId28"/>
    <p:sldId id="314" r:id="rId29"/>
    <p:sldId id="315" r:id="rId30"/>
  </p:sldIdLst>
  <p:sldSz cx="9144000" cy="6858000" type="screen4x3"/>
  <p:notesSz cx="6858000" cy="9144000"/>
  <p:defaultTextStyle>
    <a:defPPr>
      <a:defRPr lang="pt-B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bg1"/>
        </a:solidFill>
        <a:latin typeface="Arial" charset="0"/>
        <a:ea typeface="+mn-ea"/>
        <a:cs typeface="Times New Roman" charset="0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bg1"/>
        </a:solidFill>
        <a:latin typeface="Arial" charset="0"/>
        <a:ea typeface="+mn-ea"/>
        <a:cs typeface="Times New Roman" charset="0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bg1"/>
        </a:solidFill>
        <a:latin typeface="Arial" charset="0"/>
        <a:ea typeface="+mn-ea"/>
        <a:cs typeface="Times New Roman" charset="0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bg1"/>
        </a:solidFill>
        <a:latin typeface="Arial" charset="0"/>
        <a:ea typeface="+mn-ea"/>
        <a:cs typeface="Times New Roman" charset="0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bg1"/>
        </a:solidFill>
        <a:latin typeface="Arial" charset="0"/>
        <a:ea typeface="+mn-ea"/>
        <a:cs typeface="Times New Roman" charset="0"/>
      </a:defRPr>
    </a:lvl5pPr>
    <a:lvl6pPr marL="2286000" algn="l" defTabSz="914400" rtl="0" eaLnBrk="1" latinLnBrk="0" hangingPunct="1">
      <a:defRPr sz="2000" kern="1200">
        <a:solidFill>
          <a:schemeClr val="bg1"/>
        </a:solidFill>
        <a:latin typeface="Arial" charset="0"/>
        <a:ea typeface="+mn-ea"/>
        <a:cs typeface="Times New Roman" charset="0"/>
      </a:defRPr>
    </a:lvl6pPr>
    <a:lvl7pPr marL="2743200" algn="l" defTabSz="914400" rtl="0" eaLnBrk="1" latinLnBrk="0" hangingPunct="1">
      <a:defRPr sz="2000" kern="1200">
        <a:solidFill>
          <a:schemeClr val="bg1"/>
        </a:solidFill>
        <a:latin typeface="Arial" charset="0"/>
        <a:ea typeface="+mn-ea"/>
        <a:cs typeface="Times New Roman" charset="0"/>
      </a:defRPr>
    </a:lvl7pPr>
    <a:lvl8pPr marL="3200400" algn="l" defTabSz="914400" rtl="0" eaLnBrk="1" latinLnBrk="0" hangingPunct="1">
      <a:defRPr sz="2000" kern="1200">
        <a:solidFill>
          <a:schemeClr val="bg1"/>
        </a:solidFill>
        <a:latin typeface="Arial" charset="0"/>
        <a:ea typeface="+mn-ea"/>
        <a:cs typeface="Times New Roman" charset="0"/>
      </a:defRPr>
    </a:lvl8pPr>
    <a:lvl9pPr marL="3657600" algn="l" defTabSz="914400" rtl="0" eaLnBrk="1" latinLnBrk="0" hangingPunct="1">
      <a:defRPr sz="2000" kern="1200">
        <a:solidFill>
          <a:schemeClr val="bg1"/>
        </a:solidFill>
        <a:latin typeface="Arial" charset="0"/>
        <a:ea typeface="+mn-ea"/>
        <a:cs typeface="Times New Roman" charset="0"/>
      </a:defRPr>
    </a:lvl9pPr>
  </p:defaultTextStyle>
  <p:modifyVerifier cryptProviderType="rsaFull" cryptAlgorithmClass="hash" cryptAlgorithmType="typeAny" cryptAlgorithmSid="4" spinCount="50000" saltData="88M1E21Vjmp6ygIjpxOfVw" hashData="gVs8ujTg6Jff0IBbeXzg5pV4k+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66FF99"/>
    <a:srgbClr val="FF0000"/>
    <a:srgbClr val="5F5F5F"/>
    <a:srgbClr val="777777"/>
    <a:srgbClr val="4D4D4D"/>
    <a:srgbClr val="FFFFCC"/>
    <a:srgbClr val="0080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900" y="-96"/>
      </p:cViewPr>
      <p:guideLst>
        <p:guide orient="horz"/>
        <p:guide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6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Times New Roman" charset="0"/>
              </a:defRPr>
            </a:lvl1pPr>
          </a:lstStyle>
          <a:p>
            <a:endParaRPr lang="pt-PT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Times New Roman" charset="0"/>
              </a:defRPr>
            </a:lvl1pPr>
          </a:lstStyle>
          <a:p>
            <a:endParaRPr lang="pt-PT"/>
          </a:p>
        </p:txBody>
      </p:sp>
      <p:sp>
        <p:nvSpPr>
          <p:cNvPr id="819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 do texto mestre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Times New Roman" charset="0"/>
              </a:defRPr>
            </a:lvl1pPr>
          </a:lstStyle>
          <a:p>
            <a:endParaRPr lang="pt-PT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Times New Roman" charset="0"/>
              </a:defRPr>
            </a:lvl1pPr>
          </a:lstStyle>
          <a:p>
            <a:fld id="{AA3FD0EC-293A-4126-B4A0-E6E4244B4F6E}" type="slidenum">
              <a:rPr lang="pt-PT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Times New Roman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Times New Roman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Times New Roman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Times New Roman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Times New Roman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8EEBD1F-C703-448E-B6A7-B2CDFEA6F9FA}" type="slidenum">
              <a:rPr lang="pt-PT"/>
              <a:pPr/>
              <a:t>1</a:t>
            </a:fld>
            <a:endParaRPr lang="pt-PT"/>
          </a:p>
        </p:txBody>
      </p:sp>
      <p:sp>
        <p:nvSpPr>
          <p:cNvPr id="839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283485-208A-4FB8-9B78-69B8258DB73E}" type="slidenum">
              <a:rPr lang="pt-PT"/>
              <a:pPr/>
              <a:t>2</a:t>
            </a:fld>
            <a:endParaRPr lang="pt-PT"/>
          </a:p>
        </p:txBody>
      </p:sp>
      <p:sp>
        <p:nvSpPr>
          <p:cNvPr id="849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9AFC1F-D5DE-43A5-83F4-E3C9ABF09178}" type="slidenum">
              <a:rPr lang="pt-PT"/>
              <a:pPr/>
              <a:t>3</a:t>
            </a:fld>
            <a:endParaRPr lang="pt-PT"/>
          </a:p>
        </p:txBody>
      </p:sp>
      <p:sp>
        <p:nvSpPr>
          <p:cNvPr id="860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CB9F0B-6DAA-4057-A53A-3E242E58E0D0}" type="slidenum">
              <a:rPr lang="pt-PT"/>
              <a:pPr/>
              <a:t>4</a:t>
            </a:fld>
            <a:endParaRPr lang="pt-PT"/>
          </a:p>
        </p:txBody>
      </p:sp>
      <p:sp>
        <p:nvSpPr>
          <p:cNvPr id="870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FA5DC91-795A-473D-9567-B423219D8ED1}" type="slidenum">
              <a:rPr lang="pt-PT"/>
              <a:pPr/>
              <a:t>5</a:t>
            </a:fld>
            <a:endParaRPr lang="pt-PT"/>
          </a:p>
        </p:txBody>
      </p:sp>
      <p:sp>
        <p:nvSpPr>
          <p:cNvPr id="880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54524F0-0073-4121-82BE-4D41D3112F5B}" type="slidenum">
              <a:rPr lang="pt-PT"/>
              <a:pPr/>
              <a:t>6</a:t>
            </a:fld>
            <a:endParaRPr lang="pt-PT"/>
          </a:p>
        </p:txBody>
      </p:sp>
      <p:sp>
        <p:nvSpPr>
          <p:cNvPr id="890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A4572A8-1A22-4ACF-B5BC-86BD21C29B07}" type="slidenum">
              <a:rPr lang="pt-PT"/>
              <a:pPr/>
              <a:t>7</a:t>
            </a:fld>
            <a:endParaRPr lang="pt-PT"/>
          </a:p>
        </p:txBody>
      </p:sp>
      <p:sp>
        <p:nvSpPr>
          <p:cNvPr id="901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EB4B87-36D5-4142-BD6F-1B04FC0FEE5F}" type="slidenum">
              <a:rPr lang="pt-PT"/>
              <a:pPr/>
              <a:t>8</a:t>
            </a:fld>
            <a:endParaRPr lang="pt-PT"/>
          </a:p>
        </p:txBody>
      </p:sp>
      <p:sp>
        <p:nvSpPr>
          <p:cNvPr id="911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97FE91-E823-4CA2-B339-6B402BB4F2F9}" type="slidenum">
              <a:rPr lang="pt-PT"/>
              <a:pPr/>
              <a:t>9</a:t>
            </a:fld>
            <a:endParaRPr lang="pt-PT"/>
          </a:p>
        </p:txBody>
      </p:sp>
      <p:sp>
        <p:nvSpPr>
          <p:cNvPr id="921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A013B9-73C5-4D79-B41E-7CFC3119E489}" type="slidenum">
              <a:rPr lang="pt-PT"/>
              <a:pPr/>
              <a:t>10</a:t>
            </a:fld>
            <a:endParaRPr lang="pt-PT"/>
          </a:p>
        </p:txBody>
      </p:sp>
      <p:sp>
        <p:nvSpPr>
          <p:cNvPr id="931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0C7CA9-0AB7-4D31-8173-0E6CF134DD1B}" type="slidenum">
              <a:rPr lang="pt-PT"/>
              <a:pPr/>
              <a:t>11</a:t>
            </a:fld>
            <a:endParaRPr lang="pt-PT"/>
          </a:p>
        </p:txBody>
      </p:sp>
      <p:sp>
        <p:nvSpPr>
          <p:cNvPr id="942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4D5BA8-817C-476B-89D7-7891DC2ED3E4}" type="slidenum">
              <a:rPr lang="pt-PT"/>
              <a:pPr/>
              <a:t>12</a:t>
            </a:fld>
            <a:endParaRPr lang="pt-PT"/>
          </a:p>
        </p:txBody>
      </p:sp>
      <p:sp>
        <p:nvSpPr>
          <p:cNvPr id="952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8AAE9CB-1791-427F-8F9E-9F523A11536E}" type="slidenum">
              <a:rPr lang="pt-PT"/>
              <a:pPr/>
              <a:t>13</a:t>
            </a:fld>
            <a:endParaRPr lang="pt-PT"/>
          </a:p>
        </p:txBody>
      </p:sp>
      <p:sp>
        <p:nvSpPr>
          <p:cNvPr id="962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0E48B3-0B13-4599-891E-7D013D86412B}" type="slidenum">
              <a:rPr lang="pt-PT"/>
              <a:pPr/>
              <a:t>14</a:t>
            </a:fld>
            <a:endParaRPr lang="pt-PT"/>
          </a:p>
        </p:txBody>
      </p:sp>
      <p:sp>
        <p:nvSpPr>
          <p:cNvPr id="972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2CACEA-72DC-455A-9C15-8A927D1F8E1F}" type="slidenum">
              <a:rPr lang="pt-PT"/>
              <a:pPr/>
              <a:t>15</a:t>
            </a:fld>
            <a:endParaRPr lang="pt-PT"/>
          </a:p>
        </p:txBody>
      </p:sp>
      <p:sp>
        <p:nvSpPr>
          <p:cNvPr id="983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EBEDAD-D805-458D-9166-8ED7286BB70A}" type="slidenum">
              <a:rPr lang="pt-PT"/>
              <a:pPr/>
              <a:t>16</a:t>
            </a:fld>
            <a:endParaRPr lang="pt-PT"/>
          </a:p>
        </p:txBody>
      </p:sp>
      <p:sp>
        <p:nvSpPr>
          <p:cNvPr id="993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E0D08B0-C08A-4846-BB9B-3FE83323354B}" type="slidenum">
              <a:rPr lang="pt-PT"/>
              <a:pPr/>
              <a:t>17</a:t>
            </a:fld>
            <a:endParaRPr lang="pt-PT"/>
          </a:p>
        </p:txBody>
      </p:sp>
      <p:sp>
        <p:nvSpPr>
          <p:cNvPr id="1003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81EA3B-AEF5-4360-8D4C-10ABCECE9D3D}" type="slidenum">
              <a:rPr lang="pt-PT"/>
              <a:pPr/>
              <a:t>18</a:t>
            </a:fld>
            <a:endParaRPr lang="pt-PT"/>
          </a:p>
        </p:txBody>
      </p:sp>
      <p:sp>
        <p:nvSpPr>
          <p:cNvPr id="101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6EFBEF-7A46-4865-9F50-05B6F773D235}" type="slidenum">
              <a:rPr lang="pt-PT"/>
              <a:pPr/>
              <a:t>19</a:t>
            </a:fld>
            <a:endParaRPr lang="pt-PT"/>
          </a:p>
        </p:txBody>
      </p:sp>
      <p:sp>
        <p:nvSpPr>
          <p:cNvPr id="1024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E65696-A206-4C30-863E-692D8935B505}" type="slidenum">
              <a:rPr lang="pt-PT"/>
              <a:pPr/>
              <a:t>20</a:t>
            </a:fld>
            <a:endParaRPr lang="pt-PT"/>
          </a:p>
        </p:txBody>
      </p:sp>
      <p:sp>
        <p:nvSpPr>
          <p:cNvPr id="1034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174995-5E52-49B1-937C-A7F9A3BD8B3F}" type="slidenum">
              <a:rPr lang="pt-PT"/>
              <a:pPr/>
              <a:t>21</a:t>
            </a:fld>
            <a:endParaRPr lang="pt-PT"/>
          </a:p>
        </p:txBody>
      </p:sp>
      <p:sp>
        <p:nvSpPr>
          <p:cNvPr id="1044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EF55C6-3664-4A7C-BB53-890E7FA71EFB}" type="slidenum">
              <a:rPr lang="pt-PT"/>
              <a:pPr/>
              <a:t>22</a:t>
            </a:fld>
            <a:endParaRPr lang="pt-PT"/>
          </a:p>
        </p:txBody>
      </p:sp>
      <p:sp>
        <p:nvSpPr>
          <p:cNvPr id="1054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559FC6-7C75-4A57-BCA3-980DBFA71B41}" type="slidenum">
              <a:rPr lang="pt-PT"/>
              <a:pPr/>
              <a:t>23</a:t>
            </a:fld>
            <a:endParaRPr lang="pt-PT"/>
          </a:p>
        </p:txBody>
      </p:sp>
      <p:sp>
        <p:nvSpPr>
          <p:cNvPr id="1064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49E8EF-E3C8-4A49-ACD7-BBB3BB8A5D4E}" type="slidenum">
              <a:rPr lang="pt-PT"/>
              <a:pPr/>
              <a:t>24</a:t>
            </a:fld>
            <a:endParaRPr lang="pt-PT"/>
          </a:p>
        </p:txBody>
      </p:sp>
      <p:sp>
        <p:nvSpPr>
          <p:cNvPr id="1075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0CB880-C063-421F-A338-15B2A57AEB30}" type="slidenum">
              <a:rPr lang="pt-PT"/>
              <a:pPr/>
              <a:t>25</a:t>
            </a:fld>
            <a:endParaRPr lang="pt-PT"/>
          </a:p>
        </p:txBody>
      </p:sp>
      <p:sp>
        <p:nvSpPr>
          <p:cNvPr id="1085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20F05C-5BD1-42E1-8EDE-628CE9B9063F}" type="slidenum">
              <a:rPr lang="pt-PT"/>
              <a:pPr/>
              <a:t>26</a:t>
            </a:fld>
            <a:endParaRPr lang="pt-PT"/>
          </a:p>
        </p:txBody>
      </p:sp>
      <p:sp>
        <p:nvSpPr>
          <p:cNvPr id="1095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56C482-11D6-4429-8C2C-7ED40F9AC2AE}" type="slidenum">
              <a:rPr lang="pt-PT"/>
              <a:pPr/>
              <a:t>27</a:t>
            </a:fld>
            <a:endParaRPr lang="pt-PT"/>
          </a:p>
        </p:txBody>
      </p:sp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</p:cSld>
  <p:clrMapOvr>
    <a:masterClrMapping/>
  </p:clrMapOvr>
  <p:transition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</p:cSld>
  <p:clrMapOvr>
    <a:masterClrMapping/>
  </p:clrMapOvr>
  <p:transition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</p:cSld>
  <p:clrMapOvr>
    <a:masterClrMapping/>
  </p:clrMapOvr>
  <p:transition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</p:cSld>
  <p:clrMapOvr>
    <a:masterClrMapping/>
  </p:clrMapOvr>
  <p:transition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</p:cSld>
  <p:clrMapOvr>
    <a:masterClrMapping/>
  </p:clrMapOvr>
  <p:transition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</p:cSld>
  <p:clrMapOvr>
    <a:masterClrMapping/>
  </p:clrMapOvr>
  <p:transition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</p:cSld>
  <p:clrMapOvr>
    <a:masterClrMapping/>
  </p:clrMapOvr>
  <p:transition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</p:cSld>
  <p:clrMapOvr>
    <a:masterClrMapping/>
  </p:clrMapOvr>
  <p:transition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</p:cSld>
  <p:clrMapOvr>
    <a:masterClrMapping/>
  </p:clrMapOvr>
  <p:transition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</p:cSld>
  <p:clrMapOvr>
    <a:masterClrMapping/>
  </p:clrMapOvr>
  <p:transition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</p:cSld>
  <p:clrMapOvr>
    <a:masterClrMapping/>
  </p:clrMapOvr>
  <p:transition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80808"/>
            </a:gs>
            <a:gs pos="100000">
              <a:srgbClr val="4D4D4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>
    <p:zoom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jpe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5.jpeg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4.jpeg"/><Relationship Id="rId10" Type="http://schemas.openxmlformats.org/officeDocument/2006/relationships/image" Target="../media/image43.jpeg"/><Relationship Id="rId4" Type="http://schemas.openxmlformats.org/officeDocument/2006/relationships/image" Target="../media/image38.jpeg"/><Relationship Id="rId9" Type="http://schemas.openxmlformats.org/officeDocument/2006/relationships/image" Target="../media/image4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shopping.corbis.com/prodconfig/imagedetails/CB025260.html?bt=http%3A%2F%2Fshopping%2Ecorbis%2Ecom%2Fsearch%2Fproductsearch%2Easp%3Fpf%3D%26search%3DBusinesspeople%2BHugging%2BWhile%2BHiding&amp;search=Businesspeople+Hugging+While+Hiding&amp;navid=top25/businesspeoplehuggingwhilehiding&amp;imageid=11554208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shopping.corbis.com/prodconfig/imagedetails/BAB022.html?bt=http%3A%2F%2Fshopping%2Ecorbis%2Ecom%2Fsearch%2Fproductsearch%2Easp%3Fsearch%3Dpointing%26pf%3D%26sp%3D397&amp;search=pointing&amp;navid=top25/pointing&amp;imageid=11423498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shopping.corbis.com/prodconfig/imagedetails/DBU2085.html?bt=http%3A%2F%2Fshopping%2Ecorbis%2Ecom%2Fsearch%2Fproductsearch%2Easp%3Fsearch%3Dpointing%26pf%3D%26sp%3D181&amp;search=pointing&amp;navid=top25/pointing&amp;imageid=11400742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685800"/>
            <a:ext cx="9144000" cy="1143000"/>
          </a:xfrm>
          <a:effectLst>
            <a:outerShdw dist="45791" dir="2021404" algn="ctr" rotWithShape="0">
              <a:schemeClr val="tx1">
                <a:alpha val="50000"/>
              </a:schemeClr>
            </a:outerShdw>
          </a:effectLst>
        </p:spPr>
        <p:txBody>
          <a:bodyPr/>
          <a:lstStyle/>
          <a:p>
            <a:r>
              <a:rPr lang="en-US" i="1" dirty="0" err="1">
                <a:solidFill>
                  <a:srgbClr val="FFFFDF"/>
                </a:solidFill>
                <a:latin typeface="Arial" charset="0"/>
              </a:rPr>
              <a:t>Compartiendo</a:t>
            </a:r>
            <a:r>
              <a:rPr lang="en-US" i="1" dirty="0">
                <a:solidFill>
                  <a:srgbClr val="FFFFDF"/>
                </a:solidFill>
                <a:latin typeface="Arial" charset="0"/>
              </a:rPr>
              <a:t> la Tierra </a:t>
            </a:r>
            <a:r>
              <a:rPr lang="en-US" i="1" dirty="0" err="1">
                <a:solidFill>
                  <a:srgbClr val="FFFFDF"/>
                </a:solidFill>
                <a:latin typeface="Arial" charset="0"/>
              </a:rPr>
              <a:t>Prometida</a:t>
            </a:r>
            <a:endParaRPr lang="pt-BR" i="1" dirty="0">
              <a:solidFill>
                <a:srgbClr val="FFFFDF"/>
              </a:solidFill>
              <a:latin typeface="Arial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4724400"/>
            <a:ext cx="9144000" cy="1752600"/>
          </a:xfrm>
        </p:spPr>
        <p:txBody>
          <a:bodyPr/>
          <a:lstStyle/>
          <a:p>
            <a:r>
              <a:rPr lang="pt-BR">
                <a:solidFill>
                  <a:schemeClr val="bg1"/>
                </a:solidFill>
                <a:latin typeface="Arial" charset="0"/>
              </a:rPr>
              <a:t>Un Intento de A</a:t>
            </a:r>
            <a:r>
              <a:rPr lang="en-US">
                <a:solidFill>
                  <a:schemeClr val="bg1"/>
                </a:solidFill>
                <a:latin typeface="Arial" charset="0"/>
              </a:rPr>
              <a:t>nál</a:t>
            </a:r>
            <a:r>
              <a:rPr lang="pt-BR">
                <a:solidFill>
                  <a:schemeClr val="bg1"/>
                </a:solidFill>
                <a:latin typeface="Arial" charset="0"/>
              </a:rPr>
              <a:t>isis Equilibrado </a:t>
            </a:r>
          </a:p>
          <a:p>
            <a:r>
              <a:rPr lang="pt-BR">
                <a:solidFill>
                  <a:schemeClr val="bg1"/>
                </a:solidFill>
                <a:latin typeface="Arial" charset="0"/>
              </a:rPr>
              <a:t>del Conflicto Israelo-Palestino</a:t>
            </a:r>
          </a:p>
        </p:txBody>
      </p:sp>
      <p:pic>
        <p:nvPicPr>
          <p:cNvPr id="2057" name="Picture 9" descr="1285380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60588" y="1728788"/>
            <a:ext cx="4638675" cy="30273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  <p:sndAc>
      <p:stSnd loop="1">
        <p:snd r:embed="rId3" name="(WAVE)Divano-Eny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15" name="Text Box 31"/>
          <p:cNvSpPr txBox="1">
            <a:spLocks noChangeArrowheads="1"/>
          </p:cNvSpPr>
          <p:nvPr/>
        </p:nvSpPr>
        <p:spPr bwMode="auto">
          <a:xfrm>
            <a:off x="0" y="60483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400" b="1">
                <a:solidFill>
                  <a:srgbClr val="FFFF00"/>
                </a:solidFill>
              </a:rPr>
              <a:t>Ambos aseguran que esa tierra </a:t>
            </a:r>
            <a:r>
              <a:rPr lang="en-US" sz="2400" b="1">
                <a:solidFill>
                  <a:srgbClr val="FFFF00"/>
                </a:solidFill>
              </a:rPr>
              <a:t>les </a:t>
            </a:r>
            <a:r>
              <a:rPr lang="pt-BR" sz="2400" b="1">
                <a:solidFill>
                  <a:srgbClr val="FFFF00"/>
                </a:solidFill>
              </a:rPr>
              <a:t>pertenece...</a:t>
            </a:r>
          </a:p>
        </p:txBody>
      </p:sp>
      <p:grpSp>
        <p:nvGrpSpPr>
          <p:cNvPr id="16451" name="Group 67"/>
          <p:cNvGrpSpPr>
            <a:grpSpLocks/>
          </p:cNvGrpSpPr>
          <p:nvPr/>
        </p:nvGrpSpPr>
        <p:grpSpPr bwMode="auto">
          <a:xfrm>
            <a:off x="0" y="0"/>
            <a:ext cx="9067800" cy="6096000"/>
            <a:chOff x="0" y="-48"/>
            <a:chExt cx="5712" cy="3840"/>
          </a:xfrm>
        </p:grpSpPr>
        <p:pic>
          <p:nvPicPr>
            <p:cNvPr id="16441" name="Picture 57" descr="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290" y="576"/>
              <a:ext cx="1132" cy="3216"/>
            </a:xfrm>
            <a:prstGeom prst="rect">
              <a:avLst/>
            </a:prstGeom>
            <a:noFill/>
          </p:spPr>
        </p:pic>
        <p:sp>
          <p:nvSpPr>
            <p:cNvPr id="16404" name="Rectangle 20"/>
            <p:cNvSpPr>
              <a:spLocks noChangeArrowheads="1"/>
            </p:cNvSpPr>
            <p:nvPr/>
          </p:nvSpPr>
          <p:spPr bwMode="auto">
            <a:xfrm>
              <a:off x="0" y="-48"/>
              <a:ext cx="5712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r>
                <a:rPr lang="pt-BR" sz="2400" b="1">
                  <a:solidFill>
                    <a:srgbClr val="FFFF00"/>
                  </a:solidFill>
                </a:rPr>
                <a:t>He aquí la Terra Prometida: se extiende aproximadamente </a:t>
              </a:r>
            </a:p>
            <a:p>
              <a:r>
                <a:rPr lang="pt-BR" sz="2400" b="1">
                  <a:solidFill>
                    <a:srgbClr val="FFFF00"/>
                  </a:solidFill>
                </a:rPr>
                <a:t>desde el Mar Mediterráneo hasta el río Jordán</a:t>
              </a:r>
            </a:p>
          </p:txBody>
        </p:sp>
        <p:sp>
          <p:nvSpPr>
            <p:cNvPr id="16431" name="Text Box 47"/>
            <p:cNvSpPr txBox="1">
              <a:spLocks noChangeArrowheads="1"/>
            </p:cNvSpPr>
            <p:nvPr/>
          </p:nvSpPr>
          <p:spPr bwMode="auto">
            <a:xfrm>
              <a:off x="2258" y="566"/>
              <a:ext cx="67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000">
                  <a:solidFill>
                    <a:schemeClr val="tx1"/>
                  </a:solidFill>
                </a:rPr>
                <a:t>Mediterranean sea</a:t>
              </a:r>
              <a:endParaRPr lang="pt-BR" sz="1000">
                <a:solidFill>
                  <a:schemeClr val="tx1"/>
                </a:solidFill>
              </a:endParaRPr>
            </a:p>
          </p:txBody>
        </p:sp>
        <p:sp>
          <p:nvSpPr>
            <p:cNvPr id="16432" name="Text Box 48"/>
            <p:cNvSpPr txBox="1">
              <a:spLocks noChangeArrowheads="1"/>
            </p:cNvSpPr>
            <p:nvPr/>
          </p:nvSpPr>
          <p:spPr bwMode="auto">
            <a:xfrm>
              <a:off x="3057" y="2013"/>
              <a:ext cx="447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000">
                  <a:solidFill>
                    <a:schemeClr val="tx1"/>
                  </a:solidFill>
                </a:rPr>
                <a:t>Jordan River</a:t>
              </a:r>
              <a:endParaRPr lang="pt-BR" sz="1000">
                <a:solidFill>
                  <a:schemeClr val="tx1"/>
                </a:solidFill>
              </a:endParaRPr>
            </a:p>
          </p:txBody>
        </p:sp>
        <p:sp>
          <p:nvSpPr>
            <p:cNvPr id="16433" name="Line 49"/>
            <p:cNvSpPr>
              <a:spLocks noChangeShapeType="1"/>
            </p:cNvSpPr>
            <p:nvPr/>
          </p:nvSpPr>
          <p:spPr bwMode="auto">
            <a:xfrm>
              <a:off x="2592" y="864"/>
              <a:ext cx="96" cy="4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16434" name="Line 50"/>
            <p:cNvSpPr>
              <a:spLocks noChangeShapeType="1"/>
            </p:cNvSpPr>
            <p:nvPr/>
          </p:nvSpPr>
          <p:spPr bwMode="auto">
            <a:xfrm flipH="1" flipV="1">
              <a:off x="3219" y="1650"/>
              <a:ext cx="45" cy="32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grpSp>
        <p:nvGrpSpPr>
          <p:cNvPr id="16447" name="Group 63"/>
          <p:cNvGrpSpPr>
            <a:grpSpLocks/>
          </p:cNvGrpSpPr>
          <p:nvPr/>
        </p:nvGrpSpPr>
        <p:grpSpPr bwMode="auto">
          <a:xfrm>
            <a:off x="0" y="1447800"/>
            <a:ext cx="3654425" cy="2997200"/>
            <a:chOff x="144" y="912"/>
            <a:chExt cx="1824" cy="1888"/>
          </a:xfrm>
        </p:grpSpPr>
        <p:sp>
          <p:nvSpPr>
            <p:cNvPr id="16406" name="Text Box 22"/>
            <p:cNvSpPr txBox="1">
              <a:spLocks noChangeArrowheads="1"/>
            </p:cNvSpPr>
            <p:nvPr/>
          </p:nvSpPr>
          <p:spPr bwMode="auto">
            <a:xfrm>
              <a:off x="144" y="912"/>
              <a:ext cx="1824" cy="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pt-BR" sz="1700" b="1"/>
                <a:t>Hay cerca de 5 millones de judíos viviendo allí...</a:t>
              </a:r>
            </a:p>
          </p:txBody>
        </p:sp>
        <p:pic>
          <p:nvPicPr>
            <p:cNvPr id="16443" name="Picture 59" descr="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00" y="1440"/>
              <a:ext cx="912" cy="1360"/>
            </a:xfrm>
            <a:prstGeom prst="rect">
              <a:avLst/>
            </a:prstGeom>
            <a:noFill/>
          </p:spPr>
        </p:pic>
      </p:grpSp>
      <p:grpSp>
        <p:nvGrpSpPr>
          <p:cNvPr id="16450" name="Group 66"/>
          <p:cNvGrpSpPr>
            <a:grpSpLocks/>
          </p:cNvGrpSpPr>
          <p:nvPr/>
        </p:nvGrpSpPr>
        <p:grpSpPr bwMode="auto">
          <a:xfrm>
            <a:off x="228600" y="4800600"/>
            <a:ext cx="2895600" cy="1055688"/>
            <a:chOff x="144" y="3143"/>
            <a:chExt cx="1824" cy="596"/>
          </a:xfrm>
        </p:grpSpPr>
        <p:sp>
          <p:nvSpPr>
            <p:cNvPr id="16411" name="Text Box 27"/>
            <p:cNvSpPr txBox="1">
              <a:spLocks noChangeArrowheads="1"/>
            </p:cNvSpPr>
            <p:nvPr/>
          </p:nvSpPr>
          <p:spPr bwMode="auto">
            <a:xfrm>
              <a:off x="144" y="3143"/>
              <a:ext cx="1824" cy="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700" b="1"/>
                <a:t>Los judíos llaman a esa tierra </a:t>
              </a:r>
              <a:r>
                <a:rPr lang="en-US" sz="1700" b="1">
                  <a:solidFill>
                    <a:srgbClr val="FFFF00"/>
                  </a:solidFill>
                </a:rPr>
                <a:t>Israel</a:t>
              </a:r>
              <a:endParaRPr lang="pt-BR" sz="1700" b="1">
                <a:solidFill>
                  <a:srgbClr val="FFFF00"/>
                </a:solidFill>
              </a:endParaRPr>
            </a:p>
          </p:txBody>
        </p:sp>
        <p:pic>
          <p:nvPicPr>
            <p:cNvPr id="16445" name="Picture 61" descr="3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6" y="3480"/>
              <a:ext cx="960" cy="259"/>
            </a:xfrm>
            <a:prstGeom prst="rect">
              <a:avLst/>
            </a:prstGeom>
            <a:noFill/>
          </p:spPr>
        </p:pic>
      </p:grpSp>
      <p:grpSp>
        <p:nvGrpSpPr>
          <p:cNvPr id="16449" name="Group 65"/>
          <p:cNvGrpSpPr>
            <a:grpSpLocks/>
          </p:cNvGrpSpPr>
          <p:nvPr/>
        </p:nvGrpSpPr>
        <p:grpSpPr bwMode="auto">
          <a:xfrm>
            <a:off x="5943600" y="4768850"/>
            <a:ext cx="3200400" cy="1055688"/>
            <a:chOff x="3744" y="3143"/>
            <a:chExt cx="2016" cy="596"/>
          </a:xfrm>
        </p:grpSpPr>
        <p:sp>
          <p:nvSpPr>
            <p:cNvPr id="16412" name="Text Box 28"/>
            <p:cNvSpPr txBox="1">
              <a:spLocks noChangeArrowheads="1"/>
            </p:cNvSpPr>
            <p:nvPr/>
          </p:nvSpPr>
          <p:spPr bwMode="auto">
            <a:xfrm>
              <a:off x="3744" y="3143"/>
              <a:ext cx="2016" cy="3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700" b="1"/>
                <a:t>Los árabes llaman a esa tierra </a:t>
              </a:r>
              <a:r>
                <a:rPr lang="en-US" sz="1700" b="1">
                  <a:solidFill>
                    <a:srgbClr val="FFFF00"/>
                  </a:solidFill>
                </a:rPr>
                <a:t>Palestina</a:t>
              </a:r>
              <a:endParaRPr lang="pt-BR" sz="1700" b="1">
                <a:solidFill>
                  <a:srgbClr val="FFFF00"/>
                </a:solidFill>
              </a:endParaRPr>
            </a:p>
          </p:txBody>
        </p:sp>
        <p:pic>
          <p:nvPicPr>
            <p:cNvPr id="16446" name="Picture 62" descr="4"/>
            <p:cNvPicPr>
              <a:picLocks noChangeAspect="1" noChangeArrowheads="1"/>
            </p:cNvPicPr>
            <p:nvPr/>
          </p:nvPicPr>
          <p:blipFill>
            <a:blip r:embed="rId6"/>
            <a:srcRect l="879" r="1646" b="5661"/>
            <a:stretch>
              <a:fillRect/>
            </a:stretch>
          </p:blipFill>
          <p:spPr bwMode="auto">
            <a:xfrm>
              <a:off x="4272" y="3480"/>
              <a:ext cx="960" cy="259"/>
            </a:xfrm>
            <a:prstGeom prst="rect">
              <a:avLst/>
            </a:prstGeom>
            <a:noFill/>
          </p:spPr>
        </p:pic>
      </p:grpSp>
      <p:grpSp>
        <p:nvGrpSpPr>
          <p:cNvPr id="16457" name="Group 73"/>
          <p:cNvGrpSpPr>
            <a:grpSpLocks/>
          </p:cNvGrpSpPr>
          <p:nvPr/>
        </p:nvGrpSpPr>
        <p:grpSpPr bwMode="auto">
          <a:xfrm>
            <a:off x="5768975" y="1498600"/>
            <a:ext cx="3184525" cy="2895600"/>
            <a:chOff x="3864" y="912"/>
            <a:chExt cx="1776" cy="1824"/>
          </a:xfrm>
        </p:grpSpPr>
        <p:sp>
          <p:nvSpPr>
            <p:cNvPr id="16410" name="Text Box 26"/>
            <p:cNvSpPr txBox="1">
              <a:spLocks noChangeArrowheads="1"/>
            </p:cNvSpPr>
            <p:nvPr/>
          </p:nvSpPr>
          <p:spPr bwMode="auto">
            <a:xfrm>
              <a:off x="3864" y="912"/>
              <a:ext cx="1776" cy="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700" b="1"/>
                <a:t>…y cerca de 4,5 millones           de árabes.</a:t>
              </a:r>
            </a:p>
          </p:txBody>
        </p:sp>
        <p:pic>
          <p:nvPicPr>
            <p:cNvPr id="16454" name="Picture 70" descr="11413056"/>
            <p:cNvPicPr>
              <a:picLocks noChangeAspect="1" noChangeArrowheads="1"/>
            </p:cNvPicPr>
            <p:nvPr/>
          </p:nvPicPr>
          <p:blipFill>
            <a:blip r:embed="rId7"/>
            <a:srcRect l="26924" r="25113"/>
            <a:stretch>
              <a:fillRect/>
            </a:stretch>
          </p:blipFill>
          <p:spPr bwMode="auto">
            <a:xfrm>
              <a:off x="4296" y="1392"/>
              <a:ext cx="912" cy="1344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6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6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6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6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6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1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1026"/>
          <p:cNvSpPr>
            <a:spLocks noChangeArrowheads="1"/>
          </p:cNvSpPr>
          <p:nvPr/>
        </p:nvSpPr>
        <p:spPr bwMode="auto">
          <a:xfrm>
            <a:off x="0" y="243840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pt-BR" sz="30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¿Qué razones tienen los Judíos                                         para asegurar que esa tierra les pertenece?</a:t>
            </a:r>
          </a:p>
        </p:txBody>
      </p:sp>
    </p:spTree>
  </p:cSld>
  <p:clrMapOvr>
    <a:masterClrMapping/>
  </p:clrMapOvr>
  <p:transition advTm="7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65" name="Text Box 21"/>
          <p:cNvSpPr txBox="1">
            <a:spLocks noChangeArrowheads="1"/>
          </p:cNvSpPr>
          <p:nvPr/>
        </p:nvSpPr>
        <p:spPr bwMode="auto">
          <a:xfrm>
            <a:off x="2590800" y="719138"/>
            <a:ext cx="3886200" cy="284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18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HISTORIA </a:t>
            </a:r>
          </a:p>
          <a:p>
            <a:pPr>
              <a:spcBef>
                <a:spcPct val="50000"/>
              </a:spcBef>
            </a:pPr>
            <a:r>
              <a:rPr lang="pt-BR" sz="1800" b="1"/>
              <a:t>Fue un reino judío, en el que los judíos vivieron durante                   muchos siglos.</a:t>
            </a:r>
          </a:p>
          <a:p>
            <a:pPr>
              <a:spcBef>
                <a:spcPct val="50000"/>
              </a:spcBef>
            </a:pPr>
            <a:r>
              <a:rPr lang="pt-BR" sz="1800" b="1"/>
              <a:t>Tras las revueltas                              contra los Romanos,                                de 70 a 135  DC, esa tierra, Judea, recibió de los Romanos                          el nombre de Palestina</a:t>
            </a:r>
            <a:r>
              <a:rPr lang="pt-BR" sz="1800"/>
              <a:t>.</a:t>
            </a:r>
          </a:p>
        </p:txBody>
      </p:sp>
      <p:pic>
        <p:nvPicPr>
          <p:cNvPr id="31786" name="Picture 42" descr="6"/>
          <p:cNvPicPr>
            <a:picLocks noChangeAspect="1" noChangeArrowheads="1"/>
          </p:cNvPicPr>
          <p:nvPr/>
        </p:nvPicPr>
        <p:blipFill>
          <a:blip r:embed="rId3"/>
          <a:srcRect b="2269"/>
          <a:stretch>
            <a:fillRect/>
          </a:stretch>
        </p:blipFill>
        <p:spPr bwMode="auto">
          <a:xfrm>
            <a:off x="457200" y="228600"/>
            <a:ext cx="2078038" cy="2667000"/>
          </a:xfrm>
          <a:prstGeom prst="rect">
            <a:avLst/>
          </a:prstGeom>
          <a:noFill/>
        </p:spPr>
      </p:pic>
      <p:pic>
        <p:nvPicPr>
          <p:cNvPr id="31787" name="Picture 43" descr="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53200" y="381000"/>
            <a:ext cx="2362200" cy="2316163"/>
          </a:xfrm>
          <a:prstGeom prst="rect">
            <a:avLst/>
          </a:prstGeom>
          <a:noFill/>
        </p:spPr>
      </p:pic>
      <p:pic>
        <p:nvPicPr>
          <p:cNvPr id="31789" name="Picture 45" descr="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54288" y="3787775"/>
            <a:ext cx="3905250" cy="2713038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1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1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1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2514600" y="457200"/>
            <a:ext cx="3886200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18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RELIGIÓN </a:t>
            </a:r>
          </a:p>
          <a:p>
            <a:pPr>
              <a:spcBef>
                <a:spcPct val="50000"/>
              </a:spcBef>
            </a:pPr>
            <a:r>
              <a:rPr lang="pt-BR" sz="1800" b="1"/>
              <a:t>Cada año, desde la destrucción romana, los judíos rezan para volver a dicha tierra:                  </a:t>
            </a:r>
            <a:r>
              <a:rPr lang="pt-BR" sz="1800" b="1">
                <a:solidFill>
                  <a:srgbClr val="FFFF00"/>
                </a:solidFill>
              </a:rPr>
              <a:t>“El próximo año en Jerusalén”</a:t>
            </a:r>
            <a:r>
              <a:rPr lang="pt-BR" sz="1800" b="1"/>
              <a:t>    es la frase con la que termina cada celebración pascual.</a:t>
            </a:r>
          </a:p>
          <a:p>
            <a:pPr>
              <a:spcBef>
                <a:spcPct val="50000"/>
              </a:spcBef>
            </a:pPr>
            <a:r>
              <a:rPr lang="pt-BR" sz="1800" b="1"/>
              <a:t>Los judíos oran tres veces al día, mirando hacia Jerusalén,                 que es su ciudad más sagrada.</a:t>
            </a:r>
          </a:p>
          <a:p>
            <a:pPr>
              <a:spcBef>
                <a:spcPct val="50000"/>
              </a:spcBef>
            </a:pPr>
            <a:endParaRPr lang="pt-BR" sz="1800" b="1"/>
          </a:p>
        </p:txBody>
      </p:sp>
      <p:pic>
        <p:nvPicPr>
          <p:cNvPr id="53263" name="Picture 15" descr="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313" y="4108450"/>
            <a:ext cx="3968750" cy="2509838"/>
          </a:xfrm>
          <a:prstGeom prst="rect">
            <a:avLst/>
          </a:prstGeom>
          <a:noFill/>
        </p:spPr>
      </p:pic>
      <p:pic>
        <p:nvPicPr>
          <p:cNvPr id="53264" name="Picture 16" descr="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53200" y="573088"/>
            <a:ext cx="2279650" cy="3389312"/>
          </a:xfrm>
          <a:prstGeom prst="rect">
            <a:avLst/>
          </a:prstGeom>
          <a:noFill/>
        </p:spPr>
      </p:pic>
      <p:pic>
        <p:nvPicPr>
          <p:cNvPr id="53267" name="Picture 19" descr="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8763" y="609600"/>
            <a:ext cx="2201862" cy="3505200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3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0" y="2689225"/>
            <a:ext cx="9144000" cy="132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18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PERSECUCIÓN</a:t>
            </a:r>
          </a:p>
          <a:p>
            <a:pPr>
              <a:spcBef>
                <a:spcPct val="50000"/>
              </a:spcBef>
            </a:pPr>
            <a:r>
              <a:rPr lang="pt-BR" sz="1800" b="1"/>
              <a:t>Tras siglos de trágicas Cruzadas, </a:t>
            </a:r>
            <a:r>
              <a:rPr lang="pt-BR" sz="1800" b="1" i="1"/>
              <a:t>pogroms</a:t>
            </a:r>
            <a:r>
              <a:rPr lang="pt-BR" sz="1800" b="1"/>
              <a:t>, y finalmente el Holocausto,                          la mayor parte de los judíos aseguran que sólo estarán a salvo de las persecuciones si existe un Estado Judío independiente.</a:t>
            </a:r>
          </a:p>
        </p:txBody>
      </p:sp>
      <p:pic>
        <p:nvPicPr>
          <p:cNvPr id="54288" name="Picture 16" descr="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249238"/>
            <a:ext cx="2843213" cy="2189162"/>
          </a:xfrm>
          <a:prstGeom prst="rect">
            <a:avLst/>
          </a:prstGeom>
          <a:noFill/>
          <a:ln w="19050">
            <a:solidFill>
              <a:srgbClr val="4D4D4D"/>
            </a:solidFill>
            <a:miter lim="800000"/>
            <a:headEnd/>
            <a:tailEnd/>
          </a:ln>
        </p:spPr>
      </p:pic>
      <p:pic>
        <p:nvPicPr>
          <p:cNvPr id="54297" name="Picture 25" descr="cru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1200" y="307975"/>
            <a:ext cx="2906713" cy="2125663"/>
          </a:xfrm>
          <a:prstGeom prst="rect">
            <a:avLst/>
          </a:prstGeom>
          <a:noFill/>
        </p:spPr>
      </p:pic>
      <p:pic>
        <p:nvPicPr>
          <p:cNvPr id="54298" name="Picture 26" descr="1127985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47913" y="4251325"/>
            <a:ext cx="4413250" cy="2365375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54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4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1026"/>
          <p:cNvSpPr>
            <a:spLocks noChangeArrowheads="1"/>
          </p:cNvSpPr>
          <p:nvPr/>
        </p:nvSpPr>
        <p:spPr bwMode="auto">
          <a:xfrm>
            <a:off x="0" y="243840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pt-BR" sz="30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¿Qué razones tienen los Árabes para asegurar                que esa tierra les pertenece?</a:t>
            </a:r>
          </a:p>
        </p:txBody>
      </p:sp>
    </p:spTree>
  </p:cSld>
  <p:clrMapOvr>
    <a:masterClrMapping/>
  </p:clrMapOvr>
  <p:transition advTm="7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2339975" y="2041525"/>
            <a:ext cx="4157663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18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HISTORIA</a:t>
            </a:r>
          </a:p>
          <a:p>
            <a:pPr>
              <a:spcBef>
                <a:spcPct val="50000"/>
              </a:spcBef>
            </a:pPr>
            <a:r>
              <a:rPr lang="pt-BR" sz="1800" b="1"/>
              <a:t>Los pueblos árabes habitaron                   dicha tierra durante siglos.</a:t>
            </a:r>
          </a:p>
          <a:p>
            <a:pPr>
              <a:spcBef>
                <a:spcPct val="50000"/>
              </a:spcBef>
            </a:pPr>
            <a:r>
              <a:rPr lang="pt-BR" sz="1800" b="1"/>
              <a:t>Su presencia aumentó significativamente tras la conquista musulmana, en el siglo VII.</a:t>
            </a:r>
          </a:p>
        </p:txBody>
      </p:sp>
      <p:pic>
        <p:nvPicPr>
          <p:cNvPr id="55313" name="Picture 17" descr="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8450" y="274638"/>
            <a:ext cx="2111375" cy="2544762"/>
          </a:xfrm>
          <a:prstGeom prst="rect">
            <a:avLst/>
          </a:prstGeom>
          <a:noFill/>
        </p:spPr>
      </p:pic>
      <p:pic>
        <p:nvPicPr>
          <p:cNvPr id="55314" name="Picture 18" descr="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00800" y="304800"/>
            <a:ext cx="2400300" cy="2400300"/>
          </a:xfrm>
          <a:prstGeom prst="rect">
            <a:avLst/>
          </a:prstGeom>
          <a:noFill/>
        </p:spPr>
      </p:pic>
      <p:pic>
        <p:nvPicPr>
          <p:cNvPr id="55315" name="Picture 19" descr="2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92375" y="4206875"/>
            <a:ext cx="3816350" cy="2370138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5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5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2355850" y="773113"/>
            <a:ext cx="4306888" cy="325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18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CULTURA</a:t>
            </a:r>
          </a:p>
          <a:p>
            <a:pPr>
              <a:spcBef>
                <a:spcPct val="50000"/>
              </a:spcBef>
            </a:pPr>
            <a:r>
              <a:rPr lang="pt-BR" sz="1800" b="1"/>
              <a:t>Las vidas y tradiciones de sus habitantes están muy ligadas a los lugares  de esta tierra, en la que muchos tuvieron antepasados durante innumerables generaciones.</a:t>
            </a:r>
          </a:p>
          <a:p>
            <a:pPr>
              <a:spcBef>
                <a:spcPct val="50000"/>
              </a:spcBef>
            </a:pPr>
            <a:r>
              <a:rPr lang="pt-BR" sz="1800" b="1"/>
              <a:t>Jerusalén es un centro cultural, social y religioso para la población árabe.</a:t>
            </a:r>
          </a:p>
          <a:p>
            <a:pPr>
              <a:spcBef>
                <a:spcPct val="50000"/>
              </a:spcBef>
            </a:pPr>
            <a:endParaRPr lang="pt-BR" sz="1800" b="1"/>
          </a:p>
        </p:txBody>
      </p:sp>
      <p:pic>
        <p:nvPicPr>
          <p:cNvPr id="56332" name="Picture 12" descr="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1800" y="311150"/>
            <a:ext cx="2057400" cy="2551113"/>
          </a:xfrm>
          <a:prstGeom prst="rect">
            <a:avLst/>
          </a:prstGeom>
          <a:noFill/>
        </p:spPr>
      </p:pic>
      <p:pic>
        <p:nvPicPr>
          <p:cNvPr id="56333" name="Picture 13" descr="2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01875" y="3627438"/>
            <a:ext cx="4470400" cy="2952750"/>
          </a:xfrm>
          <a:prstGeom prst="rect">
            <a:avLst/>
          </a:prstGeom>
          <a:noFill/>
        </p:spPr>
      </p:pic>
      <p:pic>
        <p:nvPicPr>
          <p:cNvPr id="56338" name="Picture 18" descr="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1150" y="381000"/>
            <a:ext cx="2033588" cy="2500313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6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56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0" y="2116138"/>
            <a:ext cx="6477000" cy="17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18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RELIGIÓN</a:t>
            </a:r>
          </a:p>
          <a:p>
            <a:pPr>
              <a:spcBef>
                <a:spcPct val="50000"/>
              </a:spcBef>
            </a:pPr>
            <a:r>
              <a:rPr lang="pt-BR" sz="1800" b="1"/>
              <a:t>Aquí se encuentran las mezquitas de al-Aqsa y de Omar,                         el 3er lugar más sagrado para los musulmanes.</a:t>
            </a:r>
          </a:p>
          <a:p>
            <a:pPr>
              <a:spcBef>
                <a:spcPct val="50000"/>
              </a:spcBef>
            </a:pPr>
            <a:r>
              <a:rPr lang="pt-BR" sz="1800" b="1"/>
              <a:t>Dice la tradición que desde aquí el Profeta Mahoma subió a los cielos a lomos de su legendario caballo, Al Buraq.</a:t>
            </a:r>
          </a:p>
        </p:txBody>
      </p:sp>
      <p:pic>
        <p:nvPicPr>
          <p:cNvPr id="57350" name="Picture 6" descr="2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304800"/>
            <a:ext cx="2590800" cy="1744663"/>
          </a:xfrm>
          <a:prstGeom prst="rect">
            <a:avLst/>
          </a:prstGeom>
          <a:noFill/>
        </p:spPr>
      </p:pic>
      <p:pic>
        <p:nvPicPr>
          <p:cNvPr id="57351" name="Picture 7" descr="2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4419600"/>
            <a:ext cx="4618038" cy="2136775"/>
          </a:xfrm>
          <a:prstGeom prst="rect">
            <a:avLst/>
          </a:prstGeom>
          <a:noFill/>
        </p:spPr>
      </p:pic>
      <p:pic>
        <p:nvPicPr>
          <p:cNvPr id="57352" name="Picture 8" descr="2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53200" y="1600200"/>
            <a:ext cx="2119313" cy="304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60960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2400" b="1">
                <a:solidFill>
                  <a:srgbClr val="FFFFDF"/>
                </a:solidFill>
              </a:rPr>
              <a:t>Querido lector: queda invitado a elegir un bando, si lo desea, y decidir quién, en su opinión, tiene los mejores argumentos:</a:t>
            </a:r>
          </a:p>
        </p:txBody>
      </p:sp>
      <p:grpSp>
        <p:nvGrpSpPr>
          <p:cNvPr id="32796" name="Group 28"/>
          <p:cNvGrpSpPr>
            <a:grpSpLocks/>
          </p:cNvGrpSpPr>
          <p:nvPr/>
        </p:nvGrpSpPr>
        <p:grpSpPr bwMode="auto">
          <a:xfrm>
            <a:off x="0" y="2209800"/>
            <a:ext cx="9144000" cy="4110038"/>
            <a:chOff x="816" y="1560"/>
            <a:chExt cx="4112" cy="2232"/>
          </a:xfrm>
        </p:grpSpPr>
        <p:sp>
          <p:nvSpPr>
            <p:cNvPr id="32792" name="Rectangle 24"/>
            <p:cNvSpPr>
              <a:spLocks noChangeArrowheads="1"/>
            </p:cNvSpPr>
            <p:nvPr/>
          </p:nvSpPr>
          <p:spPr bwMode="auto">
            <a:xfrm>
              <a:off x="1008" y="3072"/>
              <a:ext cx="3744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r>
                <a:rPr lang="en-US" sz="2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¿La niña judía a la izquierda, o bien la chica árabe             a la derecha?</a:t>
              </a:r>
            </a:p>
          </p:txBody>
        </p:sp>
        <p:pic>
          <p:nvPicPr>
            <p:cNvPr id="32793" name="Picture 25" descr="28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16" y="1560"/>
              <a:ext cx="1256" cy="1488"/>
            </a:xfrm>
            <a:prstGeom prst="rect">
              <a:avLst/>
            </a:prstGeom>
            <a:noFill/>
          </p:spPr>
        </p:pic>
        <p:pic>
          <p:nvPicPr>
            <p:cNvPr id="32794" name="Picture 26" descr="29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696" y="1560"/>
              <a:ext cx="1232" cy="1488"/>
            </a:xfrm>
            <a:prstGeom prst="rect">
              <a:avLst/>
            </a:prstGeom>
            <a:noFill/>
          </p:spPr>
        </p:pic>
        <p:pic>
          <p:nvPicPr>
            <p:cNvPr id="32795" name="Picture 27" descr="30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410" y="1830"/>
              <a:ext cx="948" cy="948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0" y="-7620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pt-BR" sz="2400" b="1"/>
              <a:t>Cualquiera que haya elegido, árabe o judío, lamentamos informarle de que </a:t>
            </a:r>
            <a:r>
              <a:rPr lang="pt-BR" sz="2400" b="1" u="sng"/>
              <a:t>su elección es irrelevante</a:t>
            </a:r>
            <a:r>
              <a:rPr lang="pt-BR" sz="2400" b="1"/>
              <a:t>:</a:t>
            </a:r>
          </a:p>
        </p:txBody>
      </p:sp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0" y="434340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76238" indent="-376238" algn="l">
              <a:buFontTx/>
              <a:buChar char="•"/>
            </a:pPr>
            <a:r>
              <a:rPr lang="pt-BR" sz="2400" b="1" u="sng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Más importante aún</a:t>
            </a:r>
            <a:r>
              <a:rPr lang="pt-BR" sz="24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: </a:t>
            </a:r>
          </a:p>
          <a:p>
            <a:pPr marL="376238" indent="-376238" algn="l"/>
            <a:r>
              <a:rPr lang="pt-BR" sz="2400" b="1">
                <a:solidFill>
                  <a:srgbClr val="FFFF00"/>
                </a:solidFill>
              </a:rPr>
              <a:t>     Ninguno de los dos bandos va a desaparecer sin más de la noche a la mañana: ni los 5 millones de judíos, ni los 4,5 millones de árabes...</a:t>
            </a:r>
          </a:p>
        </p:txBody>
      </p:sp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106680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76238" indent="-376238" algn="l">
              <a:buFontTx/>
              <a:buChar char="•"/>
            </a:pPr>
            <a:r>
              <a:rPr lang="pt-BR" sz="2400" b="1">
                <a:solidFill>
                  <a:srgbClr val="FFFF00"/>
                </a:solidFill>
              </a:rPr>
              <a:t>Ambos pueblos  tienen derecho a esta tierra.</a:t>
            </a:r>
            <a:endParaRPr lang="en-US" sz="2400" b="1">
              <a:solidFill>
                <a:srgbClr val="FFFF00"/>
              </a:solidFill>
            </a:endParaRPr>
          </a:p>
        </p:txBody>
      </p:sp>
      <p:sp>
        <p:nvSpPr>
          <p:cNvPr id="58385" name="Rectangle 17"/>
          <p:cNvSpPr>
            <a:spLocks noChangeArrowheads="1"/>
          </p:cNvSpPr>
          <p:nvPr/>
        </p:nvSpPr>
        <p:spPr bwMode="auto">
          <a:xfrm>
            <a:off x="0" y="251460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376238" indent="-376238" algn="l">
              <a:buFontTx/>
              <a:buChar char="•"/>
            </a:pPr>
            <a:r>
              <a:rPr lang="pt-BR" sz="2400" b="1">
                <a:solidFill>
                  <a:srgbClr val="FFFF00"/>
                </a:solidFill>
              </a:rPr>
              <a:t>Ambos derechos han sido ampliamente reconocidos por la comunidad de naciones.</a:t>
            </a:r>
          </a:p>
        </p:txBody>
      </p:sp>
    </p:spTree>
  </p:cSld>
  <p:clrMapOvr>
    <a:masterClrMapping/>
  </p:clrMapOvr>
  <p:transition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8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 autoUpdateAnimBg="0"/>
      <p:bldP spid="58373" grpId="0" autoUpdateAnimBg="0"/>
      <p:bldP spid="58385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026"/>
          <p:cNvSpPr>
            <a:spLocks noChangeArrowheads="1"/>
          </p:cNvSpPr>
          <p:nvPr/>
        </p:nvSpPr>
        <p:spPr bwMode="auto">
          <a:xfrm>
            <a:off x="609600" y="2667000"/>
            <a:ext cx="8001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pt-BR" sz="32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Entonces ¿qué se puede hacer al respecto?</a:t>
            </a:r>
          </a:p>
        </p:txBody>
      </p:sp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0" y="22860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pt-BR" sz="24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Existen 4 posibles soluciones al conflicto :</a:t>
            </a:r>
          </a:p>
          <a:p>
            <a:endParaRPr lang="pt-BR" sz="2400" b="1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grpSp>
        <p:nvGrpSpPr>
          <p:cNvPr id="34860" name="Group 44"/>
          <p:cNvGrpSpPr>
            <a:grpSpLocks/>
          </p:cNvGrpSpPr>
          <p:nvPr/>
        </p:nvGrpSpPr>
        <p:grpSpPr bwMode="auto">
          <a:xfrm>
            <a:off x="685800" y="2209800"/>
            <a:ext cx="8763000" cy="1381125"/>
            <a:chOff x="432" y="912"/>
            <a:chExt cx="5520" cy="870"/>
          </a:xfrm>
        </p:grpSpPr>
        <p:sp>
          <p:nvSpPr>
            <p:cNvPr id="34840" name="Rectangle 24"/>
            <p:cNvSpPr>
              <a:spLocks noChangeArrowheads="1"/>
            </p:cNvSpPr>
            <p:nvPr/>
          </p:nvSpPr>
          <p:spPr bwMode="auto">
            <a:xfrm>
              <a:off x="912" y="912"/>
              <a:ext cx="5040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457200" indent="-457200" algn="l">
                <a:lnSpc>
                  <a:spcPct val="290000"/>
                </a:lnSpc>
              </a:pPr>
              <a:r>
                <a:rPr lang="en-US" sz="2400" b="1"/>
                <a:t>2) </a:t>
              </a:r>
              <a:r>
                <a:rPr lang="en-US" sz="2400" b="1">
                  <a:solidFill>
                    <a:srgbClr val="FFFF00"/>
                  </a:solidFill>
                </a:rPr>
                <a:t>Los judíos se quedan con toda la tierra</a:t>
              </a:r>
            </a:p>
          </p:txBody>
        </p:sp>
        <p:pic>
          <p:nvPicPr>
            <p:cNvPr id="34856" name="Picture 40" descr="33"/>
            <p:cNvPicPr>
              <a:picLocks noChangeAspect="1" noChangeArrowheads="1"/>
            </p:cNvPicPr>
            <p:nvPr/>
          </p:nvPicPr>
          <p:blipFill>
            <a:blip r:embed="rId3"/>
            <a:srcRect l="10001" t="5518"/>
            <a:stretch>
              <a:fillRect/>
            </a:stretch>
          </p:blipFill>
          <p:spPr bwMode="auto">
            <a:xfrm>
              <a:off x="432" y="1056"/>
              <a:ext cx="382" cy="726"/>
            </a:xfrm>
            <a:prstGeom prst="rect">
              <a:avLst/>
            </a:prstGeom>
            <a:noFill/>
          </p:spPr>
        </p:pic>
      </p:grpSp>
      <p:grpSp>
        <p:nvGrpSpPr>
          <p:cNvPr id="34861" name="Group 45"/>
          <p:cNvGrpSpPr>
            <a:grpSpLocks/>
          </p:cNvGrpSpPr>
          <p:nvPr/>
        </p:nvGrpSpPr>
        <p:grpSpPr bwMode="auto">
          <a:xfrm>
            <a:off x="685800" y="914400"/>
            <a:ext cx="8763000" cy="1352550"/>
            <a:chOff x="432" y="1760"/>
            <a:chExt cx="5520" cy="852"/>
          </a:xfrm>
        </p:grpSpPr>
        <p:sp>
          <p:nvSpPr>
            <p:cNvPr id="34839" name="Rectangle 23"/>
            <p:cNvSpPr>
              <a:spLocks noChangeArrowheads="1"/>
            </p:cNvSpPr>
            <p:nvPr/>
          </p:nvSpPr>
          <p:spPr bwMode="auto">
            <a:xfrm>
              <a:off x="912" y="1760"/>
              <a:ext cx="5040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457200" indent="-457200" algn="l">
                <a:lnSpc>
                  <a:spcPct val="290000"/>
                </a:lnSpc>
              </a:pPr>
              <a:r>
                <a:rPr lang="en-US" sz="2400" b="1"/>
                <a:t>1) </a:t>
              </a:r>
              <a:r>
                <a:rPr lang="en-US" sz="2400" b="1">
                  <a:solidFill>
                    <a:srgbClr val="FFFF00"/>
                  </a:solidFill>
                </a:rPr>
                <a:t>Los árabes se quedan con toda la tierra</a:t>
              </a:r>
            </a:p>
          </p:txBody>
        </p:sp>
        <p:pic>
          <p:nvPicPr>
            <p:cNvPr id="34857" name="Picture 41" descr="34"/>
            <p:cNvPicPr>
              <a:picLocks noChangeAspect="1" noChangeArrowheads="1"/>
            </p:cNvPicPr>
            <p:nvPr/>
          </p:nvPicPr>
          <p:blipFill>
            <a:blip r:embed="rId4"/>
            <a:srcRect l="10001" t="5734"/>
            <a:stretch>
              <a:fillRect/>
            </a:stretch>
          </p:blipFill>
          <p:spPr bwMode="auto">
            <a:xfrm>
              <a:off x="432" y="1885"/>
              <a:ext cx="382" cy="727"/>
            </a:xfrm>
            <a:prstGeom prst="rect">
              <a:avLst/>
            </a:prstGeom>
            <a:noFill/>
          </p:spPr>
        </p:pic>
      </p:grpSp>
      <p:grpSp>
        <p:nvGrpSpPr>
          <p:cNvPr id="34862" name="Group 46"/>
          <p:cNvGrpSpPr>
            <a:grpSpLocks/>
          </p:cNvGrpSpPr>
          <p:nvPr/>
        </p:nvGrpSpPr>
        <p:grpSpPr bwMode="auto">
          <a:xfrm>
            <a:off x="698500" y="3657600"/>
            <a:ext cx="8750300" cy="1349375"/>
            <a:chOff x="440" y="2592"/>
            <a:chExt cx="5512" cy="850"/>
          </a:xfrm>
        </p:grpSpPr>
        <p:sp>
          <p:nvSpPr>
            <p:cNvPr id="34838" name="Rectangle 22"/>
            <p:cNvSpPr>
              <a:spLocks noChangeArrowheads="1"/>
            </p:cNvSpPr>
            <p:nvPr/>
          </p:nvSpPr>
          <p:spPr bwMode="auto">
            <a:xfrm>
              <a:off x="912" y="2592"/>
              <a:ext cx="5040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457200" indent="-457200" algn="l">
                <a:lnSpc>
                  <a:spcPct val="290000"/>
                </a:lnSpc>
              </a:pPr>
              <a:r>
                <a:rPr lang="en-US" sz="2400" b="1"/>
                <a:t>3) </a:t>
              </a:r>
              <a:r>
                <a:rPr lang="en-US" sz="2400" b="1">
                  <a:solidFill>
                    <a:srgbClr val="FFFF00"/>
                  </a:solidFill>
                </a:rPr>
                <a:t>Un Estado bi-nacional para judíos y árabes</a:t>
              </a:r>
            </a:p>
          </p:txBody>
        </p:sp>
        <p:pic>
          <p:nvPicPr>
            <p:cNvPr id="34858" name="Picture 42" descr="35"/>
            <p:cNvPicPr>
              <a:picLocks noChangeAspect="1" noChangeArrowheads="1"/>
            </p:cNvPicPr>
            <p:nvPr/>
          </p:nvPicPr>
          <p:blipFill>
            <a:blip r:embed="rId5"/>
            <a:srcRect l="10390" t="5518"/>
            <a:stretch>
              <a:fillRect/>
            </a:stretch>
          </p:blipFill>
          <p:spPr bwMode="auto">
            <a:xfrm>
              <a:off x="440" y="2715"/>
              <a:ext cx="366" cy="727"/>
            </a:xfrm>
            <a:prstGeom prst="rect">
              <a:avLst/>
            </a:prstGeom>
            <a:noFill/>
          </p:spPr>
        </p:pic>
      </p:grpSp>
      <p:grpSp>
        <p:nvGrpSpPr>
          <p:cNvPr id="34863" name="Group 47"/>
          <p:cNvGrpSpPr>
            <a:grpSpLocks/>
          </p:cNvGrpSpPr>
          <p:nvPr/>
        </p:nvGrpSpPr>
        <p:grpSpPr bwMode="auto">
          <a:xfrm>
            <a:off x="706438" y="4953000"/>
            <a:ext cx="8742362" cy="1295400"/>
            <a:chOff x="445" y="3408"/>
            <a:chExt cx="5507" cy="816"/>
          </a:xfrm>
        </p:grpSpPr>
        <p:sp>
          <p:nvSpPr>
            <p:cNvPr id="34820" name="Rectangle 4"/>
            <p:cNvSpPr>
              <a:spLocks noChangeArrowheads="1"/>
            </p:cNvSpPr>
            <p:nvPr/>
          </p:nvSpPr>
          <p:spPr bwMode="auto">
            <a:xfrm>
              <a:off x="912" y="3408"/>
              <a:ext cx="5040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marL="457200" indent="-457200" algn="l">
                <a:lnSpc>
                  <a:spcPct val="290000"/>
                </a:lnSpc>
              </a:pPr>
              <a:r>
                <a:rPr lang="en-US" sz="2400" b="1"/>
                <a:t>4) </a:t>
              </a:r>
              <a:r>
                <a:rPr lang="en-US" sz="2400" b="1">
                  <a:solidFill>
                    <a:srgbClr val="FFFF00"/>
                  </a:solidFill>
                </a:rPr>
                <a:t>Dos Estados para Dos Pueblos</a:t>
              </a:r>
            </a:p>
          </p:txBody>
        </p:sp>
        <p:pic>
          <p:nvPicPr>
            <p:cNvPr id="34859" name="Picture 43" descr="36"/>
            <p:cNvPicPr>
              <a:picLocks noChangeAspect="1" noChangeArrowheads="1"/>
            </p:cNvPicPr>
            <p:nvPr/>
          </p:nvPicPr>
          <p:blipFill>
            <a:blip r:embed="rId6"/>
            <a:srcRect l="8344" t="3130" r="5446" b="5057"/>
            <a:stretch>
              <a:fillRect/>
            </a:stretch>
          </p:blipFill>
          <p:spPr bwMode="auto">
            <a:xfrm>
              <a:off x="445" y="3545"/>
              <a:ext cx="357" cy="67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51" name="Rectangle 11"/>
          <p:cNvSpPr>
            <a:spLocks noChangeArrowheads="1"/>
          </p:cNvSpPr>
          <p:nvPr/>
        </p:nvSpPr>
        <p:spPr bwMode="auto">
          <a:xfrm>
            <a:off x="1692275" y="476250"/>
            <a:ext cx="74517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pt-BR" sz="2400" b="1"/>
              <a:t>Las soluciones 1 y 2</a:t>
            </a:r>
            <a:r>
              <a:rPr lang="pt-BR" sz="2400" b="1">
                <a:solidFill>
                  <a:srgbClr val="FFFFDF"/>
                </a:solidFill>
              </a:rPr>
              <a:t> supondrían la eliminación            del otro bando por la fuerza.</a:t>
            </a:r>
          </a:p>
        </p:txBody>
      </p:sp>
      <p:grpSp>
        <p:nvGrpSpPr>
          <p:cNvPr id="35894" name="Group 54"/>
          <p:cNvGrpSpPr>
            <a:grpSpLocks/>
          </p:cNvGrpSpPr>
          <p:nvPr/>
        </p:nvGrpSpPr>
        <p:grpSpPr bwMode="auto">
          <a:xfrm>
            <a:off x="228600" y="152400"/>
            <a:ext cx="1173163" cy="1828800"/>
            <a:chOff x="240" y="96"/>
            <a:chExt cx="1006" cy="1494"/>
          </a:xfrm>
        </p:grpSpPr>
        <p:sp>
          <p:nvSpPr>
            <p:cNvPr id="35883" name="Freeform 43"/>
            <p:cNvSpPr>
              <a:spLocks/>
            </p:cNvSpPr>
            <p:nvPr/>
          </p:nvSpPr>
          <p:spPr bwMode="auto">
            <a:xfrm>
              <a:off x="384" y="96"/>
              <a:ext cx="528" cy="720"/>
            </a:xfrm>
            <a:custGeom>
              <a:avLst/>
              <a:gdLst/>
              <a:ahLst/>
              <a:cxnLst>
                <a:cxn ang="0">
                  <a:pos x="0" y="96"/>
                </a:cxn>
                <a:cxn ang="0">
                  <a:pos x="528" y="0"/>
                </a:cxn>
                <a:cxn ang="0">
                  <a:pos x="528" y="720"/>
                </a:cxn>
                <a:cxn ang="0">
                  <a:pos x="0" y="384"/>
                </a:cxn>
                <a:cxn ang="0">
                  <a:pos x="0" y="96"/>
                </a:cxn>
              </a:cxnLst>
              <a:rect l="0" t="0" r="r" b="b"/>
              <a:pathLst>
                <a:path w="528" h="720">
                  <a:moveTo>
                    <a:pt x="0" y="96"/>
                  </a:moveTo>
                  <a:lnTo>
                    <a:pt x="528" y="0"/>
                  </a:lnTo>
                  <a:lnTo>
                    <a:pt x="528" y="720"/>
                  </a:lnTo>
                  <a:lnTo>
                    <a:pt x="0" y="384"/>
                  </a:lnTo>
                  <a:lnTo>
                    <a:pt x="0" y="96"/>
                  </a:lnTo>
                  <a:close/>
                </a:path>
              </a:pathLst>
            </a:custGeom>
            <a:solidFill>
              <a:srgbClr val="5F5F5F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35884" name="Freeform 44"/>
            <p:cNvSpPr>
              <a:spLocks/>
            </p:cNvSpPr>
            <p:nvPr/>
          </p:nvSpPr>
          <p:spPr bwMode="auto">
            <a:xfrm>
              <a:off x="384" y="528"/>
              <a:ext cx="480" cy="100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80" y="336"/>
                </a:cxn>
                <a:cxn ang="0">
                  <a:pos x="480" y="1008"/>
                </a:cxn>
                <a:cxn ang="0">
                  <a:pos x="0" y="288"/>
                </a:cxn>
                <a:cxn ang="0">
                  <a:pos x="0" y="0"/>
                </a:cxn>
              </a:cxnLst>
              <a:rect l="0" t="0" r="r" b="b"/>
              <a:pathLst>
                <a:path w="480" h="1008">
                  <a:moveTo>
                    <a:pt x="0" y="0"/>
                  </a:moveTo>
                  <a:lnTo>
                    <a:pt x="480" y="336"/>
                  </a:lnTo>
                  <a:lnTo>
                    <a:pt x="480" y="1008"/>
                  </a:lnTo>
                  <a:lnTo>
                    <a:pt x="0" y="2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5F5F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35875" name="Rectangle 35"/>
            <p:cNvSpPr>
              <a:spLocks noChangeArrowheads="1"/>
            </p:cNvSpPr>
            <p:nvPr/>
          </p:nvSpPr>
          <p:spPr bwMode="auto">
            <a:xfrm>
              <a:off x="240" y="192"/>
              <a:ext cx="144" cy="288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 sz="1800"/>
            </a:p>
          </p:txBody>
        </p:sp>
        <p:sp>
          <p:nvSpPr>
            <p:cNvPr id="35876" name="Rectangle 36"/>
            <p:cNvSpPr>
              <a:spLocks noChangeArrowheads="1"/>
            </p:cNvSpPr>
            <p:nvPr/>
          </p:nvSpPr>
          <p:spPr bwMode="auto">
            <a:xfrm>
              <a:off x="240" y="528"/>
              <a:ext cx="144" cy="288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 sz="1800"/>
            </a:p>
          </p:txBody>
        </p:sp>
        <p:sp>
          <p:nvSpPr>
            <p:cNvPr id="35877" name="Rectangle 37"/>
            <p:cNvSpPr>
              <a:spLocks noChangeArrowheads="1"/>
            </p:cNvSpPr>
            <p:nvPr/>
          </p:nvSpPr>
          <p:spPr bwMode="auto">
            <a:xfrm>
              <a:off x="240" y="864"/>
              <a:ext cx="144" cy="288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 sz="1800"/>
            </a:p>
          </p:txBody>
        </p:sp>
        <p:sp>
          <p:nvSpPr>
            <p:cNvPr id="35878" name="Rectangle 38"/>
            <p:cNvSpPr>
              <a:spLocks noChangeArrowheads="1"/>
            </p:cNvSpPr>
            <p:nvPr/>
          </p:nvSpPr>
          <p:spPr bwMode="auto">
            <a:xfrm>
              <a:off x="240" y="1200"/>
              <a:ext cx="144" cy="288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 sz="1800"/>
            </a:p>
          </p:txBody>
        </p:sp>
        <p:pic>
          <p:nvPicPr>
            <p:cNvPr id="35858" name="Picture 18" descr="33"/>
            <p:cNvPicPr>
              <a:picLocks noChangeAspect="1" noChangeArrowheads="1"/>
            </p:cNvPicPr>
            <p:nvPr/>
          </p:nvPicPr>
          <p:blipFill>
            <a:blip r:embed="rId3"/>
            <a:srcRect l="10001" t="5518"/>
            <a:stretch>
              <a:fillRect/>
            </a:stretch>
          </p:blipFill>
          <p:spPr bwMode="auto">
            <a:xfrm>
              <a:off x="864" y="864"/>
              <a:ext cx="382" cy="726"/>
            </a:xfrm>
            <a:prstGeom prst="rect">
              <a:avLst/>
            </a:prstGeom>
            <a:noFill/>
          </p:spPr>
        </p:pic>
        <p:pic>
          <p:nvPicPr>
            <p:cNvPr id="35861" name="Picture 21" descr="34"/>
            <p:cNvPicPr>
              <a:picLocks noChangeAspect="1" noChangeArrowheads="1"/>
            </p:cNvPicPr>
            <p:nvPr/>
          </p:nvPicPr>
          <p:blipFill>
            <a:blip r:embed="rId4"/>
            <a:srcRect l="10001" t="5734"/>
            <a:stretch>
              <a:fillRect/>
            </a:stretch>
          </p:blipFill>
          <p:spPr bwMode="auto">
            <a:xfrm>
              <a:off x="864" y="96"/>
              <a:ext cx="382" cy="727"/>
            </a:xfrm>
            <a:prstGeom prst="rect">
              <a:avLst/>
            </a:prstGeom>
            <a:noFill/>
          </p:spPr>
        </p:pic>
      </p:grpSp>
      <p:sp>
        <p:nvSpPr>
          <p:cNvPr id="35893" name="Rectangle 53"/>
          <p:cNvSpPr>
            <a:spLocks noChangeArrowheads="1"/>
          </p:cNvSpPr>
          <p:nvPr/>
        </p:nvSpPr>
        <p:spPr bwMode="auto">
          <a:xfrm>
            <a:off x="0" y="472440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pt-BR" sz="2400" b="1">
                <a:solidFill>
                  <a:srgbClr val="FFFF00"/>
                </a:solidFill>
              </a:rPr>
              <a:t>El resultado más probable de dichas soluciones sería que ambos bandos lucharían entre sí hasta su mutua destrucción...</a:t>
            </a:r>
          </a:p>
        </p:txBody>
      </p:sp>
      <p:grpSp>
        <p:nvGrpSpPr>
          <p:cNvPr id="35899" name="Group 59"/>
          <p:cNvGrpSpPr>
            <a:grpSpLocks/>
          </p:cNvGrpSpPr>
          <p:nvPr/>
        </p:nvGrpSpPr>
        <p:grpSpPr bwMode="auto">
          <a:xfrm>
            <a:off x="0" y="2276475"/>
            <a:ext cx="9144000" cy="2293938"/>
            <a:chOff x="432" y="1728"/>
            <a:chExt cx="5040" cy="1432"/>
          </a:xfrm>
        </p:grpSpPr>
        <p:pic>
          <p:nvPicPr>
            <p:cNvPr id="35896" name="Picture 56" descr="cranio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488" y="2448"/>
              <a:ext cx="2496" cy="712"/>
            </a:xfrm>
            <a:prstGeom prst="rect">
              <a:avLst/>
            </a:prstGeom>
            <a:noFill/>
          </p:spPr>
        </p:pic>
        <p:sp>
          <p:nvSpPr>
            <p:cNvPr id="35898" name="Rectangle 58"/>
            <p:cNvSpPr>
              <a:spLocks noChangeArrowheads="1"/>
            </p:cNvSpPr>
            <p:nvPr/>
          </p:nvSpPr>
          <p:spPr bwMode="auto">
            <a:xfrm>
              <a:off x="432" y="1728"/>
              <a:ext cx="5040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r>
                <a:rPr lang="pt-BR" sz="2400" b="1">
                  <a:solidFill>
                    <a:srgbClr val="FFFFDF"/>
                  </a:solidFill>
                </a:rPr>
                <a:t>Semejante escenario traería consigo un genocidio y uma deportación a gran escala.</a:t>
              </a:r>
            </a:p>
          </p:txBody>
        </p:sp>
      </p:grpSp>
    </p:spTree>
  </p:cSld>
  <p:clrMapOvr>
    <a:masterClrMapping/>
  </p:clrMapOvr>
  <p:transition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5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5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93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1770063" y="773113"/>
            <a:ext cx="71469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pt-BR" sz="2400" b="1"/>
              <a:t>La solución 3,</a:t>
            </a:r>
            <a:r>
              <a:rPr lang="pt-BR" sz="2400" b="1">
                <a:solidFill>
                  <a:srgbClr val="FFFFDF"/>
                </a:solidFill>
              </a:rPr>
              <a:t> el Estado bi-nacional,                           puede tal vez resultar atractiva en teoría,                              pero sería impracticable dado el nivel actual    de tensión y odio entre las partes.</a:t>
            </a:r>
          </a:p>
        </p:txBody>
      </p:sp>
      <p:grpSp>
        <p:nvGrpSpPr>
          <p:cNvPr id="61472" name="Group 32"/>
          <p:cNvGrpSpPr>
            <a:grpSpLocks/>
          </p:cNvGrpSpPr>
          <p:nvPr/>
        </p:nvGrpSpPr>
        <p:grpSpPr bwMode="auto">
          <a:xfrm>
            <a:off x="228600" y="304800"/>
            <a:ext cx="1173163" cy="1524000"/>
            <a:chOff x="240" y="192"/>
            <a:chExt cx="990" cy="1296"/>
          </a:xfrm>
        </p:grpSpPr>
        <p:sp>
          <p:nvSpPr>
            <p:cNvPr id="61460" name="Freeform 20"/>
            <p:cNvSpPr>
              <a:spLocks/>
            </p:cNvSpPr>
            <p:nvPr/>
          </p:nvSpPr>
          <p:spPr bwMode="auto">
            <a:xfrm>
              <a:off x="336" y="528"/>
              <a:ext cx="576" cy="672"/>
            </a:xfrm>
            <a:custGeom>
              <a:avLst/>
              <a:gdLst/>
              <a:ahLst/>
              <a:cxnLst>
                <a:cxn ang="0">
                  <a:pos x="0" y="384"/>
                </a:cxn>
                <a:cxn ang="0">
                  <a:pos x="576" y="0"/>
                </a:cxn>
                <a:cxn ang="0">
                  <a:pos x="576" y="672"/>
                </a:cxn>
                <a:cxn ang="0">
                  <a:pos x="0" y="624"/>
                </a:cxn>
                <a:cxn ang="0">
                  <a:pos x="0" y="384"/>
                </a:cxn>
              </a:cxnLst>
              <a:rect l="0" t="0" r="r" b="b"/>
              <a:pathLst>
                <a:path w="576" h="672">
                  <a:moveTo>
                    <a:pt x="0" y="384"/>
                  </a:moveTo>
                  <a:lnTo>
                    <a:pt x="576" y="0"/>
                  </a:lnTo>
                  <a:lnTo>
                    <a:pt x="576" y="672"/>
                  </a:lnTo>
                  <a:lnTo>
                    <a:pt x="0" y="624"/>
                  </a:lnTo>
                  <a:lnTo>
                    <a:pt x="0" y="384"/>
                  </a:lnTo>
                  <a:close/>
                </a:path>
              </a:pathLst>
            </a:custGeom>
            <a:solidFill>
              <a:srgbClr val="5F5F5F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pic>
          <p:nvPicPr>
            <p:cNvPr id="61450" name="Picture 10" descr="35"/>
            <p:cNvPicPr>
              <a:picLocks noChangeAspect="1" noChangeArrowheads="1"/>
            </p:cNvPicPr>
            <p:nvPr/>
          </p:nvPicPr>
          <p:blipFill>
            <a:blip r:embed="rId3"/>
            <a:srcRect l="10390" t="5518"/>
            <a:stretch>
              <a:fillRect/>
            </a:stretch>
          </p:blipFill>
          <p:spPr bwMode="auto">
            <a:xfrm>
              <a:off x="864" y="521"/>
              <a:ext cx="366" cy="727"/>
            </a:xfrm>
            <a:prstGeom prst="rect">
              <a:avLst/>
            </a:prstGeom>
            <a:noFill/>
          </p:spPr>
        </p:pic>
        <p:sp>
          <p:nvSpPr>
            <p:cNvPr id="61453" name="Rectangle 13"/>
            <p:cNvSpPr>
              <a:spLocks noChangeArrowheads="1"/>
            </p:cNvSpPr>
            <p:nvPr/>
          </p:nvSpPr>
          <p:spPr bwMode="auto">
            <a:xfrm>
              <a:off x="240" y="192"/>
              <a:ext cx="144" cy="288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 sz="1800"/>
            </a:p>
          </p:txBody>
        </p:sp>
        <p:sp>
          <p:nvSpPr>
            <p:cNvPr id="61454" name="Rectangle 14"/>
            <p:cNvSpPr>
              <a:spLocks noChangeArrowheads="1"/>
            </p:cNvSpPr>
            <p:nvPr/>
          </p:nvSpPr>
          <p:spPr bwMode="auto">
            <a:xfrm>
              <a:off x="240" y="528"/>
              <a:ext cx="144" cy="288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 sz="1800"/>
            </a:p>
          </p:txBody>
        </p:sp>
        <p:sp>
          <p:nvSpPr>
            <p:cNvPr id="61455" name="Rectangle 15"/>
            <p:cNvSpPr>
              <a:spLocks noChangeArrowheads="1"/>
            </p:cNvSpPr>
            <p:nvPr/>
          </p:nvSpPr>
          <p:spPr bwMode="auto">
            <a:xfrm>
              <a:off x="240" y="864"/>
              <a:ext cx="144" cy="288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 sz="1800"/>
            </a:p>
          </p:txBody>
        </p:sp>
        <p:sp>
          <p:nvSpPr>
            <p:cNvPr id="61456" name="Rectangle 16"/>
            <p:cNvSpPr>
              <a:spLocks noChangeArrowheads="1"/>
            </p:cNvSpPr>
            <p:nvPr/>
          </p:nvSpPr>
          <p:spPr bwMode="auto">
            <a:xfrm>
              <a:off x="240" y="1200"/>
              <a:ext cx="144" cy="288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 sz="1800"/>
            </a:p>
          </p:txBody>
        </p:sp>
      </p:grpSp>
      <p:pic>
        <p:nvPicPr>
          <p:cNvPr id="61475" name="Picture 35" descr="biso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20963" y="2439988"/>
            <a:ext cx="3363912" cy="2452687"/>
          </a:xfrm>
          <a:prstGeom prst="rect">
            <a:avLst/>
          </a:prstGeom>
          <a:noFill/>
        </p:spPr>
      </p:pic>
      <p:sp>
        <p:nvSpPr>
          <p:cNvPr id="61476" name="Rectangle 36"/>
          <p:cNvSpPr>
            <a:spLocks noChangeArrowheads="1"/>
          </p:cNvSpPr>
          <p:nvPr/>
        </p:nvSpPr>
        <p:spPr bwMode="auto">
          <a:xfrm>
            <a:off x="0" y="4868863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pt-BR" sz="2400" b="1">
                <a:solidFill>
                  <a:srgbClr val="FFFFDF"/>
                </a:solidFill>
              </a:rPr>
              <a:t>Por añadidura, ese tipo de solución iría en contra de las ansias de autonomía y auto-determinación de cada uno de estos pueblos.</a:t>
            </a:r>
          </a:p>
        </p:txBody>
      </p:sp>
    </p:spTree>
  </p:cSld>
  <p:clrMapOvr>
    <a:masterClrMapping/>
  </p:clrMapOvr>
  <p:transition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1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86" name="Group 22"/>
          <p:cNvGrpSpPr>
            <a:grpSpLocks/>
          </p:cNvGrpSpPr>
          <p:nvPr/>
        </p:nvGrpSpPr>
        <p:grpSpPr bwMode="auto">
          <a:xfrm>
            <a:off x="228600" y="304800"/>
            <a:ext cx="1173163" cy="1524000"/>
            <a:chOff x="240" y="192"/>
            <a:chExt cx="885" cy="1296"/>
          </a:xfrm>
        </p:grpSpPr>
        <p:pic>
          <p:nvPicPr>
            <p:cNvPr id="36876" name="Picture 12" descr="36"/>
            <p:cNvPicPr>
              <a:picLocks noChangeAspect="1" noChangeArrowheads="1"/>
            </p:cNvPicPr>
            <p:nvPr/>
          </p:nvPicPr>
          <p:blipFill>
            <a:blip r:embed="rId3"/>
            <a:srcRect l="8344" t="3130" r="5446" b="5057"/>
            <a:stretch>
              <a:fillRect/>
            </a:stretch>
          </p:blipFill>
          <p:spPr bwMode="auto">
            <a:xfrm>
              <a:off x="768" y="665"/>
              <a:ext cx="357" cy="679"/>
            </a:xfrm>
            <a:prstGeom prst="rect">
              <a:avLst/>
            </a:prstGeom>
            <a:noFill/>
          </p:spPr>
        </p:pic>
        <p:sp>
          <p:nvSpPr>
            <p:cNvPr id="36877" name="Rectangle 13"/>
            <p:cNvSpPr>
              <a:spLocks noChangeArrowheads="1"/>
            </p:cNvSpPr>
            <p:nvPr/>
          </p:nvSpPr>
          <p:spPr bwMode="auto">
            <a:xfrm>
              <a:off x="240" y="192"/>
              <a:ext cx="144" cy="288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 sz="1800"/>
            </a:p>
          </p:txBody>
        </p:sp>
        <p:sp>
          <p:nvSpPr>
            <p:cNvPr id="36878" name="Rectangle 14"/>
            <p:cNvSpPr>
              <a:spLocks noChangeArrowheads="1"/>
            </p:cNvSpPr>
            <p:nvPr/>
          </p:nvSpPr>
          <p:spPr bwMode="auto">
            <a:xfrm>
              <a:off x="240" y="528"/>
              <a:ext cx="144" cy="288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 sz="1800"/>
            </a:p>
          </p:txBody>
        </p:sp>
        <p:sp>
          <p:nvSpPr>
            <p:cNvPr id="36879" name="Rectangle 15"/>
            <p:cNvSpPr>
              <a:spLocks noChangeArrowheads="1"/>
            </p:cNvSpPr>
            <p:nvPr/>
          </p:nvSpPr>
          <p:spPr bwMode="auto">
            <a:xfrm>
              <a:off x="240" y="864"/>
              <a:ext cx="144" cy="288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 sz="1800"/>
            </a:p>
          </p:txBody>
        </p:sp>
        <p:sp>
          <p:nvSpPr>
            <p:cNvPr id="36880" name="Rectangle 16"/>
            <p:cNvSpPr>
              <a:spLocks noChangeArrowheads="1"/>
            </p:cNvSpPr>
            <p:nvPr/>
          </p:nvSpPr>
          <p:spPr bwMode="auto">
            <a:xfrm>
              <a:off x="240" y="1200"/>
              <a:ext cx="144" cy="288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pt-PT" sz="1800"/>
            </a:p>
          </p:txBody>
        </p:sp>
        <p:sp>
          <p:nvSpPr>
            <p:cNvPr id="36881" name="Freeform 17"/>
            <p:cNvSpPr>
              <a:spLocks/>
            </p:cNvSpPr>
            <p:nvPr/>
          </p:nvSpPr>
          <p:spPr bwMode="auto">
            <a:xfrm>
              <a:off x="384" y="672"/>
              <a:ext cx="384" cy="768"/>
            </a:xfrm>
            <a:custGeom>
              <a:avLst/>
              <a:gdLst/>
              <a:ahLst/>
              <a:cxnLst>
                <a:cxn ang="0">
                  <a:pos x="0" y="528"/>
                </a:cxn>
                <a:cxn ang="0">
                  <a:pos x="384" y="0"/>
                </a:cxn>
                <a:cxn ang="0">
                  <a:pos x="384" y="672"/>
                </a:cxn>
                <a:cxn ang="0">
                  <a:pos x="0" y="768"/>
                </a:cxn>
                <a:cxn ang="0">
                  <a:pos x="0" y="528"/>
                </a:cxn>
              </a:cxnLst>
              <a:rect l="0" t="0" r="r" b="b"/>
              <a:pathLst>
                <a:path w="384" h="768">
                  <a:moveTo>
                    <a:pt x="0" y="528"/>
                  </a:moveTo>
                  <a:lnTo>
                    <a:pt x="384" y="0"/>
                  </a:lnTo>
                  <a:lnTo>
                    <a:pt x="384" y="672"/>
                  </a:lnTo>
                  <a:lnTo>
                    <a:pt x="0" y="768"/>
                  </a:lnTo>
                  <a:lnTo>
                    <a:pt x="0" y="528"/>
                  </a:lnTo>
                  <a:close/>
                </a:path>
              </a:pathLst>
            </a:custGeom>
            <a:solidFill>
              <a:srgbClr val="5F5F5F"/>
            </a:soli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1579563" y="1473200"/>
            <a:ext cx="756443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pt-BR" sz="2400" b="1">
                <a:solidFill>
                  <a:srgbClr val="FFFFDF"/>
                </a:solidFill>
              </a:rPr>
              <a:t>La única posibilidad de alcanzar                                  uma paz duradera sería a través de la existencia de </a:t>
            </a:r>
            <a:r>
              <a:rPr lang="pt-BR" sz="2400" b="1">
                <a:solidFill>
                  <a:srgbClr val="FFFF00"/>
                </a:solidFill>
              </a:rPr>
              <a:t>DOS ESTADOS INDEPENDIENTES, ISRAEL Y PALESTINA, </a:t>
            </a:r>
          </a:p>
          <a:p>
            <a:r>
              <a:rPr lang="pt-BR" sz="2400" b="1">
                <a:solidFill>
                  <a:srgbClr val="FFFFDF"/>
                </a:solidFill>
              </a:rPr>
              <a:t>viviendo lado a lado con fronteras seguras y mutuamente reconocidas.</a:t>
            </a:r>
          </a:p>
        </p:txBody>
      </p:sp>
      <p:pic>
        <p:nvPicPr>
          <p:cNvPr id="36883" name="Picture 19" descr="Clique para fazer o download"/>
          <p:cNvPicPr>
            <a:picLocks noChangeAspect="1" noChangeArrowheads="1"/>
          </p:cNvPicPr>
          <p:nvPr/>
        </p:nvPicPr>
        <p:blipFill>
          <a:blip r:embed="rId4"/>
          <a:srcRect l="6668" t="3334" r="6667" b="6667"/>
          <a:stretch>
            <a:fillRect/>
          </a:stretch>
        </p:blipFill>
        <p:spPr bwMode="auto">
          <a:xfrm>
            <a:off x="2200275" y="3403600"/>
            <a:ext cx="4854575" cy="3035300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68" name="Group 16"/>
          <p:cNvGrpSpPr>
            <a:grpSpLocks/>
          </p:cNvGrpSpPr>
          <p:nvPr/>
        </p:nvGrpSpPr>
        <p:grpSpPr bwMode="auto">
          <a:xfrm>
            <a:off x="1447800" y="457200"/>
            <a:ext cx="6019800" cy="2889250"/>
            <a:chOff x="864" y="288"/>
            <a:chExt cx="3792" cy="1658"/>
          </a:xfrm>
        </p:grpSpPr>
        <p:sp>
          <p:nvSpPr>
            <p:cNvPr id="49156" name="Rectangle 4"/>
            <p:cNvSpPr>
              <a:spLocks noChangeArrowheads="1"/>
            </p:cNvSpPr>
            <p:nvPr/>
          </p:nvSpPr>
          <p:spPr bwMode="auto">
            <a:xfrm>
              <a:off x="864" y="288"/>
              <a:ext cx="3792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r>
                <a:rPr lang="en-US" sz="2400" b="1">
                  <a:solidFill>
                    <a:srgbClr val="FFFF00"/>
                  </a:solidFill>
                </a:rPr>
                <a:t>Esa fue la idea del Proceso de Oslo …</a:t>
              </a:r>
            </a:p>
          </p:txBody>
        </p:sp>
        <p:pic>
          <p:nvPicPr>
            <p:cNvPr id="49164" name="Picture 12" descr="38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872" y="912"/>
              <a:ext cx="1680" cy="1034"/>
            </a:xfrm>
            <a:prstGeom prst="rect">
              <a:avLst/>
            </a:prstGeom>
            <a:noFill/>
          </p:spPr>
        </p:pic>
      </p:grpSp>
      <p:grpSp>
        <p:nvGrpSpPr>
          <p:cNvPr id="49170" name="Group 18"/>
          <p:cNvGrpSpPr>
            <a:grpSpLocks/>
          </p:cNvGrpSpPr>
          <p:nvPr/>
        </p:nvGrpSpPr>
        <p:grpSpPr bwMode="auto">
          <a:xfrm>
            <a:off x="1524000" y="3200400"/>
            <a:ext cx="6705600" cy="3171825"/>
            <a:chOff x="960" y="2064"/>
            <a:chExt cx="3840" cy="1872"/>
          </a:xfrm>
        </p:grpSpPr>
        <p:sp>
          <p:nvSpPr>
            <p:cNvPr id="49160" name="Rectangle 8"/>
            <p:cNvSpPr>
              <a:spLocks noChangeArrowheads="1"/>
            </p:cNvSpPr>
            <p:nvPr/>
          </p:nvSpPr>
          <p:spPr bwMode="auto">
            <a:xfrm>
              <a:off x="960" y="2064"/>
              <a:ext cx="3840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l"/>
              <a:r>
                <a:rPr lang="en-US" sz="2400" b="1">
                  <a:solidFill>
                    <a:srgbClr val="FFFF00"/>
                  </a:solidFill>
                </a:rPr>
                <a:t>… y todos sabemos cómo terminó …</a:t>
              </a:r>
            </a:p>
          </p:txBody>
        </p:sp>
        <p:pic>
          <p:nvPicPr>
            <p:cNvPr id="49165" name="Picture 13" descr="39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392" y="2640"/>
              <a:ext cx="1008" cy="1296"/>
            </a:xfrm>
            <a:prstGeom prst="rect">
              <a:avLst/>
            </a:prstGeom>
            <a:noFill/>
          </p:spPr>
        </p:pic>
        <p:pic>
          <p:nvPicPr>
            <p:cNvPr id="49167" name="Picture 15" descr="41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640" y="2640"/>
              <a:ext cx="1027" cy="1296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9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0" y="114300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pt-BR" sz="2400" b="1">
                <a:solidFill>
                  <a:srgbClr val="FFFFDF"/>
                </a:solidFill>
              </a:rPr>
              <a:t>Pero lo importante a recordar es que Oslo no fracasó por estar basado en premisas equivocadas:</a:t>
            </a:r>
          </a:p>
        </p:txBody>
      </p:sp>
      <p:grpSp>
        <p:nvGrpSpPr>
          <p:cNvPr id="37903" name="Group 15"/>
          <p:cNvGrpSpPr>
            <a:grpSpLocks/>
          </p:cNvGrpSpPr>
          <p:nvPr/>
        </p:nvGrpSpPr>
        <p:grpSpPr bwMode="auto">
          <a:xfrm>
            <a:off x="1066800" y="3276600"/>
            <a:ext cx="7337425" cy="1600200"/>
            <a:chOff x="672" y="2160"/>
            <a:chExt cx="3888" cy="720"/>
          </a:xfrm>
        </p:grpSpPr>
        <p:sp>
          <p:nvSpPr>
            <p:cNvPr id="37897" name="Rectangle 9"/>
            <p:cNvSpPr>
              <a:spLocks noChangeArrowheads="1"/>
            </p:cNvSpPr>
            <p:nvPr/>
          </p:nvSpPr>
          <p:spPr bwMode="auto">
            <a:xfrm>
              <a:off x="1056" y="2160"/>
              <a:ext cx="3504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r>
                <a:rPr lang="pt-BR" sz="2400" b="1" i="1">
                  <a:solidFill>
                    <a:srgbClr val="FFFF00"/>
                  </a:solidFill>
                </a:rPr>
                <a:t>DOS ESTADOS PARA DOS PUEBLOS</a:t>
              </a:r>
            </a:p>
            <a:p>
              <a:r>
                <a:rPr lang="pt-BR" sz="2400" b="1">
                  <a:solidFill>
                    <a:srgbClr val="FFFF00"/>
                  </a:solidFill>
                </a:rPr>
                <a:t>ES</a:t>
              </a:r>
            </a:p>
            <a:p>
              <a:r>
                <a:rPr lang="pt-BR" sz="2400" b="1">
                  <a:solidFill>
                    <a:srgbClr val="FFFF00"/>
                  </a:solidFill>
                </a:rPr>
                <a:t>LA ÚNICA OPORTUNIDAD DE PAZ                           EN LA ZONA.</a:t>
              </a:r>
            </a:p>
          </p:txBody>
        </p:sp>
        <p:pic>
          <p:nvPicPr>
            <p:cNvPr id="37901" name="Picture 13" descr="36"/>
            <p:cNvPicPr>
              <a:picLocks noChangeAspect="1" noChangeArrowheads="1"/>
            </p:cNvPicPr>
            <p:nvPr/>
          </p:nvPicPr>
          <p:blipFill>
            <a:blip r:embed="rId3"/>
            <a:srcRect l="8344" t="3130" r="5446" b="5057"/>
            <a:stretch>
              <a:fillRect/>
            </a:stretch>
          </p:blipFill>
          <p:spPr bwMode="auto">
            <a:xfrm>
              <a:off x="672" y="2160"/>
              <a:ext cx="357" cy="67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7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1026"/>
          <p:cNvSpPr>
            <a:spLocks noChangeArrowheads="1"/>
          </p:cNvSpPr>
          <p:nvPr/>
        </p:nvSpPr>
        <p:spPr bwMode="auto">
          <a:xfrm>
            <a:off x="0" y="252730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Pero ¿por qué fracasó el Proceso de Oslo?</a:t>
            </a:r>
          </a:p>
        </p:txBody>
      </p:sp>
    </p:spTree>
  </p:cSld>
  <p:clrMapOvr>
    <a:masterClrMapping/>
  </p:clrMapOvr>
  <p:transition advTm="7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2590800" y="-76200"/>
            <a:ext cx="4114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2400" b="1">
                <a:solidFill>
                  <a:srgbClr val="FFFFDF"/>
                </a:solidFill>
              </a:rPr>
              <a:t>Cada bando acostumbra culpar al otro</a:t>
            </a:r>
          </a:p>
        </p:txBody>
      </p:sp>
      <p:grpSp>
        <p:nvGrpSpPr>
          <p:cNvPr id="74755" name="Group 3"/>
          <p:cNvGrpSpPr>
            <a:grpSpLocks/>
          </p:cNvGrpSpPr>
          <p:nvPr/>
        </p:nvGrpSpPr>
        <p:grpSpPr bwMode="auto">
          <a:xfrm>
            <a:off x="-228600" y="304800"/>
            <a:ext cx="4054475" cy="2476500"/>
            <a:chOff x="-144" y="192"/>
            <a:chExt cx="2554" cy="1560"/>
          </a:xfrm>
        </p:grpSpPr>
        <p:grpSp>
          <p:nvGrpSpPr>
            <p:cNvPr id="74756" name="Group 4"/>
            <p:cNvGrpSpPr>
              <a:grpSpLocks/>
            </p:cNvGrpSpPr>
            <p:nvPr/>
          </p:nvGrpSpPr>
          <p:grpSpPr bwMode="auto">
            <a:xfrm>
              <a:off x="-144" y="192"/>
              <a:ext cx="2352" cy="768"/>
              <a:chOff x="-336" y="192"/>
              <a:chExt cx="2352" cy="768"/>
            </a:xfrm>
          </p:grpSpPr>
          <p:pic>
            <p:nvPicPr>
              <p:cNvPr id="74757" name="Picture 5" descr="4"/>
              <p:cNvPicPr>
                <a:picLocks noChangeAspect="1" noChangeArrowheads="1"/>
              </p:cNvPicPr>
              <p:nvPr/>
            </p:nvPicPr>
            <p:blipFill>
              <a:blip r:embed="rId3"/>
              <a:srcRect l="879" r="1646" b="5661"/>
              <a:stretch>
                <a:fillRect/>
              </a:stretch>
            </p:blipFill>
            <p:spPr bwMode="auto">
              <a:xfrm>
                <a:off x="360" y="192"/>
                <a:ext cx="960" cy="259"/>
              </a:xfrm>
              <a:prstGeom prst="rect">
                <a:avLst/>
              </a:prstGeom>
              <a:noFill/>
            </p:spPr>
          </p:pic>
          <p:sp>
            <p:nvSpPr>
              <p:cNvPr id="74758" name="Rectangle 6"/>
              <p:cNvSpPr>
                <a:spLocks noChangeArrowheads="1"/>
              </p:cNvSpPr>
              <p:nvPr/>
            </p:nvSpPr>
            <p:spPr bwMode="auto">
              <a:xfrm>
                <a:off x="-336" y="240"/>
                <a:ext cx="2352" cy="7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anchor="ctr"/>
              <a:lstStyle/>
              <a:p>
                <a:pPr>
                  <a:lnSpc>
                    <a:spcPct val="110000"/>
                  </a:lnSpc>
                </a:pPr>
                <a:r>
                  <a:rPr lang="en-US" sz="1900" b="1">
                    <a:solidFill>
                      <a:srgbClr val="FFFF00"/>
                    </a:solidFill>
                  </a:rPr>
                  <a:t>Algunos argumentos</a:t>
                </a:r>
              </a:p>
              <a:p>
                <a:pPr>
                  <a:lnSpc>
                    <a:spcPct val="110000"/>
                  </a:lnSpc>
                </a:pPr>
                <a:r>
                  <a:rPr lang="en-US" sz="1900" b="1">
                    <a:solidFill>
                      <a:srgbClr val="FFFF00"/>
                    </a:solidFill>
                  </a:rPr>
                  <a:t> palestinos</a:t>
                </a:r>
              </a:p>
            </p:txBody>
          </p:sp>
        </p:grpSp>
        <p:grpSp>
          <p:nvGrpSpPr>
            <p:cNvPr id="74759" name="Group 7"/>
            <p:cNvGrpSpPr>
              <a:grpSpLocks/>
            </p:cNvGrpSpPr>
            <p:nvPr/>
          </p:nvGrpSpPr>
          <p:grpSpPr bwMode="auto">
            <a:xfrm>
              <a:off x="96" y="1032"/>
              <a:ext cx="2314" cy="720"/>
              <a:chOff x="96" y="1032"/>
              <a:chExt cx="2314" cy="720"/>
            </a:xfrm>
          </p:grpSpPr>
          <p:sp>
            <p:nvSpPr>
              <p:cNvPr id="74760" name="Rectangle 8"/>
              <p:cNvSpPr>
                <a:spLocks noChangeArrowheads="1"/>
              </p:cNvSpPr>
              <p:nvPr/>
            </p:nvSpPr>
            <p:spPr bwMode="auto">
              <a:xfrm>
                <a:off x="1008" y="1032"/>
                <a:ext cx="1402" cy="7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anchor="ctr"/>
              <a:lstStyle/>
              <a:p>
                <a:pPr>
                  <a:lnSpc>
                    <a:spcPct val="95000"/>
                  </a:lnSpc>
                </a:pPr>
                <a:r>
                  <a:rPr lang="en-US" sz="1800" b="1"/>
                  <a:t>Visita de Sharon al Monte del Templo</a:t>
                </a:r>
              </a:p>
            </p:txBody>
          </p:sp>
          <p:pic>
            <p:nvPicPr>
              <p:cNvPr id="74761" name="Picture 9" descr="1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96" y="1058"/>
                <a:ext cx="916" cy="667"/>
              </a:xfrm>
              <a:prstGeom prst="rect">
                <a:avLst/>
              </a:prstGeom>
              <a:noFill/>
            </p:spPr>
          </p:pic>
        </p:grpSp>
      </p:grpSp>
      <p:grpSp>
        <p:nvGrpSpPr>
          <p:cNvPr id="74762" name="Group 10"/>
          <p:cNvGrpSpPr>
            <a:grpSpLocks/>
          </p:cNvGrpSpPr>
          <p:nvPr/>
        </p:nvGrpSpPr>
        <p:grpSpPr bwMode="auto">
          <a:xfrm>
            <a:off x="4419600" y="304800"/>
            <a:ext cx="4610100" cy="6324600"/>
            <a:chOff x="2784" y="192"/>
            <a:chExt cx="2904" cy="3984"/>
          </a:xfrm>
        </p:grpSpPr>
        <p:grpSp>
          <p:nvGrpSpPr>
            <p:cNvPr id="74763" name="Group 11"/>
            <p:cNvGrpSpPr>
              <a:grpSpLocks/>
            </p:cNvGrpSpPr>
            <p:nvPr/>
          </p:nvGrpSpPr>
          <p:grpSpPr bwMode="auto">
            <a:xfrm>
              <a:off x="3888" y="192"/>
              <a:ext cx="1800" cy="768"/>
              <a:chOff x="3792" y="192"/>
              <a:chExt cx="1800" cy="768"/>
            </a:xfrm>
          </p:grpSpPr>
          <p:pic>
            <p:nvPicPr>
              <p:cNvPr id="74764" name="Picture 12" descr="3"/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4224" y="192"/>
                <a:ext cx="960" cy="259"/>
              </a:xfrm>
              <a:prstGeom prst="rect">
                <a:avLst/>
              </a:prstGeom>
              <a:noFill/>
            </p:spPr>
          </p:pic>
          <p:sp>
            <p:nvSpPr>
              <p:cNvPr id="74765" name="Rectangle 13"/>
              <p:cNvSpPr>
                <a:spLocks noChangeArrowheads="1"/>
              </p:cNvSpPr>
              <p:nvPr/>
            </p:nvSpPr>
            <p:spPr bwMode="auto">
              <a:xfrm>
                <a:off x="3792" y="240"/>
                <a:ext cx="1800" cy="7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anchor="ctr"/>
              <a:lstStyle/>
              <a:p>
                <a:pPr>
                  <a:lnSpc>
                    <a:spcPct val="110000"/>
                  </a:lnSpc>
                </a:pPr>
                <a:r>
                  <a:rPr lang="en-US" sz="1900" b="1">
                    <a:solidFill>
                      <a:srgbClr val="FFFF00"/>
                    </a:solidFill>
                  </a:rPr>
                  <a:t>Algunos argumentos israelíes</a:t>
                </a:r>
              </a:p>
            </p:txBody>
          </p:sp>
        </p:grpSp>
        <p:grpSp>
          <p:nvGrpSpPr>
            <p:cNvPr id="74766" name="Group 14"/>
            <p:cNvGrpSpPr>
              <a:grpSpLocks/>
            </p:cNvGrpSpPr>
            <p:nvPr/>
          </p:nvGrpSpPr>
          <p:grpSpPr bwMode="auto">
            <a:xfrm>
              <a:off x="2784" y="672"/>
              <a:ext cx="2832" cy="3504"/>
              <a:chOff x="2784" y="672"/>
              <a:chExt cx="2832" cy="3504"/>
            </a:xfrm>
          </p:grpSpPr>
          <p:sp>
            <p:nvSpPr>
              <p:cNvPr id="74767" name="AutoShape 15"/>
              <p:cNvSpPr>
                <a:spLocks noChangeArrowheads="1"/>
              </p:cNvSpPr>
              <p:nvPr/>
            </p:nvSpPr>
            <p:spPr bwMode="auto">
              <a:xfrm>
                <a:off x="2784" y="672"/>
                <a:ext cx="192" cy="3504"/>
              </a:xfrm>
              <a:prstGeom prst="flowChartSort">
                <a:avLst/>
              </a:prstGeom>
              <a:solidFill>
                <a:srgbClr val="FFFF99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ES"/>
              </a:p>
            </p:txBody>
          </p:sp>
          <p:grpSp>
            <p:nvGrpSpPr>
              <p:cNvPr id="74768" name="Group 16"/>
              <p:cNvGrpSpPr>
                <a:grpSpLocks/>
              </p:cNvGrpSpPr>
              <p:nvPr/>
            </p:nvGrpSpPr>
            <p:grpSpPr bwMode="auto">
              <a:xfrm>
                <a:off x="3151" y="1032"/>
                <a:ext cx="2465" cy="720"/>
                <a:chOff x="3107" y="1032"/>
                <a:chExt cx="2465" cy="720"/>
              </a:xfrm>
            </p:grpSpPr>
            <p:sp>
              <p:nvSpPr>
                <p:cNvPr id="74769" name="Rectangle 17"/>
                <p:cNvSpPr>
                  <a:spLocks noChangeArrowheads="1"/>
                </p:cNvSpPr>
                <p:nvPr/>
              </p:nvSpPr>
              <p:spPr bwMode="auto">
                <a:xfrm>
                  <a:off x="3107" y="1032"/>
                  <a:ext cx="1549" cy="72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anchor="ctr"/>
                <a:lstStyle/>
                <a:p>
                  <a:pPr>
                    <a:lnSpc>
                      <a:spcPct val="110000"/>
                    </a:lnSpc>
                  </a:pPr>
                  <a:r>
                    <a:rPr lang="en-US" sz="1800" b="1"/>
                    <a:t>Rechazo de Arafat a las propuestas de Barak en Camp David</a:t>
                  </a:r>
                </a:p>
              </p:txBody>
            </p:sp>
            <p:pic>
              <p:nvPicPr>
                <p:cNvPr id="74770" name="Picture 18" descr="2"/>
                <p:cNvPicPr>
                  <a:picLocks noChangeAspect="1" noChangeArrowheads="1"/>
                </p:cNvPicPr>
                <p:nvPr/>
              </p:nvPicPr>
              <p:blipFill>
                <a:blip r:embed="rId6"/>
                <a:srcRect/>
                <a:stretch>
                  <a:fillRect/>
                </a:stretch>
              </p:blipFill>
              <p:spPr bwMode="auto">
                <a:xfrm>
                  <a:off x="4656" y="1059"/>
                  <a:ext cx="916" cy="667"/>
                </a:xfrm>
                <a:prstGeom prst="rect">
                  <a:avLst/>
                </a:prstGeom>
                <a:noFill/>
              </p:spPr>
            </p:pic>
          </p:grpSp>
        </p:grpSp>
      </p:grpSp>
      <p:grpSp>
        <p:nvGrpSpPr>
          <p:cNvPr id="74771" name="Group 19"/>
          <p:cNvGrpSpPr>
            <a:grpSpLocks/>
          </p:cNvGrpSpPr>
          <p:nvPr/>
        </p:nvGrpSpPr>
        <p:grpSpPr bwMode="auto">
          <a:xfrm>
            <a:off x="152400" y="3543300"/>
            <a:ext cx="3886200" cy="1143000"/>
            <a:chOff x="96" y="2232"/>
            <a:chExt cx="2448" cy="720"/>
          </a:xfrm>
        </p:grpSpPr>
        <p:sp>
          <p:nvSpPr>
            <p:cNvPr id="74772" name="Rectangle 20"/>
            <p:cNvSpPr>
              <a:spLocks noChangeArrowheads="1"/>
            </p:cNvSpPr>
            <p:nvPr/>
          </p:nvSpPr>
          <p:spPr bwMode="auto">
            <a:xfrm>
              <a:off x="1008" y="2232"/>
              <a:ext cx="1536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>
                <a:lnSpc>
                  <a:spcPct val="95000"/>
                </a:lnSpc>
              </a:pPr>
              <a:r>
                <a:rPr lang="en-US" sz="1800" b="1"/>
                <a:t>Asentamientos de Israel en Cisjordania y Gaza</a:t>
              </a:r>
            </a:p>
          </p:txBody>
        </p:sp>
        <p:pic>
          <p:nvPicPr>
            <p:cNvPr id="74773" name="Picture 21" descr="3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96" y="2258"/>
              <a:ext cx="916" cy="667"/>
            </a:xfrm>
            <a:prstGeom prst="rect">
              <a:avLst/>
            </a:prstGeom>
            <a:noFill/>
          </p:spPr>
        </p:pic>
      </p:grpSp>
      <p:grpSp>
        <p:nvGrpSpPr>
          <p:cNvPr id="74774" name="Group 22"/>
          <p:cNvGrpSpPr>
            <a:grpSpLocks/>
          </p:cNvGrpSpPr>
          <p:nvPr/>
        </p:nvGrpSpPr>
        <p:grpSpPr bwMode="auto">
          <a:xfrm>
            <a:off x="5251450" y="3543300"/>
            <a:ext cx="3663950" cy="1143000"/>
            <a:chOff x="3264" y="2232"/>
            <a:chExt cx="2308" cy="720"/>
          </a:xfrm>
        </p:grpSpPr>
        <p:sp>
          <p:nvSpPr>
            <p:cNvPr id="74775" name="Rectangle 23"/>
            <p:cNvSpPr>
              <a:spLocks noChangeArrowheads="1"/>
            </p:cNvSpPr>
            <p:nvPr/>
          </p:nvSpPr>
          <p:spPr bwMode="auto">
            <a:xfrm>
              <a:off x="3264" y="2232"/>
              <a:ext cx="1392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>
                <a:lnSpc>
                  <a:spcPct val="95000"/>
                </a:lnSpc>
              </a:pPr>
              <a:r>
                <a:rPr lang="en-US" sz="1800" b="1"/>
                <a:t>Atentados terroristas palestinos</a:t>
              </a:r>
            </a:p>
            <a:p>
              <a:pPr algn="r">
                <a:lnSpc>
                  <a:spcPct val="95000"/>
                </a:lnSpc>
              </a:pPr>
              <a:endParaRPr lang="en-US" sz="1800" b="1"/>
            </a:p>
          </p:txBody>
        </p:sp>
        <p:pic>
          <p:nvPicPr>
            <p:cNvPr id="74776" name="Picture 24" descr="4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4657" y="2259"/>
              <a:ext cx="915" cy="667"/>
            </a:xfrm>
            <a:prstGeom prst="rect">
              <a:avLst/>
            </a:prstGeom>
            <a:noFill/>
          </p:spPr>
        </p:pic>
      </p:grpSp>
      <p:grpSp>
        <p:nvGrpSpPr>
          <p:cNvPr id="74777" name="Group 25"/>
          <p:cNvGrpSpPr>
            <a:grpSpLocks/>
          </p:cNvGrpSpPr>
          <p:nvPr/>
        </p:nvGrpSpPr>
        <p:grpSpPr bwMode="auto">
          <a:xfrm>
            <a:off x="4641850" y="5105400"/>
            <a:ext cx="4273550" cy="1143000"/>
            <a:chOff x="2880" y="3338"/>
            <a:chExt cx="2692" cy="720"/>
          </a:xfrm>
        </p:grpSpPr>
        <p:pic>
          <p:nvPicPr>
            <p:cNvPr id="74778" name="Picture 26" descr="3d1ac71a109b7b71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4660" y="3360"/>
              <a:ext cx="912" cy="675"/>
            </a:xfrm>
            <a:prstGeom prst="rect">
              <a:avLst/>
            </a:prstGeom>
            <a:noFill/>
          </p:spPr>
        </p:pic>
        <p:sp>
          <p:nvSpPr>
            <p:cNvPr id="74779" name="Rectangle 27"/>
            <p:cNvSpPr>
              <a:spLocks noChangeArrowheads="1"/>
            </p:cNvSpPr>
            <p:nvPr/>
          </p:nvSpPr>
          <p:spPr bwMode="auto">
            <a:xfrm>
              <a:off x="2880" y="3338"/>
              <a:ext cx="1776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>
                <a:lnSpc>
                  <a:spcPct val="95000"/>
                </a:lnSpc>
              </a:pPr>
              <a:r>
                <a:rPr lang="pt-BR" sz="1800" b="1"/>
                <a:t>Incitación de los Palestinos a la violencia,</a:t>
              </a:r>
            </a:p>
            <a:p>
              <a:pPr>
                <a:lnSpc>
                  <a:spcPct val="95000"/>
                </a:lnSpc>
              </a:pPr>
              <a:r>
                <a:rPr lang="pt-BR" sz="1800" b="1"/>
                <a:t> y odio a través de la Educación</a:t>
              </a:r>
            </a:p>
            <a:p>
              <a:pPr>
                <a:lnSpc>
                  <a:spcPct val="95000"/>
                </a:lnSpc>
              </a:pPr>
              <a:endParaRPr lang="pt-BR" sz="1800" b="1"/>
            </a:p>
          </p:txBody>
        </p:sp>
      </p:grpSp>
      <p:grpSp>
        <p:nvGrpSpPr>
          <p:cNvPr id="74780" name="Group 28"/>
          <p:cNvGrpSpPr>
            <a:grpSpLocks/>
          </p:cNvGrpSpPr>
          <p:nvPr/>
        </p:nvGrpSpPr>
        <p:grpSpPr bwMode="auto">
          <a:xfrm>
            <a:off x="152400" y="5105400"/>
            <a:ext cx="3962400" cy="1143000"/>
            <a:chOff x="96" y="3337"/>
            <a:chExt cx="2496" cy="720"/>
          </a:xfrm>
        </p:grpSpPr>
        <p:pic>
          <p:nvPicPr>
            <p:cNvPr id="74781" name="Picture 29" descr="2"/>
            <p:cNvPicPr>
              <a:picLocks noChangeAspect="1" noChangeArrowheads="1"/>
            </p:cNvPicPr>
            <p:nvPr/>
          </p:nvPicPr>
          <p:blipFill>
            <a:blip r:embed="rId10"/>
            <a:srcRect r="16138"/>
            <a:stretch>
              <a:fillRect/>
            </a:stretch>
          </p:blipFill>
          <p:spPr bwMode="auto">
            <a:xfrm>
              <a:off x="96" y="3372"/>
              <a:ext cx="912" cy="651"/>
            </a:xfrm>
            <a:prstGeom prst="rect">
              <a:avLst/>
            </a:prstGeom>
            <a:noFill/>
          </p:spPr>
        </p:pic>
        <p:sp>
          <p:nvSpPr>
            <p:cNvPr id="74782" name="Rectangle 30"/>
            <p:cNvSpPr>
              <a:spLocks noChangeArrowheads="1"/>
            </p:cNvSpPr>
            <p:nvPr/>
          </p:nvSpPr>
          <p:spPr bwMode="auto">
            <a:xfrm>
              <a:off x="1008" y="3337"/>
              <a:ext cx="1584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>
                <a:lnSpc>
                  <a:spcPct val="95000"/>
                </a:lnSpc>
              </a:pPr>
              <a:r>
                <a:rPr lang="en-US" sz="1800" b="1"/>
                <a:t>Bloqueos israelíes y castigos colectivos</a:t>
              </a:r>
            </a:p>
          </p:txBody>
        </p:sp>
      </p:grpSp>
    </p:spTree>
  </p:cSld>
  <p:clrMapOvr>
    <a:masterClrMapping/>
  </p:clrMapOvr>
  <p:transition advTm="3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4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4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4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4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74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0" y="76200"/>
            <a:ext cx="8991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pt-BR" sz="2200" b="1">
                <a:solidFill>
                  <a:srgbClr val="FFFFDF"/>
                </a:solidFill>
              </a:rPr>
              <a:t>Le invitamos a juzgar cuáles actos considera Vd.                         más inmorales e injustos, o quién tiene razón aquí...</a:t>
            </a:r>
          </a:p>
        </p:txBody>
      </p:sp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0" y="1295400"/>
            <a:ext cx="91440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pt-BR" sz="2200" b="1">
                <a:solidFill>
                  <a:srgbClr val="FFFFDF"/>
                </a:solidFill>
              </a:rPr>
              <a:t>Cada bando hace un recuento distinto de la sangre y de las culpas.</a:t>
            </a:r>
          </a:p>
          <a:p>
            <a:endParaRPr lang="pt-BR" sz="1000" b="1">
              <a:solidFill>
                <a:srgbClr val="FFFFDF"/>
              </a:solidFill>
            </a:endParaRPr>
          </a:p>
          <a:p>
            <a:r>
              <a:rPr lang="pt-BR" sz="2200" b="1">
                <a:solidFill>
                  <a:srgbClr val="FFFFDF"/>
                </a:solidFill>
              </a:rPr>
              <a:t>Cada bando acostumbra elegir hechos distintos                                                 a divulgar u omitir.</a:t>
            </a:r>
          </a:p>
        </p:txBody>
      </p:sp>
      <p:grpSp>
        <p:nvGrpSpPr>
          <p:cNvPr id="65549" name="Group 13"/>
          <p:cNvGrpSpPr>
            <a:grpSpLocks/>
          </p:cNvGrpSpPr>
          <p:nvPr/>
        </p:nvGrpSpPr>
        <p:grpSpPr bwMode="auto">
          <a:xfrm>
            <a:off x="0" y="2667000"/>
            <a:ext cx="9144000" cy="3581400"/>
            <a:chOff x="240" y="1920"/>
            <a:chExt cx="5424" cy="2112"/>
          </a:xfrm>
        </p:grpSpPr>
        <p:sp>
          <p:nvSpPr>
            <p:cNvPr id="65539" name="Rectangle 3"/>
            <p:cNvSpPr>
              <a:spLocks noChangeArrowheads="1"/>
            </p:cNvSpPr>
            <p:nvPr/>
          </p:nvSpPr>
          <p:spPr bwMode="auto">
            <a:xfrm>
              <a:off x="240" y="3312"/>
              <a:ext cx="5424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r>
                <a:rPr lang="pt-BR" sz="2200" b="1">
                  <a:solidFill>
                    <a:srgbClr val="FFFFDF"/>
                  </a:solidFill>
                </a:rPr>
                <a:t>De todos modos, es importante tener en cuenta que buena parte </a:t>
              </a:r>
            </a:p>
            <a:p>
              <a:r>
                <a:rPr lang="pt-BR" sz="2200" b="1">
                  <a:solidFill>
                    <a:srgbClr val="FFFFDF"/>
                  </a:solidFill>
                </a:rPr>
                <a:t>de ambos bandos perdió la confianza y la fe en el compromiso del otro con la solución de los Dos Estados, frustrándose así el Proceso de Oslo.</a:t>
              </a:r>
            </a:p>
          </p:txBody>
        </p:sp>
        <p:pic>
          <p:nvPicPr>
            <p:cNvPr id="65548" name="Picture 12" descr="Businesspeople Hugging While Hiding Their Feelings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824" y="1920"/>
              <a:ext cx="1968" cy="1321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advTm="3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5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5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1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280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¿Qué es necesario de ahora en adelante?</a:t>
            </a:r>
          </a:p>
        </p:txBody>
      </p:sp>
      <p:grpSp>
        <p:nvGrpSpPr>
          <p:cNvPr id="75788" name="Group 12"/>
          <p:cNvGrpSpPr>
            <a:grpSpLocks/>
          </p:cNvGrpSpPr>
          <p:nvPr/>
        </p:nvGrpSpPr>
        <p:grpSpPr bwMode="auto">
          <a:xfrm>
            <a:off x="219075" y="1447800"/>
            <a:ext cx="8924925" cy="3124200"/>
            <a:chOff x="240" y="1008"/>
            <a:chExt cx="5280" cy="1872"/>
          </a:xfrm>
        </p:grpSpPr>
        <p:sp>
          <p:nvSpPr>
            <p:cNvPr id="75778" name="Rectangle 2"/>
            <p:cNvSpPr>
              <a:spLocks noChangeArrowheads="1"/>
            </p:cNvSpPr>
            <p:nvPr/>
          </p:nvSpPr>
          <p:spPr bwMode="auto">
            <a:xfrm>
              <a:off x="1488" y="1104"/>
              <a:ext cx="4032" cy="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/>
            <a:lstStyle/>
            <a:p>
              <a:pPr marL="227013" indent="-227013">
                <a:lnSpc>
                  <a:spcPct val="120000"/>
                </a:lnSpc>
              </a:pPr>
              <a:r>
                <a:rPr lang="pt-BR" b="1">
                  <a:solidFill>
                    <a:srgbClr val="FFFF00"/>
                  </a:solidFill>
                </a:rPr>
                <a:t>LO PRIMERO  A COMBATIR ES L A INTOLERANCIA.</a:t>
              </a:r>
            </a:p>
            <a:p>
              <a:pPr marL="227013" indent="-227013">
                <a:lnSpc>
                  <a:spcPct val="120000"/>
                </a:lnSpc>
              </a:pPr>
              <a:endParaRPr lang="pt-BR" sz="1000" b="1">
                <a:solidFill>
                  <a:srgbClr val="FFFF00"/>
                </a:solidFill>
              </a:endParaRPr>
            </a:p>
            <a:p>
              <a:pPr marL="227013" indent="-227013">
                <a:lnSpc>
                  <a:spcPct val="120000"/>
                </a:lnSpc>
              </a:pPr>
              <a:r>
                <a:rPr lang="pt-BR" sz="1800" b="1"/>
                <a:t>Existe gente en ambos bandos que se niega a aceptar                    los derechos humanos y nacionales del otro.</a:t>
              </a:r>
            </a:p>
            <a:p>
              <a:pPr marL="227013" indent="-227013">
                <a:lnSpc>
                  <a:spcPct val="120000"/>
                </a:lnSpc>
              </a:pPr>
              <a:endParaRPr lang="pt-BR" sz="900" b="1"/>
            </a:p>
            <a:p>
              <a:pPr marL="227013" indent="-227013">
                <a:lnSpc>
                  <a:spcPct val="120000"/>
                </a:lnSpc>
              </a:pPr>
              <a:r>
                <a:rPr lang="pt-BR" sz="1800" b="1"/>
                <a:t>Es necesario oponerse a dichos grupos </a:t>
              </a:r>
              <a:r>
                <a:rPr lang="pt-BR" sz="1800" b="1" u="sng"/>
                <a:t>desde dentro</a:t>
              </a:r>
              <a:r>
                <a:rPr lang="pt-BR" sz="1800" b="1"/>
                <a:t>.</a:t>
              </a:r>
            </a:p>
            <a:p>
              <a:pPr marL="227013" indent="-227013">
                <a:lnSpc>
                  <a:spcPct val="120000"/>
                </a:lnSpc>
              </a:pPr>
              <a:endParaRPr lang="pt-BR" sz="1800" b="1"/>
            </a:p>
            <a:p>
              <a:pPr marL="227013" indent="-227013">
                <a:lnSpc>
                  <a:spcPct val="120000"/>
                </a:lnSpc>
              </a:pPr>
              <a:r>
                <a:rPr lang="pt-BR" sz="1800" b="1"/>
                <a:t>Los palestinos y los israelíes deben decir </a:t>
              </a:r>
              <a:r>
                <a:rPr lang="pt-BR" sz="1800" b="1">
                  <a:solidFill>
                    <a:srgbClr val="FFFF00"/>
                  </a:solidFill>
                </a:rPr>
                <a:t>NO</a:t>
              </a:r>
            </a:p>
            <a:p>
              <a:pPr marL="227013" indent="-227013">
                <a:lnSpc>
                  <a:spcPct val="120000"/>
                </a:lnSpc>
              </a:pPr>
              <a:r>
                <a:rPr lang="pt-BR" sz="1800" b="1"/>
                <a:t>a sus propios miembros intolerantes, y                                     a sus </a:t>
              </a:r>
              <a:r>
                <a:rPr lang="en-US" sz="1800" b="1"/>
                <a:t>formas</a:t>
              </a:r>
              <a:r>
                <a:rPr lang="pt-BR" sz="1800" b="1"/>
                <a:t> violentas</a:t>
              </a:r>
              <a:r>
                <a:rPr lang="en-US" sz="1800" b="1"/>
                <a:t> de mantener vivo el conflicto.</a:t>
              </a:r>
              <a:endParaRPr lang="pt-BR" sz="1800" b="1"/>
            </a:p>
          </p:txBody>
        </p:sp>
        <p:pic>
          <p:nvPicPr>
            <p:cNvPr id="75787" name="Picture 11" descr="13144789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40" y="1008"/>
              <a:ext cx="1246" cy="187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1027"/>
          <p:cNvSpPr>
            <a:spLocks noChangeArrowheads="1"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¿Qué es necesario de ahora en adelante?</a:t>
            </a:r>
          </a:p>
        </p:txBody>
      </p:sp>
      <p:grpSp>
        <p:nvGrpSpPr>
          <p:cNvPr id="79884" name="Group 1036"/>
          <p:cNvGrpSpPr>
            <a:grpSpLocks/>
          </p:cNvGrpSpPr>
          <p:nvPr/>
        </p:nvGrpSpPr>
        <p:grpSpPr bwMode="auto">
          <a:xfrm>
            <a:off x="0" y="974725"/>
            <a:ext cx="9067800" cy="3825875"/>
            <a:chOff x="144" y="912"/>
            <a:chExt cx="5568" cy="2410"/>
          </a:xfrm>
        </p:grpSpPr>
        <p:sp>
          <p:nvSpPr>
            <p:cNvPr id="79874" name="Rectangle 1026"/>
            <p:cNvSpPr>
              <a:spLocks noChangeArrowheads="1"/>
            </p:cNvSpPr>
            <p:nvPr/>
          </p:nvSpPr>
          <p:spPr bwMode="auto">
            <a:xfrm>
              <a:off x="1728" y="912"/>
              <a:ext cx="3984" cy="6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2075" tIns="46038" rIns="92075" bIns="46038"/>
            <a:lstStyle/>
            <a:p>
              <a:pPr>
                <a:lnSpc>
                  <a:spcPct val="130000"/>
                </a:lnSpc>
              </a:pPr>
              <a:r>
                <a:rPr lang="pt-BR" sz="1800" b="1"/>
                <a:t>Rechazar las explicaciones simplistas, los </a:t>
              </a:r>
              <a:r>
                <a:rPr lang="pt-BR" sz="1800" b="1" i="1"/>
                <a:t>eslogans</a:t>
              </a:r>
              <a:r>
                <a:rPr lang="pt-BR" sz="1800" b="1"/>
                <a:t> y                         la  propaganda que atribuyen toda la culpa a un sólo bando, como las ecuaciones:</a:t>
              </a:r>
            </a:p>
            <a:p>
              <a:pPr>
                <a:lnSpc>
                  <a:spcPct val="130000"/>
                </a:lnSpc>
              </a:pPr>
              <a:r>
                <a:rPr lang="pt-BR" sz="1800" b="1">
                  <a:solidFill>
                    <a:srgbClr val="FFFF00"/>
                  </a:solidFill>
                </a:rPr>
                <a:t> “Islam = Terrorismo”,   o   “Sionismo = Racismo”. </a:t>
              </a:r>
            </a:p>
            <a:p>
              <a:pPr>
                <a:lnSpc>
                  <a:spcPct val="130000"/>
                </a:lnSpc>
              </a:pPr>
              <a:endParaRPr lang="pt-BR" sz="900" b="1">
                <a:solidFill>
                  <a:srgbClr val="FFFF00"/>
                </a:solidFill>
              </a:endParaRPr>
            </a:p>
            <a:p>
              <a:pPr>
                <a:lnSpc>
                  <a:spcPct val="130000"/>
                </a:lnSpc>
              </a:pPr>
              <a:r>
                <a:rPr lang="pt-BR" sz="1800" b="1"/>
                <a:t>Algunas personas intentan manipular a la opinión pública seleccionando algunos hechos o frases, y presentando           uma historia en la que su propio bando siempre es inocente,  en cuanto los errores  y los crímenes siempre corresponden al otro.</a:t>
              </a:r>
            </a:p>
            <a:p>
              <a:pPr>
                <a:lnSpc>
                  <a:spcPct val="130000"/>
                </a:lnSpc>
              </a:pPr>
              <a:endParaRPr lang="pt-BR" sz="900" b="1"/>
            </a:p>
            <a:p>
              <a:pPr>
                <a:lnSpc>
                  <a:spcPct val="130000"/>
                </a:lnSpc>
              </a:pPr>
              <a:endParaRPr lang="pt-BR" b="1"/>
            </a:p>
          </p:txBody>
        </p:sp>
        <p:pic>
          <p:nvPicPr>
            <p:cNvPr id="79880" name="Picture 1032" descr="Baby Boy Wearing Overalls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44" y="1056"/>
              <a:ext cx="1487" cy="2266"/>
            </a:xfrm>
            <a:prstGeom prst="rect">
              <a:avLst/>
            </a:prstGeom>
            <a:noFill/>
          </p:spPr>
        </p:pic>
      </p:grpSp>
      <p:sp>
        <p:nvSpPr>
          <p:cNvPr id="79885" name="Text Box 1037"/>
          <p:cNvSpPr txBox="1">
            <a:spLocks noChangeArrowheads="1"/>
          </p:cNvSpPr>
          <p:nvPr/>
        </p:nvSpPr>
        <p:spPr bwMode="auto">
          <a:xfrm>
            <a:off x="0" y="5260975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 sz="2200" b="1">
                <a:solidFill>
                  <a:srgbClr val="FFFF00"/>
                </a:solidFill>
              </a:rPr>
              <a:t>Es posible contar una gran mentira                                                      a base de reunir pequeños trozos de verdad...</a:t>
            </a:r>
            <a:endParaRPr lang="pt-PT" sz="22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5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862" name="Group 14"/>
          <p:cNvGrpSpPr>
            <a:grpSpLocks/>
          </p:cNvGrpSpPr>
          <p:nvPr/>
        </p:nvGrpSpPr>
        <p:grpSpPr bwMode="auto">
          <a:xfrm>
            <a:off x="0" y="0"/>
            <a:ext cx="9144000" cy="6434138"/>
            <a:chOff x="614" y="0"/>
            <a:chExt cx="4906" cy="3811"/>
          </a:xfrm>
        </p:grpSpPr>
        <p:sp>
          <p:nvSpPr>
            <p:cNvPr id="78851" name="Rectangle 3"/>
            <p:cNvSpPr>
              <a:spLocks noChangeArrowheads="1"/>
            </p:cNvSpPr>
            <p:nvPr/>
          </p:nvSpPr>
          <p:spPr bwMode="auto">
            <a:xfrm>
              <a:off x="785" y="0"/>
              <a:ext cx="4272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r>
                <a:rPr lang="en-US" sz="2800" b="1">
                  <a:solidFill>
                    <a:srgbClr val="FF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¿Qué es necesario de ahora en adelante?</a:t>
              </a:r>
            </a:p>
          </p:txBody>
        </p:sp>
        <p:grpSp>
          <p:nvGrpSpPr>
            <p:cNvPr id="78861" name="Group 13"/>
            <p:cNvGrpSpPr>
              <a:grpSpLocks/>
            </p:cNvGrpSpPr>
            <p:nvPr/>
          </p:nvGrpSpPr>
          <p:grpSpPr bwMode="auto">
            <a:xfrm>
              <a:off x="614" y="780"/>
              <a:ext cx="4906" cy="3031"/>
              <a:chOff x="614" y="780"/>
              <a:chExt cx="4906" cy="3031"/>
            </a:xfrm>
          </p:grpSpPr>
          <p:sp>
            <p:nvSpPr>
              <p:cNvPr id="78850" name="Rectangle 2"/>
              <p:cNvSpPr>
                <a:spLocks noChangeArrowheads="1"/>
              </p:cNvSpPr>
              <p:nvPr/>
            </p:nvSpPr>
            <p:spPr bwMode="auto">
              <a:xfrm>
                <a:off x="768" y="912"/>
                <a:ext cx="4752" cy="6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2075" tIns="46038" rIns="92075" bIns="46038"/>
              <a:lstStyle/>
              <a:p>
                <a:pPr marL="227013" indent="-227013" algn="l">
                  <a:lnSpc>
                    <a:spcPct val="140000"/>
                  </a:lnSpc>
                  <a:buFontTx/>
                  <a:buChar char="•"/>
                </a:pPr>
                <a:endParaRPr lang="en-US"/>
              </a:p>
            </p:txBody>
          </p:sp>
          <p:grpSp>
            <p:nvGrpSpPr>
              <p:cNvPr id="78860" name="Group 12"/>
              <p:cNvGrpSpPr>
                <a:grpSpLocks/>
              </p:cNvGrpSpPr>
              <p:nvPr/>
            </p:nvGrpSpPr>
            <p:grpSpPr bwMode="auto">
              <a:xfrm>
                <a:off x="614" y="780"/>
                <a:ext cx="4666" cy="3031"/>
                <a:chOff x="614" y="780"/>
                <a:chExt cx="4666" cy="3031"/>
              </a:xfrm>
            </p:grpSpPr>
            <p:sp>
              <p:nvSpPr>
                <p:cNvPr id="78858" name="Rectangle 10"/>
                <p:cNvSpPr>
                  <a:spLocks noChangeArrowheads="1"/>
                </p:cNvSpPr>
                <p:nvPr/>
              </p:nvSpPr>
              <p:spPr bwMode="auto">
                <a:xfrm>
                  <a:off x="614" y="780"/>
                  <a:ext cx="4666" cy="6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lIns="92075" tIns="46038" rIns="92075" bIns="46038"/>
                <a:lstStyle/>
                <a:p>
                  <a:pPr marL="227013" indent="-227013">
                    <a:lnSpc>
                      <a:spcPct val="140000"/>
                    </a:lnSpc>
                  </a:pPr>
                  <a:r>
                    <a:rPr lang="pt-BR" b="1"/>
                    <a:t>La </a:t>
                  </a:r>
                  <a:r>
                    <a:rPr lang="pt-BR" b="1" i="1"/>
                    <a:t>solución de los Dos Estados</a:t>
                  </a:r>
                  <a:r>
                    <a:rPr lang="pt-BR" b="1"/>
                    <a:t> debe ser mantenida y                                       buscada inequívocamente. </a:t>
                  </a:r>
                </a:p>
                <a:p>
                  <a:pPr marL="227013" indent="-227013">
                    <a:lnSpc>
                      <a:spcPct val="140000"/>
                    </a:lnSpc>
                  </a:pPr>
                  <a:r>
                    <a:rPr lang="pt-BR" sz="800" b="1"/>
                    <a:t> </a:t>
                  </a:r>
                </a:p>
                <a:p>
                  <a:pPr marL="227013" indent="-227013">
                    <a:lnSpc>
                      <a:spcPct val="140000"/>
                    </a:lnSpc>
                  </a:pPr>
                  <a:r>
                    <a:rPr lang="pt-BR" b="1"/>
                    <a:t>Condiciones como la continuidad territorial, la seguridad,                            unas fronteras reconocidas, y el carácter nacional de los dos estados  son esenciales para su éxito.</a:t>
                  </a:r>
                </a:p>
              </p:txBody>
            </p:sp>
            <p:pic>
              <p:nvPicPr>
                <p:cNvPr id="78859" name="Picture 11" descr="Hands Pointing at Blueprints">
                  <a:hlinkClick r:id="rId3"/>
                </p:cNvPr>
                <p:cNvPicPr>
                  <a:picLocks noChangeAspect="1"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1662" y="2457"/>
                  <a:ext cx="2220" cy="1354"/>
                </a:xfrm>
                <a:prstGeom prst="rect">
                  <a:avLst/>
                </a:prstGeom>
                <a:noFill/>
              </p:spPr>
            </p:pic>
          </p:grpSp>
        </p:grpSp>
      </p:grpSp>
    </p:spTree>
  </p:cSld>
  <p:clrMapOvr>
    <a:masterClrMapping/>
  </p:clrMapOvr>
  <p:transition advTm="20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40" name="Rectangle 16"/>
          <p:cNvSpPr>
            <a:spLocks noChangeArrowheads="1"/>
          </p:cNvSpPr>
          <p:nvPr/>
        </p:nvSpPr>
        <p:spPr bwMode="auto">
          <a:xfrm>
            <a:off x="152400" y="-228600"/>
            <a:ext cx="9220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Reflexiones finales:</a:t>
            </a:r>
          </a:p>
        </p:txBody>
      </p:sp>
      <p:sp>
        <p:nvSpPr>
          <p:cNvPr id="77841" name="Text Box 17"/>
          <p:cNvSpPr txBox="1">
            <a:spLocks noChangeArrowheads="1"/>
          </p:cNvSpPr>
          <p:nvPr/>
        </p:nvSpPr>
        <p:spPr bwMode="auto">
          <a:xfrm>
            <a:off x="76200" y="585788"/>
            <a:ext cx="906780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b="1"/>
              <a:t>Declararse pacifista no significa nada: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b="1"/>
              <a:t>alguien acabaría diciendo: </a:t>
            </a:r>
            <a:r>
              <a:rPr lang="en-US" b="1">
                <a:solidFill>
                  <a:srgbClr val="FFFF00"/>
                </a:solidFill>
              </a:rPr>
              <a:t>“¿es que hay alguien en contra de la paz?”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lang="en-US" b="1">
              <a:solidFill>
                <a:srgbClr val="FFFF00"/>
              </a:solidFill>
            </a:endParaRPr>
          </a:p>
        </p:txBody>
      </p:sp>
      <p:grpSp>
        <p:nvGrpSpPr>
          <p:cNvPr id="77845" name="Group 21"/>
          <p:cNvGrpSpPr>
            <a:grpSpLocks/>
          </p:cNvGrpSpPr>
          <p:nvPr/>
        </p:nvGrpSpPr>
        <p:grpSpPr bwMode="auto">
          <a:xfrm>
            <a:off x="676275" y="1698625"/>
            <a:ext cx="7974013" cy="4625975"/>
            <a:chOff x="0" y="912"/>
            <a:chExt cx="5760" cy="3371"/>
          </a:xfrm>
        </p:grpSpPr>
        <p:pic>
          <p:nvPicPr>
            <p:cNvPr id="77837" name="Picture 13" descr="ImagemPaz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960" y="912"/>
              <a:ext cx="3552" cy="2613"/>
            </a:xfrm>
            <a:prstGeom prst="rect">
              <a:avLst/>
            </a:prstGeom>
            <a:noFill/>
          </p:spPr>
        </p:pic>
        <p:sp>
          <p:nvSpPr>
            <p:cNvPr id="77842" name="Text Box 18"/>
            <p:cNvSpPr txBox="1">
              <a:spLocks noChangeArrowheads="1"/>
            </p:cNvSpPr>
            <p:nvPr/>
          </p:nvSpPr>
          <p:spPr bwMode="auto">
            <a:xfrm>
              <a:off x="0" y="3607"/>
              <a:ext cx="5760" cy="6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105000"/>
                </a:lnSpc>
                <a:spcBef>
                  <a:spcPct val="50000"/>
                </a:spcBef>
              </a:pPr>
              <a:r>
                <a:rPr lang="pt-BR" sz="2600" b="1"/>
                <a:t>Apoyar realmente </a:t>
              </a:r>
              <a:r>
                <a:rPr lang="pt-BR" sz="2600" b="1">
                  <a:solidFill>
                    <a:srgbClr val="FFFF00"/>
                  </a:solidFill>
                </a:rPr>
                <a:t>LA</a:t>
              </a:r>
              <a:r>
                <a:rPr lang="pt-BR" sz="2600" b="1"/>
                <a:t> </a:t>
              </a:r>
              <a:r>
                <a:rPr lang="pt-BR" sz="2600" b="1">
                  <a:solidFill>
                    <a:srgbClr val="FFFF00"/>
                  </a:solidFill>
                </a:rPr>
                <a:t>PAZ </a:t>
              </a:r>
              <a:r>
                <a:rPr lang="pt-BR" sz="2600" b="1"/>
                <a:t>significa aproximarse  al otro, y reconocerlo como un igual.</a:t>
              </a:r>
            </a:p>
          </p:txBody>
        </p:sp>
      </p:grpSp>
    </p:spTree>
  </p:cSld>
  <p:clrMapOvr>
    <a:masterClrMapping/>
  </p:clrMapOvr>
  <p:transition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7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7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41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ChangeArrowheads="1"/>
          </p:cNvSpPr>
          <p:nvPr/>
        </p:nvSpPr>
        <p:spPr bwMode="auto">
          <a:xfrm>
            <a:off x="152400" y="-228600"/>
            <a:ext cx="9220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Pregunta   Final:</a:t>
            </a:r>
          </a:p>
        </p:txBody>
      </p:sp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76200" y="585788"/>
            <a:ext cx="9067800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b="1"/>
              <a:t>¿Qué es lo que cada madre y padre - ya sean judíos, islámicos, católicos, protestantes, o budistas - desean para sí?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b="1"/>
              <a:t>Tener y criar a sus hijos, una casa, comida, salud y educación.               En nada, nada, somos diferentes…</a:t>
            </a: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lang="en-US" sz="2800" b="1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  <a:spcBef>
                <a:spcPct val="50000"/>
              </a:spcBef>
            </a:pPr>
            <a:endParaRPr lang="en-US" sz="2800" b="1">
              <a:solidFill>
                <a:srgbClr val="FFFF00"/>
              </a:solidFill>
            </a:endParaRPr>
          </a:p>
        </p:txBody>
      </p:sp>
      <p:grpSp>
        <p:nvGrpSpPr>
          <p:cNvPr id="82948" name="Group 4"/>
          <p:cNvGrpSpPr>
            <a:grpSpLocks/>
          </p:cNvGrpSpPr>
          <p:nvPr/>
        </p:nvGrpSpPr>
        <p:grpSpPr bwMode="auto">
          <a:xfrm>
            <a:off x="688975" y="1914525"/>
            <a:ext cx="7974013" cy="4559300"/>
            <a:chOff x="0" y="912"/>
            <a:chExt cx="5760" cy="3322"/>
          </a:xfrm>
        </p:grpSpPr>
        <p:pic>
          <p:nvPicPr>
            <p:cNvPr id="82949" name="Picture 5" descr="ImagemPaz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960" y="912"/>
              <a:ext cx="3552" cy="2613"/>
            </a:xfrm>
            <a:prstGeom prst="rect">
              <a:avLst/>
            </a:prstGeom>
            <a:noFill/>
          </p:spPr>
        </p:pic>
        <p:sp>
          <p:nvSpPr>
            <p:cNvPr id="82950" name="Text Box 6"/>
            <p:cNvSpPr txBox="1">
              <a:spLocks noChangeArrowheads="1"/>
            </p:cNvSpPr>
            <p:nvPr/>
          </p:nvSpPr>
          <p:spPr bwMode="auto">
            <a:xfrm>
              <a:off x="0" y="3607"/>
              <a:ext cx="5760" cy="6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105000"/>
                </a:lnSpc>
                <a:spcBef>
                  <a:spcPct val="50000"/>
                </a:spcBef>
              </a:pPr>
              <a:r>
                <a:rPr lang="pt-BR" sz="2400" b="1"/>
                <a:t>Apoye </a:t>
              </a:r>
              <a:r>
                <a:rPr lang="pt-BR" sz="2400" b="1">
                  <a:solidFill>
                    <a:srgbClr val="FFFF00"/>
                  </a:solidFill>
                </a:rPr>
                <a:t>LA</a:t>
              </a:r>
              <a:r>
                <a:rPr lang="pt-BR" sz="2400" b="1"/>
                <a:t> </a:t>
              </a:r>
              <a:r>
                <a:rPr lang="pt-BR" sz="2400" b="1">
                  <a:solidFill>
                    <a:srgbClr val="FFFF00"/>
                  </a:solidFill>
                </a:rPr>
                <a:t>PAZ. </a:t>
              </a:r>
              <a:r>
                <a:rPr lang="pt-BR" sz="2400" b="1"/>
                <a:t>Por favor, envíe este e-mail a todos sus amigos, sea cual sea su raza, color y religión...</a:t>
              </a:r>
            </a:p>
          </p:txBody>
        </p:sp>
      </p:grpSp>
    </p:spTree>
  </p:cSld>
  <p:clrMapOvr>
    <a:masterClrMapping/>
  </p:clrMapOvr>
  <p:transition advTm="2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solidFill>
                  <a:schemeClr val="tx1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chemeClr val="tx1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chemeClr val="tx1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chemeClr val="tx1"/>
                </a:solidFill>
                <a:latin typeface="Kristen ITC" pitchFamily="66" charset="0"/>
              </a:rPr>
              <a:t>Puedes ver más entrando </a:t>
            </a:r>
            <a:r>
              <a:rPr lang="es-ES" sz="4400" dirty="0">
                <a:latin typeface="Kristen ITC" pitchFamily="66" charset="0"/>
              </a:rPr>
              <a:t/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240065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chemeClr val="tx1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chemeClr val="tx1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chemeClr val="tx1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denados a entenderse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0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0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Times New Roman" charset="0"/>
          </a:defRPr>
        </a:defPPr>
      </a:lstStyle>
    </a:lnDef>
  </a:objectDefaults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Condenados a entenderse</Template>
  <TotalTime>3</TotalTime>
  <Words>1241</Words>
  <Application>Microsoft PowerPoint</Application>
  <PresentationFormat>Presentación en pantalla (4:3)</PresentationFormat>
  <Paragraphs>131</Paragraphs>
  <Slides>28</Slides>
  <Notes>27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2" baseType="lpstr">
      <vt:lpstr>Times New Roman</vt:lpstr>
      <vt:lpstr>Arial</vt:lpstr>
      <vt:lpstr>Condenados a entenderse</vt:lpstr>
      <vt:lpstr>Diseño predeterminado</vt:lpstr>
      <vt:lpstr>Compartiendo la Tierra Prometida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Compartiendo la Tierra Prometida</dc:title>
  <dc:creator>Jose Luis</dc:creator>
  <cp:lastModifiedBy>Jose Luis</cp:lastModifiedBy>
  <cp:revision>4</cp:revision>
  <dcterms:created xsi:type="dcterms:W3CDTF">2015-09-07T08:56:22Z</dcterms:created>
  <dcterms:modified xsi:type="dcterms:W3CDTF">2015-09-07T08:59:55Z</dcterms:modified>
</cp:coreProperties>
</file>