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7"/>
  </p:notesMasterIdLst>
  <p:sldIdLst>
    <p:sldId id="329"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31" r:id="rId76"/>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5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497" autoAdjust="0"/>
  </p:normalViewPr>
  <p:slideViewPr>
    <p:cSldViewPr>
      <p:cViewPr varScale="1">
        <p:scale>
          <a:sx n="70" d="100"/>
          <a:sy n="70" d="100"/>
        </p:scale>
        <p:origin x="78" y="45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ADC222-93F5-402D-9B19-6109E37F2817}" type="datetimeFigureOut">
              <a:rPr lang="zh-TW" altLang="en-US" smtClean="0"/>
              <a:t>2017/1/21</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2D539E-BC0A-4262-AAD6-EF6B3B7AED18}" type="slidenum">
              <a:rPr lang="zh-TW" altLang="en-US" smtClean="0"/>
              <a:t>‹Nº›</a:t>
            </a:fld>
            <a:endParaRPr lang="zh-TW" altLang="en-US"/>
          </a:p>
        </p:txBody>
      </p:sp>
    </p:spTree>
    <p:extLst>
      <p:ext uri="{BB962C8B-B14F-4D97-AF65-F5344CB8AC3E}">
        <p14:creationId xmlns:p14="http://schemas.microsoft.com/office/powerpoint/2010/main" val="1412134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0DAE4AE7-0F57-4178-86E3-8980B80C68D9}" type="datetime1">
              <a:rPr lang="zh-TW" altLang="en-US" smtClean="0"/>
              <a:t>2017/1/21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405148514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3250FDA-2C4C-474B-B39A-2F5D13087C72}" type="datetime1">
              <a:rPr lang="zh-TW" altLang="en-US" smtClean="0"/>
              <a:t>2017/1/21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1186979426"/>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93BEDB64-7D66-4AEB-A9E6-4C3F9B05665F}" type="datetime1">
              <a:rPr lang="zh-TW" altLang="en-US" smtClean="0"/>
              <a:t>2017/1/21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2279756164"/>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0DAF9D73-20F4-4932-8255-4F8E0182D5BD}" type="datetime1">
              <a:rPr lang="zh-TW" altLang="en-US" smtClean="0"/>
              <a:t>2017/1/21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1589276038"/>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9"/>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76C2A953-D095-40EA-BF7F-198328A7D66E}" type="datetime1">
              <a:rPr lang="zh-TW" altLang="en-US" smtClean="0"/>
              <a:t>2017/1/21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282869920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E4350A1-39B4-47BE-A10C-A0E2AD4F4D9B}" type="datetime1">
              <a:rPr lang="zh-TW" altLang="en-US" smtClean="0"/>
              <a:t>2017/1/21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2701628338"/>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257E705C-174F-409A-826D-DE61C9343A7B}" type="datetime1">
              <a:rPr lang="zh-TW" altLang="en-US" smtClean="0"/>
              <a:t>2017/1/21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379694051"/>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4292CEC-1969-415B-A6EA-348BA507E7EE}" type="datetime1">
              <a:rPr lang="zh-TW" altLang="en-US" smtClean="0"/>
              <a:t>2017/1/21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1291916281"/>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E974D5A-D487-4058-AF8B-924EF2E35FCB}" type="datetime1">
              <a:rPr lang="zh-TW" altLang="en-US" smtClean="0"/>
              <a:t>2017/1/21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243940244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4ED6D21F-907E-45E1-A4CB-0A08D8D916C3}" type="datetime1">
              <a:rPr lang="zh-TW" altLang="en-US" smtClean="0"/>
              <a:t>2017/1/21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1470307857"/>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8468E1F9-DA3B-4EF4-A034-04CAABD36723}" type="datetime1">
              <a:rPr lang="zh-TW" altLang="en-US" smtClean="0"/>
              <a:t>2017/1/21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3327756658"/>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076187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589D68D-622B-46C2-8B55-24C682E07FCF}" type="datetime1">
              <a:rPr lang="zh-TW" altLang="en-US" smtClean="0"/>
              <a:t>2017/1/21</a:t>
            </a:fld>
            <a:endParaRPr lang="zh-TW" altLang="en-US"/>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76456" y="4869656"/>
            <a:ext cx="467544"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E1552FD-FA3B-4753-95AE-0879FB5E7C0E}" type="slidenum">
              <a:rPr lang="zh-TW" altLang="en-US" smtClean="0"/>
              <a:t>‹Nº›</a:t>
            </a:fld>
            <a:endParaRPr lang="zh-TW" altLang="en-US"/>
          </a:p>
        </p:txBody>
      </p:sp>
    </p:spTree>
    <p:extLst>
      <p:ext uri="{BB962C8B-B14F-4D97-AF65-F5344CB8AC3E}">
        <p14:creationId xmlns:p14="http://schemas.microsoft.com/office/powerpoint/2010/main" val="367426441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26858157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 name="Picture 2" descr="D:\新下載資料\Behind the Lens-Obama\01.jpe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131840" y="3867894"/>
            <a:ext cx="4700005" cy="307777"/>
          </a:xfrm>
          <a:prstGeom prst="rect">
            <a:avLst/>
          </a:prstGeom>
        </p:spPr>
        <p:txBody>
          <a:bodyPr wrap="none">
            <a:spAutoFit/>
          </a:bodyPr>
          <a:lstStyle/>
          <a:p>
            <a:r>
              <a:rPr lang="en-US" altLang="zh-TW" sz="1400" b="1" dirty="0">
                <a:solidFill>
                  <a:schemeClr val="tx1">
                    <a:lumMod val="75000"/>
                  </a:schemeClr>
                </a:solidFill>
              </a:rPr>
              <a:t>Bye, bye Obama! Best Photos of </a:t>
            </a:r>
            <a:r>
              <a:rPr lang="en-US" altLang="zh-TW" sz="1400" b="1" dirty="0" smtClean="0">
                <a:solidFill>
                  <a:schemeClr val="tx1">
                    <a:lumMod val="75000"/>
                  </a:schemeClr>
                </a:solidFill>
              </a:rPr>
              <a:t>2016 </a:t>
            </a:r>
            <a:r>
              <a:rPr lang="en-US" altLang="zh-TW" sz="1400" b="1" dirty="0">
                <a:solidFill>
                  <a:schemeClr val="tx1">
                    <a:lumMod val="75000"/>
                  </a:schemeClr>
                </a:solidFill>
              </a:rPr>
              <a:t>from the White </a:t>
            </a:r>
            <a:r>
              <a:rPr lang="en-US" altLang="zh-TW" sz="1400" b="1" dirty="0" smtClean="0">
                <a:solidFill>
                  <a:schemeClr val="tx1">
                    <a:lumMod val="75000"/>
                  </a:schemeClr>
                </a:solidFill>
              </a:rPr>
              <a:t>House</a:t>
            </a:r>
            <a:endParaRPr lang="zh-TW" altLang="en-US" sz="1400" b="1" dirty="0">
              <a:solidFill>
                <a:schemeClr val="tx1">
                  <a:lumMod val="75000"/>
                </a:schemeClr>
              </a:solidFill>
            </a:endParaRPr>
          </a:p>
        </p:txBody>
      </p:sp>
      <p:sp>
        <p:nvSpPr>
          <p:cNvPr id="7" name="投影片編號版面配置區 6"/>
          <p:cNvSpPr>
            <a:spLocks noGrp="1"/>
          </p:cNvSpPr>
          <p:nvPr>
            <p:ph type="sldNum" sz="quarter" idx="12"/>
          </p:nvPr>
        </p:nvSpPr>
        <p:spPr/>
        <p:txBody>
          <a:bodyPr/>
          <a:lstStyle/>
          <a:p>
            <a:fld id="{FE1552FD-FA3B-4753-95AE-0879FB5E7C0E}" type="slidenum">
              <a:rPr lang="zh-TW" altLang="en-US" smtClean="0"/>
              <a:t>1</a:t>
            </a:fld>
            <a:endParaRPr lang="zh-TW" altLang="en-US"/>
          </a:p>
        </p:txBody>
      </p:sp>
    </p:spTree>
    <p:extLst>
      <p:ext uri="{BB962C8B-B14F-4D97-AF65-F5344CB8AC3E}">
        <p14:creationId xmlns:p14="http://schemas.microsoft.com/office/powerpoint/2010/main" val="877051363"/>
      </p:ext>
    </p:extLst>
  </p:cSld>
  <p:clrMapOvr>
    <a:masterClrMapping/>
  </p:clrMapOvr>
  <mc:AlternateContent xmlns:mc="http://schemas.openxmlformats.org/markup-compatibility/2006" xmlns:p14="http://schemas.microsoft.com/office/powerpoint/2010/main">
    <mc:Choice Requires="p14">
      <p:transition spd="slow" p14:dur="1500" advTm="8000">
        <p:split orient="vert"/>
        <p:sndAc>
          <p:stSnd loop="1">
            <p:snd r:embed="rId2" name="Secret Garden - Song At The End Of The Day ♫.wav"/>
          </p:stSnd>
        </p:sndAc>
      </p:transition>
    </mc:Choice>
    <mc:Fallback xmlns="">
      <p:transition spd="slow" advTm="8000">
        <p:split orient="vert"/>
        <p:sndAc>
          <p:stSnd loop="1">
            <p:snd r:embed="rId4" name="Secret Garden - Song At The End Of The Day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a:p>
        </p:txBody>
      </p:sp>
      <p:sp>
        <p:nvSpPr>
          <p:cNvPr id="3" name="副標題 2"/>
          <p:cNvSpPr>
            <a:spLocks noGrp="1"/>
          </p:cNvSpPr>
          <p:nvPr>
            <p:ph type="subTitle" idx="1"/>
          </p:nvPr>
        </p:nvSpPr>
        <p:spPr/>
        <p:txBody>
          <a:bodyPr/>
          <a:lstStyle/>
          <a:p>
            <a:endParaRPr lang="zh-TW" altLang="en-US"/>
          </a:p>
        </p:txBody>
      </p:sp>
      <p:pic>
        <p:nvPicPr>
          <p:cNvPr id="1026" name="Picture 2" descr="D:\新下載資料\Behind the Lens-Obama\0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395536" y="4371950"/>
            <a:ext cx="4572000" cy="553998"/>
          </a:xfrm>
          <a:prstGeom prst="rect">
            <a:avLst/>
          </a:prstGeom>
        </p:spPr>
        <p:txBody>
          <a:bodyPr>
            <a:spAutoFit/>
          </a:bodyPr>
          <a:lstStyle/>
          <a:p>
            <a:r>
              <a:rPr lang="en-US" altLang="zh-TW" sz="1000" dirty="0" smtClean="0"/>
              <a:t>Obama is being introduced by Mark Barden, whose son was killed during the Sandy Hook Elementary School shooting in 2012. The president later cried during his address on January 5 and called it the worst day of his presidency</a:t>
            </a:r>
            <a:endParaRPr lang="zh-TW" altLang="en-US" sz="1000" dirty="0"/>
          </a:p>
        </p:txBody>
      </p:sp>
      <p:sp>
        <p:nvSpPr>
          <p:cNvPr id="9" name="矩形 8"/>
          <p:cNvSpPr/>
          <p:nvPr/>
        </p:nvSpPr>
        <p:spPr>
          <a:xfrm>
            <a:off x="6228184" y="4897279"/>
            <a:ext cx="2795958" cy="246221"/>
          </a:xfrm>
          <a:prstGeom prst="rect">
            <a:avLst/>
          </a:prstGeom>
        </p:spPr>
        <p:txBody>
          <a:bodyPr wrap="none">
            <a:spAutoFit/>
          </a:bodyPr>
          <a:lstStyle/>
          <a:p>
            <a:r>
              <a:rPr lang="en-US" altLang="zh-TW" sz="1000" dirty="0" smtClean="0">
                <a:solidFill>
                  <a:schemeClr val="tx1">
                    <a:lumMod val="75000"/>
                  </a:schemeClr>
                </a:solidFill>
              </a:rPr>
              <a:t>All </a:t>
            </a:r>
            <a:r>
              <a:rPr lang="en-US" altLang="zh-TW" sz="1000" smtClean="0">
                <a:solidFill>
                  <a:schemeClr val="tx1">
                    <a:lumMod val="75000"/>
                  </a:schemeClr>
                </a:solidFill>
              </a:rPr>
              <a:t>Photos by official </a:t>
            </a:r>
            <a:r>
              <a:rPr lang="en-US" altLang="zh-TW" sz="1000" dirty="0" smtClean="0">
                <a:solidFill>
                  <a:schemeClr val="tx1">
                    <a:lumMod val="75000"/>
                  </a:schemeClr>
                </a:solidFill>
              </a:rPr>
              <a:t>White </a:t>
            </a:r>
            <a:r>
              <a:rPr lang="en-US" altLang="zh-TW" sz="1000" dirty="0">
                <a:solidFill>
                  <a:schemeClr val="tx1">
                    <a:lumMod val="75000"/>
                  </a:schemeClr>
                </a:solidFill>
              </a:rPr>
              <a:t>House </a:t>
            </a:r>
            <a:r>
              <a:rPr lang="en-US" altLang="zh-TW" sz="1000" dirty="0" smtClean="0">
                <a:solidFill>
                  <a:schemeClr val="tx1">
                    <a:lumMod val="75000"/>
                  </a:schemeClr>
                </a:solidFill>
              </a:rPr>
              <a:t>Photographers </a:t>
            </a:r>
            <a:endParaRPr lang="zh-TW" altLang="en-US" sz="1000" dirty="0">
              <a:solidFill>
                <a:schemeClr val="tx1">
                  <a:lumMod val="75000"/>
                </a:schemeClr>
              </a:solidFill>
            </a:endParaRPr>
          </a:p>
        </p:txBody>
      </p:sp>
      <p:sp>
        <p:nvSpPr>
          <p:cNvPr id="4" name="投影片編號版面配置區 3"/>
          <p:cNvSpPr>
            <a:spLocks noGrp="1"/>
          </p:cNvSpPr>
          <p:nvPr>
            <p:ph type="sldNum" sz="quarter" idx="12"/>
          </p:nvPr>
        </p:nvSpPr>
        <p:spPr/>
        <p:txBody>
          <a:bodyPr/>
          <a:lstStyle/>
          <a:p>
            <a:fld id="{FE1552FD-FA3B-4753-95AE-0879FB5E7C0E}" type="slidenum">
              <a:rPr lang="zh-TW" altLang="en-US" smtClean="0"/>
              <a:t>2</a:t>
            </a:fld>
            <a:endParaRPr lang="zh-TW" altLang="en-US"/>
          </a:p>
        </p:txBody>
      </p:sp>
    </p:spTree>
    <p:extLst>
      <p:ext uri="{BB962C8B-B14F-4D97-AF65-F5344CB8AC3E}">
        <p14:creationId xmlns:p14="http://schemas.microsoft.com/office/powerpoint/2010/main" val="477985396"/>
      </p:ext>
    </p:extLst>
  </p:cSld>
  <p:clrMapOvr>
    <a:masterClrMapping/>
  </p:clrMapOvr>
  <mc:AlternateContent xmlns:mc="http://schemas.openxmlformats.org/markup-compatibility/2006" xmlns:p14="http://schemas.microsoft.com/office/powerpoint/2010/main">
    <mc:Choice Requires="p14">
      <p:transition spd="slow" p14:dur="3000" advTm="13000">
        <p:fad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000"/>
                                        <p:tgtEl>
                                          <p:spTgt spid="5"/>
                                        </p:tgtEl>
                                      </p:cBhvr>
                                    </p:animEffect>
                                  </p:childTnLst>
                                </p:cTn>
                              </p:par>
                            </p:childTnLst>
                          </p:cTn>
                        </p:par>
                        <p:par>
                          <p:cTn id="8" fill="hold">
                            <p:stCondLst>
                              <p:cond delay="40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Behind the Lens-Obama\02.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52869" y="4443958"/>
            <a:ext cx="4347123" cy="553998"/>
          </a:xfrm>
          <a:prstGeom prst="rect">
            <a:avLst/>
          </a:prstGeom>
          <a:solidFill>
            <a:schemeClr val="tx2">
              <a:lumMod val="50000"/>
              <a:alpha val="50000"/>
            </a:schemeClr>
          </a:solidFill>
        </p:spPr>
        <p:txBody>
          <a:bodyPr wrap="square">
            <a:spAutoFit/>
          </a:bodyPr>
          <a:lstStyle/>
          <a:p>
            <a:r>
              <a:rPr lang="en-US" altLang="zh-TW" sz="1000" dirty="0" smtClean="0">
                <a:effectLst>
                  <a:outerShdw blurRad="38100" dist="38100" dir="2700000" algn="tl">
                    <a:srgbClr val="000000">
                      <a:alpha val="43137"/>
                    </a:srgbClr>
                  </a:outerShdw>
                </a:effectLst>
              </a:rPr>
              <a:t>Obama dictates the first draft of his State of the Union speech to Cody Keenan, Director of Speechwriting, and Ben Rhodes, Deputy National Security Advisor for Strategic Communications on January 7, 2016</a:t>
            </a:r>
            <a:endParaRPr lang="zh-TW" altLang="en-US" sz="1000" dirty="0">
              <a:effectLst>
                <a:outerShdw blurRad="38100" dist="38100" dir="2700000" algn="tl">
                  <a:srgbClr val="000000">
                    <a:alpha val="43137"/>
                  </a:srgbClr>
                </a:outerShdw>
              </a:effectLst>
            </a:endParaRPr>
          </a:p>
        </p:txBody>
      </p:sp>
      <p:sp>
        <p:nvSpPr>
          <p:cNvPr id="6" name="矩形 5"/>
          <p:cNvSpPr/>
          <p:nvPr/>
        </p:nvSpPr>
        <p:spPr>
          <a:xfrm>
            <a:off x="6444208" y="4790380"/>
            <a:ext cx="2552302" cy="246221"/>
          </a:xfrm>
          <a:prstGeom prst="rect">
            <a:avLst/>
          </a:prstGeom>
        </p:spPr>
        <p:txBody>
          <a:bodyPr wrap="none">
            <a:spAutoFit/>
          </a:bodyPr>
          <a:lstStyle/>
          <a:p>
            <a:r>
              <a:rPr lang="en-US" altLang="zh-TW" sz="1000" dirty="0"/>
              <a:t>Chief White House Photographer Pete Souza</a:t>
            </a:r>
            <a:endParaRPr lang="zh-TW" altLang="en-US" sz="1000" dirty="0"/>
          </a:p>
        </p:txBody>
      </p:sp>
      <p:sp>
        <p:nvSpPr>
          <p:cNvPr id="7" name="投影片編號版面配置區 6"/>
          <p:cNvSpPr>
            <a:spLocks noGrp="1"/>
          </p:cNvSpPr>
          <p:nvPr>
            <p:ph type="sldNum" sz="quarter" idx="12"/>
          </p:nvPr>
        </p:nvSpPr>
        <p:spPr/>
        <p:txBody>
          <a:bodyPr/>
          <a:lstStyle/>
          <a:p>
            <a:fld id="{FE1552FD-FA3B-4753-95AE-0879FB5E7C0E}" type="slidenum">
              <a:rPr lang="zh-TW" altLang="en-US" smtClean="0"/>
              <a:t>3</a:t>
            </a:fld>
            <a:endParaRPr lang="zh-TW" altLang="en-US"/>
          </a:p>
        </p:txBody>
      </p:sp>
    </p:spTree>
    <p:extLst>
      <p:ext uri="{BB962C8B-B14F-4D97-AF65-F5344CB8AC3E}">
        <p14:creationId xmlns:p14="http://schemas.microsoft.com/office/powerpoint/2010/main" val="654684257"/>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par>
                          <p:cTn id="8" fill="hold">
                            <p:stCondLst>
                              <p:cond delay="40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Behind the Lens-Obama\0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539552" y="4371950"/>
            <a:ext cx="4572000" cy="553998"/>
          </a:xfrm>
          <a:prstGeom prst="rect">
            <a:avLst/>
          </a:prstGeom>
        </p:spPr>
        <p:txBody>
          <a:bodyPr>
            <a:spAutoFit/>
          </a:bodyPr>
          <a:lstStyle/>
          <a:p>
            <a:r>
              <a:rPr lang="en-US" altLang="zh-TW" sz="1000" dirty="0" smtClean="0"/>
              <a:t>Obama kicks his leg up in disappointment as his golf ball falls short of the hole during an impromptu golf game with White House staffers in Rancho Mirage, California on February 16,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a:t>
            </a:fld>
            <a:endParaRPr lang="zh-TW" altLang="en-US"/>
          </a:p>
        </p:txBody>
      </p:sp>
    </p:spTree>
    <p:extLst>
      <p:ext uri="{BB962C8B-B14F-4D97-AF65-F5344CB8AC3E}">
        <p14:creationId xmlns:p14="http://schemas.microsoft.com/office/powerpoint/2010/main" val="2539480242"/>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Behind the Lens-Obama\04.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57500" y="0"/>
            <a:ext cx="3429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4083918"/>
            <a:ext cx="4572000" cy="553998"/>
          </a:xfrm>
          <a:prstGeom prst="rect">
            <a:avLst/>
          </a:prstGeom>
        </p:spPr>
        <p:txBody>
          <a:bodyPr>
            <a:spAutoFit/>
          </a:bodyPr>
          <a:lstStyle/>
          <a:p>
            <a:r>
              <a:rPr lang="en-US" altLang="zh-TW" sz="1000" dirty="0"/>
              <a:t>President Obama watches the First Lady dance with 106-year-old Virginia McLaurin in the Blue Room of the White House prior to a reception celebrating African American History </a:t>
            </a:r>
            <a:r>
              <a:rPr lang="en-US" altLang="zh-TW" sz="1000" dirty="0" smtClean="0"/>
              <a:t>Month on </a:t>
            </a:r>
            <a:r>
              <a:rPr lang="en-US" altLang="zh-TW" sz="1000" dirty="0"/>
              <a:t>Feb. 18,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a:t>
            </a:fld>
            <a:endParaRPr lang="zh-TW" altLang="en-US"/>
          </a:p>
        </p:txBody>
      </p:sp>
    </p:spTree>
    <p:extLst>
      <p:ext uri="{BB962C8B-B14F-4D97-AF65-F5344CB8AC3E}">
        <p14:creationId xmlns:p14="http://schemas.microsoft.com/office/powerpoint/2010/main" val="3111424204"/>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5122" name="Picture 2" descr="D:\新下載資料\Behind the Lens-Obama\05.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57500" y="-1"/>
            <a:ext cx="3429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251520" y="4155926"/>
            <a:ext cx="4572000" cy="553998"/>
          </a:xfrm>
          <a:prstGeom prst="rect">
            <a:avLst/>
          </a:prstGeom>
        </p:spPr>
        <p:txBody>
          <a:bodyPr>
            <a:spAutoFit/>
          </a:bodyPr>
          <a:lstStyle/>
          <a:p>
            <a:r>
              <a:rPr lang="en-US" altLang="zh-TW" sz="1000" dirty="0"/>
              <a:t>In this official White House photograph, President Barack Obama greets a young guest during a reception celebrating African American history month in the east room of the White </a:t>
            </a:r>
            <a:r>
              <a:rPr lang="en-US" altLang="zh-TW" sz="1000" dirty="0" smtClean="0"/>
              <a:t>House on </a:t>
            </a:r>
            <a:r>
              <a:rPr lang="en-US" altLang="zh-TW" sz="1000" dirty="0"/>
              <a:t>Feb. 18, 2016.</a:t>
            </a:r>
            <a:endParaRPr lang="zh-TW" altLang="en-US" sz="1000" dirty="0"/>
          </a:p>
        </p:txBody>
      </p:sp>
      <p:sp>
        <p:nvSpPr>
          <p:cNvPr id="4" name="投影片編號版面配置區 3"/>
          <p:cNvSpPr>
            <a:spLocks noGrp="1"/>
          </p:cNvSpPr>
          <p:nvPr>
            <p:ph type="sldNum" sz="quarter" idx="12"/>
          </p:nvPr>
        </p:nvSpPr>
        <p:spPr/>
        <p:txBody>
          <a:bodyPr/>
          <a:lstStyle/>
          <a:p>
            <a:fld id="{FE1552FD-FA3B-4753-95AE-0879FB5E7C0E}" type="slidenum">
              <a:rPr lang="zh-TW" altLang="en-US" smtClean="0"/>
              <a:t>6</a:t>
            </a:fld>
            <a:endParaRPr lang="zh-TW" altLang="en-US"/>
          </a:p>
        </p:txBody>
      </p:sp>
    </p:spTree>
    <p:extLst>
      <p:ext uri="{BB962C8B-B14F-4D97-AF65-F5344CB8AC3E}">
        <p14:creationId xmlns:p14="http://schemas.microsoft.com/office/powerpoint/2010/main" val="1682291872"/>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Behind the Lens-Obama\06.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6403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843808" y="3795886"/>
            <a:ext cx="4572000" cy="400110"/>
          </a:xfrm>
          <a:prstGeom prst="rect">
            <a:avLst/>
          </a:prstGeom>
        </p:spPr>
        <p:txBody>
          <a:bodyPr>
            <a:spAutoFit/>
          </a:bodyPr>
          <a:lstStyle/>
          <a:p>
            <a:r>
              <a:rPr lang="en-US" altLang="zh-TW" sz="1000" dirty="0" smtClean="0"/>
              <a:t>Obama sitting on his desk in deep thought before a conference call with European leaders on February 23,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7</a:t>
            </a:fld>
            <a:endParaRPr lang="zh-TW" altLang="en-US"/>
          </a:p>
        </p:txBody>
      </p:sp>
    </p:spTree>
    <p:extLst>
      <p:ext uri="{BB962C8B-B14F-4D97-AF65-F5344CB8AC3E}">
        <p14:creationId xmlns:p14="http://schemas.microsoft.com/office/powerpoint/2010/main" val="2372584616"/>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Behind the Lens-Obama\07.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115616" y="3435846"/>
            <a:ext cx="3888432" cy="553998"/>
          </a:xfrm>
          <a:prstGeom prst="rect">
            <a:avLst/>
          </a:prstGeom>
        </p:spPr>
        <p:txBody>
          <a:bodyPr wrap="square">
            <a:spAutoFit/>
          </a:bodyPr>
          <a:lstStyle/>
          <a:p>
            <a:r>
              <a:rPr lang="en-US" altLang="zh-TW" sz="1000" dirty="0" smtClean="0"/>
              <a:t>Obama while he was receiving an update from Brett McGurk, Special Presidential Envoy for the Global Coalition to Counter ISIL, on the situation in Syria on </a:t>
            </a:r>
            <a:r>
              <a:rPr lang="en-US" altLang="zh-TW" sz="1000" dirty="0"/>
              <a:t>Feb. 24,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8</a:t>
            </a:fld>
            <a:endParaRPr lang="zh-TW" altLang="en-US"/>
          </a:p>
        </p:txBody>
      </p:sp>
    </p:spTree>
    <p:extLst>
      <p:ext uri="{BB962C8B-B14F-4D97-AF65-F5344CB8AC3E}">
        <p14:creationId xmlns:p14="http://schemas.microsoft.com/office/powerpoint/2010/main" val="2810100376"/>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Behind the Lens-Obama\08.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923928" y="4371950"/>
            <a:ext cx="4248472" cy="553998"/>
          </a:xfrm>
          <a:prstGeom prst="rect">
            <a:avLst/>
          </a:prstGeom>
        </p:spPr>
        <p:txBody>
          <a:bodyPr wrap="square">
            <a:spAutoFit/>
          </a:bodyPr>
          <a:lstStyle/>
          <a:p>
            <a:r>
              <a:rPr lang="en-US" altLang="zh-TW" sz="1000" dirty="0" smtClean="0"/>
              <a:t>Malia and Sasha attended their first and only State Dinner in honor of Canada's Prime Minister Justin Trudeau and his wife Sophie </a:t>
            </a:r>
            <a:r>
              <a:rPr lang="en-US" altLang="zh-TW" sz="1000" dirty="0" err="1" smtClean="0"/>
              <a:t>Grégoire</a:t>
            </a:r>
            <a:r>
              <a:rPr lang="en-US" altLang="zh-TW" sz="1000" dirty="0" smtClean="0"/>
              <a:t>-Trudeau on March 10, 2016. </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9</a:t>
            </a:fld>
            <a:endParaRPr lang="zh-TW" altLang="en-US"/>
          </a:p>
        </p:txBody>
      </p:sp>
    </p:spTree>
    <p:extLst>
      <p:ext uri="{BB962C8B-B14F-4D97-AF65-F5344CB8AC3E}">
        <p14:creationId xmlns:p14="http://schemas.microsoft.com/office/powerpoint/2010/main" val="244704694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Behind the Lens-Obama\09.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427984" y="4155926"/>
            <a:ext cx="4572000" cy="553998"/>
          </a:xfrm>
          <a:prstGeom prst="rect">
            <a:avLst/>
          </a:prstGeom>
        </p:spPr>
        <p:txBody>
          <a:bodyPr>
            <a:spAutoFit/>
          </a:bodyPr>
          <a:lstStyle/>
          <a:p>
            <a:r>
              <a:rPr lang="en-US" altLang="zh-TW" sz="1000" dirty="0" smtClean="0"/>
              <a:t>Obama got into the groove during a spontaneous dance with his personal aide Ferial </a:t>
            </a:r>
            <a:r>
              <a:rPr lang="en-US" altLang="zh-TW" sz="1000" dirty="0" err="1" smtClean="0"/>
              <a:t>Govashiri</a:t>
            </a:r>
            <a:r>
              <a:rPr lang="en-US" altLang="zh-TW" sz="1000" dirty="0" smtClean="0"/>
              <a:t> on March 16, 2016. the president was helping her prepare for her upcoming wedding</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10</a:t>
            </a:fld>
            <a:endParaRPr lang="zh-TW" altLang="en-US"/>
          </a:p>
        </p:txBody>
      </p:sp>
    </p:spTree>
    <p:extLst>
      <p:ext uri="{BB962C8B-B14F-4D97-AF65-F5344CB8AC3E}">
        <p14:creationId xmlns:p14="http://schemas.microsoft.com/office/powerpoint/2010/main" val="3288096888"/>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Behind the Lens-Obama\10.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51520" y="3435846"/>
            <a:ext cx="4572000" cy="400110"/>
          </a:xfrm>
          <a:prstGeom prst="rect">
            <a:avLst/>
          </a:prstGeom>
        </p:spPr>
        <p:txBody>
          <a:bodyPr>
            <a:spAutoFit/>
          </a:bodyPr>
          <a:lstStyle/>
          <a:p>
            <a:r>
              <a:rPr lang="en-US" altLang="zh-TW" sz="1000" dirty="0" smtClean="0"/>
              <a:t>The president meets with the National Security Council in the Situation Room on March 18, 2016. </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11</a:t>
            </a:fld>
            <a:endParaRPr lang="zh-TW" altLang="en-US"/>
          </a:p>
        </p:txBody>
      </p:sp>
    </p:spTree>
    <p:extLst>
      <p:ext uri="{BB962C8B-B14F-4D97-AF65-F5344CB8AC3E}">
        <p14:creationId xmlns:p14="http://schemas.microsoft.com/office/powerpoint/2010/main" val="253847965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Behind the Lens-Obama\1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03848" y="4371950"/>
            <a:ext cx="4572000" cy="553998"/>
          </a:xfrm>
          <a:prstGeom prst="rect">
            <a:avLst/>
          </a:prstGeom>
        </p:spPr>
        <p:txBody>
          <a:bodyPr>
            <a:spAutoFit/>
          </a:bodyPr>
          <a:lstStyle/>
          <a:p>
            <a:r>
              <a:rPr lang="en-US" altLang="zh-TW" sz="1000" dirty="0" smtClean="0"/>
              <a:t>Malia was a Spanish translator for her father during their historic trip to Cuba. Pictured, the president and his daughter sharing a laugh with a restaurateur on March 20,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12</a:t>
            </a:fld>
            <a:endParaRPr lang="zh-TW" altLang="en-US"/>
          </a:p>
        </p:txBody>
      </p:sp>
    </p:spTree>
    <p:extLst>
      <p:ext uri="{BB962C8B-B14F-4D97-AF65-F5344CB8AC3E}">
        <p14:creationId xmlns:p14="http://schemas.microsoft.com/office/powerpoint/2010/main" val="644055086"/>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Behind the Lens-Obama\12.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5940152" y="3939902"/>
            <a:ext cx="2987824" cy="707886"/>
          </a:xfrm>
          <a:prstGeom prst="rect">
            <a:avLst/>
          </a:prstGeom>
        </p:spPr>
        <p:txBody>
          <a:bodyPr wrap="square">
            <a:spAutoFit/>
          </a:bodyPr>
          <a:lstStyle/>
          <a:p>
            <a:r>
              <a:rPr lang="en-US" altLang="zh-TW" sz="1000" dirty="0" smtClean="0"/>
              <a:t>Obama and President Raul Castro of Cuba (right) participate in the wave during an exhibition baseball game between the Tampa Bay Rays and the Cuban National Team in Havana on March 22,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13</a:t>
            </a:fld>
            <a:endParaRPr lang="zh-TW" altLang="en-US"/>
          </a:p>
        </p:txBody>
      </p:sp>
    </p:spTree>
    <p:extLst>
      <p:ext uri="{BB962C8B-B14F-4D97-AF65-F5344CB8AC3E}">
        <p14:creationId xmlns:p14="http://schemas.microsoft.com/office/powerpoint/2010/main" val="9755332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Behind the Lens-Obama\13.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3412" y="0"/>
            <a:ext cx="771718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18341" y="4011910"/>
            <a:ext cx="4572000" cy="553998"/>
          </a:xfrm>
          <a:prstGeom prst="rect">
            <a:avLst/>
          </a:prstGeom>
        </p:spPr>
        <p:txBody>
          <a:bodyPr>
            <a:spAutoFit/>
          </a:bodyPr>
          <a:lstStyle/>
          <a:p>
            <a:r>
              <a:rPr lang="en-US" altLang="zh-TW" sz="1000" dirty="0" smtClean="0"/>
              <a:t>Two renowned tango dancers Mora Godoy and Jose </a:t>
            </a:r>
            <a:r>
              <a:rPr lang="en-US" altLang="zh-TW" sz="1000" dirty="0" err="1" smtClean="0"/>
              <a:t>Lugone</a:t>
            </a:r>
            <a:r>
              <a:rPr lang="en-US" altLang="zh-TW" sz="1000" dirty="0" smtClean="0"/>
              <a:t> summoned both the president and the first lady to a dance during a dinner hosted by President Mauricio </a:t>
            </a:r>
            <a:r>
              <a:rPr lang="en-US" altLang="zh-TW" sz="1000" dirty="0" err="1" smtClean="0"/>
              <a:t>Macri</a:t>
            </a:r>
            <a:r>
              <a:rPr lang="en-US" altLang="zh-TW" sz="1000" dirty="0" smtClean="0"/>
              <a:t> and Juliana </a:t>
            </a:r>
            <a:r>
              <a:rPr lang="en-US" altLang="zh-TW" sz="1000" dirty="0" err="1" smtClean="0"/>
              <a:t>Awada</a:t>
            </a:r>
            <a:r>
              <a:rPr lang="en-US" altLang="zh-TW" sz="1000" dirty="0" smtClean="0"/>
              <a:t> of Argentina in Buenos Aires on </a:t>
            </a:r>
            <a:r>
              <a:rPr lang="en-US" altLang="zh-TW" sz="1000" dirty="0"/>
              <a:t>March 23,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14</a:t>
            </a:fld>
            <a:endParaRPr lang="zh-TW" altLang="en-US"/>
          </a:p>
        </p:txBody>
      </p:sp>
    </p:spTree>
    <p:extLst>
      <p:ext uri="{BB962C8B-B14F-4D97-AF65-F5344CB8AC3E}">
        <p14:creationId xmlns:p14="http://schemas.microsoft.com/office/powerpoint/2010/main" val="4009826418"/>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38" name="Picture 2" descr="D:\新下載資料\Behind the Lens-Obama\14.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57500" y="0"/>
            <a:ext cx="3429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95536" y="3291830"/>
            <a:ext cx="2461964" cy="861774"/>
          </a:xfrm>
          <a:prstGeom prst="rect">
            <a:avLst/>
          </a:prstGeom>
        </p:spPr>
        <p:txBody>
          <a:bodyPr wrap="square">
            <a:spAutoFit/>
          </a:bodyPr>
          <a:lstStyle/>
          <a:p>
            <a:r>
              <a:rPr lang="en-US" altLang="zh-TW" sz="1000" dirty="0" smtClean="0"/>
              <a:t>The First Lady Michelle Obama watches as her husband hugs </a:t>
            </a:r>
            <a:r>
              <a:rPr lang="en-US" altLang="zh-TW" sz="1000" dirty="0" err="1" smtClean="0"/>
              <a:t>Caprina</a:t>
            </a:r>
            <a:r>
              <a:rPr lang="en-US" altLang="zh-TW" sz="1000" dirty="0" smtClean="0"/>
              <a:t> Harris on March 28, 2016. The young girl was captured in a viral video bursting into tears after her family said Obama would be stepping down. </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15</a:t>
            </a:fld>
            <a:endParaRPr lang="zh-TW" altLang="en-US"/>
          </a:p>
        </p:txBody>
      </p:sp>
    </p:spTree>
    <p:extLst>
      <p:ext uri="{BB962C8B-B14F-4D97-AF65-F5344CB8AC3E}">
        <p14:creationId xmlns:p14="http://schemas.microsoft.com/office/powerpoint/2010/main" val="2126301918"/>
      </p:ext>
    </p:extLst>
  </p:cSld>
  <p:clrMapOvr>
    <a:masterClrMapping/>
  </p:clrMapOvr>
  <mc:AlternateContent xmlns:mc="http://schemas.openxmlformats.org/markup-compatibility/2006" xmlns:p14="http://schemas.microsoft.com/office/powerpoint/2010/main">
    <mc:Choice Requires="p14">
      <p:transition spd="slow" p14:dur="15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Behind the Lens-Obama\15.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3528" y="4155926"/>
            <a:ext cx="2736304" cy="707886"/>
          </a:xfrm>
          <a:prstGeom prst="rect">
            <a:avLst/>
          </a:prstGeom>
        </p:spPr>
        <p:txBody>
          <a:bodyPr wrap="square">
            <a:spAutoFit/>
          </a:bodyPr>
          <a:lstStyle/>
          <a:p>
            <a:r>
              <a:rPr lang="en-US" altLang="zh-TW" sz="1000" dirty="0" smtClean="0"/>
              <a:t>Obama, seated in the office chair with his back to the camera, speaks to his aides before a press conference at the nuclear Security Summit on April 1,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16</a:t>
            </a:fld>
            <a:endParaRPr lang="zh-TW" altLang="en-US"/>
          </a:p>
        </p:txBody>
      </p:sp>
    </p:spTree>
    <p:extLst>
      <p:ext uri="{BB962C8B-B14F-4D97-AF65-F5344CB8AC3E}">
        <p14:creationId xmlns:p14="http://schemas.microsoft.com/office/powerpoint/2010/main" val="4166612865"/>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Behind the Lens-Obama\16.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27542"/>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427984" y="1002090"/>
            <a:ext cx="4572000" cy="553998"/>
          </a:xfrm>
          <a:prstGeom prst="rect">
            <a:avLst/>
          </a:prstGeom>
        </p:spPr>
        <p:txBody>
          <a:bodyPr>
            <a:spAutoFit/>
          </a:bodyPr>
          <a:lstStyle/>
          <a:p>
            <a:r>
              <a:rPr lang="en-US" altLang="zh-TW" sz="1000" dirty="0" smtClean="0">
                <a:solidFill>
                  <a:schemeClr val="bg1"/>
                </a:solidFill>
              </a:rPr>
              <a:t>The lit up stairs on the Air Force One offer a sharp contrast to the overcast clouds at the Los Angeles International Airport on April 7, 2016. Obama had flown in from Chicago to speak at a  Democratic Congressional Campaign Committee event</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17</a:t>
            </a:fld>
            <a:endParaRPr lang="zh-TW" altLang="en-US"/>
          </a:p>
        </p:txBody>
      </p:sp>
    </p:spTree>
    <p:extLst>
      <p:ext uri="{BB962C8B-B14F-4D97-AF65-F5344CB8AC3E}">
        <p14:creationId xmlns:p14="http://schemas.microsoft.com/office/powerpoint/2010/main" val="1499748267"/>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410" name="Picture 2" descr="D:\新下載資料\Behind the Lens-Obama\17.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211960" y="4515966"/>
            <a:ext cx="4572000" cy="553998"/>
          </a:xfrm>
          <a:prstGeom prst="rect">
            <a:avLst/>
          </a:prstGeom>
          <a:solidFill>
            <a:schemeClr val="tx1">
              <a:lumMod val="75000"/>
              <a:alpha val="50000"/>
            </a:schemeClr>
          </a:solidFill>
        </p:spPr>
        <p:txBody>
          <a:bodyPr>
            <a:spAutoFit/>
          </a:bodyPr>
          <a:lstStyle/>
          <a:p>
            <a:r>
              <a:rPr lang="en-US" altLang="zh-TW" sz="1000" dirty="0" smtClean="0">
                <a:solidFill>
                  <a:schemeClr val="bg1"/>
                </a:solidFill>
              </a:rPr>
              <a:t>Obama crawls around the Oval Office with Communications Director Jen Psaki's daughter. According to Souza, the president often asked staff members to bring their kids to the White House on </a:t>
            </a:r>
            <a:r>
              <a:rPr lang="en-US" altLang="zh-TW" sz="1000" dirty="0">
                <a:solidFill>
                  <a:schemeClr val="bg1"/>
                </a:solidFill>
              </a:rPr>
              <a:t>April 14, 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18</a:t>
            </a:fld>
            <a:endParaRPr lang="zh-TW" altLang="en-US"/>
          </a:p>
        </p:txBody>
      </p:sp>
    </p:spTree>
    <p:extLst>
      <p:ext uri="{BB962C8B-B14F-4D97-AF65-F5344CB8AC3E}">
        <p14:creationId xmlns:p14="http://schemas.microsoft.com/office/powerpoint/2010/main" val="3278790960"/>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Behind the Lens-Obama\18.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3723878"/>
            <a:ext cx="4572000" cy="707886"/>
          </a:xfrm>
          <a:prstGeom prst="rect">
            <a:avLst/>
          </a:prstGeom>
        </p:spPr>
        <p:txBody>
          <a:bodyPr>
            <a:spAutoFit/>
          </a:bodyPr>
          <a:lstStyle/>
          <a:p>
            <a:r>
              <a:rPr lang="en-US" altLang="zh-TW" sz="1000" dirty="0"/>
              <a:t>Souza said he was not allowed to exit the helicopter as Queen Elizabeth approached the Obamas on April 22, 2016, so he shot the image from the cockpit. He said: 'It's kind of a disjointed composition but I thought it showed what the scene is like to be welcomed by the Queen at Windsor </a:t>
            </a:r>
            <a:r>
              <a:rPr lang="en-US" altLang="zh-TW" sz="1000" dirty="0" smtClean="0"/>
              <a:t>Castle'</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19</a:t>
            </a:fld>
            <a:endParaRPr lang="zh-TW" altLang="en-US"/>
          </a:p>
        </p:txBody>
      </p:sp>
    </p:spTree>
    <p:extLst>
      <p:ext uri="{BB962C8B-B14F-4D97-AF65-F5344CB8AC3E}">
        <p14:creationId xmlns:p14="http://schemas.microsoft.com/office/powerpoint/2010/main" val="1045956364"/>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Behind the Lens-Obama\19.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3412" y="0"/>
            <a:ext cx="7717179"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836451" y="3181913"/>
            <a:ext cx="4572000" cy="400110"/>
          </a:xfrm>
          <a:prstGeom prst="rect">
            <a:avLst/>
          </a:prstGeom>
        </p:spPr>
        <p:txBody>
          <a:bodyPr>
            <a:spAutoFit/>
          </a:bodyPr>
          <a:lstStyle/>
          <a:p>
            <a:r>
              <a:rPr lang="en-US" altLang="zh-TW" sz="1000" dirty="0"/>
              <a:t>In this official White House photograph, Prince George meets President Obama during a trip to </a:t>
            </a:r>
            <a:r>
              <a:rPr lang="en-US" altLang="zh-TW" sz="1000" dirty="0" smtClean="0"/>
              <a:t>London on </a:t>
            </a:r>
            <a:r>
              <a:rPr lang="en-US" altLang="zh-TW" sz="1000" dirty="0"/>
              <a:t>April 22, 2016.</a:t>
            </a:r>
            <a:endParaRPr lang="zh-TW" altLang="en-US" sz="1000" dirty="0"/>
          </a:p>
        </p:txBody>
      </p:sp>
      <p:sp>
        <p:nvSpPr>
          <p:cNvPr id="4" name="投影片編號版面配置區 3"/>
          <p:cNvSpPr>
            <a:spLocks noGrp="1"/>
          </p:cNvSpPr>
          <p:nvPr>
            <p:ph type="sldNum" sz="quarter" idx="12"/>
          </p:nvPr>
        </p:nvSpPr>
        <p:spPr/>
        <p:txBody>
          <a:bodyPr/>
          <a:lstStyle/>
          <a:p>
            <a:fld id="{FE1552FD-FA3B-4753-95AE-0879FB5E7C0E}" type="slidenum">
              <a:rPr lang="zh-TW" altLang="en-US" smtClean="0"/>
              <a:t>20</a:t>
            </a:fld>
            <a:endParaRPr lang="zh-TW" altLang="en-US"/>
          </a:p>
        </p:txBody>
      </p:sp>
    </p:spTree>
    <p:extLst>
      <p:ext uri="{BB962C8B-B14F-4D97-AF65-F5344CB8AC3E}">
        <p14:creationId xmlns:p14="http://schemas.microsoft.com/office/powerpoint/2010/main" val="284915507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482" name="Picture 2" descr="D:\新下載資料\Behind the Lens-Obama\20.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427984" y="4083918"/>
            <a:ext cx="4572000" cy="400110"/>
          </a:xfrm>
          <a:prstGeom prst="rect">
            <a:avLst/>
          </a:prstGeom>
        </p:spPr>
        <p:txBody>
          <a:bodyPr>
            <a:spAutoFit/>
          </a:bodyPr>
          <a:lstStyle/>
          <a:p>
            <a:r>
              <a:rPr lang="en-US" altLang="zh-TW" sz="1000" dirty="0" smtClean="0"/>
              <a:t>Vice President Joe Biden boards his plane as red and yellow lights shine on the C-17 in Baghdad, Iraq on April 28,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21</a:t>
            </a:fld>
            <a:endParaRPr lang="zh-TW" altLang="en-US"/>
          </a:p>
        </p:txBody>
      </p:sp>
    </p:spTree>
    <p:extLst>
      <p:ext uri="{BB962C8B-B14F-4D97-AF65-F5344CB8AC3E}">
        <p14:creationId xmlns:p14="http://schemas.microsoft.com/office/powerpoint/2010/main" val="2131889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1506" name="Picture 2" descr="D:\新下載資料\Behind the Lens-Obama\2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3528" y="4227934"/>
            <a:ext cx="4572000" cy="400110"/>
          </a:xfrm>
          <a:prstGeom prst="rect">
            <a:avLst/>
          </a:prstGeom>
        </p:spPr>
        <p:txBody>
          <a:bodyPr>
            <a:spAutoFit/>
          </a:bodyPr>
          <a:lstStyle/>
          <a:p>
            <a:r>
              <a:rPr lang="en-US" altLang="zh-TW" sz="1000" dirty="0" smtClean="0"/>
              <a:t>Obama addressed members of the US-Nordic Leaders Summit, which was held indoors because of the rain on May 13,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22</a:t>
            </a:fld>
            <a:endParaRPr lang="zh-TW" altLang="en-US"/>
          </a:p>
        </p:txBody>
      </p:sp>
    </p:spTree>
    <p:extLst>
      <p:ext uri="{BB962C8B-B14F-4D97-AF65-F5344CB8AC3E}">
        <p14:creationId xmlns:p14="http://schemas.microsoft.com/office/powerpoint/2010/main" val="3808998221"/>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Behind the Lens-Obama\22.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7080"/>
            <a:ext cx="9144000" cy="513642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3528" y="3075806"/>
            <a:ext cx="4572000" cy="400110"/>
          </a:xfrm>
          <a:prstGeom prst="rect">
            <a:avLst/>
          </a:prstGeom>
        </p:spPr>
        <p:txBody>
          <a:bodyPr>
            <a:spAutoFit/>
          </a:bodyPr>
          <a:lstStyle/>
          <a:p>
            <a:r>
              <a:rPr lang="en-US" altLang="zh-TW" sz="1000" dirty="0" smtClean="0"/>
              <a:t>Obama walks across the South Lawn driveway with Chief of Staff Denis McDonough with the Washington Monument in the </a:t>
            </a:r>
            <a:r>
              <a:rPr lang="en-US" altLang="zh-TW" sz="1000" dirty="0"/>
              <a:t>backdrop on May 13,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23</a:t>
            </a:fld>
            <a:endParaRPr lang="zh-TW" altLang="en-US"/>
          </a:p>
        </p:txBody>
      </p:sp>
    </p:spTree>
    <p:extLst>
      <p:ext uri="{BB962C8B-B14F-4D97-AF65-F5344CB8AC3E}">
        <p14:creationId xmlns:p14="http://schemas.microsoft.com/office/powerpoint/2010/main" val="245289841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3554" name="Picture 2" descr="D:\新下載資料\Behind the Lens-Obama\2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3528" y="4515966"/>
            <a:ext cx="4248472" cy="400110"/>
          </a:xfrm>
          <a:prstGeom prst="rect">
            <a:avLst/>
          </a:prstGeom>
        </p:spPr>
        <p:txBody>
          <a:bodyPr wrap="square">
            <a:spAutoFit/>
          </a:bodyPr>
          <a:lstStyle/>
          <a:p>
            <a:r>
              <a:rPr lang="en-US" altLang="zh-TW" sz="1000" dirty="0" smtClean="0"/>
              <a:t>Michelle, dressed in a </a:t>
            </a:r>
            <a:r>
              <a:rPr lang="en-US" altLang="zh-TW" sz="1000" dirty="0" err="1" smtClean="0"/>
              <a:t>Naeem</a:t>
            </a:r>
            <a:r>
              <a:rPr lang="en-US" altLang="zh-TW" sz="1000" dirty="0" smtClean="0"/>
              <a:t> Khan gown, escorts the Nordic leaders and their spouses to a State Dinner on May 13,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24</a:t>
            </a:fld>
            <a:endParaRPr lang="zh-TW" altLang="en-US"/>
          </a:p>
        </p:txBody>
      </p:sp>
    </p:spTree>
    <p:extLst>
      <p:ext uri="{BB962C8B-B14F-4D97-AF65-F5344CB8AC3E}">
        <p14:creationId xmlns:p14="http://schemas.microsoft.com/office/powerpoint/2010/main" val="1777166803"/>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Behind the Lens-Obama\24.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771800" y="294240"/>
            <a:ext cx="4572000" cy="400110"/>
          </a:xfrm>
          <a:prstGeom prst="rect">
            <a:avLst/>
          </a:prstGeom>
        </p:spPr>
        <p:txBody>
          <a:bodyPr>
            <a:spAutoFit/>
          </a:bodyPr>
          <a:lstStyle/>
          <a:p>
            <a:r>
              <a:rPr lang="en-US" altLang="zh-TW" sz="1000" dirty="0" smtClean="0"/>
              <a:t>Kids team up against the vice president during the Biden Beach Boardwalk Bash on June 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25</a:t>
            </a:fld>
            <a:endParaRPr lang="zh-TW" altLang="en-US"/>
          </a:p>
        </p:txBody>
      </p:sp>
    </p:spTree>
    <p:extLst>
      <p:ext uri="{BB962C8B-B14F-4D97-AF65-F5344CB8AC3E}">
        <p14:creationId xmlns:p14="http://schemas.microsoft.com/office/powerpoint/2010/main" val="3959772802"/>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Behind the Lens-Obama\25.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3528" y="4587974"/>
            <a:ext cx="4572000" cy="400110"/>
          </a:xfrm>
          <a:prstGeom prst="rect">
            <a:avLst/>
          </a:prstGeom>
        </p:spPr>
        <p:txBody>
          <a:bodyPr>
            <a:spAutoFit/>
          </a:bodyPr>
          <a:lstStyle/>
          <a:p>
            <a:r>
              <a:rPr lang="en-US" altLang="zh-TW" sz="1000" dirty="0" smtClean="0"/>
              <a:t>Souza said his helicopter landed minutes before the two others, so he touched down and ran to get this shot at the Yosemite National Park on June 17,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26</a:t>
            </a:fld>
            <a:endParaRPr lang="zh-TW" altLang="en-US"/>
          </a:p>
        </p:txBody>
      </p:sp>
    </p:spTree>
    <p:extLst>
      <p:ext uri="{BB962C8B-B14F-4D97-AF65-F5344CB8AC3E}">
        <p14:creationId xmlns:p14="http://schemas.microsoft.com/office/powerpoint/2010/main" val="3942919578"/>
      </p:ext>
    </p:extLst>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a:p>
        </p:txBody>
      </p:sp>
      <p:pic>
        <p:nvPicPr>
          <p:cNvPr id="26626" name="Picture 2" descr="D:\新下載資料\Behind the Lens-Obama\26.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7727184"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55801" y="843558"/>
            <a:ext cx="1416816" cy="1938992"/>
          </a:xfrm>
          <a:prstGeom prst="rect">
            <a:avLst/>
          </a:prstGeom>
        </p:spPr>
        <p:txBody>
          <a:bodyPr wrap="square">
            <a:spAutoFit/>
          </a:bodyPr>
          <a:lstStyle/>
          <a:p>
            <a:r>
              <a:rPr lang="en-US" altLang="zh-TW" sz="1000" dirty="0"/>
              <a:t>For eight years, President Obama has visited wounded warriors on a regular basis at Walter Reed National Military Medical Center. Here he participates in an agility drill </a:t>
            </a:r>
            <a:r>
              <a:rPr lang="en-US" altLang="zh-TW" sz="1000" dirty="0" smtClean="0"/>
              <a:t>and </a:t>
            </a:r>
            <a:r>
              <a:rPr lang="en-US" altLang="zh-TW" sz="1000" dirty="0"/>
              <a:t>box jump with Navy Lt. Cmdr. John “Jae” Terry</a:t>
            </a:r>
            <a:r>
              <a:rPr lang="en-US" altLang="zh-TW" sz="1000" dirty="0" smtClean="0"/>
              <a:t>.</a:t>
            </a:r>
          </a:p>
          <a:p>
            <a:r>
              <a:rPr lang="en-US" altLang="zh-TW" sz="1000" dirty="0"/>
              <a:t>On June 21, 2016</a:t>
            </a:r>
            <a:endParaRPr lang="zh-TW" altLang="en-US" sz="1000" dirty="0"/>
          </a:p>
        </p:txBody>
      </p:sp>
      <p:pic>
        <p:nvPicPr>
          <p:cNvPr id="6" name="Picture 2" descr="D:\新下載資料\Behind the Lens-Obama\27.jpe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0" y="1"/>
            <a:ext cx="7746674"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投影片編號版面配置區 6"/>
          <p:cNvSpPr>
            <a:spLocks noGrp="1"/>
          </p:cNvSpPr>
          <p:nvPr>
            <p:ph type="sldNum" sz="quarter" idx="12"/>
          </p:nvPr>
        </p:nvSpPr>
        <p:spPr/>
        <p:txBody>
          <a:bodyPr/>
          <a:lstStyle/>
          <a:p>
            <a:fld id="{FE1552FD-FA3B-4753-95AE-0879FB5E7C0E}" type="slidenum">
              <a:rPr lang="zh-TW" altLang="en-US" smtClean="0"/>
              <a:t>27</a:t>
            </a:fld>
            <a:endParaRPr lang="zh-TW" altLang="en-US"/>
          </a:p>
        </p:txBody>
      </p:sp>
    </p:spTree>
    <p:extLst>
      <p:ext uri="{BB962C8B-B14F-4D97-AF65-F5344CB8AC3E}">
        <p14:creationId xmlns:p14="http://schemas.microsoft.com/office/powerpoint/2010/main" val="3380197730"/>
      </p:ext>
    </p:extLst>
  </p:cSld>
  <p:clrMapOvr>
    <a:masterClrMapping/>
  </p:clrMapOvr>
  <mc:AlternateContent xmlns:mc="http://schemas.openxmlformats.org/markup-compatibility/2006" xmlns:p14="http://schemas.microsoft.com/office/powerpoint/2010/main">
    <mc:Choice Requires="p14">
      <p:transition spd="slow" p14:dur="1500" advTm="16000">
        <p:split orient="vert"/>
      </p:transition>
    </mc:Choice>
    <mc:Fallback xmlns="">
      <p:transition spd="slow" advTm="1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par>
                          <p:cTn id="8" fill="hold">
                            <p:stCondLst>
                              <p:cond delay="5000"/>
                            </p:stCondLst>
                            <p:childTnLst>
                              <p:par>
                                <p:cTn id="9" presetID="21" presetClass="entr" presetSubtype="1" fill="hold" nodeType="afterEffect">
                                  <p:stCondLst>
                                    <p:cond delay="300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8674" name="Picture 2" descr="D:\新下載資料\Behind the Lens-Obama\28.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67544" y="4504933"/>
            <a:ext cx="3744416" cy="553998"/>
          </a:xfrm>
          <a:prstGeom prst="rect">
            <a:avLst/>
          </a:prstGeom>
          <a:solidFill>
            <a:srgbClr val="A85400">
              <a:alpha val="50000"/>
            </a:srgbClr>
          </a:solidFill>
        </p:spPr>
        <p:txBody>
          <a:bodyPr wrap="square">
            <a:spAutoFit/>
          </a:bodyPr>
          <a:lstStyle/>
          <a:p>
            <a:r>
              <a:rPr lang="en-US" altLang="zh-TW" sz="1000" dirty="0" smtClean="0"/>
              <a:t>David Axelrod, senior advisor to the president, brought his granddaughter </a:t>
            </a:r>
            <a:r>
              <a:rPr lang="en-US" altLang="zh-TW" sz="1000" dirty="0" err="1" smtClean="0"/>
              <a:t>Maelin</a:t>
            </a:r>
            <a:r>
              <a:rPr lang="en-US" altLang="zh-TW" sz="1000" dirty="0" smtClean="0"/>
              <a:t> into the Oval Office. She crawled into the VP's seat and exchanged glances </a:t>
            </a:r>
            <a:r>
              <a:rPr lang="en-US" altLang="zh-TW" sz="1000" dirty="0"/>
              <a:t>with Obama on June 22,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28</a:t>
            </a:fld>
            <a:endParaRPr lang="zh-TW" altLang="en-US"/>
          </a:p>
        </p:txBody>
      </p:sp>
    </p:spTree>
    <p:extLst>
      <p:ext uri="{BB962C8B-B14F-4D97-AF65-F5344CB8AC3E}">
        <p14:creationId xmlns:p14="http://schemas.microsoft.com/office/powerpoint/2010/main" val="28882914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9698" name="Picture 2" descr="D:\新下載資料\Behind the Lens-Obama\29.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79512" y="4011910"/>
            <a:ext cx="4572000" cy="400110"/>
          </a:xfrm>
          <a:prstGeom prst="rect">
            <a:avLst/>
          </a:prstGeom>
        </p:spPr>
        <p:txBody>
          <a:bodyPr>
            <a:spAutoFit/>
          </a:bodyPr>
          <a:lstStyle/>
          <a:p>
            <a:r>
              <a:rPr lang="en-US" altLang="zh-TW" sz="1000" dirty="0" smtClean="0"/>
              <a:t>First Lady in this sweet moment interacting with four young girls in the Diplomatic Reception Room on June 22,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29</a:t>
            </a:fld>
            <a:endParaRPr lang="zh-TW" altLang="en-US"/>
          </a:p>
        </p:txBody>
      </p:sp>
    </p:spTree>
    <p:extLst>
      <p:ext uri="{BB962C8B-B14F-4D97-AF65-F5344CB8AC3E}">
        <p14:creationId xmlns:p14="http://schemas.microsoft.com/office/powerpoint/2010/main" val="157083610"/>
      </p:ext>
    </p:extLst>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22" name="Picture 2" descr="D:\新下載資料\Behind the Lens-Obama\30.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79512" y="586591"/>
            <a:ext cx="4572000" cy="553998"/>
          </a:xfrm>
          <a:prstGeom prst="rect">
            <a:avLst/>
          </a:prstGeom>
        </p:spPr>
        <p:txBody>
          <a:bodyPr>
            <a:spAutoFit/>
          </a:bodyPr>
          <a:lstStyle/>
          <a:p>
            <a:r>
              <a:rPr lang="en-US" altLang="zh-TW" sz="1000" dirty="0">
                <a:solidFill>
                  <a:schemeClr val="bg1"/>
                </a:solidFill>
              </a:rPr>
              <a:t>Michelle Obama, who started the Let Girls Learn initiative, visited a high school in Unification Town, Liberia, with the country's president Ellen Johnson </a:t>
            </a:r>
            <a:r>
              <a:rPr lang="en-US" altLang="zh-TW" sz="1000" dirty="0" err="1">
                <a:solidFill>
                  <a:schemeClr val="bg1"/>
                </a:solidFill>
              </a:rPr>
              <a:t>Sirleaf</a:t>
            </a:r>
            <a:r>
              <a:rPr lang="en-US" altLang="zh-TW" sz="1000" dirty="0">
                <a:solidFill>
                  <a:schemeClr val="bg1"/>
                </a:solidFill>
              </a:rPr>
              <a:t> and actress </a:t>
            </a:r>
            <a:r>
              <a:rPr lang="en-US" altLang="zh-TW" sz="1000" dirty="0" err="1">
                <a:solidFill>
                  <a:schemeClr val="bg1"/>
                </a:solidFill>
              </a:rPr>
              <a:t>Freida</a:t>
            </a:r>
            <a:r>
              <a:rPr lang="en-US" altLang="zh-TW" sz="1000" dirty="0">
                <a:solidFill>
                  <a:schemeClr val="bg1"/>
                </a:solidFill>
              </a:rPr>
              <a:t> </a:t>
            </a:r>
            <a:r>
              <a:rPr lang="en-US" altLang="zh-TW" sz="1000" dirty="0" smtClean="0">
                <a:solidFill>
                  <a:schemeClr val="bg1"/>
                </a:solidFill>
              </a:rPr>
              <a:t>Pinto on June </a:t>
            </a:r>
            <a:r>
              <a:rPr lang="en-US" altLang="zh-TW" sz="1000" dirty="0">
                <a:solidFill>
                  <a:schemeClr val="bg1"/>
                </a:solidFill>
              </a:rPr>
              <a:t>27, 2016 </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30</a:t>
            </a:fld>
            <a:endParaRPr lang="zh-TW" altLang="en-US"/>
          </a:p>
        </p:txBody>
      </p:sp>
    </p:spTree>
    <p:extLst>
      <p:ext uri="{BB962C8B-B14F-4D97-AF65-F5344CB8AC3E}">
        <p14:creationId xmlns:p14="http://schemas.microsoft.com/office/powerpoint/2010/main" val="3383810077"/>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1746" name="Picture 2" descr="D:\新下載資料\Behind the Lens-Obama\3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827584" y="4371950"/>
            <a:ext cx="4572000" cy="553998"/>
          </a:xfrm>
          <a:prstGeom prst="rect">
            <a:avLst/>
          </a:prstGeom>
        </p:spPr>
        <p:txBody>
          <a:bodyPr>
            <a:spAutoFit/>
          </a:bodyPr>
          <a:lstStyle/>
          <a:p>
            <a:r>
              <a:rPr lang="en-US" altLang="zh-TW" sz="1000" dirty="0" smtClean="0"/>
              <a:t>Obama shares a moment with German Chancellor Angela Merkel, who thought an entire press </a:t>
            </a:r>
            <a:r>
              <a:rPr lang="en-US" altLang="zh-TW" sz="1000" dirty="0" err="1" smtClean="0"/>
              <a:t>corp</a:t>
            </a:r>
            <a:r>
              <a:rPr lang="en-US" altLang="zh-TW" sz="1000" dirty="0" smtClean="0"/>
              <a:t> was going to be squeezed into a small hallway for a group photo at the NATO Summit in Warsaw, Poland on July 9,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31</a:t>
            </a:fld>
            <a:endParaRPr lang="zh-TW" altLang="en-US"/>
          </a:p>
        </p:txBody>
      </p:sp>
    </p:spTree>
    <p:extLst>
      <p:ext uri="{BB962C8B-B14F-4D97-AF65-F5344CB8AC3E}">
        <p14:creationId xmlns:p14="http://schemas.microsoft.com/office/powerpoint/2010/main" val="858824446"/>
      </p:ext>
    </p:extLst>
  </p:cSld>
  <p:clrMapOvr>
    <a:masterClrMapping/>
  </p:clrMapOvr>
  <mc:AlternateContent xmlns:mc="http://schemas.openxmlformats.org/markup-compatibility/2006" xmlns:p14="http://schemas.microsoft.com/office/powerpoint/2010/main">
    <mc:Choice Requires="p14">
      <p:transition spd="slow" p14:dur="150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2770" name="Picture 2" descr="D:\新下載資料\Behind the Lens-Obama\32.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385674" y="0"/>
            <a:ext cx="8347364"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067944" y="3795886"/>
            <a:ext cx="4248472" cy="400110"/>
          </a:xfrm>
          <a:prstGeom prst="rect">
            <a:avLst/>
          </a:prstGeom>
        </p:spPr>
        <p:txBody>
          <a:bodyPr wrap="square">
            <a:spAutoFit/>
          </a:bodyPr>
          <a:lstStyle/>
          <a:p>
            <a:r>
              <a:rPr lang="en-US" altLang="zh-TW" sz="1000" dirty="0" smtClean="0"/>
              <a:t>Obama visited families of the officers and victims killed in Dallas, Texas on July </a:t>
            </a:r>
            <a:r>
              <a:rPr lang="en-US" altLang="zh-TW" sz="1000" dirty="0"/>
              <a:t>12, 2016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32</a:t>
            </a:fld>
            <a:endParaRPr lang="zh-TW" altLang="en-US"/>
          </a:p>
        </p:txBody>
      </p:sp>
    </p:spTree>
    <p:extLst>
      <p:ext uri="{BB962C8B-B14F-4D97-AF65-F5344CB8AC3E}">
        <p14:creationId xmlns:p14="http://schemas.microsoft.com/office/powerpoint/2010/main" val="60751216"/>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3794" name="Picture 2" descr="D:\新下載資料\Behind the Lens-Obama\3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123728" y="4227934"/>
            <a:ext cx="4572000" cy="400110"/>
          </a:xfrm>
          <a:prstGeom prst="rect">
            <a:avLst/>
          </a:prstGeom>
        </p:spPr>
        <p:txBody>
          <a:bodyPr>
            <a:spAutoFit/>
          </a:bodyPr>
          <a:lstStyle/>
          <a:p>
            <a:r>
              <a:rPr lang="en-US" altLang="zh-TW" sz="1000" dirty="0" smtClean="0"/>
              <a:t>Second Lady Dr. Jill Biden greets a mother of triplets in the maternity room of a women's health clinic in Niger on July 21,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33</a:t>
            </a:fld>
            <a:endParaRPr lang="zh-TW" altLang="en-US"/>
          </a:p>
        </p:txBody>
      </p:sp>
    </p:spTree>
    <p:extLst>
      <p:ext uri="{BB962C8B-B14F-4D97-AF65-F5344CB8AC3E}">
        <p14:creationId xmlns:p14="http://schemas.microsoft.com/office/powerpoint/2010/main" val="193315819"/>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4818" name="Picture 2" descr="D:\新下載資料\Behind the Lens-Obama\34.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57500" y="0"/>
            <a:ext cx="3429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51143" y="4515966"/>
            <a:ext cx="4572000" cy="400110"/>
          </a:xfrm>
          <a:prstGeom prst="rect">
            <a:avLst/>
          </a:prstGeom>
        </p:spPr>
        <p:txBody>
          <a:bodyPr>
            <a:spAutoFit/>
          </a:bodyPr>
          <a:lstStyle/>
          <a:p>
            <a:r>
              <a:rPr lang="en-US" altLang="zh-TW" sz="1000" dirty="0" smtClean="0"/>
              <a:t>Obama greets three-year-old </a:t>
            </a:r>
            <a:r>
              <a:rPr lang="en-US" altLang="zh-TW" sz="1000" dirty="0" err="1" smtClean="0"/>
              <a:t>Armanil</a:t>
            </a:r>
            <a:r>
              <a:rPr lang="en-US" altLang="zh-TW" sz="1000" dirty="0" smtClean="0"/>
              <a:t> Chisolm, who visited the White House with his grandmother </a:t>
            </a:r>
            <a:r>
              <a:rPr lang="en-US" altLang="zh-TW" sz="1000" dirty="0" err="1" smtClean="0"/>
              <a:t>Tameca</a:t>
            </a:r>
            <a:r>
              <a:rPr lang="en-US" altLang="zh-TW" sz="1000" dirty="0" smtClean="0"/>
              <a:t> Brown on July 25,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34</a:t>
            </a:fld>
            <a:endParaRPr lang="zh-TW" altLang="en-US"/>
          </a:p>
        </p:txBody>
      </p:sp>
    </p:spTree>
    <p:extLst>
      <p:ext uri="{BB962C8B-B14F-4D97-AF65-F5344CB8AC3E}">
        <p14:creationId xmlns:p14="http://schemas.microsoft.com/office/powerpoint/2010/main" val="3939413887"/>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5842" name="Picture 2" descr="D:\新下載資料\Behind the Lens-Obama\35.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3999"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827584" y="4227934"/>
            <a:ext cx="4572000" cy="707886"/>
          </a:xfrm>
          <a:prstGeom prst="rect">
            <a:avLst/>
          </a:prstGeom>
        </p:spPr>
        <p:txBody>
          <a:bodyPr>
            <a:spAutoFit/>
          </a:bodyPr>
          <a:lstStyle/>
          <a:p>
            <a:r>
              <a:rPr lang="en-US" altLang="zh-TW" sz="1000" dirty="0" smtClean="0"/>
              <a:t>Souza framed the president arriving at Joint Base Andrews in Maryland from inside Air Force One, with the presidential seal on the inside of the plane door in the foreground of the shot. The president was heading to the Democratic National Convention on July 27,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35</a:t>
            </a:fld>
            <a:endParaRPr lang="zh-TW" altLang="en-US"/>
          </a:p>
        </p:txBody>
      </p:sp>
    </p:spTree>
    <p:extLst>
      <p:ext uri="{BB962C8B-B14F-4D97-AF65-F5344CB8AC3E}">
        <p14:creationId xmlns:p14="http://schemas.microsoft.com/office/powerpoint/2010/main" val="1563433787"/>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6866" name="Picture 2" descr="D:\新下載資料\Behind the Lens-Obama\36.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339268" y="4371950"/>
            <a:ext cx="4158208" cy="553998"/>
          </a:xfrm>
          <a:prstGeom prst="rect">
            <a:avLst/>
          </a:prstGeom>
          <a:solidFill>
            <a:schemeClr val="tx1">
              <a:alpha val="50000"/>
            </a:schemeClr>
          </a:solidFill>
        </p:spPr>
        <p:txBody>
          <a:bodyPr wrap="square">
            <a:spAutoFit/>
          </a:bodyPr>
          <a:lstStyle/>
          <a:p>
            <a:r>
              <a:rPr lang="en-US" altLang="zh-TW" sz="1000" dirty="0" smtClean="0">
                <a:solidFill>
                  <a:schemeClr val="bg1"/>
                </a:solidFill>
              </a:rPr>
              <a:t>Obama's friendship with Vice President Joe Biden has been well-documented. Pictured, the president blowing at candles after Biden surprised him with cupcakes on his birthday on August 4, 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36</a:t>
            </a:fld>
            <a:endParaRPr lang="zh-TW" altLang="en-US"/>
          </a:p>
        </p:txBody>
      </p:sp>
    </p:spTree>
    <p:extLst>
      <p:ext uri="{BB962C8B-B14F-4D97-AF65-F5344CB8AC3E}">
        <p14:creationId xmlns:p14="http://schemas.microsoft.com/office/powerpoint/2010/main" val="2404745060"/>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7890" name="Picture 2" descr="D:\新下載資料\Behind the Lens-Obama\37.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3412" y="1"/>
            <a:ext cx="7717178"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448272" y="4227934"/>
            <a:ext cx="4572000" cy="553998"/>
          </a:xfrm>
          <a:prstGeom prst="rect">
            <a:avLst/>
          </a:prstGeom>
        </p:spPr>
        <p:txBody>
          <a:bodyPr>
            <a:spAutoFit/>
          </a:bodyPr>
          <a:lstStyle/>
          <a:p>
            <a:r>
              <a:rPr lang="en-US" altLang="zh-TW" sz="1000" dirty="0" smtClean="0"/>
              <a:t>When Stevie Wonder visited the White House on August 5, 2016, the president described the items in his office to the blind musician. Pictured, Wonder feeling the bust of Dr. Martin Luther King</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37</a:t>
            </a:fld>
            <a:endParaRPr lang="zh-TW" altLang="en-US"/>
          </a:p>
        </p:txBody>
      </p:sp>
    </p:spTree>
    <p:extLst>
      <p:ext uri="{BB962C8B-B14F-4D97-AF65-F5344CB8AC3E}">
        <p14:creationId xmlns:p14="http://schemas.microsoft.com/office/powerpoint/2010/main" val="1329949716"/>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8914" name="Picture 2" descr="D:\新下載資料\Behind the Lens-Obama\38.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187624" y="771550"/>
            <a:ext cx="4572000" cy="553998"/>
          </a:xfrm>
          <a:prstGeom prst="rect">
            <a:avLst/>
          </a:prstGeom>
        </p:spPr>
        <p:txBody>
          <a:bodyPr>
            <a:spAutoFit/>
          </a:bodyPr>
          <a:lstStyle/>
          <a:p>
            <a:r>
              <a:rPr lang="en-US" altLang="zh-TW" sz="1000" dirty="0" smtClean="0">
                <a:solidFill>
                  <a:schemeClr val="bg1"/>
                </a:solidFill>
              </a:rPr>
              <a:t>Members of the Biden family cross the highway to a dedication ceremony for a road that was named by the Government of Kosovo in honor of Joseph R. 'Beau' Biden </a:t>
            </a:r>
            <a:r>
              <a:rPr lang="en-US" altLang="zh-TW" sz="1000" dirty="0">
                <a:solidFill>
                  <a:schemeClr val="bg1"/>
                </a:solidFill>
              </a:rPr>
              <a:t>III on Aug. 17, 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38</a:t>
            </a:fld>
            <a:endParaRPr lang="zh-TW" altLang="en-US"/>
          </a:p>
        </p:txBody>
      </p:sp>
    </p:spTree>
    <p:extLst>
      <p:ext uri="{BB962C8B-B14F-4D97-AF65-F5344CB8AC3E}">
        <p14:creationId xmlns:p14="http://schemas.microsoft.com/office/powerpoint/2010/main" val="3442779501"/>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9938" name="Picture 2" descr="D:\新下載資料\Behind the Lens-Obama\39.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80120" y="4619912"/>
            <a:ext cx="4572000" cy="400110"/>
          </a:xfrm>
          <a:prstGeom prst="rect">
            <a:avLst/>
          </a:prstGeom>
        </p:spPr>
        <p:txBody>
          <a:bodyPr>
            <a:spAutoFit/>
          </a:bodyPr>
          <a:lstStyle/>
          <a:p>
            <a:r>
              <a:rPr lang="en-US" altLang="zh-TW" sz="1000" dirty="0" smtClean="0"/>
              <a:t>The president watches a virtual reality film of Yosemite National Park as personal aide Ferial </a:t>
            </a:r>
            <a:r>
              <a:rPr lang="en-US" altLang="zh-TW" sz="1000" dirty="0" err="1" smtClean="0"/>
              <a:t>Govashiri</a:t>
            </a:r>
            <a:r>
              <a:rPr lang="en-US" altLang="zh-TW" sz="1000" dirty="0" smtClean="0"/>
              <a:t> works at her computer on August 24,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39</a:t>
            </a:fld>
            <a:endParaRPr lang="zh-TW" altLang="en-US"/>
          </a:p>
        </p:txBody>
      </p:sp>
    </p:spTree>
    <p:extLst>
      <p:ext uri="{BB962C8B-B14F-4D97-AF65-F5344CB8AC3E}">
        <p14:creationId xmlns:p14="http://schemas.microsoft.com/office/powerpoint/2010/main" val="151088462"/>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62" name="Picture 2" descr="D:\新下載資料\Behind the Lens-Obama\40.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555776" y="4227934"/>
            <a:ext cx="4572000" cy="707886"/>
          </a:xfrm>
          <a:prstGeom prst="rect">
            <a:avLst/>
          </a:prstGeom>
        </p:spPr>
        <p:txBody>
          <a:bodyPr>
            <a:spAutoFit/>
          </a:bodyPr>
          <a:lstStyle/>
          <a:p>
            <a:r>
              <a:rPr lang="en-US" altLang="zh-TW" sz="1000" dirty="0" smtClean="0">
                <a:solidFill>
                  <a:schemeClr val="bg1"/>
                </a:solidFill>
              </a:rPr>
              <a:t>On another visit to the Walter reed National Military Medical Center, Master Chief Petty Officer David Hall asked the President to join him and his family in a yoga therapy session. Hall, a 26-year veteran was injured while deployed to Iraq and </a:t>
            </a:r>
            <a:r>
              <a:rPr lang="en-US" altLang="zh-TW" sz="1000" dirty="0">
                <a:solidFill>
                  <a:schemeClr val="bg1"/>
                </a:solidFill>
              </a:rPr>
              <a:t>Afghanistan on Aug. 26, 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40</a:t>
            </a:fld>
            <a:endParaRPr lang="zh-TW" altLang="en-US"/>
          </a:p>
        </p:txBody>
      </p:sp>
    </p:spTree>
    <p:extLst>
      <p:ext uri="{BB962C8B-B14F-4D97-AF65-F5344CB8AC3E}">
        <p14:creationId xmlns:p14="http://schemas.microsoft.com/office/powerpoint/2010/main" val="1527851231"/>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1986" name="Picture 2" descr="D:\新下載資料\Behind the Lens-Obama\4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 y="0"/>
            <a:ext cx="9144001" cy="516403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4176031"/>
            <a:ext cx="4572000" cy="400110"/>
          </a:xfrm>
          <a:prstGeom prst="rect">
            <a:avLst/>
          </a:prstGeom>
        </p:spPr>
        <p:txBody>
          <a:bodyPr>
            <a:spAutoFit/>
          </a:bodyPr>
          <a:lstStyle/>
          <a:p>
            <a:r>
              <a:rPr lang="en-US" altLang="zh-TW" sz="1000" dirty="0" smtClean="0">
                <a:solidFill>
                  <a:schemeClr val="bg1"/>
                </a:solidFill>
              </a:rPr>
              <a:t>Obama pauses while talking with a writer from National Geographic during his visit to Midway Atoll in the North Pacific </a:t>
            </a:r>
            <a:r>
              <a:rPr lang="en-US" altLang="zh-TW" sz="1000" dirty="0">
                <a:solidFill>
                  <a:schemeClr val="bg1"/>
                </a:solidFill>
              </a:rPr>
              <a:t>Ocean on Sept. 1, </a:t>
            </a:r>
            <a:r>
              <a:rPr lang="en-US" altLang="zh-TW" sz="1000" dirty="0" smtClean="0">
                <a:solidFill>
                  <a:schemeClr val="bg1"/>
                </a:solidFill>
              </a:rPr>
              <a:t>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41</a:t>
            </a:fld>
            <a:endParaRPr lang="zh-TW" altLang="en-US"/>
          </a:p>
        </p:txBody>
      </p:sp>
    </p:spTree>
    <p:extLst>
      <p:ext uri="{BB962C8B-B14F-4D97-AF65-F5344CB8AC3E}">
        <p14:creationId xmlns:p14="http://schemas.microsoft.com/office/powerpoint/2010/main" val="502117799"/>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3010" name="Picture 2" descr="D:\新下載資料\Behind the Lens-Obama\42.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98071" y="0"/>
            <a:ext cx="7347858"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563888" y="4587974"/>
            <a:ext cx="4572000" cy="400110"/>
          </a:xfrm>
          <a:prstGeom prst="rect">
            <a:avLst/>
          </a:prstGeom>
        </p:spPr>
        <p:txBody>
          <a:bodyPr>
            <a:spAutoFit/>
          </a:bodyPr>
          <a:lstStyle/>
          <a:p>
            <a:r>
              <a:rPr lang="en-US" altLang="zh-TW" sz="1000" dirty="0"/>
              <a:t>Obama talks with Russian President Vladimir Putin at the G20 Summit in Hangzhou in what appears to be a tense moment on September 5, </a:t>
            </a:r>
            <a:r>
              <a:rPr lang="en-US" altLang="zh-TW" sz="1000" dirty="0" smtClean="0"/>
              <a:t>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42</a:t>
            </a:fld>
            <a:endParaRPr lang="zh-TW" altLang="en-US"/>
          </a:p>
        </p:txBody>
      </p:sp>
    </p:spTree>
    <p:extLst>
      <p:ext uri="{BB962C8B-B14F-4D97-AF65-F5344CB8AC3E}">
        <p14:creationId xmlns:p14="http://schemas.microsoft.com/office/powerpoint/2010/main" val="2769578155"/>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4034" name="Picture 2" descr="D:\新下載資料\Behind the Lens-Obama\4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67544" y="339502"/>
            <a:ext cx="4572000" cy="553998"/>
          </a:xfrm>
          <a:prstGeom prst="rect">
            <a:avLst/>
          </a:prstGeom>
          <a:solidFill>
            <a:schemeClr val="accent3">
              <a:lumMod val="75000"/>
              <a:alpha val="50000"/>
            </a:schemeClr>
          </a:solidFill>
        </p:spPr>
        <p:txBody>
          <a:bodyPr>
            <a:spAutoFit/>
          </a:bodyPr>
          <a:lstStyle/>
          <a:p>
            <a:r>
              <a:rPr lang="en-US" altLang="zh-TW" sz="1000" dirty="0">
                <a:effectLst>
                  <a:outerShdw blurRad="38100" dist="38100" dir="2700000" algn="tl">
                    <a:srgbClr val="000000">
                      <a:alpha val="43137"/>
                    </a:srgbClr>
                  </a:outerShdw>
                </a:effectLst>
              </a:rPr>
              <a:t>Obama, the first sitting American president to visit </a:t>
            </a:r>
            <a:r>
              <a:rPr lang="en-US" altLang="zh-TW" sz="1000" dirty="0" smtClean="0">
                <a:effectLst>
                  <a:outerShdw blurRad="38100" dist="38100" dir="2700000" algn="tl">
                    <a:srgbClr val="000000">
                      <a:alpha val="43137"/>
                    </a:srgbClr>
                  </a:outerShdw>
                </a:effectLst>
              </a:rPr>
              <a:t>Laos. </a:t>
            </a:r>
            <a:r>
              <a:rPr lang="en-US" altLang="zh-TW" sz="1000" dirty="0">
                <a:effectLst>
                  <a:outerShdw blurRad="38100" dist="38100" dir="2700000" algn="tl">
                    <a:srgbClr val="000000">
                      <a:alpha val="43137"/>
                    </a:srgbClr>
                  </a:outerShdw>
                </a:effectLst>
              </a:rPr>
              <a:t>Pictured, the president enjoying a fresh coconut on September 7, 2016, with splatters still visible on his shirt after it was chopped </a:t>
            </a:r>
            <a:r>
              <a:rPr lang="en-US" altLang="zh-TW" sz="1000" dirty="0" smtClean="0">
                <a:effectLst>
                  <a:outerShdw blurRad="38100" dist="38100" dir="2700000" algn="tl">
                    <a:srgbClr val="000000">
                      <a:alpha val="43137"/>
                    </a:srgbClr>
                  </a:outerShdw>
                </a:effectLst>
              </a:rPr>
              <a:t>open</a:t>
            </a:r>
            <a:endParaRPr lang="zh-TW" altLang="en-US" sz="1000" dirty="0">
              <a:effectLst>
                <a:outerShdw blurRad="38100" dist="38100" dir="2700000" algn="tl">
                  <a:srgbClr val="000000">
                    <a:alpha val="43137"/>
                  </a:srgbClr>
                </a:outerShdw>
              </a:effectLst>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43</a:t>
            </a:fld>
            <a:endParaRPr lang="zh-TW" altLang="en-US"/>
          </a:p>
        </p:txBody>
      </p:sp>
    </p:spTree>
    <p:extLst>
      <p:ext uri="{BB962C8B-B14F-4D97-AF65-F5344CB8AC3E}">
        <p14:creationId xmlns:p14="http://schemas.microsoft.com/office/powerpoint/2010/main" val="44894557"/>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5058" name="Picture 2" descr="D:\新下載資料\Behind the Lens-Obama\44.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270214" y="4011910"/>
            <a:ext cx="4572000" cy="707886"/>
          </a:xfrm>
          <a:prstGeom prst="rect">
            <a:avLst/>
          </a:prstGeom>
        </p:spPr>
        <p:txBody>
          <a:bodyPr>
            <a:spAutoFit/>
          </a:bodyPr>
          <a:lstStyle/>
          <a:p>
            <a:r>
              <a:rPr lang="en-US" altLang="zh-TW" sz="1000" dirty="0"/>
              <a:t>During the ASEAN gala dinner in Laos, </a:t>
            </a:r>
            <a:r>
              <a:rPr lang="en-US" altLang="zh-TW" sz="1000" dirty="0" smtClean="0"/>
              <a:t>Obama </a:t>
            </a:r>
            <a:r>
              <a:rPr lang="en-US" altLang="zh-TW" sz="1000" dirty="0"/>
              <a:t>hid in a corner of the room next to a couple of Secret Service agents and approached the president while he was speaking to Prime Minister John Key of New Zealand and Prime Minister Malcolm Turnbull of Australia on Sept. 7,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44</a:t>
            </a:fld>
            <a:endParaRPr lang="zh-TW" altLang="en-US"/>
          </a:p>
        </p:txBody>
      </p:sp>
    </p:spTree>
    <p:extLst>
      <p:ext uri="{BB962C8B-B14F-4D97-AF65-F5344CB8AC3E}">
        <p14:creationId xmlns:p14="http://schemas.microsoft.com/office/powerpoint/2010/main" val="1698375072"/>
      </p:ext>
    </p:extLst>
  </p:cSld>
  <p:clrMapOvr>
    <a:masterClrMapping/>
  </p:clrMapOvr>
  <mc:AlternateContent xmlns:mc="http://schemas.openxmlformats.org/markup-compatibility/2006" xmlns:p14="http://schemas.microsoft.com/office/powerpoint/2010/main">
    <mc:Choice Requires="p14">
      <p:transition spd="slow" p14:dur="150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6082" name="Picture 2" descr="D:\新下載資料\Behind the Lens-Obama\45.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851920" y="3651870"/>
            <a:ext cx="4572000" cy="400110"/>
          </a:xfrm>
          <a:prstGeom prst="rect">
            <a:avLst/>
          </a:prstGeom>
        </p:spPr>
        <p:txBody>
          <a:bodyPr>
            <a:spAutoFit/>
          </a:bodyPr>
          <a:lstStyle/>
          <a:p>
            <a:r>
              <a:rPr lang="en-US" altLang="zh-TW" sz="1000" dirty="0"/>
              <a:t>The President had gone for a hike with daughter Malia at Great Falls National Park, Va., and sat down on a rock overlooking the Potomac </a:t>
            </a:r>
            <a:r>
              <a:rPr lang="en-US" altLang="zh-TW" sz="1000" dirty="0" smtClean="0"/>
              <a:t>River on </a:t>
            </a:r>
            <a:r>
              <a:rPr lang="en-US" altLang="zh-TW" sz="1000" dirty="0"/>
              <a:t>Sept. 11,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45</a:t>
            </a:fld>
            <a:endParaRPr lang="zh-TW" altLang="en-US"/>
          </a:p>
        </p:txBody>
      </p:sp>
    </p:spTree>
    <p:extLst>
      <p:ext uri="{BB962C8B-B14F-4D97-AF65-F5344CB8AC3E}">
        <p14:creationId xmlns:p14="http://schemas.microsoft.com/office/powerpoint/2010/main" val="1718593146"/>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7106" name="Picture 2" descr="D:\新下載資料\Behind the Lens-Obama\46.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37" y="15717"/>
            <a:ext cx="6211730" cy="512778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6220067" y="1131590"/>
            <a:ext cx="2664296" cy="861774"/>
          </a:xfrm>
          <a:prstGeom prst="rect">
            <a:avLst/>
          </a:prstGeom>
        </p:spPr>
        <p:txBody>
          <a:bodyPr wrap="square">
            <a:spAutoFit/>
          </a:bodyPr>
          <a:lstStyle/>
          <a:p>
            <a:r>
              <a:rPr lang="en-US" altLang="zh-TW" sz="1000" dirty="0"/>
              <a:t>The president and George Clooney rolled up their sleeves and faced off in a game of basketball at the White House on September 12, 2016, after the actor presented a report about the president of South Sudan on Sept. 12,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46</a:t>
            </a:fld>
            <a:endParaRPr lang="zh-TW" altLang="en-US"/>
          </a:p>
        </p:txBody>
      </p:sp>
    </p:spTree>
    <p:extLst>
      <p:ext uri="{BB962C8B-B14F-4D97-AF65-F5344CB8AC3E}">
        <p14:creationId xmlns:p14="http://schemas.microsoft.com/office/powerpoint/2010/main" val="2286382843"/>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8130" name="Picture 2" descr="D:\新下載資料\Behind the Lens-Obama\47.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79512" y="4358331"/>
            <a:ext cx="4572000" cy="553998"/>
          </a:xfrm>
          <a:prstGeom prst="rect">
            <a:avLst/>
          </a:prstGeom>
          <a:solidFill>
            <a:schemeClr val="accent1">
              <a:lumMod val="75000"/>
              <a:alpha val="50000"/>
            </a:schemeClr>
          </a:solidFill>
        </p:spPr>
        <p:txBody>
          <a:bodyPr>
            <a:spAutoFit/>
          </a:bodyPr>
          <a:lstStyle/>
          <a:p>
            <a:r>
              <a:rPr lang="en-US" altLang="zh-TW" sz="1000" dirty="0"/>
              <a:t>The First Lady goes shopping at a CVS Pharmacy in preparation for life after the White House during the taping for the Ellen DeGeneres Show in Burbank, California on September 12, </a:t>
            </a:r>
            <a:r>
              <a:rPr lang="en-US" altLang="zh-TW" sz="1000" dirty="0" smtClean="0"/>
              <a:t>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47</a:t>
            </a:fld>
            <a:endParaRPr lang="zh-TW" altLang="en-US"/>
          </a:p>
        </p:txBody>
      </p:sp>
    </p:spTree>
    <p:extLst>
      <p:ext uri="{BB962C8B-B14F-4D97-AF65-F5344CB8AC3E}">
        <p14:creationId xmlns:p14="http://schemas.microsoft.com/office/powerpoint/2010/main" val="498415551"/>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9154" name="Picture 2" descr="D:\新下載資料\Behind the Lens-Obama\48.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4000"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1347614"/>
            <a:ext cx="4572000" cy="400110"/>
          </a:xfrm>
          <a:prstGeom prst="rect">
            <a:avLst/>
          </a:prstGeom>
        </p:spPr>
        <p:txBody>
          <a:bodyPr>
            <a:spAutoFit/>
          </a:bodyPr>
          <a:lstStyle/>
          <a:p>
            <a:r>
              <a:rPr lang="en-US" altLang="zh-TW" sz="1000" dirty="0">
                <a:solidFill>
                  <a:schemeClr val="bg1"/>
                </a:solidFill>
              </a:rPr>
              <a:t>The Obamas tour the new Smithsonian National Museum of African American History and Culture on September 14, </a:t>
            </a:r>
            <a:r>
              <a:rPr lang="en-US" altLang="zh-TW" sz="1000" dirty="0" smtClean="0">
                <a:solidFill>
                  <a:schemeClr val="bg1"/>
                </a:solidFill>
              </a:rPr>
              <a:t>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48</a:t>
            </a:fld>
            <a:endParaRPr lang="zh-TW" altLang="en-US"/>
          </a:p>
        </p:txBody>
      </p:sp>
    </p:spTree>
    <p:extLst>
      <p:ext uri="{BB962C8B-B14F-4D97-AF65-F5344CB8AC3E}">
        <p14:creationId xmlns:p14="http://schemas.microsoft.com/office/powerpoint/2010/main" val="3823561576"/>
      </p:ext>
    </p:extLst>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0178" name="Picture 2" descr="D:\新下載資料\Behind the Lens-Obama\49.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4417143"/>
            <a:ext cx="4464496" cy="400110"/>
          </a:xfrm>
          <a:prstGeom prst="rect">
            <a:avLst/>
          </a:prstGeom>
          <a:solidFill>
            <a:schemeClr val="accent1">
              <a:lumMod val="75000"/>
              <a:alpha val="49000"/>
            </a:schemeClr>
          </a:solidFill>
        </p:spPr>
        <p:txBody>
          <a:bodyPr wrap="square">
            <a:spAutoFit/>
          </a:bodyPr>
          <a:lstStyle/>
          <a:p>
            <a:r>
              <a:rPr lang="en-US" altLang="zh-TW" sz="1000" dirty="0"/>
              <a:t>The First Lady hugs George W. Bush on stage during the opening ceremony of the National Museum of African American History and Culture on September 24, </a:t>
            </a:r>
            <a:r>
              <a:rPr lang="en-US" altLang="zh-TW" sz="1000" dirty="0" smtClean="0"/>
              <a:t>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49</a:t>
            </a:fld>
            <a:endParaRPr lang="zh-TW" altLang="en-US"/>
          </a:p>
        </p:txBody>
      </p:sp>
    </p:spTree>
    <p:extLst>
      <p:ext uri="{BB962C8B-B14F-4D97-AF65-F5344CB8AC3E}">
        <p14:creationId xmlns:p14="http://schemas.microsoft.com/office/powerpoint/2010/main" val="3380784336"/>
      </p:ext>
    </p:extLst>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02" name="Picture 2" descr="D:\新下載資料\Behind the Lens-Obama\50.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5774" y="3673936"/>
            <a:ext cx="4572000" cy="400110"/>
          </a:xfrm>
          <a:prstGeom prst="rect">
            <a:avLst/>
          </a:prstGeom>
        </p:spPr>
        <p:txBody>
          <a:bodyPr>
            <a:spAutoFit/>
          </a:bodyPr>
          <a:lstStyle/>
          <a:p>
            <a:r>
              <a:rPr lang="en-US" altLang="zh-TW" sz="1000" dirty="0"/>
              <a:t>Obama stepped in and took a photo of Bush, former First Lady Laura Bush, and the Bonner family at the museum's </a:t>
            </a:r>
            <a:r>
              <a:rPr lang="en-US" altLang="zh-TW" sz="1000" dirty="0" smtClean="0"/>
              <a:t>opening on Sept</a:t>
            </a:r>
            <a:r>
              <a:rPr lang="en-US" altLang="zh-TW" sz="1000" dirty="0"/>
              <a:t>. 24,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50</a:t>
            </a:fld>
            <a:endParaRPr lang="zh-TW" altLang="en-US"/>
          </a:p>
        </p:txBody>
      </p:sp>
    </p:spTree>
    <p:extLst>
      <p:ext uri="{BB962C8B-B14F-4D97-AF65-F5344CB8AC3E}">
        <p14:creationId xmlns:p14="http://schemas.microsoft.com/office/powerpoint/2010/main" val="2189435741"/>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2226" name="Picture 2" descr="D:\新下載資料\Behind the Lens-Obama\5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611560" y="3939902"/>
            <a:ext cx="4572000" cy="400110"/>
          </a:xfrm>
          <a:prstGeom prst="rect">
            <a:avLst/>
          </a:prstGeom>
        </p:spPr>
        <p:txBody>
          <a:bodyPr>
            <a:spAutoFit/>
          </a:bodyPr>
          <a:lstStyle/>
          <a:p>
            <a:r>
              <a:rPr lang="en-US" altLang="zh-TW" sz="1000" dirty="0"/>
              <a:t>Lego men were set up during the event South by South Lawn, an event based on the festival South by Southwest. This photo was Obama's idea on Oct. 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51</a:t>
            </a:fld>
            <a:endParaRPr lang="zh-TW" altLang="en-US"/>
          </a:p>
        </p:txBody>
      </p:sp>
    </p:spTree>
    <p:extLst>
      <p:ext uri="{BB962C8B-B14F-4D97-AF65-F5344CB8AC3E}">
        <p14:creationId xmlns:p14="http://schemas.microsoft.com/office/powerpoint/2010/main" val="3599583546"/>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3250" name="Picture 2" descr="D:\新下載資料\Behind the Lens-Obama\52.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3528" y="4083918"/>
            <a:ext cx="4572000" cy="707886"/>
          </a:xfrm>
          <a:prstGeom prst="rect">
            <a:avLst/>
          </a:prstGeom>
          <a:solidFill>
            <a:schemeClr val="bg1">
              <a:lumMod val="95000"/>
              <a:lumOff val="5000"/>
              <a:alpha val="50000"/>
            </a:schemeClr>
          </a:solidFill>
        </p:spPr>
        <p:txBody>
          <a:bodyPr>
            <a:spAutoFit/>
          </a:bodyPr>
          <a:lstStyle/>
          <a:p>
            <a:r>
              <a:rPr lang="en-US" altLang="zh-TW" sz="1000" dirty="0"/>
              <a:t>Souza was excited to learn The </a:t>
            </a:r>
            <a:r>
              <a:rPr lang="en-US" altLang="zh-TW" sz="1000" dirty="0" err="1"/>
              <a:t>Lumineers</a:t>
            </a:r>
            <a:r>
              <a:rPr lang="en-US" altLang="zh-TW" sz="1000" dirty="0"/>
              <a:t> would be performing at South by South Lawn. The photographer said he wanted to line up the White House in the background, and was caught off guard by guitarist </a:t>
            </a:r>
            <a:r>
              <a:rPr lang="en-US" altLang="zh-TW" sz="1000" dirty="0" err="1"/>
              <a:t>Stelth</a:t>
            </a:r>
            <a:r>
              <a:rPr lang="en-US" altLang="zh-TW" sz="1000" dirty="0"/>
              <a:t> </a:t>
            </a:r>
            <a:r>
              <a:rPr lang="en-US" altLang="zh-TW" sz="1000" dirty="0" err="1"/>
              <a:t>Ulvang</a:t>
            </a:r>
            <a:r>
              <a:rPr lang="en-US" altLang="zh-TW" sz="1000" dirty="0"/>
              <a:t> to jump on top of one of the speakers on Oct. 3,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52</a:t>
            </a:fld>
            <a:endParaRPr lang="zh-TW" altLang="en-US"/>
          </a:p>
        </p:txBody>
      </p:sp>
    </p:spTree>
    <p:extLst>
      <p:ext uri="{BB962C8B-B14F-4D97-AF65-F5344CB8AC3E}">
        <p14:creationId xmlns:p14="http://schemas.microsoft.com/office/powerpoint/2010/main" val="2363484192"/>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4274" name="Picture 2" descr="D:\新下載資料\Behind the Lens-Obama\5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79512" y="4371950"/>
            <a:ext cx="4572000" cy="707886"/>
          </a:xfrm>
          <a:prstGeom prst="rect">
            <a:avLst/>
          </a:prstGeom>
          <a:solidFill>
            <a:schemeClr val="bg1">
              <a:alpha val="50000"/>
            </a:schemeClr>
          </a:solidFill>
        </p:spPr>
        <p:txBody>
          <a:bodyPr>
            <a:spAutoFit/>
          </a:bodyPr>
          <a:lstStyle/>
          <a:p>
            <a:r>
              <a:rPr lang="en-US" altLang="zh-TW" sz="1000" dirty="0"/>
              <a:t>Souza, who snapped this photo on October 14, said: 'My favorite months in the Oval Office are late fall to early winter when occasionally the afternoon light will be at just the right angle to create some interesting backlight if the President is working at the Resolute Desk‘. Oct. 14,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53</a:t>
            </a:fld>
            <a:endParaRPr lang="zh-TW" altLang="en-US"/>
          </a:p>
        </p:txBody>
      </p:sp>
    </p:spTree>
    <p:extLst>
      <p:ext uri="{BB962C8B-B14F-4D97-AF65-F5344CB8AC3E}">
        <p14:creationId xmlns:p14="http://schemas.microsoft.com/office/powerpoint/2010/main" val="2474775957"/>
      </p:ext>
    </p:extLst>
  </p:cSld>
  <p:clrMapOvr>
    <a:masterClrMapping/>
  </p:clrMapOvr>
  <mc:AlternateContent xmlns:mc="http://schemas.openxmlformats.org/markup-compatibility/2006" xmlns:p14="http://schemas.microsoft.com/office/powerpoint/2010/main">
    <mc:Choice Requires="p14">
      <p:transition spd="slow" p14:dur="15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5298" name="Picture 2" descr="D:\新下載資料\Behind the Lens-Obama\54.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51520" y="4443958"/>
            <a:ext cx="4572000" cy="553998"/>
          </a:xfrm>
          <a:prstGeom prst="rect">
            <a:avLst/>
          </a:prstGeom>
        </p:spPr>
        <p:txBody>
          <a:bodyPr>
            <a:spAutoFit/>
          </a:bodyPr>
          <a:lstStyle/>
          <a:p>
            <a:r>
              <a:rPr lang="en-US" altLang="zh-TW" sz="1000" dirty="0"/>
              <a:t>Souza said there was almost no light remaining at the end of the day when Barack and Michelle toasted the White House staff on October 14. But the light creates an interesting silhouette with the Washington Monument between them. Oct. 14,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54</a:t>
            </a:fld>
            <a:endParaRPr lang="zh-TW" altLang="en-US"/>
          </a:p>
        </p:txBody>
      </p:sp>
    </p:spTree>
    <p:extLst>
      <p:ext uri="{BB962C8B-B14F-4D97-AF65-F5344CB8AC3E}">
        <p14:creationId xmlns:p14="http://schemas.microsoft.com/office/powerpoint/2010/main" val="3696014374"/>
      </p:ext>
    </p:extLst>
  </p:cSld>
  <p:clrMapOvr>
    <a:masterClrMapping/>
  </p:clrMapOvr>
  <mc:AlternateContent xmlns:mc="http://schemas.openxmlformats.org/markup-compatibility/2006" xmlns:p14="http://schemas.microsoft.com/office/powerpoint/2010/main">
    <mc:Choice Requires="p14">
      <p:transition spd="slow" p14:dur="150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6322" name="Picture 2" descr="D:\新下載資料\Behind the Lens-Obama\55.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67544" y="4155926"/>
            <a:ext cx="4572000" cy="553998"/>
          </a:xfrm>
          <a:prstGeom prst="rect">
            <a:avLst/>
          </a:prstGeom>
        </p:spPr>
        <p:txBody>
          <a:bodyPr>
            <a:spAutoFit/>
          </a:bodyPr>
          <a:lstStyle/>
          <a:p>
            <a:r>
              <a:rPr lang="en-US" altLang="zh-TW" sz="1000" dirty="0"/>
              <a:t>Vice President Biden and Dr. Jill Biden share a laugh with Attorney General Loretta Lynch and husband Stephen Hargrove while riding a trolley to the Italian State </a:t>
            </a:r>
            <a:r>
              <a:rPr lang="en-US" altLang="zh-TW" sz="1000" dirty="0" smtClean="0"/>
              <a:t>Dinner on Oct</a:t>
            </a:r>
            <a:r>
              <a:rPr lang="en-US" altLang="zh-TW" sz="1000" dirty="0"/>
              <a:t>. 18,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55</a:t>
            </a:fld>
            <a:endParaRPr lang="zh-TW" altLang="en-US"/>
          </a:p>
        </p:txBody>
      </p:sp>
    </p:spTree>
    <p:extLst>
      <p:ext uri="{BB962C8B-B14F-4D97-AF65-F5344CB8AC3E}">
        <p14:creationId xmlns:p14="http://schemas.microsoft.com/office/powerpoint/2010/main" val="2241368104"/>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7346" name="Picture 2" descr="D:\新下載資料\Behind the Lens-Obama\56.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3411" y="1"/>
            <a:ext cx="771717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43608" y="4155926"/>
            <a:ext cx="4572000" cy="707886"/>
          </a:xfrm>
          <a:prstGeom prst="rect">
            <a:avLst/>
          </a:prstGeom>
        </p:spPr>
        <p:txBody>
          <a:bodyPr>
            <a:spAutoFit/>
          </a:bodyPr>
          <a:lstStyle/>
          <a:p>
            <a:r>
              <a:rPr lang="en-US" altLang="zh-TW" sz="1000" dirty="0">
                <a:solidFill>
                  <a:schemeClr val="bg1"/>
                </a:solidFill>
              </a:rPr>
              <a:t>Bill Murray stopped by the White House to be honored as the recipient of the Mark Twain Prize for American Humor. The president, a Chicago White Sox fan, laughed at Murray's Cubs gear and the two filmed a public service announcement to sign up for the Affordable Care </a:t>
            </a:r>
            <a:r>
              <a:rPr lang="en-US" altLang="zh-TW" sz="1000" dirty="0" smtClean="0">
                <a:solidFill>
                  <a:schemeClr val="bg1"/>
                </a:solidFill>
              </a:rPr>
              <a:t>Act on Oct</a:t>
            </a:r>
            <a:r>
              <a:rPr lang="en-US" altLang="zh-TW" sz="1000" dirty="0">
                <a:solidFill>
                  <a:schemeClr val="bg1"/>
                </a:solidFill>
              </a:rPr>
              <a:t>. 21, 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56</a:t>
            </a:fld>
            <a:endParaRPr lang="zh-TW" altLang="en-US"/>
          </a:p>
        </p:txBody>
      </p:sp>
    </p:spTree>
    <p:extLst>
      <p:ext uri="{BB962C8B-B14F-4D97-AF65-F5344CB8AC3E}">
        <p14:creationId xmlns:p14="http://schemas.microsoft.com/office/powerpoint/2010/main" val="1106240908"/>
      </p:ext>
    </p:extLst>
  </p:cSld>
  <p:clrMapOvr>
    <a:masterClrMapping/>
  </p:clrMapOvr>
  <mc:AlternateContent xmlns:mc="http://schemas.openxmlformats.org/markup-compatibility/2006" xmlns:p14="http://schemas.microsoft.com/office/powerpoint/2010/main">
    <mc:Choice Requires="p14">
      <p:transition spd="slow" p14:dur="15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8370" name="Picture 2" descr="D:\新下載資料\Behind the Lens-Obama\57.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6306" y="1"/>
            <a:ext cx="7711394"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699792" y="4083918"/>
            <a:ext cx="4572000" cy="553998"/>
          </a:xfrm>
          <a:prstGeom prst="rect">
            <a:avLst/>
          </a:prstGeom>
        </p:spPr>
        <p:txBody>
          <a:bodyPr>
            <a:spAutoFit/>
          </a:bodyPr>
          <a:lstStyle/>
          <a:p>
            <a:r>
              <a:rPr lang="en-US" altLang="zh-TW" sz="1000" dirty="0"/>
              <a:t>The President was about to welcome local children for Halloween trick-or-treating when he ran into Superman Walker Earnest, son of Press Secretary Josh Earnest and told the boy to flex his </a:t>
            </a:r>
            <a:r>
              <a:rPr lang="en-US" altLang="zh-TW" sz="1000" dirty="0" smtClean="0"/>
              <a:t>muscles on </a:t>
            </a:r>
            <a:r>
              <a:rPr lang="en-US" altLang="zh-TW" sz="1000" dirty="0"/>
              <a:t>Oct. 31,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57</a:t>
            </a:fld>
            <a:endParaRPr lang="zh-TW" altLang="en-US"/>
          </a:p>
        </p:txBody>
      </p:sp>
    </p:spTree>
    <p:extLst>
      <p:ext uri="{BB962C8B-B14F-4D97-AF65-F5344CB8AC3E}">
        <p14:creationId xmlns:p14="http://schemas.microsoft.com/office/powerpoint/2010/main" val="3455285052"/>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9394" name="Picture 2" descr="D:\新下載資料\Behind the Lens-Obama\58.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3412" y="1"/>
            <a:ext cx="7717178"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347864" y="4443958"/>
            <a:ext cx="4572000" cy="400110"/>
          </a:xfrm>
          <a:prstGeom prst="rect">
            <a:avLst/>
          </a:prstGeom>
        </p:spPr>
        <p:txBody>
          <a:bodyPr>
            <a:spAutoFit/>
          </a:bodyPr>
          <a:lstStyle/>
          <a:p>
            <a:r>
              <a:rPr lang="en-US" altLang="zh-TW" sz="1000" dirty="0">
                <a:effectLst>
                  <a:outerShdw blurRad="38100" dist="38100" dir="2700000" algn="tl">
                    <a:srgbClr val="000000">
                      <a:alpha val="43137"/>
                    </a:srgbClr>
                  </a:outerShdw>
                </a:effectLst>
              </a:rPr>
              <a:t>The president is called on to sign memorabilia at every public event, as he signed a photo at an event for Hillary Clinton in Columbus, </a:t>
            </a:r>
            <a:r>
              <a:rPr lang="en-US" altLang="zh-TW" sz="1000" dirty="0" smtClean="0">
                <a:effectLst>
                  <a:outerShdw blurRad="38100" dist="38100" dir="2700000" algn="tl">
                    <a:srgbClr val="000000">
                      <a:alpha val="43137"/>
                    </a:srgbClr>
                  </a:outerShdw>
                </a:effectLst>
              </a:rPr>
              <a:t>Ohio </a:t>
            </a:r>
            <a:r>
              <a:rPr lang="en-US" altLang="zh-TW" sz="1000" dirty="0">
                <a:effectLst>
                  <a:outerShdw blurRad="38100" dist="38100" dir="2700000" algn="tl">
                    <a:srgbClr val="000000">
                      <a:alpha val="43137"/>
                    </a:srgbClr>
                  </a:outerShdw>
                </a:effectLst>
              </a:rPr>
              <a:t>on November 1, 2016</a:t>
            </a:r>
            <a:endParaRPr lang="zh-TW" altLang="en-US" sz="1000" dirty="0">
              <a:effectLst>
                <a:outerShdw blurRad="38100" dist="38100" dir="2700000" algn="tl">
                  <a:srgbClr val="000000">
                    <a:alpha val="43137"/>
                  </a:srgbClr>
                </a:outerShdw>
              </a:effectLst>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58</a:t>
            </a:fld>
            <a:endParaRPr lang="zh-TW" altLang="en-US"/>
          </a:p>
        </p:txBody>
      </p:sp>
    </p:spTree>
    <p:extLst>
      <p:ext uri="{BB962C8B-B14F-4D97-AF65-F5344CB8AC3E}">
        <p14:creationId xmlns:p14="http://schemas.microsoft.com/office/powerpoint/2010/main" val="4223893333"/>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0418" name="Picture 2" descr="D:\新下載資料\Behind the Lens-Obama\59.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79512" y="3935343"/>
            <a:ext cx="4572000" cy="553998"/>
          </a:xfrm>
          <a:prstGeom prst="rect">
            <a:avLst/>
          </a:prstGeom>
        </p:spPr>
        <p:txBody>
          <a:bodyPr>
            <a:spAutoFit/>
          </a:bodyPr>
          <a:lstStyle/>
          <a:p>
            <a:r>
              <a:rPr lang="en-US" altLang="zh-TW" sz="1000" dirty="0"/>
              <a:t>Despite being a Chicago White Sox fan, Obama called Chicago Cubs manager Joe </a:t>
            </a:r>
            <a:r>
              <a:rPr lang="en-US" altLang="zh-TW" sz="1000" dirty="0" err="1"/>
              <a:t>Maddon</a:t>
            </a:r>
            <a:r>
              <a:rPr lang="en-US" altLang="zh-TW" sz="1000" dirty="0"/>
              <a:t> from Air Force One, congratulating him on the World Series win. Listening in on the call is Deputy Chief of Staff Anita Decker </a:t>
            </a:r>
            <a:r>
              <a:rPr lang="en-US" altLang="zh-TW" sz="1000" dirty="0" smtClean="0"/>
              <a:t>Breckenridge on Nov</a:t>
            </a:r>
            <a:r>
              <a:rPr lang="en-US" altLang="zh-TW" sz="1000" dirty="0"/>
              <a:t>. 3, </a:t>
            </a:r>
            <a:r>
              <a:rPr lang="en-US" altLang="zh-TW" sz="1000" dirty="0" smtClean="0"/>
              <a:t>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59</a:t>
            </a:fld>
            <a:endParaRPr lang="zh-TW" altLang="en-US"/>
          </a:p>
        </p:txBody>
      </p:sp>
    </p:spTree>
    <p:extLst>
      <p:ext uri="{BB962C8B-B14F-4D97-AF65-F5344CB8AC3E}">
        <p14:creationId xmlns:p14="http://schemas.microsoft.com/office/powerpoint/2010/main" val="1177941077"/>
      </p:ext>
    </p:extLst>
  </p:cSld>
  <p:clrMapOvr>
    <a:masterClrMapping/>
  </p:clrMapOvr>
  <mc:AlternateContent xmlns:mc="http://schemas.openxmlformats.org/markup-compatibility/2006" xmlns:p14="http://schemas.microsoft.com/office/powerpoint/2010/main">
    <mc:Choice Requires="p14">
      <p:transition spd="slow" p14:dur="15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42" name="Picture 2" descr="D:\新下載資料\Behind the Lens-Obama\60.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3410" y="0"/>
            <a:ext cx="7717180"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899592" y="3867894"/>
            <a:ext cx="4572000" cy="553998"/>
          </a:xfrm>
          <a:prstGeom prst="rect">
            <a:avLst/>
          </a:prstGeom>
        </p:spPr>
        <p:txBody>
          <a:bodyPr>
            <a:spAutoFit/>
          </a:bodyPr>
          <a:lstStyle/>
          <a:p>
            <a:r>
              <a:rPr lang="en-US" altLang="zh-TW" sz="1000" dirty="0"/>
              <a:t>Obama, surrounded by Secret Service agents, walks across the tarmac to greet a crowd at the North Carolina Air National Guard Base in Charlotte during the sunset on November 4, </a:t>
            </a:r>
            <a:r>
              <a:rPr lang="en-US" altLang="zh-TW" sz="1000" dirty="0" smtClean="0"/>
              <a:t>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60</a:t>
            </a:fld>
            <a:endParaRPr lang="zh-TW" altLang="en-US"/>
          </a:p>
        </p:txBody>
      </p:sp>
    </p:spTree>
    <p:extLst>
      <p:ext uri="{BB962C8B-B14F-4D97-AF65-F5344CB8AC3E}">
        <p14:creationId xmlns:p14="http://schemas.microsoft.com/office/powerpoint/2010/main" val="3285678709"/>
      </p:ext>
    </p:extLst>
  </p:cSld>
  <p:clrMapOvr>
    <a:masterClrMapping/>
  </p:clrMapOvr>
  <mc:AlternateContent xmlns:mc="http://schemas.openxmlformats.org/markup-compatibility/2006" xmlns:p14="http://schemas.microsoft.com/office/powerpoint/2010/main">
    <mc:Choice Requires="p14">
      <p:transition spd="slow" p14:dur="1500" advTm="11000">
        <p:split orient="vert"/>
      </p:transition>
    </mc:Choice>
    <mc:Fallback xmlns="">
      <p:transition spd="slow"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2466" name="Picture 2" descr="D:\新下載資料\Behind the Lens-Obama\6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77553"/>
            <a:ext cx="9144000" cy="532105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899592" y="4384964"/>
            <a:ext cx="4572000" cy="400110"/>
          </a:xfrm>
          <a:prstGeom prst="rect">
            <a:avLst/>
          </a:prstGeom>
        </p:spPr>
        <p:txBody>
          <a:bodyPr>
            <a:spAutoFit/>
          </a:bodyPr>
          <a:lstStyle/>
          <a:p>
            <a:r>
              <a:rPr lang="en-US" altLang="zh-TW" sz="1000" dirty="0">
                <a:solidFill>
                  <a:schemeClr val="bg1"/>
                </a:solidFill>
              </a:rPr>
              <a:t>The president dropped to his hands and knees to play with Evelyn Cushman, daughter of Chase Cushman, Director of Scheduling and </a:t>
            </a:r>
            <a:r>
              <a:rPr lang="en-US" altLang="zh-TW" sz="1000" dirty="0" smtClean="0">
                <a:solidFill>
                  <a:schemeClr val="bg1"/>
                </a:solidFill>
              </a:rPr>
              <a:t>Advance on </a:t>
            </a:r>
            <a:r>
              <a:rPr lang="en-US" altLang="zh-TW" sz="1000" dirty="0">
                <a:solidFill>
                  <a:schemeClr val="bg1"/>
                </a:solidFill>
              </a:rPr>
              <a:t>Nov. 8, 2016</a:t>
            </a:r>
            <a:endParaRPr lang="zh-TW" altLang="en-US" sz="1000" dirty="0">
              <a:solidFill>
                <a:schemeClr val="bg1"/>
              </a:solidFill>
            </a:endParaRP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61</a:t>
            </a:fld>
            <a:endParaRPr lang="zh-TW" altLang="en-US"/>
          </a:p>
        </p:txBody>
      </p:sp>
    </p:spTree>
    <p:extLst>
      <p:ext uri="{BB962C8B-B14F-4D97-AF65-F5344CB8AC3E}">
        <p14:creationId xmlns:p14="http://schemas.microsoft.com/office/powerpoint/2010/main" val="3208871340"/>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3490" name="Picture 2" descr="D:\新下載資料\Behind the Lens-Obama\62.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99593" y="20775"/>
            <a:ext cx="7374725" cy="512272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43608" y="4443958"/>
            <a:ext cx="4572000" cy="400110"/>
          </a:xfrm>
          <a:prstGeom prst="rect">
            <a:avLst/>
          </a:prstGeom>
        </p:spPr>
        <p:txBody>
          <a:bodyPr>
            <a:spAutoFit/>
          </a:bodyPr>
          <a:lstStyle/>
          <a:p>
            <a:r>
              <a:rPr lang="en-US" altLang="zh-TW" sz="1000" dirty="0"/>
              <a:t>This image of the White House, captured on election day, shows the North Portico lit up with the moon in the </a:t>
            </a:r>
            <a:r>
              <a:rPr lang="en-US" altLang="zh-TW" sz="1000" dirty="0" smtClean="0"/>
              <a:t>background </a:t>
            </a:r>
            <a:r>
              <a:rPr lang="en-US" altLang="zh-TW" sz="1000" dirty="0"/>
              <a:t>Nov. 8,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62</a:t>
            </a:fld>
            <a:endParaRPr lang="zh-TW" altLang="en-US"/>
          </a:p>
        </p:txBody>
      </p:sp>
    </p:spTree>
    <p:extLst>
      <p:ext uri="{BB962C8B-B14F-4D97-AF65-F5344CB8AC3E}">
        <p14:creationId xmlns:p14="http://schemas.microsoft.com/office/powerpoint/2010/main" val="428660326"/>
      </p:ext>
    </p:extLst>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4514" name="Picture 2" descr="D:\新下載資料\Behind the Lens-Obama\6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683568" y="3867894"/>
            <a:ext cx="4572000" cy="707886"/>
          </a:xfrm>
          <a:prstGeom prst="rect">
            <a:avLst/>
          </a:prstGeom>
          <a:solidFill>
            <a:schemeClr val="tx2">
              <a:lumMod val="25000"/>
              <a:alpha val="30000"/>
            </a:schemeClr>
          </a:solidFill>
        </p:spPr>
        <p:txBody>
          <a:bodyPr>
            <a:spAutoFit/>
          </a:bodyPr>
          <a:lstStyle/>
          <a:p>
            <a:r>
              <a:rPr lang="en-US" altLang="zh-TW" sz="1000" dirty="0"/>
              <a:t>The president wanted to speak to Press Secretary Josh Earnest the morning after the elections, and told him to bring the team with him, thinking it was just a few people</a:t>
            </a:r>
            <a:r>
              <a:rPr lang="en-US" altLang="zh-TW" sz="1000" dirty="0" smtClean="0"/>
              <a:t>, </a:t>
            </a:r>
            <a:r>
              <a:rPr lang="en-US" altLang="zh-TW" sz="1000" dirty="0"/>
              <a:t>Instead, he addressed the entire communications, speechwriting and research team, with some members look </a:t>
            </a:r>
            <a:r>
              <a:rPr lang="en-US" altLang="zh-TW" sz="1000" dirty="0" smtClean="0"/>
              <a:t>crestfallen </a:t>
            </a:r>
            <a:r>
              <a:rPr lang="en-US" altLang="zh-TW" sz="1000" dirty="0"/>
              <a:t>on Nov. 9,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63</a:t>
            </a:fld>
            <a:endParaRPr lang="zh-TW" altLang="en-US"/>
          </a:p>
        </p:txBody>
      </p:sp>
    </p:spTree>
    <p:extLst>
      <p:ext uri="{BB962C8B-B14F-4D97-AF65-F5344CB8AC3E}">
        <p14:creationId xmlns:p14="http://schemas.microsoft.com/office/powerpoint/2010/main" val="1712324704"/>
      </p:ext>
    </p:extLst>
  </p:cSld>
  <p:clrMapOvr>
    <a:masterClrMapping/>
  </p:clrMapOvr>
  <mc:AlternateContent xmlns:mc="http://schemas.openxmlformats.org/markup-compatibility/2006" xmlns:p14="http://schemas.microsoft.com/office/powerpoint/2010/main">
    <mc:Choice Requires="p14">
      <p:transition spd="slow" p14:dur="15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5538" name="Picture 2" descr="D:\新下載資料\Behind the Lens-Obama\64.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4166959"/>
            <a:ext cx="3672408" cy="400110"/>
          </a:xfrm>
          <a:prstGeom prst="rect">
            <a:avLst/>
          </a:prstGeom>
        </p:spPr>
        <p:txBody>
          <a:bodyPr wrap="square">
            <a:spAutoFit/>
          </a:bodyPr>
          <a:lstStyle/>
          <a:p>
            <a:r>
              <a:rPr lang="en-US" altLang="zh-TW" sz="1000" dirty="0"/>
              <a:t>Two days after the election, the President meets with President-elect Donald </a:t>
            </a:r>
            <a:r>
              <a:rPr lang="en-US" altLang="zh-TW" sz="1000" dirty="0" smtClean="0"/>
              <a:t>Trump on Nov</a:t>
            </a:r>
            <a:r>
              <a:rPr lang="en-US" altLang="zh-TW" sz="1000" dirty="0"/>
              <a:t>. 10, 2016</a:t>
            </a: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64</a:t>
            </a:fld>
            <a:endParaRPr lang="zh-TW" altLang="en-US"/>
          </a:p>
        </p:txBody>
      </p:sp>
    </p:spTree>
    <p:extLst>
      <p:ext uri="{BB962C8B-B14F-4D97-AF65-F5344CB8AC3E}">
        <p14:creationId xmlns:p14="http://schemas.microsoft.com/office/powerpoint/2010/main" val="594841988"/>
      </p:ext>
    </p:extLst>
  </p:cSld>
  <p:clrMapOvr>
    <a:masterClrMapping/>
  </p:clrMapOvr>
  <mc:AlternateContent xmlns:mc="http://schemas.openxmlformats.org/markup-compatibility/2006" xmlns:p14="http://schemas.microsoft.com/office/powerpoint/2010/main">
    <mc:Choice Requires="p14">
      <p:transition spd="slow" p14:dur="1500" advTm="8000">
        <p:split orient="vert"/>
      </p:transition>
    </mc:Choice>
    <mc:Fallback xmlns="">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6562" name="Picture 2" descr="D:\新下載資料\Behind the Lens-Obama\65.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55576" y="4299942"/>
            <a:ext cx="5256584" cy="707886"/>
          </a:xfrm>
          <a:prstGeom prst="rect">
            <a:avLst/>
          </a:prstGeom>
          <a:solidFill>
            <a:schemeClr val="tx1">
              <a:lumMod val="75000"/>
              <a:alpha val="50000"/>
            </a:schemeClr>
          </a:solidFill>
        </p:spPr>
        <p:txBody>
          <a:bodyPr wrap="square">
            <a:spAutoFit/>
          </a:bodyPr>
          <a:lstStyle/>
          <a:p>
            <a:r>
              <a:rPr lang="en-US" altLang="zh-TW" sz="1000" dirty="0" smtClean="0">
                <a:solidFill>
                  <a:schemeClr val="bg1"/>
                </a:solidFill>
              </a:rPr>
              <a:t>Obama </a:t>
            </a:r>
            <a:r>
              <a:rPr lang="en-US" altLang="zh-TW" sz="1000" dirty="0">
                <a:solidFill>
                  <a:schemeClr val="bg1"/>
                </a:solidFill>
              </a:rPr>
              <a:t>made time for six-year-old Alex </a:t>
            </a:r>
            <a:r>
              <a:rPr lang="en-US" altLang="zh-TW" sz="1000" dirty="0" err="1">
                <a:solidFill>
                  <a:schemeClr val="bg1"/>
                </a:solidFill>
              </a:rPr>
              <a:t>Myteberi</a:t>
            </a:r>
            <a:r>
              <a:rPr lang="en-US" altLang="zh-TW" sz="1000" dirty="0">
                <a:solidFill>
                  <a:schemeClr val="bg1"/>
                </a:solidFill>
              </a:rPr>
              <a:t>, who wrote a letter to the president after seeing a heart-breaking photograph of Syrian refugee </a:t>
            </a:r>
            <a:r>
              <a:rPr lang="en-US" altLang="zh-TW" sz="1000" dirty="0" err="1">
                <a:solidFill>
                  <a:schemeClr val="bg1"/>
                </a:solidFill>
              </a:rPr>
              <a:t>Omran</a:t>
            </a:r>
            <a:r>
              <a:rPr lang="en-US" altLang="zh-TW" sz="1000" dirty="0">
                <a:solidFill>
                  <a:schemeClr val="bg1"/>
                </a:solidFill>
              </a:rPr>
              <a:t> </a:t>
            </a:r>
            <a:r>
              <a:rPr lang="en-US" altLang="zh-TW" sz="1000" dirty="0" err="1">
                <a:solidFill>
                  <a:schemeClr val="bg1"/>
                </a:solidFill>
              </a:rPr>
              <a:t>Daqneesh</a:t>
            </a:r>
            <a:r>
              <a:rPr lang="en-US" altLang="zh-TW" sz="1000" dirty="0">
                <a:solidFill>
                  <a:schemeClr val="bg1"/>
                </a:solidFill>
              </a:rPr>
              <a:t> covered in blood and dust after an air strike on Aleppo. He asked Obama to bring </a:t>
            </a:r>
            <a:r>
              <a:rPr lang="en-US" altLang="zh-TW" sz="1000" dirty="0" err="1">
                <a:solidFill>
                  <a:schemeClr val="bg1"/>
                </a:solidFill>
              </a:rPr>
              <a:t>Daqneesh</a:t>
            </a:r>
            <a:r>
              <a:rPr lang="en-US" altLang="zh-TW" sz="1000" dirty="0">
                <a:solidFill>
                  <a:schemeClr val="bg1"/>
                </a:solidFill>
              </a:rPr>
              <a:t> to his home in a moving letter the president read to the United </a:t>
            </a:r>
            <a:r>
              <a:rPr lang="en-US" altLang="zh-TW" sz="1000" dirty="0" smtClean="0">
                <a:solidFill>
                  <a:schemeClr val="bg1"/>
                </a:solidFill>
              </a:rPr>
              <a:t>Nations on Nov</a:t>
            </a:r>
            <a:r>
              <a:rPr lang="en-US" altLang="zh-TW" sz="1000" dirty="0">
                <a:solidFill>
                  <a:schemeClr val="bg1"/>
                </a:solidFill>
              </a:rPr>
              <a:t>. 10, 2016</a:t>
            </a:r>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65</a:t>
            </a:fld>
            <a:endParaRPr lang="zh-TW" altLang="en-US"/>
          </a:p>
        </p:txBody>
      </p:sp>
    </p:spTree>
    <p:extLst>
      <p:ext uri="{BB962C8B-B14F-4D97-AF65-F5344CB8AC3E}">
        <p14:creationId xmlns:p14="http://schemas.microsoft.com/office/powerpoint/2010/main" val="2338007806"/>
      </p:ext>
    </p:extLst>
  </p:cSld>
  <p:clrMapOvr>
    <a:masterClrMapping/>
  </p:clrMapOvr>
  <mc:AlternateContent xmlns:mc="http://schemas.openxmlformats.org/markup-compatibility/2006" xmlns:p14="http://schemas.microsoft.com/office/powerpoint/2010/main">
    <mc:Choice Requires="p14">
      <p:transition spd="slow" p14:dur="15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7586" name="Picture 2" descr="D:\新下載資料\Behind the Lens-Obama\66.jpe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54638" y="0"/>
            <a:ext cx="3434724"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79512" y="3651870"/>
            <a:ext cx="3744416" cy="707886"/>
          </a:xfrm>
          <a:prstGeom prst="rect">
            <a:avLst/>
          </a:prstGeom>
        </p:spPr>
        <p:txBody>
          <a:bodyPr wrap="square">
            <a:spAutoFit/>
          </a:bodyPr>
          <a:lstStyle/>
          <a:p>
            <a:r>
              <a:rPr lang="en-US" altLang="zh-TW" sz="1000" dirty="0"/>
              <a:t>Bill Mohr, the oldest living World War II veteran at 108 years old, met Obama during a Veterans Day breakfast. Mohr passed away shortly after, and his family said 'meeting a sitting President was the fulfillment of a lifelong dream' for the </a:t>
            </a:r>
            <a:r>
              <a:rPr lang="en-US" altLang="zh-TW" sz="1000" dirty="0" smtClean="0"/>
              <a:t>veteran on Nov</a:t>
            </a:r>
            <a:r>
              <a:rPr lang="en-US" altLang="zh-TW" sz="1000" dirty="0"/>
              <a:t>. 11,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66</a:t>
            </a:fld>
            <a:endParaRPr lang="zh-TW" altLang="en-US"/>
          </a:p>
        </p:txBody>
      </p:sp>
    </p:spTree>
    <p:extLst>
      <p:ext uri="{BB962C8B-B14F-4D97-AF65-F5344CB8AC3E}">
        <p14:creationId xmlns:p14="http://schemas.microsoft.com/office/powerpoint/2010/main" val="3580339143"/>
      </p:ext>
    </p:extLst>
  </p:cSld>
  <p:clrMapOvr>
    <a:masterClrMapping/>
  </p:clrMapOvr>
  <mc:AlternateContent xmlns:mc="http://schemas.openxmlformats.org/markup-compatibility/2006" xmlns:p14="http://schemas.microsoft.com/office/powerpoint/2010/main">
    <mc:Choice Requires="p14">
      <p:transition spd="slow" p14:dur="15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8610" name="Picture 2" descr="D:\新下載資料\Behind the Lens-Obama\67.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4299942"/>
            <a:ext cx="4572000" cy="553998"/>
          </a:xfrm>
          <a:prstGeom prst="rect">
            <a:avLst/>
          </a:prstGeom>
          <a:solidFill>
            <a:schemeClr val="tx1">
              <a:lumMod val="50000"/>
              <a:alpha val="50000"/>
            </a:schemeClr>
          </a:solidFill>
        </p:spPr>
        <p:txBody>
          <a:bodyPr>
            <a:spAutoFit/>
          </a:bodyPr>
          <a:lstStyle/>
          <a:p>
            <a:r>
              <a:rPr lang="en-US" altLang="zh-TW" sz="1000" dirty="0"/>
              <a:t>The president decided to walk instead of motorcade back to his hotel in Berlin, Germany on November 17, 2016. </a:t>
            </a:r>
            <a:r>
              <a:rPr lang="en-US" altLang="zh-TW" sz="1000" dirty="0" smtClean="0"/>
              <a:t>Obama tried </a:t>
            </a:r>
            <a:r>
              <a:rPr lang="en-US" altLang="zh-TW" sz="1000" dirty="0"/>
              <a:t>to get the Brandenburg Gate in the background as Obama shook hands with local police on Nov. 17,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67</a:t>
            </a:fld>
            <a:endParaRPr lang="zh-TW" altLang="en-US"/>
          </a:p>
        </p:txBody>
      </p:sp>
    </p:spTree>
    <p:extLst>
      <p:ext uri="{BB962C8B-B14F-4D97-AF65-F5344CB8AC3E}">
        <p14:creationId xmlns:p14="http://schemas.microsoft.com/office/powerpoint/2010/main" val="2719296142"/>
      </p:ext>
    </p:extLst>
  </p:cSld>
  <p:clrMapOvr>
    <a:masterClrMapping/>
  </p:clrMapOvr>
  <mc:AlternateContent xmlns:mc="http://schemas.openxmlformats.org/markup-compatibility/2006" xmlns:p14="http://schemas.microsoft.com/office/powerpoint/2010/main">
    <mc:Choice Requires="p14">
      <p:transition spd="slow" p14:dur="150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9634" name="Picture 2" descr="D:\新下載資料\Behind the Lens-Obama\68.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95536" y="3363838"/>
            <a:ext cx="4572000" cy="861774"/>
          </a:xfrm>
          <a:prstGeom prst="rect">
            <a:avLst/>
          </a:prstGeom>
        </p:spPr>
        <p:txBody>
          <a:bodyPr>
            <a:spAutoFit/>
          </a:bodyPr>
          <a:lstStyle/>
          <a:p>
            <a:r>
              <a:rPr lang="en-US" altLang="zh-TW" sz="1000" dirty="0"/>
              <a:t>Souza said the president called him the Azorean, since the photographer's grandparents were born in the Azores, an autonomous region of Portugal. During a visit, Obama said he would disembark so he could take a picture there. </a:t>
            </a:r>
            <a:r>
              <a:rPr lang="en-US" altLang="zh-TW" sz="1000" dirty="0" err="1"/>
              <a:t>souza</a:t>
            </a:r>
            <a:r>
              <a:rPr lang="en-US" altLang="zh-TW" sz="1000" dirty="0"/>
              <a:t> said: 'This may not be one of the best photographs of the year, but I took some personal license to include </a:t>
            </a:r>
            <a:r>
              <a:rPr lang="en-US" altLang="zh-TW" sz="1000" dirty="0" smtClean="0"/>
              <a:t>it‘  Nov</a:t>
            </a:r>
            <a:r>
              <a:rPr lang="en-US" altLang="zh-TW" sz="1000" dirty="0"/>
              <a:t>. 18,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68</a:t>
            </a:fld>
            <a:endParaRPr lang="zh-TW" altLang="en-US"/>
          </a:p>
        </p:txBody>
      </p:sp>
    </p:spTree>
    <p:extLst>
      <p:ext uri="{BB962C8B-B14F-4D97-AF65-F5344CB8AC3E}">
        <p14:creationId xmlns:p14="http://schemas.microsoft.com/office/powerpoint/2010/main" val="49862767"/>
      </p:ext>
    </p:extLst>
  </p:cSld>
  <p:clrMapOvr>
    <a:masterClrMapping/>
  </p:clrMapOvr>
  <mc:AlternateContent xmlns:mc="http://schemas.openxmlformats.org/markup-compatibility/2006" xmlns:p14="http://schemas.microsoft.com/office/powerpoint/2010/main">
    <mc:Choice Requires="p14">
      <p:transition spd="slow" p14:dur="1500" advTm="16000">
        <p:split orient="vert"/>
      </p:transition>
    </mc:Choice>
    <mc:Fallback xmlns="">
      <p:transition spd="slow" advTm="1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0658" name="Picture 2" descr="D:\新下載資料\Behind the Lens-Obama\69.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979712" y="4587974"/>
            <a:ext cx="4572000" cy="400110"/>
          </a:xfrm>
          <a:prstGeom prst="rect">
            <a:avLst/>
          </a:prstGeom>
        </p:spPr>
        <p:txBody>
          <a:bodyPr>
            <a:spAutoFit/>
          </a:bodyPr>
          <a:lstStyle/>
          <a:p>
            <a:r>
              <a:rPr lang="en-US" altLang="zh-TW" sz="1000" dirty="0"/>
              <a:t>Obama brings it in for Bruce Springsteen in the Blue Room before the Presidential Medal of Freedom ceremony on November 22, </a:t>
            </a:r>
            <a:r>
              <a:rPr lang="en-US" altLang="zh-TW" sz="1000" dirty="0" smtClean="0"/>
              <a:t>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69</a:t>
            </a:fld>
            <a:endParaRPr lang="zh-TW" altLang="en-US"/>
          </a:p>
        </p:txBody>
      </p:sp>
    </p:spTree>
    <p:extLst>
      <p:ext uri="{BB962C8B-B14F-4D97-AF65-F5344CB8AC3E}">
        <p14:creationId xmlns:p14="http://schemas.microsoft.com/office/powerpoint/2010/main" val="2323318001"/>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71682" name="Picture 2" descr="D:\新下載資料\Behind the Lens-Obama\70.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611560" y="4587974"/>
            <a:ext cx="4572000" cy="400110"/>
          </a:xfrm>
          <a:prstGeom prst="rect">
            <a:avLst/>
          </a:prstGeom>
        </p:spPr>
        <p:txBody>
          <a:bodyPr>
            <a:spAutoFit/>
          </a:bodyPr>
          <a:lstStyle/>
          <a:p>
            <a:r>
              <a:rPr lang="en-US" altLang="zh-TW" sz="1000" dirty="0"/>
              <a:t>President Obama leads a prayer before hosting Thanksgiving dinner for family and friends on the State Floor of the White </a:t>
            </a:r>
            <a:r>
              <a:rPr lang="en-US" altLang="zh-TW" sz="1000" dirty="0" smtClean="0"/>
              <a:t>House on </a:t>
            </a:r>
            <a:r>
              <a:rPr lang="en-US" altLang="zh-TW" sz="1000" dirty="0"/>
              <a:t>Nov. 24,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70</a:t>
            </a:fld>
            <a:endParaRPr lang="zh-TW" altLang="en-US"/>
          </a:p>
        </p:txBody>
      </p:sp>
    </p:spTree>
    <p:extLst>
      <p:ext uri="{BB962C8B-B14F-4D97-AF65-F5344CB8AC3E}">
        <p14:creationId xmlns:p14="http://schemas.microsoft.com/office/powerpoint/2010/main" val="2272071942"/>
      </p:ext>
    </p:extLst>
  </p:cSld>
  <p:clrMapOvr>
    <a:masterClrMapping/>
  </p:clrMapOvr>
  <mc:AlternateContent xmlns:mc="http://schemas.openxmlformats.org/markup-compatibility/2006" xmlns:p14="http://schemas.microsoft.com/office/powerpoint/2010/main">
    <mc:Choice Requires="p14">
      <p:transition spd="slow" p14:dur="1500" advTm="10000">
        <p:split orient="vert"/>
      </p:transition>
    </mc:Choice>
    <mc:Fallback xmlns="">
      <p:transition spd="slow" advTm="10000">
        <p:split orient="vert"/>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2706" name="Picture 2" descr="D:\新下載資料\Behind the Lens-Obama\71.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07504" y="4299942"/>
            <a:ext cx="4572000" cy="707886"/>
          </a:xfrm>
          <a:prstGeom prst="rect">
            <a:avLst/>
          </a:prstGeom>
          <a:solidFill>
            <a:schemeClr val="accent3">
              <a:lumMod val="50000"/>
              <a:alpha val="50000"/>
            </a:schemeClr>
          </a:solidFill>
        </p:spPr>
        <p:txBody>
          <a:bodyPr>
            <a:spAutoFit/>
          </a:bodyPr>
          <a:lstStyle/>
          <a:p>
            <a:r>
              <a:rPr lang="en-US" altLang="zh-TW" sz="1000" dirty="0"/>
              <a:t>Souza captured the 2016 Kennedy Center Honorees in the Green Room. Pictured from left, members of the Eagles, musician James Taylor, gospel and blues singer Mavis Staples, screen and stage actor Al Pacino, and Argentine pianist Martha </a:t>
            </a:r>
            <a:r>
              <a:rPr lang="en-US" altLang="zh-TW" sz="1000" dirty="0" err="1" smtClean="0"/>
              <a:t>Argerich</a:t>
            </a:r>
            <a:r>
              <a:rPr lang="en-US" altLang="zh-TW" sz="1000" dirty="0" smtClean="0"/>
              <a:t> on Dec</a:t>
            </a:r>
            <a:r>
              <a:rPr lang="en-US" altLang="zh-TW" sz="1000" dirty="0"/>
              <a:t>. 4, 2016</a:t>
            </a:r>
            <a:endParaRPr lang="zh-TW" altLang="en-US" sz="1000" dirty="0"/>
          </a:p>
        </p:txBody>
      </p:sp>
      <p:sp>
        <p:nvSpPr>
          <p:cNvPr id="6" name="投影片編號版面配置區 5"/>
          <p:cNvSpPr>
            <a:spLocks noGrp="1"/>
          </p:cNvSpPr>
          <p:nvPr>
            <p:ph type="sldNum" sz="quarter" idx="12"/>
          </p:nvPr>
        </p:nvSpPr>
        <p:spPr/>
        <p:txBody>
          <a:bodyPr/>
          <a:lstStyle/>
          <a:p>
            <a:fld id="{FE1552FD-FA3B-4753-95AE-0879FB5E7C0E}" type="slidenum">
              <a:rPr lang="zh-TW" altLang="en-US" smtClean="0"/>
              <a:t>71</a:t>
            </a:fld>
            <a:endParaRPr lang="zh-TW" altLang="en-US"/>
          </a:p>
        </p:txBody>
      </p:sp>
    </p:spTree>
    <p:extLst>
      <p:ext uri="{BB962C8B-B14F-4D97-AF65-F5344CB8AC3E}">
        <p14:creationId xmlns:p14="http://schemas.microsoft.com/office/powerpoint/2010/main" val="2705028119"/>
      </p:ext>
    </p:extLst>
  </p:cSld>
  <p:clrMapOvr>
    <a:masterClrMapping/>
  </p:clrMapOvr>
  <mc:AlternateContent xmlns:mc="http://schemas.openxmlformats.org/markup-compatibility/2006" xmlns:p14="http://schemas.microsoft.com/office/powerpoint/2010/main">
    <mc:Choice Requires="p14">
      <p:transition spd="slow" p14:dur="150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6" name="文字方塊 5"/>
          <p:cNvSpPr txBox="1"/>
          <p:nvPr/>
        </p:nvSpPr>
        <p:spPr>
          <a:xfrm>
            <a:off x="3203848" y="1779662"/>
            <a:ext cx="1368152" cy="400110"/>
          </a:xfrm>
          <a:prstGeom prst="rect">
            <a:avLst/>
          </a:prstGeom>
          <a:noFill/>
        </p:spPr>
        <p:txBody>
          <a:bodyPr wrap="square" rtlCol="0">
            <a:spAutoFit/>
          </a:bodyPr>
          <a:lstStyle/>
          <a:p>
            <a:r>
              <a:rPr lang="en-US" altLang="zh-TW" sz="2000" dirty="0" smtClean="0"/>
              <a:t>Eddie, Yao</a:t>
            </a:r>
            <a:endParaRPr lang="zh-TW" altLang="en-US" sz="2000" dirty="0"/>
          </a:p>
        </p:txBody>
      </p:sp>
      <p:pic>
        <p:nvPicPr>
          <p:cNvPr id="8" name="Picture 2" descr="D:\新下載資料\Behind the Lens-Obama\72.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251520" y="4227934"/>
            <a:ext cx="4572000" cy="553998"/>
          </a:xfrm>
          <a:prstGeom prst="rect">
            <a:avLst/>
          </a:prstGeom>
        </p:spPr>
        <p:txBody>
          <a:bodyPr>
            <a:spAutoFit/>
          </a:bodyPr>
          <a:lstStyle/>
          <a:p>
            <a:r>
              <a:rPr lang="en-US" altLang="zh-TW" sz="1000" dirty="0"/>
              <a:t>Staff members pulled a prank on Obama and moved four snowmen figures closer and closer to the Oval Office after the president admitted he found the decorations </a:t>
            </a:r>
            <a:r>
              <a:rPr lang="en-US" altLang="zh-TW" sz="1000" dirty="0" smtClean="0"/>
              <a:t>'creepy‘ on </a:t>
            </a:r>
            <a:r>
              <a:rPr lang="en-US" altLang="zh-TW" sz="1000" dirty="0"/>
              <a:t>Dec. 16, 2016</a:t>
            </a:r>
            <a:endParaRPr lang="zh-TW" altLang="en-US" sz="1000" dirty="0"/>
          </a:p>
        </p:txBody>
      </p:sp>
      <p:sp>
        <p:nvSpPr>
          <p:cNvPr id="4" name="投影片編號版面配置區 3"/>
          <p:cNvSpPr>
            <a:spLocks noGrp="1"/>
          </p:cNvSpPr>
          <p:nvPr>
            <p:ph type="sldNum" sz="quarter" idx="12"/>
          </p:nvPr>
        </p:nvSpPr>
        <p:spPr/>
        <p:txBody>
          <a:bodyPr/>
          <a:lstStyle/>
          <a:p>
            <a:fld id="{FE1552FD-FA3B-4753-95AE-0879FB5E7C0E}" type="slidenum">
              <a:rPr lang="zh-TW" altLang="en-US" smtClean="0"/>
              <a:t>72</a:t>
            </a:fld>
            <a:endParaRPr lang="zh-TW" altLang="en-US"/>
          </a:p>
        </p:txBody>
      </p:sp>
    </p:spTree>
    <p:extLst>
      <p:ext uri="{BB962C8B-B14F-4D97-AF65-F5344CB8AC3E}">
        <p14:creationId xmlns:p14="http://schemas.microsoft.com/office/powerpoint/2010/main" val="3226452324"/>
      </p:ext>
    </p:extLst>
  </p:cSld>
  <p:clrMapOvr>
    <a:masterClrMapping/>
  </p:clrMapOvr>
  <mc:AlternateContent xmlns:mc="http://schemas.openxmlformats.org/markup-compatibility/2006" xmlns:p14="http://schemas.microsoft.com/office/powerpoint/2010/main">
    <mc:Choice Requires="p14">
      <p:transition spd="slow" p14:dur="150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4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4754" name="Picture 2" descr="D:\新下載資料\Behind the Lens-Obama\7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55576" y="4443958"/>
            <a:ext cx="4176464" cy="553998"/>
          </a:xfrm>
          <a:prstGeom prst="rect">
            <a:avLst/>
          </a:prstGeom>
        </p:spPr>
        <p:txBody>
          <a:bodyPr wrap="square">
            <a:spAutoFit/>
          </a:bodyPr>
          <a:lstStyle/>
          <a:p>
            <a:r>
              <a:rPr lang="en-US" altLang="zh-TW" sz="1000" dirty="0"/>
              <a:t>President Obama, along with Japan's Prime Minster Shinzo Abe, toss flowers at the wishing well of the USS Arizona Memorial in Pearl Harbor, Hawaii on December 27, </a:t>
            </a:r>
            <a:r>
              <a:rPr lang="en-US" altLang="zh-TW" sz="1000" dirty="0" smtClean="0"/>
              <a:t>2016</a:t>
            </a:r>
            <a:endParaRPr lang="zh-TW" altLang="en-US" sz="1000" dirty="0"/>
          </a:p>
        </p:txBody>
      </p:sp>
      <p:sp>
        <p:nvSpPr>
          <p:cNvPr id="6" name="矩形 5"/>
          <p:cNvSpPr>
            <a:spLocks noChangeArrowheads="1"/>
          </p:cNvSpPr>
          <p:nvPr/>
        </p:nvSpPr>
        <p:spPr bwMode="auto">
          <a:xfrm rot="21013089">
            <a:off x="405099" y="3456806"/>
            <a:ext cx="2392936" cy="323161"/>
          </a:xfrm>
          <a:prstGeom prst="rect">
            <a:avLst/>
          </a:prstGeom>
          <a:noFill/>
          <a:ln>
            <a:noFill/>
          </a:ln>
          <a:extLst/>
        </p:spPr>
        <p:txBody>
          <a:bodyPr wrap="square" lIns="76197" tIns="38098" rIns="76197" bIns="38098">
            <a:spAutoFit/>
          </a:bodyPr>
          <a:lstStyle>
            <a:lvl1pPr>
              <a:spcBef>
                <a:spcPct val="20000"/>
              </a:spcBef>
              <a:buFont typeface="Arial" charset="0"/>
              <a:buChar char="•"/>
              <a:defRPr sz="2700">
                <a:solidFill>
                  <a:schemeClr val="tx1"/>
                </a:solidFill>
                <a:latin typeface="Calibri" pitchFamily="34" charset="0"/>
                <a:ea typeface="新細明體" charset="-120"/>
              </a:defRPr>
            </a:lvl1pPr>
            <a:lvl2pPr marL="742950" indent="-285750">
              <a:spcBef>
                <a:spcPct val="20000"/>
              </a:spcBef>
              <a:buFont typeface="Arial" charset="0"/>
              <a:buChar char="–"/>
              <a:defRPr sz="2300">
                <a:solidFill>
                  <a:schemeClr val="tx1"/>
                </a:solidFill>
                <a:latin typeface="Calibri" pitchFamily="34" charset="0"/>
                <a:ea typeface="新細明體" charset="-120"/>
              </a:defRPr>
            </a:lvl2pPr>
            <a:lvl3pPr marL="1143000" indent="-228600">
              <a:spcBef>
                <a:spcPct val="20000"/>
              </a:spcBef>
              <a:buFont typeface="Arial" charset="0"/>
              <a:buChar char="•"/>
              <a:defRPr sz="2000">
                <a:solidFill>
                  <a:schemeClr val="tx1"/>
                </a:solidFill>
                <a:latin typeface="Calibri" pitchFamily="34" charset="0"/>
                <a:ea typeface="新細明體" charset="-120"/>
              </a:defRPr>
            </a:lvl3pPr>
            <a:lvl4pPr marL="1600200" indent="-228600">
              <a:spcBef>
                <a:spcPct val="20000"/>
              </a:spcBef>
              <a:buFont typeface="Arial" charset="0"/>
              <a:buChar char="–"/>
              <a:defRPr sz="1700">
                <a:solidFill>
                  <a:schemeClr val="tx1"/>
                </a:solidFill>
                <a:latin typeface="Calibri" pitchFamily="34" charset="0"/>
                <a:ea typeface="新細明體" charset="-120"/>
              </a:defRPr>
            </a:lvl4pPr>
            <a:lvl5pPr marL="2057400" indent="-228600">
              <a:spcBef>
                <a:spcPct val="20000"/>
              </a:spcBef>
              <a:buFont typeface="Arial" charset="0"/>
              <a:buChar char="»"/>
              <a:defRPr sz="1700">
                <a:solidFill>
                  <a:schemeClr val="tx1"/>
                </a:solidFill>
                <a:latin typeface="Calibri" pitchFamily="34" charset="0"/>
                <a:ea typeface="新細明體" charset="-120"/>
              </a:defRPr>
            </a:lvl5pPr>
            <a:lvl6pPr marL="2514600" indent="-228600" fontAlgn="base">
              <a:spcBef>
                <a:spcPct val="20000"/>
              </a:spcBef>
              <a:spcAft>
                <a:spcPct val="0"/>
              </a:spcAft>
              <a:buFont typeface="Arial" charset="0"/>
              <a:buChar char="»"/>
              <a:defRPr sz="1700">
                <a:solidFill>
                  <a:schemeClr val="tx1"/>
                </a:solidFill>
                <a:latin typeface="Calibri" pitchFamily="34" charset="0"/>
                <a:ea typeface="新細明體" charset="-120"/>
              </a:defRPr>
            </a:lvl6pPr>
            <a:lvl7pPr marL="2971800" indent="-228600" fontAlgn="base">
              <a:spcBef>
                <a:spcPct val="20000"/>
              </a:spcBef>
              <a:spcAft>
                <a:spcPct val="0"/>
              </a:spcAft>
              <a:buFont typeface="Arial" charset="0"/>
              <a:buChar char="»"/>
              <a:defRPr sz="1700">
                <a:solidFill>
                  <a:schemeClr val="tx1"/>
                </a:solidFill>
                <a:latin typeface="Calibri" pitchFamily="34" charset="0"/>
                <a:ea typeface="新細明體" charset="-120"/>
              </a:defRPr>
            </a:lvl7pPr>
            <a:lvl8pPr marL="3429000" indent="-228600" fontAlgn="base">
              <a:spcBef>
                <a:spcPct val="20000"/>
              </a:spcBef>
              <a:spcAft>
                <a:spcPct val="0"/>
              </a:spcAft>
              <a:buFont typeface="Arial" charset="0"/>
              <a:buChar char="»"/>
              <a:defRPr sz="1700">
                <a:solidFill>
                  <a:schemeClr val="tx1"/>
                </a:solidFill>
                <a:latin typeface="Calibri" pitchFamily="34" charset="0"/>
                <a:ea typeface="新細明體" charset="-120"/>
              </a:defRPr>
            </a:lvl8pPr>
            <a:lvl9pPr marL="3886200" indent="-228600" fontAlgn="base">
              <a:spcBef>
                <a:spcPct val="20000"/>
              </a:spcBef>
              <a:spcAft>
                <a:spcPct val="0"/>
              </a:spcAft>
              <a:buFont typeface="Arial" charset="0"/>
              <a:buChar char="»"/>
              <a:defRPr sz="1700">
                <a:solidFill>
                  <a:schemeClr val="tx1"/>
                </a:solidFill>
                <a:latin typeface="Calibri" pitchFamily="34" charset="0"/>
                <a:ea typeface="新細明體" charset="-120"/>
              </a:defRPr>
            </a:lvl9pPr>
          </a:lstStyle>
          <a:p>
            <a:pPr>
              <a:spcBef>
                <a:spcPct val="0"/>
              </a:spcBef>
              <a:buNone/>
            </a:pPr>
            <a:r>
              <a:rPr lang="en-US" altLang="zh-TW" sz="800">
                <a:solidFill>
                  <a:schemeClr val="bg1"/>
                </a:solidFill>
              </a:rPr>
              <a:t>December </a:t>
            </a:r>
            <a:r>
              <a:rPr lang="en-US" altLang="zh-TW" sz="800" smtClean="0">
                <a:solidFill>
                  <a:schemeClr val="bg1"/>
                </a:solidFill>
              </a:rPr>
              <a:t>31</a:t>
            </a:r>
            <a:r>
              <a:rPr lang="en-US" altLang="zh-TW" sz="800" dirty="0">
                <a:solidFill>
                  <a:schemeClr val="bg1"/>
                </a:solidFill>
              </a:rPr>
              <a:t>, </a:t>
            </a:r>
            <a:r>
              <a:rPr lang="en-US" altLang="zh-TW" sz="800" dirty="0" smtClean="0">
                <a:solidFill>
                  <a:schemeClr val="bg1"/>
                </a:solidFill>
              </a:rPr>
              <a:t>2016 </a:t>
            </a:r>
            <a:r>
              <a:rPr lang="zh-TW" altLang="en-US" sz="800" dirty="0" smtClean="0">
                <a:solidFill>
                  <a:schemeClr val="bg1"/>
                </a:solidFill>
                <a:latin typeface="微軟正黑體" pitchFamily="34" charset="-120"/>
                <a:ea typeface="微軟正黑體" pitchFamily="34" charset="-120"/>
              </a:rPr>
              <a:t>王文堯</a:t>
            </a:r>
            <a:r>
              <a:rPr lang="zh-TW" altLang="en-US" sz="800" dirty="0" smtClean="0">
                <a:solidFill>
                  <a:schemeClr val="bg1"/>
                </a:solidFill>
              </a:rPr>
              <a:t> </a:t>
            </a:r>
            <a:r>
              <a:rPr lang="en-US" altLang="zh-TW" sz="800" dirty="0">
                <a:solidFill>
                  <a:schemeClr val="bg1"/>
                </a:solidFill>
              </a:rPr>
              <a:t>Kaohsiung Taiwan R.O.C  </a:t>
            </a:r>
            <a:endParaRPr lang="en-US" altLang="zh-TW" sz="800" dirty="0" smtClean="0">
              <a:solidFill>
                <a:schemeClr val="bg1"/>
              </a:solidFill>
            </a:endParaRPr>
          </a:p>
          <a:p>
            <a:pPr>
              <a:spcBef>
                <a:spcPct val="0"/>
              </a:spcBef>
              <a:buFont typeface="Arial" charset="0"/>
              <a:buNone/>
            </a:pPr>
            <a:r>
              <a:rPr lang="en-US" altLang="zh-TW" sz="800" dirty="0" smtClean="0">
                <a:solidFill>
                  <a:schemeClr val="bg1"/>
                </a:solidFill>
              </a:rPr>
              <a:t>All </a:t>
            </a:r>
            <a:r>
              <a:rPr lang="en-US" altLang="zh-TW" sz="800" dirty="0">
                <a:solidFill>
                  <a:schemeClr val="bg1"/>
                </a:solidFill>
              </a:rPr>
              <a:t>photos were taken </a:t>
            </a:r>
            <a:r>
              <a:rPr lang="en-US" altLang="zh-TW" sz="800" dirty="0" smtClean="0">
                <a:solidFill>
                  <a:schemeClr val="bg1"/>
                </a:solidFill>
              </a:rPr>
              <a:t>from  The White House.</a:t>
            </a:r>
            <a:endParaRPr lang="zh-TW" altLang="en-US" sz="800" dirty="0">
              <a:solidFill>
                <a:schemeClr val="bg1"/>
              </a:solidFill>
            </a:endParaRPr>
          </a:p>
        </p:txBody>
      </p:sp>
      <p:sp>
        <p:nvSpPr>
          <p:cNvPr id="7" name="矩形 6"/>
          <p:cNvSpPr/>
          <p:nvPr/>
        </p:nvSpPr>
        <p:spPr>
          <a:xfrm rot="20961838">
            <a:off x="421491" y="3676197"/>
            <a:ext cx="2335896" cy="215444"/>
          </a:xfrm>
          <a:prstGeom prst="rect">
            <a:avLst/>
          </a:prstGeom>
        </p:spPr>
        <p:txBody>
          <a:bodyPr wrap="none">
            <a:spAutoFit/>
          </a:bodyPr>
          <a:lstStyle/>
          <a:p>
            <a:r>
              <a:rPr lang="en-US" altLang="zh-TW" sz="800" dirty="0" smtClean="0">
                <a:solidFill>
                  <a:schemeClr val="bg1"/>
                </a:solidFill>
                <a:ea typeface="微軟正黑體" panose="020B0604030504040204" pitchFamily="34" charset="-120"/>
              </a:rPr>
              <a:t>Music : </a:t>
            </a:r>
            <a:r>
              <a:rPr lang="en-US" altLang="zh-TW" sz="800" dirty="0">
                <a:solidFill>
                  <a:schemeClr val="bg1"/>
                </a:solidFill>
                <a:ea typeface="微軟正黑體" panose="020B0604030504040204" pitchFamily="34" charset="-120"/>
              </a:rPr>
              <a:t>Secret Garden - Song At The End Of The Day</a:t>
            </a:r>
            <a:endParaRPr lang="zh-TW" altLang="en-US" sz="800" dirty="0">
              <a:solidFill>
                <a:schemeClr val="bg1"/>
              </a:solidFill>
              <a:ea typeface="微軟正黑體" panose="020B0604030504040204" pitchFamily="34" charset="-120"/>
            </a:endParaRPr>
          </a:p>
        </p:txBody>
      </p:sp>
      <p:sp>
        <p:nvSpPr>
          <p:cNvPr id="8" name="矩形 7"/>
          <p:cNvSpPr>
            <a:spLocks noChangeArrowheads="1"/>
          </p:cNvSpPr>
          <p:nvPr/>
        </p:nvSpPr>
        <p:spPr bwMode="auto">
          <a:xfrm>
            <a:off x="7944000" y="4807979"/>
            <a:ext cx="64293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ea typeface="新細明體" charset="-120"/>
              </a:defRPr>
            </a:lvl1pPr>
            <a:lvl2pPr marL="742950" indent="-285750">
              <a:spcBef>
                <a:spcPct val="20000"/>
              </a:spcBef>
              <a:buFont typeface="Arial" charset="0"/>
              <a:buChar char="–"/>
              <a:defRPr sz="2800">
                <a:solidFill>
                  <a:schemeClr val="tx1"/>
                </a:solidFill>
                <a:latin typeface="Calibri" pitchFamily="34" charset="0"/>
                <a:ea typeface="新細明體" charset="-120"/>
              </a:defRPr>
            </a:lvl2pPr>
            <a:lvl3pPr marL="1143000" indent="-228600">
              <a:spcBef>
                <a:spcPct val="20000"/>
              </a:spcBef>
              <a:buFont typeface="Arial" charset="0"/>
              <a:buChar char="•"/>
              <a:defRPr sz="2400">
                <a:solidFill>
                  <a:schemeClr val="tx1"/>
                </a:solidFill>
                <a:latin typeface="Calibri" pitchFamily="34" charset="0"/>
                <a:ea typeface="新細明體" charset="-120"/>
              </a:defRPr>
            </a:lvl3pPr>
            <a:lvl4pPr marL="1600200" indent="-228600">
              <a:spcBef>
                <a:spcPct val="20000"/>
              </a:spcBef>
              <a:buFont typeface="Arial" charset="0"/>
              <a:buChar char="–"/>
              <a:defRPr sz="2000">
                <a:solidFill>
                  <a:schemeClr val="tx1"/>
                </a:solidFill>
                <a:latin typeface="Calibri" pitchFamily="34" charset="0"/>
                <a:ea typeface="新細明體" charset="-120"/>
              </a:defRPr>
            </a:lvl4pPr>
            <a:lvl5pPr marL="2057400" indent="-228600">
              <a:spcBef>
                <a:spcPct val="20000"/>
              </a:spcBef>
              <a:buFont typeface="Arial" charset="0"/>
              <a:buChar char="»"/>
              <a:defRPr sz="2000">
                <a:solidFill>
                  <a:schemeClr val="tx1"/>
                </a:solidFill>
                <a:latin typeface="Calibri" pitchFamily="34" charset="0"/>
                <a:ea typeface="新細明體" charset="-120"/>
              </a:defRPr>
            </a:lvl5pPr>
            <a:lvl6pPr marL="25146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6pPr>
            <a:lvl7pPr marL="29718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7pPr>
            <a:lvl8pPr marL="34290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8pPr>
            <a:lvl9pPr marL="38862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9pPr>
          </a:lstStyle>
          <a:p>
            <a:pPr>
              <a:spcBef>
                <a:spcPct val="0"/>
              </a:spcBef>
              <a:buFontTx/>
              <a:buNone/>
            </a:pPr>
            <a:r>
              <a:rPr kumimoji="0" lang="en-US" altLang="zh-TW" sz="1000" dirty="0">
                <a:solidFill>
                  <a:schemeClr val="bg1"/>
                </a:solidFill>
              </a:rPr>
              <a:t>THE END</a:t>
            </a:r>
            <a:endParaRPr kumimoji="0" lang="zh-TW" altLang="en-US" sz="1000" dirty="0">
              <a:solidFill>
                <a:schemeClr val="bg1"/>
              </a:solidFill>
            </a:endParaRPr>
          </a:p>
        </p:txBody>
      </p:sp>
      <p:sp>
        <p:nvSpPr>
          <p:cNvPr id="9" name="投影片編號版面配置區 8"/>
          <p:cNvSpPr>
            <a:spLocks noGrp="1"/>
          </p:cNvSpPr>
          <p:nvPr>
            <p:ph type="sldNum" sz="quarter" idx="12"/>
          </p:nvPr>
        </p:nvSpPr>
        <p:spPr/>
        <p:txBody>
          <a:bodyPr/>
          <a:lstStyle/>
          <a:p>
            <a:fld id="{FE1552FD-FA3B-4753-95AE-0879FB5E7C0E}" type="slidenum">
              <a:rPr lang="zh-TW" altLang="en-US" smtClean="0"/>
              <a:t>73</a:t>
            </a:fld>
            <a:endParaRPr lang="zh-TW" altLang="en-US"/>
          </a:p>
        </p:txBody>
      </p:sp>
    </p:spTree>
    <p:extLst>
      <p:ext uri="{BB962C8B-B14F-4D97-AF65-F5344CB8AC3E}">
        <p14:creationId xmlns:p14="http://schemas.microsoft.com/office/powerpoint/2010/main" val="2580390682"/>
      </p:ext>
    </p:extLst>
  </p:cSld>
  <p:clrMapOvr>
    <a:masterClrMapping/>
  </p:clrMapOvr>
  <mc:AlternateContent xmlns:mc="http://schemas.openxmlformats.org/markup-compatibility/2006" xmlns:p14="http://schemas.microsoft.com/office/powerpoint/2010/main">
    <mc:Choice Requires="p14">
      <p:transition spd="slow" p14:dur="1500" advTm="119000">
        <p:split orient="vert"/>
      </p:transition>
    </mc:Choice>
    <mc:Fallback xmlns="">
      <p:transition spd="slow" advTm="1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par>
                          <p:cTn id="8" fill="hold">
                            <p:stCondLst>
                              <p:cond delay="3000"/>
                            </p:stCondLst>
                            <p:childTnLst>
                              <p:par>
                                <p:cTn id="9" presetID="41" presetClass="entr" presetSubtype="0" fill="hold" grpId="0" nodeType="afterEffect">
                                  <p:stCondLst>
                                    <p:cond delay="3000"/>
                                  </p:stCondLst>
                                  <p:iterate type="lt">
                                    <p:tmPct val="10000"/>
                                  </p:iterate>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anim calcmode="lin" valueType="num">
                                      <p:cBhvr>
                                        <p:cTn id="1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6"/>
                                        </p:tgtEl>
                                      </p:cBhvr>
                                    </p:animEffect>
                                  </p:childTnLst>
                                </p:cTn>
                              </p:par>
                            </p:childTnLst>
                          </p:cTn>
                        </p:par>
                        <p:par>
                          <p:cTn id="16" fill="hold">
                            <p:stCondLst>
                              <p:cond delay="101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7"/>
                                        </p:tgtEl>
                                        <p:attrNameLst>
                                          <p:attrName>ppt_y</p:attrName>
                                        </p:attrNameLst>
                                      </p:cBhvr>
                                      <p:tavLst>
                                        <p:tav tm="0">
                                          <p:val>
                                            <p:strVal val="#ppt_y"/>
                                          </p:val>
                                        </p:tav>
                                        <p:tav tm="100000">
                                          <p:val>
                                            <p:strVal val="#ppt_y"/>
                                          </p:val>
                                        </p:tav>
                                      </p:tavLst>
                                    </p:anim>
                                    <p:anim calcmode="lin" valueType="num">
                                      <p:cBhvr>
                                        <p:cTn id="21"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7"/>
                                        </p:tgtEl>
                                      </p:cBhvr>
                                    </p:animEffect>
                                  </p:childTnLst>
                                </p:cTn>
                              </p:par>
                            </p:childTnLst>
                          </p:cTn>
                        </p:par>
                        <p:par>
                          <p:cTn id="24" fill="hold">
                            <p:stCondLst>
                              <p:cond delay="125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8"/>
                                        </p:tgtEl>
                                        <p:attrNameLst>
                                          <p:attrName>ppt_y</p:attrName>
                                        </p:attrNameLst>
                                      </p:cBhvr>
                                      <p:tavLst>
                                        <p:tav tm="0">
                                          <p:val>
                                            <p:strVal val="#ppt_y"/>
                                          </p:val>
                                        </p:tav>
                                        <p:tav tm="100000">
                                          <p:val>
                                            <p:strVal val="#ppt_y"/>
                                          </p:val>
                                        </p:tav>
                                      </p:tavLst>
                                    </p:anim>
                                    <p:anim calcmode="lin" valueType="num">
                                      <p:cBhvr>
                                        <p:cTn id="2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8"/>
                                        </p:tgtEl>
                                      </p:cBhvr>
                                    </p:animEffect>
                                  </p:childTnLst>
                                </p:cTn>
                              </p:par>
                            </p:childTnLst>
                          </p:cTn>
                        </p:par>
                        <p:par>
                          <p:cTn id="32" fill="hold">
                            <p:stCondLst>
                              <p:cond delay="13300"/>
                            </p:stCondLst>
                            <p:childTnLst>
                              <p:par>
                                <p:cTn id="33" presetID="22" presetClass="exit" presetSubtype="1" fill="hold" grpId="1" nodeType="afterEffect">
                                  <p:stCondLst>
                                    <p:cond delay="3000"/>
                                  </p:stCondLst>
                                  <p:iterate type="lt">
                                    <p:tmPct val="0"/>
                                  </p:iterate>
                                  <p:childTnLst>
                                    <p:animEffect transition="out" filter="wipe(up)">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childTnLst>
                          </p:cTn>
                        </p:par>
                        <p:par>
                          <p:cTn id="36" fill="hold">
                            <p:stCondLst>
                              <p:cond delay="19300"/>
                            </p:stCondLst>
                            <p:childTnLst>
                              <p:par>
                                <p:cTn id="37" presetID="22" presetClass="exit" presetSubtype="1" fill="hold" grpId="1" nodeType="afterEffect">
                                  <p:stCondLst>
                                    <p:cond delay="0"/>
                                  </p:stCondLst>
                                  <p:iterate type="lt">
                                    <p:tmPct val="0"/>
                                  </p:iterate>
                                  <p:childTnLst>
                                    <p:animEffect transition="out" filter="wipe(up)">
                                      <p:cBhvr>
                                        <p:cTn id="38" dur="1250"/>
                                        <p:tgtEl>
                                          <p:spTgt spid="7"/>
                                        </p:tgtEl>
                                      </p:cBhvr>
                                    </p:animEffect>
                                    <p:set>
                                      <p:cBhvr>
                                        <p:cTn id="39" dur="1" fill="hold">
                                          <p:stCondLst>
                                            <p:cond delay="124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6" grpId="1"/>
      <p:bldP spid="7" grpId="0"/>
      <p:bldP spid="7" grpId="1"/>
      <p:bldP spid="8" grpId="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143000" y="1200150"/>
            <a:ext cx="6858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1350">
              <a:solidFill>
                <a:srgbClr val="000000"/>
              </a:solidFill>
            </a:endParaRPr>
          </a:p>
        </p:txBody>
      </p:sp>
      <p:sp>
        <p:nvSpPr>
          <p:cNvPr id="4101" name="Rectangle 5"/>
          <p:cNvSpPr>
            <a:spLocks noChangeArrowheads="1"/>
          </p:cNvSpPr>
          <p:nvPr/>
        </p:nvSpPr>
        <p:spPr bwMode="auto">
          <a:xfrm>
            <a:off x="1143000" y="1371600"/>
            <a:ext cx="6858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135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0" y="0"/>
            <a:ext cx="36576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143000" y="1428750"/>
            <a:ext cx="6858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4500" b="1">
                <a:solidFill>
                  <a:srgbClr val="000000"/>
                </a:solidFill>
                <a:latin typeface="Kristen ITC" panose="03050502040202030202" pitchFamily="66" charset="0"/>
              </a:rPr>
              <a:t>¿Te ha gustado?</a:t>
            </a:r>
            <a:r>
              <a:rPr lang="es-ES" sz="3600">
                <a:solidFill>
                  <a:srgbClr val="000000"/>
                </a:solidFill>
                <a:latin typeface="Kristen ITC" panose="03050502040202030202" pitchFamily="66" charset="0"/>
              </a:rPr>
              <a:t> </a:t>
            </a:r>
            <a:br>
              <a:rPr lang="es-ES" sz="3600">
                <a:solidFill>
                  <a:srgbClr val="000000"/>
                </a:solidFill>
                <a:latin typeface="Kristen ITC" panose="03050502040202030202" pitchFamily="66" charset="0"/>
              </a:rPr>
            </a:br>
            <a:r>
              <a:rPr lang="es-ES" sz="3300">
                <a:solidFill>
                  <a:srgbClr val="000000"/>
                </a:solidFill>
                <a:latin typeface="Kristen ITC" panose="03050502040202030202" pitchFamily="66" charset="0"/>
              </a:rPr>
              <a:t>Puedes ver más entrando </a:t>
            </a:r>
            <a:br>
              <a:rPr lang="es-ES" sz="3300">
                <a:solidFill>
                  <a:srgbClr val="000000"/>
                </a:solidFill>
                <a:latin typeface="Kristen ITC" panose="03050502040202030202" pitchFamily="66" charset="0"/>
              </a:rPr>
            </a:br>
            <a:r>
              <a:rPr lang="es-ES" sz="3300" b="1">
                <a:solidFill>
                  <a:srgbClr val="40F903"/>
                </a:solidFill>
                <a:latin typeface="Kristen ITC" panose="03050502040202030202" pitchFamily="66" charset="0"/>
                <a:hlinkClick r:id="rId2"/>
              </a:rPr>
              <a:t>Aquí</a:t>
            </a:r>
            <a:endParaRPr lang="es-ES" sz="33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000250" y="3543300"/>
            <a:ext cx="200025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350" b="1">
                <a:solidFill>
                  <a:srgbClr val="000000"/>
                </a:solidFill>
                <a:latin typeface="Kristen ITC" panose="03050502040202030202" pitchFamily="66" charset="0"/>
              </a:rPr>
              <a:t>Además puedes recibir powerpoints en tu correo electrónico suscribiéndote aquí:</a:t>
            </a:r>
            <a:r>
              <a:rPr lang="es-ES_tradnl" sz="1350" b="1">
                <a:solidFill>
                  <a:srgbClr val="0066FF"/>
                </a:solidFill>
              </a:rPr>
              <a:t> </a:t>
            </a:r>
          </a:p>
          <a:p>
            <a:pPr fontAlgn="base">
              <a:spcBef>
                <a:spcPct val="50000"/>
              </a:spcBef>
              <a:spcAft>
                <a:spcPct val="0"/>
              </a:spcAft>
            </a:pPr>
            <a:endParaRPr lang="es-ES" sz="1350"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2100" y="3143250"/>
            <a:ext cx="177165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71950" y="3657600"/>
            <a:ext cx="9144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3000" y="222885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3000" y="262890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3000" y="302895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3000" y="3429000"/>
            <a:ext cx="40005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ye, bye Obama! Best Photos of 2016 from the White Hous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Bye, bye Obama! Best Photos of 2016 from the White House</Template>
  <TotalTime>1</TotalTime>
  <Words>2750</Words>
  <Application>Microsoft Office PowerPoint</Application>
  <PresentationFormat>Presentación en pantalla (16:9)</PresentationFormat>
  <Paragraphs>156</Paragraphs>
  <Slides>74</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74</vt:i4>
      </vt:variant>
    </vt:vector>
  </HeadingPairs>
  <TitlesOfParts>
    <vt:vector size="81" baseType="lpstr">
      <vt:lpstr>微軟正黑體</vt:lpstr>
      <vt:lpstr>新細明體</vt:lpstr>
      <vt:lpstr>Arial</vt:lpstr>
      <vt:lpstr>Calibri</vt:lpstr>
      <vt:lpstr>Kristen ITC</vt:lpstr>
      <vt:lpstr>Bye, bye Obama! Best Photos of 2016 from the White House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colacho</cp:lastModifiedBy>
  <cp:revision>2</cp:revision>
  <dcterms:created xsi:type="dcterms:W3CDTF">2016-12-31T12:17:24Z</dcterms:created>
  <dcterms:modified xsi:type="dcterms:W3CDTF">2017-01-21T00:19:04Z</dcterms:modified>
</cp:coreProperties>
</file>