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commentAuthors.xml" ContentType="application/vnd.openxmlformats-officedocument.presentationml.commentAuthor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6"/>
  </p:notesMasterIdLst>
  <p:sldIdLst>
    <p:sldId id="454" r:id="rId2"/>
    <p:sldId id="470" r:id="rId3"/>
    <p:sldId id="455" r:id="rId4"/>
    <p:sldId id="472" r:id="rId5"/>
    <p:sldId id="456" r:id="rId6"/>
    <p:sldId id="473" r:id="rId7"/>
    <p:sldId id="463" r:id="rId8"/>
    <p:sldId id="474" r:id="rId9"/>
    <p:sldId id="458" r:id="rId10"/>
    <p:sldId id="475" r:id="rId11"/>
    <p:sldId id="468" r:id="rId12"/>
    <p:sldId id="471" r:id="rId13"/>
    <p:sldId id="461" r:id="rId14"/>
    <p:sldId id="476" r:id="rId15"/>
    <p:sldId id="465" r:id="rId16"/>
    <p:sldId id="477" r:id="rId17"/>
    <p:sldId id="466" r:id="rId18"/>
    <p:sldId id="478" r:id="rId19"/>
    <p:sldId id="467" r:id="rId20"/>
    <p:sldId id="479" r:id="rId21"/>
    <p:sldId id="469" r:id="rId22"/>
    <p:sldId id="480" r:id="rId23"/>
    <p:sldId id="481" r:id="rId24"/>
    <p:sldId id="453" r:id="rId25"/>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w9WdrD2zJx1/imxW68y1w" hashData="5lXGzcgvMnAq0Il3aQ5qv46FGs4" cryptProvider="" algIdExt="0" algIdExtSource="" cryptProviderTypeExt="0" cryptProviderTypeExtSourc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ose Luis" initials="JL"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E31C07"/>
    <a:srgbClr val="1116E9"/>
    <a:srgbClr val="1C861C"/>
    <a:srgbClr val="167ED4"/>
    <a:srgbClr val="663300"/>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995" autoAdjust="0"/>
    <p:restoredTop sz="94767" autoAdjust="0"/>
  </p:normalViewPr>
  <p:slideViewPr>
    <p:cSldViewPr>
      <p:cViewPr varScale="1">
        <p:scale>
          <a:sx n="34" d="100"/>
          <a:sy n="34" d="100"/>
        </p:scale>
        <p:origin x="-432" y="-84"/>
      </p:cViewPr>
      <p:guideLst>
        <p:guide orient="horz" pos="4638"/>
        <p:guide pos="7488"/>
      </p:guideLst>
    </p:cSldViewPr>
  </p:slideViewPr>
  <p:notesTextViewPr>
    <p:cViewPr>
      <p:scale>
        <a:sx n="100" d="100"/>
        <a:sy n="100" d="100"/>
      </p:scale>
      <p:origin x="0" y="0"/>
    </p:cViewPr>
  </p:notesTextViewPr>
  <p:sorterViewPr>
    <p:cViewPr>
      <p:scale>
        <a:sx n="33" d="100"/>
        <a:sy n="33" d="100"/>
      </p:scale>
      <p:origin x="0" y="1008"/>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9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259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259076"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a:effectLst/>
        </p:spPr>
      </p:sp>
      <p:sp>
        <p:nvSpPr>
          <p:cNvPr id="259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59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259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5949425-ABDC-4E5B-A932-AF9C4D66D7DC}"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3858596-8E78-4A39-AD41-D3B227718F5B}"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AB90A9A-D694-4555-841F-2A5AAB39C1B7}"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DE19E95-2D26-4BCD-87B7-F2643ABD96DD}"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9038" y="3435350"/>
            <a:ext cx="10621962"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1963"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A571C2EB-0991-4CF2-A5AA-8D52B70FFA77}"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4C652611-4073-49E5-989A-BF2918AF5589}"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F6D31FF9-3AD2-4FE8-BE08-30FD146C32B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F9D279E3-1F7C-4611-85A7-99525B839E16}"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24A5C77A-8C50-4E06-93C2-F5A842CACD82}"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CA87496F-1D31-4C8C-948B-1F264B8C77B3}"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1762101-7404-46EF-B52C-1C6C650C5015}"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88963"/>
            <a:ext cx="5348288" cy="1256188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9038" y="588963"/>
            <a:ext cx="15895637" cy="1256188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DBA075B-D439-48DF-8BD0-D1CE31BE8B1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378882" name="Rectangle 2"/>
          <p:cNvSpPr>
            <a:spLocks noGrp="1" noChangeArrowheads="1"/>
          </p:cNvSpPr>
          <p:nvPr>
            <p:ph type="title"/>
          </p:nvPr>
        </p:nvSpPr>
        <p:spPr bwMode="auto">
          <a:xfrm>
            <a:off x="1189038" y="588963"/>
            <a:ext cx="21396325" cy="2454275"/>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378883" name="Rectangle 3"/>
          <p:cNvSpPr>
            <a:spLocks noGrp="1" noChangeArrowheads="1"/>
          </p:cNvSpPr>
          <p:nvPr>
            <p:ph type="body" idx="1"/>
          </p:nvPr>
        </p:nvSpPr>
        <p:spPr bwMode="auto">
          <a:xfrm>
            <a:off x="1189038" y="3435350"/>
            <a:ext cx="21396325" cy="971550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78884" name="Rectangle 4"/>
          <p:cNvSpPr>
            <a:spLocks noGrp="1" noChangeArrowheads="1"/>
          </p:cNvSpPr>
          <p:nvPr>
            <p:ph type="dt" sz="half" idx="2"/>
          </p:nvPr>
        </p:nvSpPr>
        <p:spPr bwMode="auto">
          <a:xfrm>
            <a:off x="1189038" y="13406438"/>
            <a:ext cx="55467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defTabSz="2200275">
              <a:defRPr sz="3400"/>
            </a:lvl1pPr>
          </a:lstStyle>
          <a:p>
            <a:endParaRPr lang="es-ES_tradnl"/>
          </a:p>
        </p:txBody>
      </p:sp>
      <p:sp>
        <p:nvSpPr>
          <p:cNvPr id="378885" name="Rectangle 5"/>
          <p:cNvSpPr>
            <a:spLocks noGrp="1" noChangeArrowheads="1"/>
          </p:cNvSpPr>
          <p:nvPr>
            <p:ph type="ftr" sz="quarter" idx="3"/>
          </p:nvPr>
        </p:nvSpPr>
        <p:spPr bwMode="auto">
          <a:xfrm>
            <a:off x="8123238" y="13406438"/>
            <a:ext cx="75279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defTabSz="2200275">
              <a:defRPr sz="3400"/>
            </a:lvl1pPr>
          </a:lstStyle>
          <a:p>
            <a:endParaRPr lang="es-ES_tradnl"/>
          </a:p>
        </p:txBody>
      </p:sp>
      <p:sp>
        <p:nvSpPr>
          <p:cNvPr id="378886" name="Rectangle 6"/>
          <p:cNvSpPr>
            <a:spLocks noGrp="1" noChangeArrowheads="1"/>
          </p:cNvSpPr>
          <p:nvPr>
            <p:ph type="sldNum" sz="quarter" idx="4"/>
          </p:nvPr>
        </p:nvSpPr>
        <p:spPr bwMode="auto">
          <a:xfrm>
            <a:off x="17038638" y="13406438"/>
            <a:ext cx="55467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defTabSz="2200275">
              <a:defRPr sz="3400"/>
            </a:lvl1pPr>
          </a:lstStyle>
          <a:p>
            <a:fld id="{7F769A4C-9691-4EBD-B390-D02A1E06B2D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2200275" rtl="0" eaLnBrk="1" fontAlgn="base" hangingPunct="1">
        <a:spcBef>
          <a:spcPct val="0"/>
        </a:spcBef>
        <a:spcAft>
          <a:spcPct val="0"/>
        </a:spcAft>
        <a:defRPr sz="10600">
          <a:solidFill>
            <a:schemeClr val="tx2"/>
          </a:solidFill>
          <a:latin typeface="+mj-lt"/>
          <a:ea typeface="+mj-ea"/>
          <a:cs typeface="+mj-cs"/>
        </a:defRPr>
      </a:lvl1pPr>
      <a:lvl2pPr algn="ctr" defTabSz="2200275" rtl="0" eaLnBrk="1" fontAlgn="base" hangingPunct="1">
        <a:spcBef>
          <a:spcPct val="0"/>
        </a:spcBef>
        <a:spcAft>
          <a:spcPct val="0"/>
        </a:spcAft>
        <a:defRPr sz="10600">
          <a:solidFill>
            <a:schemeClr val="tx2"/>
          </a:solidFill>
          <a:latin typeface="Arial" charset="0"/>
        </a:defRPr>
      </a:lvl2pPr>
      <a:lvl3pPr algn="ctr" defTabSz="2200275" rtl="0" eaLnBrk="1" fontAlgn="base" hangingPunct="1">
        <a:spcBef>
          <a:spcPct val="0"/>
        </a:spcBef>
        <a:spcAft>
          <a:spcPct val="0"/>
        </a:spcAft>
        <a:defRPr sz="10600">
          <a:solidFill>
            <a:schemeClr val="tx2"/>
          </a:solidFill>
          <a:latin typeface="Arial" charset="0"/>
        </a:defRPr>
      </a:lvl3pPr>
      <a:lvl4pPr algn="ctr" defTabSz="2200275" rtl="0" eaLnBrk="1" fontAlgn="base" hangingPunct="1">
        <a:spcBef>
          <a:spcPct val="0"/>
        </a:spcBef>
        <a:spcAft>
          <a:spcPct val="0"/>
        </a:spcAft>
        <a:defRPr sz="10600">
          <a:solidFill>
            <a:schemeClr val="tx2"/>
          </a:solidFill>
          <a:latin typeface="Arial" charset="0"/>
        </a:defRPr>
      </a:lvl4pPr>
      <a:lvl5pPr algn="ctr" defTabSz="2200275" rtl="0" eaLnBrk="1" fontAlgn="base" hangingPunct="1">
        <a:spcBef>
          <a:spcPct val="0"/>
        </a:spcBef>
        <a:spcAft>
          <a:spcPct val="0"/>
        </a:spcAft>
        <a:defRPr sz="10600">
          <a:solidFill>
            <a:schemeClr val="tx2"/>
          </a:solidFill>
          <a:latin typeface="Arial" charset="0"/>
        </a:defRPr>
      </a:lvl5pPr>
      <a:lvl6pPr marL="457200" algn="ctr" defTabSz="2200275" rtl="0" eaLnBrk="1" fontAlgn="base" hangingPunct="1">
        <a:spcBef>
          <a:spcPct val="0"/>
        </a:spcBef>
        <a:spcAft>
          <a:spcPct val="0"/>
        </a:spcAft>
        <a:defRPr sz="10600">
          <a:solidFill>
            <a:schemeClr val="tx2"/>
          </a:solidFill>
          <a:latin typeface="Arial" charset="0"/>
        </a:defRPr>
      </a:lvl6pPr>
      <a:lvl7pPr marL="914400" algn="ctr" defTabSz="2200275" rtl="0" eaLnBrk="1" fontAlgn="base" hangingPunct="1">
        <a:spcBef>
          <a:spcPct val="0"/>
        </a:spcBef>
        <a:spcAft>
          <a:spcPct val="0"/>
        </a:spcAft>
        <a:defRPr sz="10600">
          <a:solidFill>
            <a:schemeClr val="tx2"/>
          </a:solidFill>
          <a:latin typeface="Arial" charset="0"/>
        </a:defRPr>
      </a:lvl7pPr>
      <a:lvl8pPr marL="1371600" algn="ctr" defTabSz="2200275" rtl="0" eaLnBrk="1" fontAlgn="base" hangingPunct="1">
        <a:spcBef>
          <a:spcPct val="0"/>
        </a:spcBef>
        <a:spcAft>
          <a:spcPct val="0"/>
        </a:spcAft>
        <a:defRPr sz="10600">
          <a:solidFill>
            <a:schemeClr val="tx2"/>
          </a:solidFill>
          <a:latin typeface="Arial" charset="0"/>
        </a:defRPr>
      </a:lvl8pPr>
      <a:lvl9pPr marL="1828800" algn="ctr" defTabSz="2200275" rtl="0" eaLnBrk="1" fontAlgn="base" hangingPunct="1">
        <a:spcBef>
          <a:spcPct val="0"/>
        </a:spcBef>
        <a:spcAft>
          <a:spcPct val="0"/>
        </a:spcAft>
        <a:defRPr sz="10600">
          <a:solidFill>
            <a:schemeClr val="tx2"/>
          </a:solidFill>
          <a:latin typeface="Arial" charset="0"/>
        </a:defRPr>
      </a:lvl9pPr>
    </p:titleStyle>
    <p:bodyStyle>
      <a:lvl1pPr marL="825500" indent="-825500" algn="l" defTabSz="2200275" rtl="0" eaLnBrk="1" fontAlgn="base" hangingPunct="1">
        <a:spcBef>
          <a:spcPct val="20000"/>
        </a:spcBef>
        <a:spcAft>
          <a:spcPct val="0"/>
        </a:spcAft>
        <a:buChar char="•"/>
        <a:defRPr sz="7700">
          <a:solidFill>
            <a:schemeClr val="tx1"/>
          </a:solidFill>
          <a:latin typeface="+mn-lt"/>
          <a:ea typeface="+mn-ea"/>
          <a:cs typeface="+mn-cs"/>
        </a:defRPr>
      </a:lvl1pPr>
      <a:lvl2pPr marL="1787525" indent="-687388" algn="l" defTabSz="2200275" rtl="0" eaLnBrk="1" fontAlgn="base" hangingPunct="1">
        <a:spcBef>
          <a:spcPct val="20000"/>
        </a:spcBef>
        <a:spcAft>
          <a:spcPct val="0"/>
        </a:spcAft>
        <a:buChar char="–"/>
        <a:defRPr sz="6700">
          <a:solidFill>
            <a:schemeClr val="tx1"/>
          </a:solidFill>
          <a:latin typeface="+mn-lt"/>
        </a:defRPr>
      </a:lvl2pPr>
      <a:lvl3pPr marL="2749550" indent="-549275" algn="l" defTabSz="2200275" rtl="0" eaLnBrk="1" fontAlgn="base" hangingPunct="1">
        <a:spcBef>
          <a:spcPct val="20000"/>
        </a:spcBef>
        <a:spcAft>
          <a:spcPct val="0"/>
        </a:spcAft>
        <a:buChar char="•"/>
        <a:defRPr sz="5800">
          <a:solidFill>
            <a:schemeClr val="tx1"/>
          </a:solidFill>
          <a:latin typeface="+mn-lt"/>
        </a:defRPr>
      </a:lvl3pPr>
      <a:lvl4pPr marL="3849688" indent="-549275" algn="l" defTabSz="2200275" rtl="0" eaLnBrk="1" fontAlgn="base" hangingPunct="1">
        <a:spcBef>
          <a:spcPct val="20000"/>
        </a:spcBef>
        <a:spcAft>
          <a:spcPct val="0"/>
        </a:spcAft>
        <a:buChar char="–"/>
        <a:defRPr sz="4800">
          <a:solidFill>
            <a:schemeClr val="tx1"/>
          </a:solidFill>
          <a:latin typeface="+mn-lt"/>
        </a:defRPr>
      </a:lvl4pPr>
      <a:lvl5pPr marL="4949825" indent="-550863" algn="l" defTabSz="2200275" rtl="0" eaLnBrk="1" fontAlgn="base" hangingPunct="1">
        <a:spcBef>
          <a:spcPct val="20000"/>
        </a:spcBef>
        <a:spcAft>
          <a:spcPct val="0"/>
        </a:spcAft>
        <a:buChar char="»"/>
        <a:defRPr sz="4800">
          <a:solidFill>
            <a:schemeClr val="tx1"/>
          </a:solidFill>
          <a:latin typeface="+mn-lt"/>
        </a:defRPr>
      </a:lvl5pPr>
      <a:lvl6pPr marL="5407025" indent="-550863" algn="l" defTabSz="2200275" rtl="0" eaLnBrk="1" fontAlgn="base" hangingPunct="1">
        <a:spcBef>
          <a:spcPct val="20000"/>
        </a:spcBef>
        <a:spcAft>
          <a:spcPct val="0"/>
        </a:spcAft>
        <a:buChar char="»"/>
        <a:defRPr sz="4800">
          <a:solidFill>
            <a:schemeClr val="tx1"/>
          </a:solidFill>
          <a:latin typeface="+mn-lt"/>
        </a:defRPr>
      </a:lvl6pPr>
      <a:lvl7pPr marL="5864225" indent="-550863" algn="l" defTabSz="2200275" rtl="0" eaLnBrk="1" fontAlgn="base" hangingPunct="1">
        <a:spcBef>
          <a:spcPct val="20000"/>
        </a:spcBef>
        <a:spcAft>
          <a:spcPct val="0"/>
        </a:spcAft>
        <a:buChar char="»"/>
        <a:defRPr sz="4800">
          <a:solidFill>
            <a:schemeClr val="tx1"/>
          </a:solidFill>
          <a:latin typeface="+mn-lt"/>
        </a:defRPr>
      </a:lvl7pPr>
      <a:lvl8pPr marL="6321425" indent="-550863" algn="l" defTabSz="2200275" rtl="0" eaLnBrk="1" fontAlgn="base" hangingPunct="1">
        <a:spcBef>
          <a:spcPct val="20000"/>
        </a:spcBef>
        <a:spcAft>
          <a:spcPct val="0"/>
        </a:spcAft>
        <a:buChar char="»"/>
        <a:defRPr sz="4800">
          <a:solidFill>
            <a:schemeClr val="tx1"/>
          </a:solidFill>
          <a:latin typeface="+mn-lt"/>
        </a:defRPr>
      </a:lvl8pPr>
      <a:lvl9pPr marL="6778625" indent="-550863" algn="l" defTabSz="2200275"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32.gif"/><Relationship Id="rId4" Type="http://schemas.openxmlformats.org/officeDocument/2006/relationships/image" Target="../media/image2.gif"/></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42" name="Picture 26" descr="C:\Users\Jose Luis\Desktop\untitled.png"/>
          <p:cNvPicPr>
            <a:picLocks noChangeAspect="1" noChangeArrowheads="1"/>
          </p:cNvPicPr>
          <p:nvPr/>
        </p:nvPicPr>
        <p:blipFill>
          <a:blip r:embed="rId3"/>
          <a:srcRect/>
          <a:stretch>
            <a:fillRect/>
          </a:stretch>
        </p:blipFill>
        <p:spPr bwMode="auto">
          <a:xfrm>
            <a:off x="0" y="0"/>
            <a:ext cx="23774400" cy="14722475"/>
          </a:xfrm>
          <a:prstGeom prst="rect">
            <a:avLst/>
          </a:prstGeom>
          <a:noFill/>
        </p:spPr>
      </p:pic>
      <p:pic>
        <p:nvPicPr>
          <p:cNvPr id="9219" name="Image 2" descr="swirlrainbw3.gif"/>
          <p:cNvPicPr>
            <a:picLocks noChangeAspect="1"/>
          </p:cNvPicPr>
          <p:nvPr/>
        </p:nvPicPr>
        <p:blipFill>
          <a:blip r:embed="rId4"/>
          <a:srcRect/>
          <a:stretch>
            <a:fillRect/>
          </a:stretch>
        </p:blipFill>
        <p:spPr bwMode="auto">
          <a:xfrm rot="10800000">
            <a:off x="0" y="0"/>
            <a:ext cx="23774400" cy="149951"/>
          </a:xfrm>
          <a:prstGeom prst="rect">
            <a:avLst/>
          </a:prstGeom>
          <a:noFill/>
          <a:ln w="9525">
            <a:noFill/>
            <a:miter lim="800000"/>
            <a:headEnd/>
            <a:tailEnd/>
          </a:ln>
        </p:spPr>
      </p:pic>
      <p:pic>
        <p:nvPicPr>
          <p:cNvPr id="9220" name="Image 2" descr="swirlrainbw3.gif"/>
          <p:cNvPicPr>
            <a:picLocks noChangeAspect="1"/>
          </p:cNvPicPr>
          <p:nvPr/>
        </p:nvPicPr>
        <p:blipFill>
          <a:blip r:embed="rId4"/>
          <a:srcRect/>
          <a:stretch>
            <a:fillRect/>
          </a:stretch>
        </p:blipFill>
        <p:spPr bwMode="auto">
          <a:xfrm rot="10800000">
            <a:off x="0" y="14572524"/>
            <a:ext cx="23774400" cy="149951"/>
          </a:xfrm>
          <a:prstGeom prst="rect">
            <a:avLst/>
          </a:prstGeom>
          <a:noFill/>
          <a:ln w="9525">
            <a:noFill/>
            <a:miter lim="800000"/>
            <a:headEnd/>
            <a:tailEnd/>
          </a:ln>
        </p:spPr>
      </p:pic>
      <p:pic>
        <p:nvPicPr>
          <p:cNvPr id="9221" name="Image 2" descr="swirlrainbw3.gif"/>
          <p:cNvPicPr>
            <a:picLocks noChangeAspect="1"/>
          </p:cNvPicPr>
          <p:nvPr/>
        </p:nvPicPr>
        <p:blipFill>
          <a:blip r:embed="rId4"/>
          <a:srcRect/>
          <a:stretch>
            <a:fillRect/>
          </a:stretch>
        </p:blipFill>
        <p:spPr bwMode="auto">
          <a:xfrm rot="5400000">
            <a:off x="-7270433" y="7270433"/>
            <a:ext cx="14722475" cy="181610"/>
          </a:xfrm>
          <a:prstGeom prst="rect">
            <a:avLst/>
          </a:prstGeom>
          <a:noFill/>
          <a:ln w="9525">
            <a:noFill/>
            <a:miter lim="800000"/>
            <a:headEnd/>
            <a:tailEnd/>
          </a:ln>
        </p:spPr>
      </p:pic>
      <p:pic>
        <p:nvPicPr>
          <p:cNvPr id="9222" name="Image 2" descr="swirlrainbw3.gif"/>
          <p:cNvPicPr>
            <a:picLocks noChangeAspect="1"/>
          </p:cNvPicPr>
          <p:nvPr/>
        </p:nvPicPr>
        <p:blipFill>
          <a:blip r:embed="rId4"/>
          <a:srcRect/>
          <a:stretch>
            <a:fillRect/>
          </a:stretch>
        </p:blipFill>
        <p:spPr bwMode="auto">
          <a:xfrm rot="5400000">
            <a:off x="16413163" y="7270433"/>
            <a:ext cx="14722475" cy="181610"/>
          </a:xfrm>
          <a:prstGeom prst="rect">
            <a:avLst/>
          </a:prstGeom>
          <a:noFill/>
          <a:ln w="9525">
            <a:noFill/>
            <a:miter lim="800000"/>
            <a:headEnd/>
            <a:tailEnd/>
          </a:ln>
        </p:spPr>
      </p:pic>
      <p:pic>
        <p:nvPicPr>
          <p:cNvPr id="9223" name="Picture 7" descr="CARA"/>
          <p:cNvPicPr>
            <a:picLocks noChangeAspect="1" noChangeArrowheads="1"/>
          </p:cNvPicPr>
          <p:nvPr/>
        </p:nvPicPr>
        <p:blipFill>
          <a:blip r:embed="rId5"/>
          <a:srcRect/>
          <a:stretch>
            <a:fillRect/>
          </a:stretch>
        </p:blipFill>
        <p:spPr bwMode="auto">
          <a:xfrm>
            <a:off x="21409345" y="12147583"/>
            <a:ext cx="1671636" cy="1947825"/>
          </a:xfrm>
          <a:prstGeom prst="rect">
            <a:avLst/>
          </a:prstGeom>
          <a:noFill/>
          <a:ln w="38100">
            <a:solidFill>
              <a:srgbClr val="1CDEF8"/>
            </a:solidFill>
            <a:miter lim="800000"/>
            <a:headEnd/>
            <a:tailEnd/>
          </a:ln>
        </p:spPr>
      </p:pic>
      <p:sp>
        <p:nvSpPr>
          <p:cNvPr id="9224" name="WordArt 8" descr="rainbow"/>
          <p:cNvSpPr>
            <a:spLocks noChangeArrowheads="1" noChangeShapeType="1" noTextEdit="1"/>
          </p:cNvSpPr>
          <p:nvPr/>
        </p:nvSpPr>
        <p:spPr bwMode="auto">
          <a:xfrm>
            <a:off x="17091980" y="13263861"/>
            <a:ext cx="3442335" cy="473710"/>
          </a:xfrm>
          <a:prstGeom prst="rect">
            <a:avLst/>
          </a:prstGeom>
        </p:spPr>
        <p:txBody>
          <a:bodyPr wrap="none" lIns="219977" tIns="109989" rIns="219977" bIns="109989" fromWordArt="1">
            <a:prstTxWarp prst="textPlain">
              <a:avLst>
                <a:gd name="adj" fmla="val 50000"/>
              </a:avLst>
            </a:prstTxWarp>
          </a:bodyPr>
          <a:lstStyle/>
          <a:p>
            <a:pPr algn="ctr"/>
            <a:r>
              <a:rPr lang="es-ES" sz="8700" b="1" kern="10" dirty="0">
                <a:ln w="6350">
                  <a:solidFill>
                    <a:schemeClr val="hlink"/>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Arial"/>
                <a:cs typeface="Arial"/>
              </a:rPr>
              <a:t>JOSE LUIS</a:t>
            </a:r>
          </a:p>
        </p:txBody>
      </p:sp>
      <p:sp>
        <p:nvSpPr>
          <p:cNvPr id="9226" name="Text Box 10"/>
          <p:cNvSpPr txBox="1">
            <a:spLocks noChangeArrowheads="1"/>
          </p:cNvSpPr>
          <p:nvPr/>
        </p:nvSpPr>
        <p:spPr bwMode="auto">
          <a:xfrm flipH="1">
            <a:off x="3037840" y="13369508"/>
            <a:ext cx="47879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26" name="WordArt 8" descr="rainbow"/>
          <p:cNvSpPr>
            <a:spLocks noChangeArrowheads="1" noChangeShapeType="1" noTextEdit="1"/>
          </p:cNvSpPr>
          <p:nvPr/>
        </p:nvSpPr>
        <p:spPr bwMode="auto">
          <a:xfrm>
            <a:off x="2314508" y="3074957"/>
            <a:ext cx="19564350" cy="7402133"/>
          </a:xfrm>
          <a:prstGeom prst="rect">
            <a:avLst/>
          </a:prstGeom>
        </p:spPr>
        <p:txBody>
          <a:bodyPr wrap="none" lIns="219977" tIns="109989" rIns="219977" bIns="109989" fromWordArt="1">
            <a:prstTxWarp prst="textPlain">
              <a:avLst>
                <a:gd name="adj" fmla="val 51013"/>
              </a:avLst>
            </a:prstTxWarp>
          </a:bodyPr>
          <a:lstStyle/>
          <a:p>
            <a:pPr algn="ctr"/>
            <a:r>
              <a:rPr lang="es-ES" sz="8700" b="1" kern="10" dirty="0" smtClean="0">
                <a:ln w="6350">
                  <a:solidFill>
                    <a:srgbClr val="FF3300"/>
                  </a:solidFill>
                  <a:round/>
                  <a:headEnd/>
                  <a:tailEnd/>
                </a:ln>
                <a:solidFill>
                  <a:srgbClr val="1116E9"/>
                </a:solidFill>
                <a:effectLst>
                  <a:outerShdw dist="35921" dir="2700000" algn="ctr" rotWithShape="0">
                    <a:schemeClr val="folHlink">
                      <a:alpha val="80000"/>
                    </a:schemeClr>
                  </a:outerShdw>
                </a:effectLst>
                <a:latin typeface="Arial Black" pitchFamily="34" charset="0"/>
                <a:cs typeface="Arial"/>
              </a:rPr>
              <a:t>LA CLAVE </a:t>
            </a:r>
          </a:p>
          <a:p>
            <a:pPr algn="ctr"/>
            <a:r>
              <a:rPr lang="es-ES" sz="8700" b="1" kern="10" dirty="0" smtClean="0">
                <a:ln w="6350">
                  <a:solidFill>
                    <a:srgbClr val="FF3300"/>
                  </a:solidFill>
                  <a:round/>
                  <a:headEnd/>
                  <a:tailEnd/>
                </a:ln>
                <a:solidFill>
                  <a:srgbClr val="1116E9"/>
                </a:solidFill>
                <a:effectLst>
                  <a:outerShdw dist="35921" dir="2700000" algn="ctr" rotWithShape="0">
                    <a:schemeClr val="folHlink">
                      <a:alpha val="80000"/>
                    </a:schemeClr>
                  </a:outerShdw>
                </a:effectLst>
                <a:latin typeface="Arial Black" pitchFamily="34" charset="0"/>
                <a:cs typeface="Arial"/>
              </a:rPr>
              <a:t>DE LOS DESAHUCIOS</a:t>
            </a:r>
            <a:endParaRPr lang="es-ES" sz="8700" b="1" kern="10" dirty="0">
              <a:ln w="6350">
                <a:solidFill>
                  <a:srgbClr val="FF3300"/>
                </a:solidFill>
                <a:round/>
                <a:headEnd/>
                <a:tailEnd/>
              </a:ln>
              <a:solidFill>
                <a:srgbClr val="1116E9"/>
              </a:solidFill>
              <a:effectLst>
                <a:outerShdw dist="35921" dir="2700000" algn="ctr" rotWithShape="0">
                  <a:schemeClr val="folHlink">
                    <a:alpha val="80000"/>
                  </a:schemeClr>
                </a:outerShdw>
              </a:effectLst>
              <a:latin typeface="Arial Black" pitchFamily="34" charset="0"/>
              <a:cs typeface="Arial"/>
            </a:endParaRPr>
          </a:p>
        </p:txBody>
      </p:sp>
      <p:pic>
        <p:nvPicPr>
          <p:cNvPr id="13" name="12 Imagen" descr="caridad.jpg"/>
          <p:cNvPicPr>
            <a:picLocks noChangeAspect="1"/>
          </p:cNvPicPr>
          <p:nvPr/>
        </p:nvPicPr>
        <p:blipFill>
          <a:blip r:embed="rId7"/>
          <a:stretch>
            <a:fillRect/>
          </a:stretch>
        </p:blipFill>
        <p:spPr>
          <a:xfrm>
            <a:off x="-94684" y="0"/>
            <a:ext cx="23869084" cy="14722475"/>
          </a:xfrm>
          <a:prstGeom prst="rect">
            <a:avLst/>
          </a:prstGeom>
        </p:spPr>
      </p:pic>
      <p:pic>
        <p:nvPicPr>
          <p:cNvPr id="14" name="Picture 2" descr="C:\Users\Jose Luis\Desktop\1292686101_147870836_1-Ofrece-prestamos-de-dinero-entre-particulares-madrid.jpg">
            <a:hlinkClick r:id="" action="ppaction://noaction">
              <a:snd r:embed="rId2" name="ernesto cortazar - dying of love[1].wav"/>
            </a:hlinkClick>
          </p:cNvPr>
          <p:cNvPicPr>
            <a:picLocks noChangeAspect="1" noChangeArrowheads="1"/>
          </p:cNvPicPr>
          <p:nvPr/>
        </p:nvPicPr>
        <p:blipFill>
          <a:blip r:embed="rId8"/>
          <a:srcRect/>
          <a:stretch>
            <a:fillRect/>
          </a:stretch>
        </p:blipFill>
        <p:spPr bwMode="auto">
          <a:xfrm>
            <a:off x="0" y="0"/>
            <a:ext cx="23774400" cy="14722475"/>
          </a:xfrm>
          <a:prstGeom prst="rect">
            <a:avLst/>
          </a:prstGeom>
          <a:noFill/>
        </p:spPr>
      </p:pic>
    </p:spTree>
  </p:cSld>
  <p:clrMapOvr>
    <a:masterClrMapping/>
  </p:clrMapOvr>
  <p:transition advTm="11000">
    <p:random/>
    <p:sndAc>
      <p:stSnd>
        <p:snd r:embed="rId2" name="ernesto cortazar - dying of love[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xit" presetSubtype="0" fill="hold" nodeType="afterEffect">
                                  <p:stCondLst>
                                    <p:cond delay="0"/>
                                  </p:stCondLst>
                                  <p:childTnLst>
                                    <p:animEffect transition="out" filter="fade">
                                      <p:cBhvr>
                                        <p:cTn id="6" dur="2400" accel="100000">
                                          <p:stCondLst>
                                            <p:cond delay="600"/>
                                          </p:stCondLst>
                                        </p:cTn>
                                        <p:tgtEl>
                                          <p:spTgt spid="14"/>
                                        </p:tgtEl>
                                      </p:cBhvr>
                                    </p:animEffect>
                                    <p:anim calcmode="lin" valueType="num">
                                      <p:cBhvr>
                                        <p:cTn id="7" dur="2400" accel="100000">
                                          <p:stCondLst>
                                            <p:cond delay="600"/>
                                          </p:stCondLst>
                                        </p:cTn>
                                        <p:tgtEl>
                                          <p:spTgt spid="14"/>
                                        </p:tgtEl>
                                        <p:attrNameLst>
                                          <p:attrName>style.rotation</p:attrName>
                                        </p:attrNameLst>
                                      </p:cBhvr>
                                      <p:tavLst>
                                        <p:tav tm="0">
                                          <p:val>
                                            <p:fltVal val="0"/>
                                          </p:val>
                                        </p:tav>
                                        <p:tav tm="100000">
                                          <p:val>
                                            <p:fltVal val="-90"/>
                                          </p:val>
                                        </p:tav>
                                      </p:tavLst>
                                    </p:anim>
                                    <p:anim calcmode="lin" valueType="num">
                                      <p:cBhvr>
                                        <p:cTn id="8" dur="600" decel="100000"/>
                                        <p:tgtEl>
                                          <p:spTgt spid="14"/>
                                        </p:tgtEl>
                                        <p:attrNameLst>
                                          <p:attrName>ppt_x</p:attrName>
                                        </p:attrNameLst>
                                      </p:cBhvr>
                                      <p:tavLst>
                                        <p:tav tm="0">
                                          <p:val>
                                            <p:strVal val="ppt_x"/>
                                          </p:val>
                                        </p:tav>
                                        <p:tav tm="100000">
                                          <p:val>
                                            <p:strVal val="ppt_x-0.05"/>
                                          </p:val>
                                        </p:tav>
                                      </p:tavLst>
                                    </p:anim>
                                    <p:anim calcmode="lin" valueType="num">
                                      <p:cBhvr>
                                        <p:cTn id="9" dur="600" decel="100000"/>
                                        <p:tgtEl>
                                          <p:spTgt spid="14"/>
                                        </p:tgtEl>
                                        <p:attrNameLst>
                                          <p:attrName>ppt_y</p:attrName>
                                        </p:attrNameLst>
                                      </p:cBhvr>
                                      <p:tavLst>
                                        <p:tav tm="0">
                                          <p:val>
                                            <p:strVal val="ppt_y"/>
                                          </p:val>
                                        </p:tav>
                                        <p:tav tm="100000">
                                          <p:val>
                                            <p:strVal val="ppt_y+0.1"/>
                                          </p:val>
                                        </p:tav>
                                      </p:tavLst>
                                    </p:anim>
                                    <p:anim calcmode="lin" valueType="num">
                                      <p:cBhvr>
                                        <p:cTn id="10" dur="2400" accel="100000">
                                          <p:stCondLst>
                                            <p:cond delay="600"/>
                                          </p:stCondLst>
                                        </p:cTn>
                                        <p:tgtEl>
                                          <p:spTgt spid="14"/>
                                        </p:tgtEl>
                                        <p:attrNameLst>
                                          <p:attrName>ppt_x</p:attrName>
                                        </p:attrNameLst>
                                      </p:cBhvr>
                                      <p:tavLst>
                                        <p:tav tm="0">
                                          <p:val>
                                            <p:strVal val="ppt_x"/>
                                          </p:val>
                                        </p:tav>
                                        <p:tav tm="100000">
                                          <p:val>
                                            <p:strVal val="ppt_x+0.4+0.05"/>
                                          </p:val>
                                        </p:tav>
                                      </p:tavLst>
                                    </p:anim>
                                    <p:anim calcmode="lin" valueType="num">
                                      <p:cBhvr>
                                        <p:cTn id="11" dur="2400" accel="100000">
                                          <p:stCondLst>
                                            <p:cond delay="600"/>
                                          </p:stCondLst>
                                        </p:cTn>
                                        <p:tgtEl>
                                          <p:spTgt spid="14"/>
                                        </p:tgtEl>
                                        <p:attrNameLst>
                                          <p:attrName>ppt_y</p:attrName>
                                        </p:attrNameLst>
                                      </p:cBhvr>
                                      <p:tavLst>
                                        <p:tav tm="0">
                                          <p:val>
                                            <p:strVal val="ppt_y"/>
                                          </p:val>
                                        </p:tav>
                                        <p:tav tm="100000">
                                          <p:val>
                                            <p:strVal val="ppt_y-0.4-0.1"/>
                                          </p:val>
                                        </p:tav>
                                      </p:tavLst>
                                    </p:anim>
                                    <p:set>
                                      <p:cBhvr>
                                        <p:cTn id="12" dur="1" fill="hold">
                                          <p:stCondLst>
                                            <p:cond delay="2999"/>
                                          </p:stCondLst>
                                        </p:cTn>
                                        <p:tgtEl>
                                          <p:spTgt spid="14"/>
                                        </p:tgtEl>
                                        <p:attrNameLst>
                                          <p:attrName>style.visibility</p:attrName>
                                        </p:attrNameLst>
                                      </p:cBhvr>
                                      <p:to>
                                        <p:strVal val="hidden"/>
                                      </p:to>
                                    </p:set>
                                  </p:childTnLst>
                                </p:cTn>
                              </p:par>
                            </p:childTnLst>
                          </p:cTn>
                        </p:par>
                        <p:par>
                          <p:cTn id="13" fill="hold">
                            <p:stCondLst>
                              <p:cond delay="3000"/>
                            </p:stCondLst>
                            <p:childTnLst>
                              <p:par>
                                <p:cTn id="14" presetID="16" presetClass="exit" presetSubtype="26" fill="hold" nodeType="afterEffect">
                                  <p:stCondLst>
                                    <p:cond delay="0"/>
                                  </p:stCondLst>
                                  <p:childTnLst>
                                    <p:animEffect transition="out" filter="barn(inHorizontal)">
                                      <p:cBhvr>
                                        <p:cTn id="15" dur="2000"/>
                                        <p:tgtEl>
                                          <p:spTgt spid="13"/>
                                        </p:tgtEl>
                                      </p:cBhvr>
                                    </p:animEffect>
                                    <p:set>
                                      <p:cBhvr>
                                        <p:cTn id="16" dur="1" fill="hold">
                                          <p:stCondLst>
                                            <p:cond delay="1999"/>
                                          </p:stCondLst>
                                        </p:cTn>
                                        <p:tgtEl>
                                          <p:spTgt spid="13"/>
                                        </p:tgtEl>
                                        <p:attrNameLst>
                                          <p:attrName>style.visibility</p:attrName>
                                        </p:attrNameLst>
                                      </p:cBhvr>
                                      <p:to>
                                        <p:strVal val="hidden"/>
                                      </p:to>
                                    </p:set>
                                  </p:childTnLst>
                                </p:cTn>
                              </p:par>
                            </p:childTnLst>
                          </p:cTn>
                        </p:par>
                        <p:par>
                          <p:cTn id="17" fill="hold">
                            <p:stCondLst>
                              <p:cond delay="5000"/>
                            </p:stCondLst>
                            <p:childTnLst>
                              <p:par>
                                <p:cTn id="18" presetID="3" presetClass="exit" presetSubtype="5" fill="hold" nodeType="afterEffect">
                                  <p:stCondLst>
                                    <p:cond delay="0"/>
                                  </p:stCondLst>
                                  <p:childTnLst>
                                    <p:animEffect transition="out" filter="blinds(vertical)">
                                      <p:cBhvr>
                                        <p:cTn id="19" dur="2000"/>
                                        <p:tgtEl>
                                          <p:spTgt spid="13"/>
                                        </p:tgtEl>
                                      </p:cBhvr>
                                    </p:animEffect>
                                    <p:set>
                                      <p:cBhvr>
                                        <p:cTn id="20"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Jose Luis\Desktop\2012102312.jpg"/>
          <p:cNvPicPr>
            <a:picLocks noChangeAspect="1" noChangeArrowheads="1"/>
          </p:cNvPicPr>
          <p:nvPr/>
        </p:nvPicPr>
        <p:blipFill>
          <a:blip r:embed="rId2"/>
          <a:srcRect/>
          <a:stretch>
            <a:fillRect/>
          </a:stretch>
        </p:blipFill>
        <p:spPr bwMode="auto">
          <a:xfrm>
            <a:off x="0" y="0"/>
            <a:ext cx="23774400" cy="14832124"/>
          </a:xfrm>
          <a:prstGeom prst="rect">
            <a:avLst/>
          </a:prstGeom>
          <a:noFill/>
        </p:spPr>
      </p:pic>
    </p:spTree>
  </p:cSld>
  <p:clrMapOvr>
    <a:masterClrMapping/>
  </p:clrMapOvr>
  <p:transition advTm="5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ridad.jpg"/>
          <p:cNvPicPr>
            <a:picLocks noChangeAspect="1"/>
          </p:cNvPicPr>
          <p:nvPr/>
        </p:nvPicPr>
        <p:blipFill>
          <a:blip r:embed="rId2"/>
          <a:stretch>
            <a:fillRect/>
          </a:stretch>
        </p:blipFill>
        <p:spPr>
          <a:xfrm>
            <a:off x="0" y="0"/>
            <a:ext cx="23774400" cy="14722475"/>
          </a:xfrm>
          <a:prstGeom prst="rect">
            <a:avLst/>
          </a:prstGeom>
        </p:spPr>
      </p:pic>
      <p:sp>
        <p:nvSpPr>
          <p:cNvPr id="2" name="1 Rectángulo"/>
          <p:cNvSpPr/>
          <p:nvPr/>
        </p:nvSpPr>
        <p:spPr>
          <a:xfrm>
            <a:off x="2886012" y="2717767"/>
            <a:ext cx="17781270" cy="10040199"/>
          </a:xfrm>
          <a:prstGeom prst="rect">
            <a:avLst/>
          </a:prstGeom>
          <a:solidFill>
            <a:srgbClr val="FFFF00">
              <a:alpha val="54000"/>
            </a:srgbClr>
          </a:solidFill>
          <a:ln/>
        </p:spPr>
        <p:style>
          <a:lnRef idx="2">
            <a:schemeClr val="accent1"/>
          </a:lnRef>
          <a:fillRef idx="1">
            <a:schemeClr val="lt1"/>
          </a:fillRef>
          <a:effectRef idx="0">
            <a:schemeClr val="accent1"/>
          </a:effectRef>
          <a:fontRef idx="minor">
            <a:schemeClr val="dk1"/>
          </a:fontRef>
        </p:style>
        <p:txBody>
          <a:bodyPr wrap="square" lIns="219977" tIns="109989" rIns="219977" bIns="109989">
            <a:spAutoFit/>
          </a:bodyPr>
          <a:lstStyle/>
          <a:p>
            <a:pPr algn="ctr"/>
            <a:r>
              <a:rPr lang="es-ES" sz="5800" dirty="0" smtClean="0"/>
              <a:t/>
            </a:r>
            <a:br>
              <a:rPr lang="es-ES" sz="5800" dirty="0" smtClean="0"/>
            </a:br>
            <a:r>
              <a:rPr lang="es-ES" sz="5800" dirty="0" smtClean="0"/>
              <a:t>Veíamos no hace mucho como algunas entidades </a:t>
            </a:r>
            <a:r>
              <a:rPr lang="es-ES" sz="5800" b="1" dirty="0" smtClean="0"/>
              <a:t>empezaban a mover ficha en el ámbito de los préstamos hipotecarios</a:t>
            </a:r>
            <a:r>
              <a:rPr lang="es-ES" sz="5800" dirty="0" smtClean="0"/>
              <a:t>. El Banco Santander anunciaba la posibilidad que daba a clientes en situación difícil de acogerse a un periodo de carencia, BBVA replicaba que ya hacía eso puntualmente con algunos clientes pero sin publicitarlo, Bankinter lanzaba un producto con el que los clientes no han de </a:t>
            </a:r>
            <a:r>
              <a:rPr lang="es-ES" sz="5800" dirty="0"/>
              <a:t>responder</a:t>
            </a:r>
            <a:r>
              <a:rPr lang="es-ES" sz="5800" dirty="0" smtClean="0"/>
              <a:t> con todos sus bienes y derechos y se acepta la dación en pago.</a:t>
            </a:r>
          </a:p>
        </p:txBody>
      </p:sp>
      <p:pic>
        <p:nvPicPr>
          <p:cNvPr id="5" name="4 Imagen" descr="caridad.jpg"/>
          <p:cNvPicPr>
            <a:picLocks noChangeAspect="1"/>
          </p:cNvPicPr>
          <p:nvPr/>
        </p:nvPicPr>
        <p:blipFill>
          <a:blip r:embed="rId2"/>
          <a:stretch>
            <a:fillRect/>
          </a:stretch>
        </p:blipFill>
        <p:spPr>
          <a:xfrm>
            <a:off x="0" y="0"/>
            <a:ext cx="23774400" cy="14722475"/>
          </a:xfrm>
          <a:prstGeom prst="rect">
            <a:avLst/>
          </a:prstGeom>
        </p:spPr>
      </p:pic>
      <p:pic>
        <p:nvPicPr>
          <p:cNvPr id="6" name="Picture 4" descr="pc12"/>
          <p:cNvPicPr>
            <a:picLocks noChangeAspect="1" noChangeArrowheads="1" noCrop="1"/>
          </p:cNvPicPr>
          <p:nvPr/>
        </p:nvPicPr>
        <p:blipFill>
          <a:blip r:embed="rId3"/>
          <a:srcRect/>
          <a:stretch>
            <a:fillRect/>
          </a:stretch>
        </p:blipFill>
        <p:spPr bwMode="auto">
          <a:xfrm>
            <a:off x="908050" y="12377785"/>
            <a:ext cx="2344108" cy="2344690"/>
          </a:xfrm>
          <a:prstGeom prst="rect">
            <a:avLst/>
          </a:prstGeom>
          <a:noFill/>
          <a:ln w="9525">
            <a:noFill/>
            <a:miter lim="800000"/>
            <a:headEnd/>
            <a:tailEnd/>
          </a:ln>
        </p:spPr>
      </p:pic>
      <p:pic>
        <p:nvPicPr>
          <p:cNvPr id="1026" name="Picture 2" descr="C:\Users\Jose Luis\Desktop\Lavado_dinero.jpg"/>
          <p:cNvPicPr>
            <a:picLocks noChangeAspect="1" noChangeArrowheads="1"/>
          </p:cNvPicPr>
          <p:nvPr/>
        </p:nvPicPr>
        <p:blipFill>
          <a:blip r:embed="rId4"/>
          <a:srcRect/>
          <a:stretch>
            <a:fillRect/>
          </a:stretch>
        </p:blipFill>
        <p:spPr bwMode="auto">
          <a:xfrm>
            <a:off x="0" y="0"/>
            <a:ext cx="23774400" cy="14599875"/>
          </a:xfrm>
          <a:prstGeom prst="rect">
            <a:avLst/>
          </a:prstGeom>
          <a:noFill/>
        </p:spPr>
      </p:pic>
      <p:pic>
        <p:nvPicPr>
          <p:cNvPr id="7" name="Picture 4" descr="pc12"/>
          <p:cNvPicPr>
            <a:picLocks noChangeAspect="1" noChangeArrowheads="1" noCrop="1"/>
          </p:cNvPicPr>
          <p:nvPr/>
        </p:nvPicPr>
        <p:blipFill>
          <a:blip r:embed="rId3"/>
          <a:srcRect/>
          <a:stretch>
            <a:fillRect/>
          </a:stretch>
        </p:blipFill>
        <p:spPr bwMode="auto">
          <a:xfrm>
            <a:off x="1060450" y="12530185"/>
            <a:ext cx="2344108" cy="234469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afterEffect">
                                  <p:stCondLst>
                                    <p:cond delay="0"/>
                                  </p:stCondLst>
                                  <p:childTnLst>
                                    <p:animEffect transition="out" filter="blinds(vertical)">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par>
                          <p:cTn id="8" fill="hold">
                            <p:stCondLst>
                              <p:cond delay="2000"/>
                            </p:stCondLst>
                            <p:childTnLst>
                              <p:par>
                                <p:cTn id="9" presetID="1" presetClass="entr" presetSubtype="0" fill="hold" nodeType="afterEffect">
                                  <p:stCondLst>
                                    <p:cond delay="0"/>
                                  </p:stCondLst>
                                  <p:childTnLst>
                                    <p:set>
                                      <p:cBhvr>
                                        <p:cTn id="10" dur="1" fill="hold">
                                          <p:stCondLst>
                                            <p:cond delay="499"/>
                                          </p:stCondLst>
                                        </p:cTn>
                                        <p:tgtEl>
                                          <p:spTgt spid="6"/>
                                        </p:tgtEl>
                                        <p:attrNameLst>
                                          <p:attrName>style.visibility</p:attrName>
                                        </p:attrNameLst>
                                      </p:cBhvr>
                                      <p:to>
                                        <p:strVal val="visible"/>
                                      </p:to>
                                    </p:set>
                                  </p:childTnLst>
                                </p:cTn>
                              </p:par>
                            </p:childTnLst>
                          </p:cTn>
                        </p:par>
                        <p:par>
                          <p:cTn id="11" fill="hold">
                            <p:stCondLst>
                              <p:cond delay="2500"/>
                            </p:stCondLst>
                            <p:childTnLst>
                              <p:par>
                                <p:cTn id="12" presetID="6" presetClass="exit" presetSubtype="16" fill="hold" nodeType="afterEffect">
                                  <p:stCondLst>
                                    <p:cond delay="0"/>
                                  </p:stCondLst>
                                  <p:childTnLst>
                                    <p:animEffect transition="out" filter="circle(in)">
                                      <p:cBhvr>
                                        <p:cTn id="13" dur="2000"/>
                                        <p:tgtEl>
                                          <p:spTgt spid="1026"/>
                                        </p:tgtEl>
                                      </p:cBhvr>
                                    </p:animEffect>
                                    <p:set>
                                      <p:cBhvr>
                                        <p:cTn id="14" dur="1" fill="hold">
                                          <p:stCondLst>
                                            <p:cond delay="1999"/>
                                          </p:stCondLst>
                                        </p:cTn>
                                        <p:tgtEl>
                                          <p:spTgt spid="1026"/>
                                        </p:tgtEl>
                                        <p:attrNameLst>
                                          <p:attrName>style.visibility</p:attrName>
                                        </p:attrNameLst>
                                      </p:cBhvr>
                                      <p:to>
                                        <p:strVal val="hidden"/>
                                      </p:to>
                                    </p:set>
                                  </p:childTnLst>
                                </p:cTn>
                              </p:par>
                            </p:childTnLst>
                          </p:cTn>
                        </p:par>
                        <p:par>
                          <p:cTn id="15" fill="hold">
                            <p:stCondLst>
                              <p:cond delay="4500"/>
                            </p:stCondLst>
                            <p:childTnLst>
                              <p:par>
                                <p:cTn id="16" presetID="1" presetClass="entr" presetSubtype="0" fill="hold" nodeType="afterEffect">
                                  <p:stCondLst>
                                    <p:cond delay="0"/>
                                  </p:stCondLst>
                                  <p:childTnLst>
                                    <p:set>
                                      <p:cBhvr>
                                        <p:cTn id="17"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4992530w_s.jpg"/>
          <p:cNvPicPr>
            <a:picLocks noChangeAspect="1" noChangeArrowheads="1"/>
          </p:cNvPicPr>
          <p:nvPr/>
        </p:nvPicPr>
        <p:blipFill>
          <a:blip r:embed="rId2"/>
          <a:srcRect/>
          <a:stretch>
            <a:fillRect/>
          </a:stretch>
        </p:blipFill>
        <p:spPr bwMode="auto">
          <a:xfrm>
            <a:off x="0" y="-1677409"/>
            <a:ext cx="23774400" cy="16399884"/>
          </a:xfrm>
          <a:prstGeom prst="rect">
            <a:avLst/>
          </a:prstGeom>
          <a:noFill/>
        </p:spPr>
      </p:pic>
    </p:spTree>
  </p:cSld>
  <p:clrMapOvr>
    <a:masterClrMapping/>
  </p:clrMapOvr>
  <p:transition advTm="5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untitled.png"/>
          <p:cNvPicPr>
            <a:picLocks noChangeAspect="1" noChangeArrowheads="1"/>
          </p:cNvPicPr>
          <p:nvPr/>
        </p:nvPicPr>
        <p:blipFill>
          <a:blip r:embed="rId2"/>
          <a:srcRect/>
          <a:stretch>
            <a:fillRect/>
          </a:stretch>
        </p:blipFill>
        <p:spPr bwMode="auto">
          <a:xfrm>
            <a:off x="0" y="814720"/>
            <a:ext cx="23774400" cy="13093035"/>
          </a:xfrm>
          <a:prstGeom prst="rect">
            <a:avLst/>
          </a:prstGeom>
          <a:noFill/>
        </p:spPr>
      </p:pic>
      <p:pic>
        <p:nvPicPr>
          <p:cNvPr id="23553" name="Picture 1" descr="C:\Users\Jose Luis\Desktop\untitled.png"/>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2" name="1 Rectángulo"/>
          <p:cNvSpPr/>
          <p:nvPr/>
        </p:nvSpPr>
        <p:spPr>
          <a:xfrm>
            <a:off x="2922270" y="2456304"/>
            <a:ext cx="17583150" cy="10040199"/>
          </a:xfrm>
          <a:prstGeom prst="rect">
            <a:avLst/>
          </a:prstGeom>
          <a:solidFill>
            <a:srgbClr val="21D951">
              <a:alpha val="45000"/>
            </a:srgbClr>
          </a:solidFill>
          <a:ln>
            <a:solidFill>
              <a:srgbClr val="1116E9"/>
            </a:solidFill>
          </a:ln>
        </p:spPr>
        <p:txBody>
          <a:bodyPr wrap="square" lIns="219977" tIns="109989" rIns="219977" bIns="109989">
            <a:spAutoFit/>
          </a:bodyPr>
          <a:lstStyle/>
          <a:p>
            <a:pPr algn="ctr"/>
            <a:r>
              <a:rPr lang="es-ES" sz="5800" b="1" dirty="0" smtClean="0"/>
              <a:t>dación en pago</a:t>
            </a:r>
          </a:p>
          <a:p>
            <a:pPr algn="ctr"/>
            <a:r>
              <a:rPr lang="es-ES" sz="5800" dirty="0" smtClean="0"/>
              <a:t>Es evidente que tras estos productos hay una operación de marketing, de lavado de imagen, y no conviene que nos ceguemos por lo bonito que suena la publicidad, los bancos no son hermanitas de la caridad, ni dan duros a cuatro pesetas, trataré de analizar estos dos tipos de propuestas y sus implicaciones, como siempre, ante un contrato de este tipo, hay que leérselo todo muy bien, y no quedarse sólo con la información del folleto publicitario, o la palabra del comercial.</a:t>
            </a:r>
          </a:p>
        </p:txBody>
      </p:sp>
      <p:pic>
        <p:nvPicPr>
          <p:cNvPr id="5" name="Picture 1" descr="C:\Users\Jose Luis\Desktop\untitled.png"/>
          <p:cNvPicPr>
            <a:picLocks noChangeAspect="1" noChangeArrowheads="1"/>
          </p:cNvPicPr>
          <p:nvPr/>
        </p:nvPicPr>
        <p:blipFill>
          <a:blip r:embed="rId2"/>
          <a:srcRect/>
          <a:stretch>
            <a:fillRect/>
          </a:stretch>
        </p:blipFill>
        <p:spPr bwMode="auto">
          <a:xfrm>
            <a:off x="0" y="0"/>
            <a:ext cx="23774400" cy="14722475"/>
          </a:xfrm>
          <a:prstGeom prst="rect">
            <a:avLst/>
          </a:prstGeom>
          <a:noFill/>
        </p:spPr>
      </p:pic>
      <p:pic>
        <p:nvPicPr>
          <p:cNvPr id="6" name="Picture 4" descr="pc12"/>
          <p:cNvPicPr>
            <a:picLocks noChangeAspect="1" noChangeArrowheads="1" noCrop="1"/>
          </p:cNvPicPr>
          <p:nvPr/>
        </p:nvPicPr>
        <p:blipFill>
          <a:blip r:embed="rId3"/>
          <a:srcRect/>
          <a:stretch>
            <a:fillRect/>
          </a:stretch>
        </p:blipFill>
        <p:spPr bwMode="auto">
          <a:xfrm>
            <a:off x="908050" y="12377785"/>
            <a:ext cx="2344108" cy="2344690"/>
          </a:xfrm>
          <a:prstGeom prst="rect">
            <a:avLst/>
          </a:prstGeom>
          <a:noFill/>
          <a:ln w="9525">
            <a:noFill/>
            <a:miter lim="800000"/>
            <a:headEnd/>
            <a:tailEnd/>
          </a:ln>
        </p:spPr>
      </p:pic>
      <p:pic>
        <p:nvPicPr>
          <p:cNvPr id="7" name="Picture 2" descr="C:\Users\Jose Luis\Desktop\euros.gif"/>
          <p:cNvPicPr>
            <a:picLocks noChangeAspect="1" noChangeArrowheads="1"/>
          </p:cNvPicPr>
          <p:nvPr/>
        </p:nvPicPr>
        <p:blipFill>
          <a:blip r:embed="rId4"/>
          <a:srcRect/>
          <a:stretch>
            <a:fillRect/>
          </a:stretch>
        </p:blipFill>
        <p:spPr bwMode="auto">
          <a:xfrm>
            <a:off x="0" y="0"/>
            <a:ext cx="23710900" cy="16856140"/>
          </a:xfrm>
          <a:prstGeom prst="rect">
            <a:avLst/>
          </a:prstGeom>
          <a:noFill/>
        </p:spPr>
      </p:pic>
      <p:pic>
        <p:nvPicPr>
          <p:cNvPr id="8" name="Picture 4" descr="pc12"/>
          <p:cNvPicPr>
            <a:picLocks noChangeAspect="1" noChangeArrowheads="1" noCrop="1"/>
          </p:cNvPicPr>
          <p:nvPr/>
        </p:nvPicPr>
        <p:blipFill>
          <a:blip r:embed="rId3"/>
          <a:srcRect/>
          <a:stretch>
            <a:fillRect/>
          </a:stretch>
        </p:blipFill>
        <p:spPr bwMode="auto">
          <a:xfrm>
            <a:off x="1060450" y="12530185"/>
            <a:ext cx="2344108" cy="234469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par>
                          <p:cTn id="8" fill="hold">
                            <p:stCondLst>
                              <p:cond delay="2000"/>
                            </p:stCondLst>
                            <p:childTnLst>
                              <p:par>
                                <p:cTn id="9" presetID="1" presetClass="entr" presetSubtype="0" fill="hold" nodeType="afterEffect">
                                  <p:stCondLst>
                                    <p:cond delay="0"/>
                                  </p:stCondLst>
                                  <p:childTnLst>
                                    <p:set>
                                      <p:cBhvr>
                                        <p:cTn id="10" dur="1" fill="hold">
                                          <p:stCondLst>
                                            <p:cond delay="499"/>
                                          </p:stCondLst>
                                        </p:cTn>
                                        <p:tgtEl>
                                          <p:spTgt spid="6"/>
                                        </p:tgtEl>
                                        <p:attrNameLst>
                                          <p:attrName>style.visibility</p:attrName>
                                        </p:attrNameLst>
                                      </p:cBhvr>
                                      <p:to>
                                        <p:strVal val="visible"/>
                                      </p:to>
                                    </p:set>
                                  </p:childTnLst>
                                </p:cTn>
                              </p:par>
                            </p:childTnLst>
                          </p:cTn>
                        </p:par>
                        <p:par>
                          <p:cTn id="11" fill="hold">
                            <p:stCondLst>
                              <p:cond delay="2500"/>
                            </p:stCondLst>
                            <p:childTnLst>
                              <p:par>
                                <p:cTn id="12" presetID="25" presetClass="exit" presetSubtype="0" fill="hold" nodeType="afterEffect">
                                  <p:stCondLst>
                                    <p:cond delay="0"/>
                                  </p:stCondLst>
                                  <p:childTnLst>
                                    <p:animEffect transition="out" filter="fade">
                                      <p:cBhvr>
                                        <p:cTn id="13" dur="3000" accel="50000">
                                          <p:stCondLst>
                                            <p:cond delay="0"/>
                                          </p:stCondLst>
                                        </p:cTn>
                                        <p:tgtEl>
                                          <p:spTgt spid="7"/>
                                        </p:tgtEl>
                                      </p:cBhvr>
                                    </p:animEffect>
                                    <p:anim calcmode="lin" valueType="num">
                                      <p:cBhvr>
                                        <p:cTn id="14" dur="1500" accel="50000">
                                          <p:stCondLst>
                                            <p:cond delay="0"/>
                                          </p:stCondLst>
                                        </p:cTn>
                                        <p:tgtEl>
                                          <p:spTgt spid="7"/>
                                        </p:tgtEl>
                                        <p:attrNameLst>
                                          <p:attrName>ppt_y</p:attrName>
                                        </p:attrNameLst>
                                      </p:cBhvr>
                                      <p:tavLst>
                                        <p:tav tm="0">
                                          <p:val>
                                            <p:strVal val="ppt_y"/>
                                          </p:val>
                                        </p:tav>
                                        <p:tav tm="100000">
                                          <p:val>
                                            <p:strVal val="ppt_y+.1"/>
                                          </p:val>
                                        </p:tav>
                                      </p:tavLst>
                                    </p:anim>
                                    <p:anim calcmode="lin" valueType="num">
                                      <p:cBhvr>
                                        <p:cTn id="15" dur="1500" decel="50000">
                                          <p:stCondLst>
                                            <p:cond delay="1500"/>
                                          </p:stCondLst>
                                        </p:cTn>
                                        <p:tgtEl>
                                          <p:spTgt spid="7"/>
                                        </p:tgtEl>
                                        <p:attrNameLst>
                                          <p:attrName>ppt_y</p:attrName>
                                        </p:attrNameLst>
                                      </p:cBhvr>
                                      <p:tavLst>
                                        <p:tav tm="0">
                                          <p:val>
                                            <p:strVal val="ppt_y"/>
                                          </p:val>
                                        </p:tav>
                                        <p:tav tm="100000">
                                          <p:val>
                                            <p:strVal val="ppt_y-.1"/>
                                          </p:val>
                                        </p:tav>
                                      </p:tavLst>
                                    </p:anim>
                                    <p:anim calcmode="lin" valueType="num">
                                      <p:cBhvr>
                                        <p:cTn id="16" dur="1500" accel="50000">
                                          <p:stCondLst>
                                            <p:cond delay="1500"/>
                                          </p:stCondLst>
                                        </p:cTn>
                                        <p:tgtEl>
                                          <p:spTgt spid="7"/>
                                        </p:tgtEl>
                                        <p:attrNameLst>
                                          <p:attrName>ppt_x</p:attrName>
                                        </p:attrNameLst>
                                      </p:cBhvr>
                                      <p:tavLst>
                                        <p:tav tm="0">
                                          <p:val>
                                            <p:strVal val="ppt_x"/>
                                          </p:val>
                                        </p:tav>
                                        <p:tav tm="100000">
                                          <p:val>
                                            <p:strVal val="ppt_x+.4"/>
                                          </p:val>
                                        </p:tav>
                                      </p:tavLst>
                                    </p:anim>
                                    <p:anim calcmode="lin" valueType="num">
                                      <p:cBhvr>
                                        <p:cTn id="17" dur="3000"/>
                                        <p:tgtEl>
                                          <p:spTgt spid="7"/>
                                        </p:tgtEl>
                                        <p:attrNameLst>
                                          <p:attrName>ppt_h</p:attrName>
                                        </p:attrNameLst>
                                      </p:cBhvr>
                                      <p:tavLst>
                                        <p:tav tm="0">
                                          <p:val>
                                            <p:strVal val="ppt_h"/>
                                          </p:val>
                                        </p:tav>
                                        <p:tav tm="100000">
                                          <p:val>
                                            <p:strVal val="ppt_h"/>
                                          </p:val>
                                        </p:tav>
                                      </p:tavLst>
                                    </p:anim>
                                    <p:anim calcmode="lin" valueType="num">
                                      <p:cBhvr>
                                        <p:cTn id="18" dur="1500" accel="50000">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19" dur="1500" decel="50000">
                                          <p:stCondLst>
                                            <p:cond delay="1500"/>
                                          </p:stCondLst>
                                        </p:cTn>
                                        <p:tgtEl>
                                          <p:spTgt spid="7"/>
                                        </p:tgtEl>
                                        <p:attrNameLst>
                                          <p:attrName>ppt_w</p:attrName>
                                        </p:attrNameLst>
                                      </p:cBhvr>
                                      <p:tavLst>
                                        <p:tav tm="0">
                                          <p:val>
                                            <p:strVal val="ppt_w"/>
                                          </p:val>
                                        </p:tav>
                                        <p:tav tm="100000">
                                          <p:val>
                                            <p:strVal val="ppt_w/.05"/>
                                          </p:val>
                                        </p:tav>
                                      </p:tavLst>
                                    </p:anim>
                                    <p:anim calcmode="lin" valueType="num">
                                      <p:cBhvr>
                                        <p:cTn id="20" dur="1500" accel="50000">
                                          <p:stCondLst>
                                            <p:cond delay="1500"/>
                                          </p:stCondLst>
                                        </p:cTn>
                                        <p:tgtEl>
                                          <p:spTgt spid="7"/>
                                        </p:tgtEl>
                                        <p:attrNameLst>
                                          <p:attrName>style.rotation</p:attrName>
                                        </p:attrNameLst>
                                      </p:cBhvr>
                                      <p:tavLst>
                                        <p:tav tm="0">
                                          <p:val>
                                            <p:fltVal val="0"/>
                                          </p:val>
                                        </p:tav>
                                        <p:tav tm="100000">
                                          <p:val>
                                            <p:fltVal val="-90"/>
                                          </p:val>
                                        </p:tav>
                                      </p:tavLst>
                                    </p:anim>
                                    <p:set>
                                      <p:cBhvr>
                                        <p:cTn id="21" dur="1" fill="hold">
                                          <p:stCondLst>
                                            <p:cond delay="2999"/>
                                          </p:stCondLst>
                                        </p:cTn>
                                        <p:tgtEl>
                                          <p:spTgt spid="7"/>
                                        </p:tgtEl>
                                        <p:attrNameLst>
                                          <p:attrName>style.visibility</p:attrName>
                                        </p:attrNameLst>
                                      </p:cBhvr>
                                      <p:to>
                                        <p:strVal val="hidden"/>
                                      </p:to>
                                    </p:set>
                                  </p:childTnLst>
                                </p:cTn>
                              </p:par>
                            </p:childTnLst>
                          </p:cTn>
                        </p:par>
                        <p:par>
                          <p:cTn id="22" fill="hold">
                            <p:stCondLst>
                              <p:cond delay="5500"/>
                            </p:stCondLst>
                            <p:childTnLst>
                              <p:par>
                                <p:cTn id="23" presetID="1" presetClass="entr" presetSubtype="0" fill="hold" nodeType="afterEffect">
                                  <p:stCondLst>
                                    <p:cond delay="0"/>
                                  </p:stCondLst>
                                  <p:childTnLst>
                                    <p:set>
                                      <p:cBhvr>
                                        <p:cTn id="24"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ose Luis\Desktop\1352721388_0.jpg"/>
          <p:cNvPicPr>
            <a:picLocks noChangeAspect="1" noChangeArrowheads="1"/>
          </p:cNvPicPr>
          <p:nvPr/>
        </p:nvPicPr>
        <p:blipFill>
          <a:blip r:embed="rId2"/>
          <a:srcRect/>
          <a:stretch>
            <a:fillRect/>
          </a:stretch>
        </p:blipFill>
        <p:spPr bwMode="auto">
          <a:xfrm>
            <a:off x="0" y="0"/>
            <a:ext cx="23774400" cy="14853039"/>
          </a:xfrm>
          <a:prstGeom prst="rect">
            <a:avLst/>
          </a:prstGeom>
          <a:noFill/>
        </p:spPr>
      </p:pic>
    </p:spTree>
  </p:cSld>
  <p:clrMapOvr>
    <a:masterClrMapping/>
  </p:clrMapOvr>
  <p:transition advTm="5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descr="C:\Users\Jose Luis\Desktop\eire-euros.jpg"/>
          <p:cNvPicPr>
            <a:picLocks noChangeAspect="1" noChangeArrowheads="1"/>
          </p:cNvPicPr>
          <p:nvPr/>
        </p:nvPicPr>
        <p:blipFill>
          <a:blip r:embed="rId2"/>
          <a:srcRect/>
          <a:stretch>
            <a:fillRect/>
          </a:stretch>
        </p:blipFill>
        <p:spPr bwMode="auto">
          <a:xfrm>
            <a:off x="0" y="-925571"/>
            <a:ext cx="23774400" cy="16787930"/>
          </a:xfrm>
          <a:prstGeom prst="rect">
            <a:avLst/>
          </a:prstGeom>
          <a:noFill/>
        </p:spPr>
      </p:pic>
      <p:sp>
        <p:nvSpPr>
          <p:cNvPr id="2" name="1 Rectángulo"/>
          <p:cNvSpPr/>
          <p:nvPr/>
        </p:nvSpPr>
        <p:spPr>
          <a:xfrm>
            <a:off x="2600260" y="1646197"/>
            <a:ext cx="17573748" cy="10378753"/>
          </a:xfrm>
          <a:prstGeom prst="rect">
            <a:avLst/>
          </a:prstGeom>
          <a:solidFill>
            <a:srgbClr val="9933FF">
              <a:alpha val="47000"/>
            </a:srgbClr>
          </a:solidFill>
          <a:ln>
            <a:solidFill>
              <a:srgbClr val="00FFFF"/>
            </a:solidFill>
          </a:ln>
        </p:spPr>
        <p:txBody>
          <a:bodyPr wrap="square" lIns="219977" tIns="109989" rIns="219977" bIns="109989">
            <a:spAutoFit/>
          </a:bodyPr>
          <a:lstStyle/>
          <a:p>
            <a:r>
              <a:rPr lang="es-ES" sz="6000" b="1" dirty="0" smtClean="0"/>
              <a:t>Periodo de carencia</a:t>
            </a:r>
          </a:p>
          <a:p>
            <a:pPr algn="ctr"/>
            <a:r>
              <a:rPr lang="es-ES" sz="6000" dirty="0" smtClean="0"/>
              <a:t>Suena muy bien eso de pasarse tres años pagando aproximadamente la mitad de le cuota de la hipoteca (algo que también prometen entidades de renegociación de deuda) pero como ya hemos comentado esto tiene un coste. Hay de formas posibles de reducir la cuota mensual, que pagues sólo intereses o que sólo amortices capital. Por supuesto los bancos optan por la primera, </a:t>
            </a:r>
            <a:r>
              <a:rPr lang="es-ES" sz="6000" b="1" dirty="0" smtClean="0"/>
              <a:t>su negocio es ganar dinero, no regalarlo</a:t>
            </a:r>
            <a:r>
              <a:rPr lang="es-ES" sz="6000" dirty="0" smtClean="0"/>
              <a:t>.</a:t>
            </a:r>
          </a:p>
        </p:txBody>
      </p:sp>
      <p:pic>
        <p:nvPicPr>
          <p:cNvPr id="4" name="Picture 1" descr="C:\Users\Jose Luis\Desktop\eire-euros.jpg"/>
          <p:cNvPicPr>
            <a:picLocks noChangeAspect="1" noChangeArrowheads="1"/>
          </p:cNvPicPr>
          <p:nvPr/>
        </p:nvPicPr>
        <p:blipFill>
          <a:blip r:embed="rId2"/>
          <a:srcRect/>
          <a:stretch>
            <a:fillRect/>
          </a:stretch>
        </p:blipFill>
        <p:spPr bwMode="auto">
          <a:xfrm>
            <a:off x="0" y="-854133"/>
            <a:ext cx="23774400" cy="16787930"/>
          </a:xfrm>
          <a:prstGeom prst="rect">
            <a:avLst/>
          </a:prstGeom>
          <a:noFill/>
        </p:spPr>
      </p:pic>
      <p:pic>
        <p:nvPicPr>
          <p:cNvPr id="5" name="Picture 2" descr="C:\Users\Jose Luis\Desktop\Lavado_dinero.jpg"/>
          <p:cNvPicPr>
            <a:picLocks noChangeAspect="1" noChangeArrowheads="1"/>
          </p:cNvPicPr>
          <p:nvPr/>
        </p:nvPicPr>
        <p:blipFill>
          <a:blip r:embed="rId3"/>
          <a:srcRect/>
          <a:stretch>
            <a:fillRect/>
          </a:stretch>
        </p:blipFill>
        <p:spPr bwMode="auto">
          <a:xfrm>
            <a:off x="0" y="-1068447"/>
            <a:ext cx="23774400" cy="17145120"/>
          </a:xfrm>
          <a:prstGeom prst="rect">
            <a:avLst/>
          </a:prstGeom>
          <a:noFill/>
        </p:spPr>
      </p:pic>
      <p:pic>
        <p:nvPicPr>
          <p:cNvPr id="6" name="Picture 4" descr="pc12"/>
          <p:cNvPicPr>
            <a:picLocks noChangeAspect="1" noChangeArrowheads="1" noCrop="1"/>
          </p:cNvPicPr>
          <p:nvPr/>
        </p:nvPicPr>
        <p:blipFill>
          <a:blip r:embed="rId4"/>
          <a:srcRect/>
          <a:stretch>
            <a:fillRect/>
          </a:stretch>
        </p:blipFill>
        <p:spPr bwMode="auto">
          <a:xfrm>
            <a:off x="908050" y="12377785"/>
            <a:ext cx="2344108" cy="234469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afterEffect">
                                  <p:stCondLst>
                                    <p:cond delay="0"/>
                                  </p:stCondLst>
                                  <p:childTnLst>
                                    <p:animEffect transition="out" filter="fade">
                                      <p:cBhvr>
                                        <p:cTn id="6" dur="2000"/>
                                        <p:tgtEl>
                                          <p:spTgt spid="4"/>
                                        </p:tgtEl>
                                      </p:cBhvr>
                                    </p:animEffect>
                                    <p:anim calcmode="lin" valueType="num">
                                      <p:cBhvr>
                                        <p:cTn id="7" dur="2000"/>
                                        <p:tgtEl>
                                          <p:spTgt spid="4"/>
                                        </p:tgtEl>
                                        <p:attrNameLst>
                                          <p:attrName>style.rotation</p:attrName>
                                        </p:attrNameLst>
                                      </p:cBhvr>
                                      <p:tavLst>
                                        <p:tav tm="0">
                                          <p:val>
                                            <p:fltVal val="0"/>
                                          </p:val>
                                        </p:tav>
                                        <p:tav tm="100000">
                                          <p:val>
                                            <p:fltVal val="720"/>
                                          </p:val>
                                        </p:tav>
                                      </p:tavLst>
                                    </p:anim>
                                    <p:anim calcmode="lin" valueType="num">
                                      <p:cBhvr>
                                        <p:cTn id="8" dur="2000"/>
                                        <p:tgtEl>
                                          <p:spTgt spid="4"/>
                                        </p:tgtEl>
                                        <p:attrNameLst>
                                          <p:attrName>ppt_h</p:attrName>
                                        </p:attrNameLst>
                                      </p:cBhvr>
                                      <p:tavLst>
                                        <p:tav tm="0">
                                          <p:val>
                                            <p:strVal val="ppt_h"/>
                                          </p:val>
                                        </p:tav>
                                        <p:tav tm="100000">
                                          <p:val>
                                            <p:fltVal val="0"/>
                                          </p:val>
                                        </p:tav>
                                      </p:tavLst>
                                    </p:anim>
                                    <p:anim calcmode="lin" valueType="num">
                                      <p:cBhvr>
                                        <p:cTn id="9" dur="2000"/>
                                        <p:tgtEl>
                                          <p:spTgt spid="4"/>
                                        </p:tgtEl>
                                        <p:attrNameLst>
                                          <p:attrName>ppt_w</p:attrName>
                                        </p:attrNameLst>
                                      </p:cBhvr>
                                      <p:tavLst>
                                        <p:tav tm="0">
                                          <p:val>
                                            <p:strVal val="ppt_w"/>
                                          </p:val>
                                        </p:tav>
                                        <p:tav tm="100000">
                                          <p:val>
                                            <p:fltVal val="0"/>
                                          </p:val>
                                        </p:tav>
                                      </p:tavLst>
                                    </p:anim>
                                    <p:set>
                                      <p:cBhvr>
                                        <p:cTn id="10" dur="1" fill="hold">
                                          <p:stCondLst>
                                            <p:cond delay="1999"/>
                                          </p:stCondLst>
                                        </p:cTn>
                                        <p:tgtEl>
                                          <p:spTgt spid="4"/>
                                        </p:tgtEl>
                                        <p:attrNameLst>
                                          <p:attrName>style.visibility</p:attrName>
                                        </p:attrNameLst>
                                      </p:cBhvr>
                                      <p:to>
                                        <p:strVal val="hidden"/>
                                      </p:to>
                                    </p:set>
                                  </p:childTnLst>
                                </p:cTn>
                              </p:par>
                            </p:childTnLst>
                          </p:cTn>
                        </p:par>
                        <p:par>
                          <p:cTn id="11" fill="hold">
                            <p:stCondLst>
                              <p:cond delay="2000"/>
                            </p:stCondLst>
                            <p:childTnLst>
                              <p:par>
                                <p:cTn id="12" presetID="6" presetClass="exit" presetSubtype="16" fill="hold" nodeType="afterEffect">
                                  <p:stCondLst>
                                    <p:cond delay="0"/>
                                  </p:stCondLst>
                                  <p:childTnLst>
                                    <p:animEffect transition="out" filter="circle(in)">
                                      <p:cBhvr>
                                        <p:cTn id="13" dur="2000"/>
                                        <p:tgtEl>
                                          <p:spTgt spid="5"/>
                                        </p:tgtEl>
                                      </p:cBhvr>
                                    </p:animEffect>
                                    <p:set>
                                      <p:cBhvr>
                                        <p:cTn id="14" dur="1" fill="hold">
                                          <p:stCondLst>
                                            <p:cond delay="1999"/>
                                          </p:stCondLst>
                                        </p:cTn>
                                        <p:tgtEl>
                                          <p:spTgt spid="5"/>
                                        </p:tgtEl>
                                        <p:attrNameLst>
                                          <p:attrName>style.visibility</p:attrName>
                                        </p:attrNameLst>
                                      </p:cBhvr>
                                      <p:to>
                                        <p:strVal val="hidden"/>
                                      </p:to>
                                    </p:set>
                                  </p:childTnLst>
                                </p:cTn>
                              </p:par>
                            </p:childTnLst>
                          </p:cTn>
                        </p:par>
                        <p:par>
                          <p:cTn id="15" fill="hold">
                            <p:stCondLst>
                              <p:cond delay="4000"/>
                            </p:stCondLst>
                            <p:childTnLst>
                              <p:par>
                                <p:cTn id="16" presetID="1" presetClass="entr" presetSubtype="0" fill="hold" nodeType="afterEffect">
                                  <p:stCondLst>
                                    <p:cond delay="0"/>
                                  </p:stCondLst>
                                  <p:childTnLst>
                                    <p:set>
                                      <p:cBhvr>
                                        <p:cTn id="17"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imagesCART9RCQ.jpg"/>
          <p:cNvPicPr>
            <a:picLocks noChangeAspect="1" noChangeArrowheads="1"/>
          </p:cNvPicPr>
          <p:nvPr/>
        </p:nvPicPr>
        <p:blipFill>
          <a:blip r:embed="rId2"/>
          <a:srcRect/>
          <a:stretch>
            <a:fillRect/>
          </a:stretch>
        </p:blipFill>
        <p:spPr bwMode="auto">
          <a:xfrm>
            <a:off x="0" y="-1"/>
            <a:ext cx="23774400" cy="14610603"/>
          </a:xfrm>
          <a:prstGeom prst="rect">
            <a:avLst/>
          </a:prstGeom>
          <a:noFill/>
        </p:spPr>
      </p:pic>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imagesCAFBX289.jpg"/>
          <p:cNvPicPr>
            <a:picLocks noChangeAspect="1" noChangeArrowheads="1"/>
          </p:cNvPicPr>
          <p:nvPr/>
        </p:nvPicPr>
        <p:blipFill>
          <a:blip r:embed="rId2"/>
          <a:srcRect/>
          <a:stretch>
            <a:fillRect/>
          </a:stretch>
        </p:blipFill>
        <p:spPr bwMode="auto">
          <a:xfrm>
            <a:off x="0" y="-1"/>
            <a:ext cx="23774400" cy="14682957"/>
          </a:xfrm>
          <a:prstGeom prst="rect">
            <a:avLst/>
          </a:prstGeom>
          <a:noFill/>
        </p:spPr>
      </p:pic>
      <p:sp>
        <p:nvSpPr>
          <p:cNvPr id="2" name="1 Rectángulo"/>
          <p:cNvSpPr/>
          <p:nvPr/>
        </p:nvSpPr>
        <p:spPr>
          <a:xfrm>
            <a:off x="3886144" y="2217701"/>
            <a:ext cx="16295370" cy="10378753"/>
          </a:xfrm>
          <a:prstGeom prst="rect">
            <a:avLst/>
          </a:prstGeom>
          <a:solidFill>
            <a:srgbClr val="FFC000">
              <a:alpha val="54000"/>
            </a:srgbClr>
          </a:solidFill>
          <a:ln>
            <a:solidFill>
              <a:srgbClr val="FF0000"/>
            </a:solidFill>
          </a:ln>
        </p:spPr>
        <p:txBody>
          <a:bodyPr wrap="square" lIns="219977" tIns="109989" rIns="219977" bIns="109989">
            <a:spAutoFit/>
          </a:bodyPr>
          <a:lstStyle/>
          <a:p>
            <a:pPr algn="ctr"/>
            <a:r>
              <a:rPr lang="es-ES" sz="6000" dirty="0" smtClean="0"/>
              <a:t>La principal desventaja para el cliente que se acoge a esta fórmula es que está tres años pagando intereses por el mismo capital, y pasados estos tres años vuelve a amortizar capital, pero a menos que se produzca una improbable bajada en los tipos de interés, lo más probable es que acabe por pagar más aún por la deuda.</a:t>
            </a:r>
          </a:p>
          <a:p>
            <a:pPr algn="ctr"/>
            <a:r>
              <a:rPr lang="es-ES" sz="6000" dirty="0" smtClean="0"/>
              <a:t>Todo esto partiendo de la base de que no se modifica ninguna otra condición de la hipoteca (plazos, tipos de interés, diferenciales…) </a:t>
            </a:r>
          </a:p>
        </p:txBody>
      </p:sp>
      <p:pic>
        <p:nvPicPr>
          <p:cNvPr id="4" name="Picture 2" descr="C:\Users\Jose Luis\Desktop\imagesCAFBX289.jpg"/>
          <p:cNvPicPr>
            <a:picLocks noChangeAspect="1" noChangeArrowheads="1"/>
          </p:cNvPicPr>
          <p:nvPr/>
        </p:nvPicPr>
        <p:blipFill>
          <a:blip r:embed="rId2"/>
          <a:srcRect/>
          <a:stretch>
            <a:fillRect/>
          </a:stretch>
        </p:blipFill>
        <p:spPr bwMode="auto">
          <a:xfrm>
            <a:off x="0" y="0"/>
            <a:ext cx="23774400" cy="14682957"/>
          </a:xfrm>
          <a:prstGeom prst="rect">
            <a:avLst/>
          </a:prstGeom>
          <a:noFill/>
        </p:spPr>
      </p:pic>
      <p:pic>
        <p:nvPicPr>
          <p:cNvPr id="5" name="Picture 4" descr="pc12"/>
          <p:cNvPicPr>
            <a:picLocks noChangeAspect="1" noChangeArrowheads="1" noCrop="1"/>
          </p:cNvPicPr>
          <p:nvPr/>
        </p:nvPicPr>
        <p:blipFill>
          <a:blip r:embed="rId3"/>
          <a:srcRect/>
          <a:stretch>
            <a:fillRect/>
          </a:stretch>
        </p:blipFill>
        <p:spPr bwMode="auto">
          <a:xfrm>
            <a:off x="908050" y="12377785"/>
            <a:ext cx="2344108" cy="2344690"/>
          </a:xfrm>
          <a:prstGeom prst="rect">
            <a:avLst/>
          </a:prstGeom>
          <a:noFill/>
          <a:ln w="9525">
            <a:noFill/>
            <a:miter lim="800000"/>
            <a:headEnd/>
            <a:tailEnd/>
          </a:ln>
        </p:spPr>
      </p:pic>
      <p:pic>
        <p:nvPicPr>
          <p:cNvPr id="6" name="Picture 3" descr="C:\Users\Jose Luis\Desktop\OO.jpg"/>
          <p:cNvPicPr>
            <a:picLocks noChangeAspect="1" noChangeArrowheads="1"/>
          </p:cNvPicPr>
          <p:nvPr/>
        </p:nvPicPr>
        <p:blipFill>
          <a:blip r:embed="rId4"/>
          <a:srcRect/>
          <a:stretch>
            <a:fillRect/>
          </a:stretch>
        </p:blipFill>
        <p:spPr bwMode="auto">
          <a:xfrm>
            <a:off x="0" y="0"/>
            <a:ext cx="23774400" cy="15796680"/>
          </a:xfrm>
          <a:prstGeom prst="rect">
            <a:avLst/>
          </a:prstGeom>
          <a:noFill/>
        </p:spPr>
      </p:pic>
      <p:pic>
        <p:nvPicPr>
          <p:cNvPr id="8" name="Picture 4" descr="pc12"/>
          <p:cNvPicPr>
            <a:picLocks noChangeAspect="1" noChangeArrowheads="1" noCrop="1"/>
          </p:cNvPicPr>
          <p:nvPr/>
        </p:nvPicPr>
        <p:blipFill>
          <a:blip r:embed="rId3"/>
          <a:srcRect/>
          <a:stretch>
            <a:fillRect/>
          </a:stretch>
        </p:blipFill>
        <p:spPr bwMode="auto">
          <a:xfrm>
            <a:off x="1060450" y="12530185"/>
            <a:ext cx="2344108" cy="234469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afterEffect">
                                  <p:stCondLst>
                                    <p:cond delay="0"/>
                                  </p:stCondLst>
                                  <p:childTnLst>
                                    <p:animEffect transition="out" filter="wheel(8)">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par>
                          <p:cTn id="8" fill="hold">
                            <p:stCondLst>
                              <p:cond delay="2000"/>
                            </p:stCondLst>
                            <p:childTnLst>
                              <p:par>
                                <p:cTn id="9" presetID="1" presetClass="entr" presetSubtype="0" fill="hold" nodeType="afterEffect">
                                  <p:stCondLst>
                                    <p:cond delay="0"/>
                                  </p:stCondLst>
                                  <p:childTnLst>
                                    <p:set>
                                      <p:cBhvr>
                                        <p:cTn id="10" dur="1" fill="hold">
                                          <p:stCondLst>
                                            <p:cond delay="499"/>
                                          </p:stCondLst>
                                        </p:cTn>
                                        <p:tgtEl>
                                          <p:spTgt spid="5"/>
                                        </p:tgtEl>
                                        <p:attrNameLst>
                                          <p:attrName>style.visibility</p:attrName>
                                        </p:attrNameLst>
                                      </p:cBhvr>
                                      <p:to>
                                        <p:strVal val="visible"/>
                                      </p:to>
                                    </p:set>
                                  </p:childTnLst>
                                </p:cTn>
                              </p:par>
                              <p:par>
                                <p:cTn id="11" presetID="4" presetClass="exit" presetSubtype="16" fill="hold" nodeType="withEffect">
                                  <p:stCondLst>
                                    <p:cond delay="0"/>
                                  </p:stCondLst>
                                  <p:childTnLst>
                                    <p:animEffect transition="out" filter="box(in)">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par>
                          <p:cTn id="14" fill="hold">
                            <p:stCondLst>
                              <p:cond delay="4000"/>
                            </p:stCondLst>
                            <p:childTnLst>
                              <p:par>
                                <p:cTn id="15" presetID="1" presetClass="entr" presetSubtype="0" fill="hold" nodeType="afterEffect">
                                  <p:stCondLst>
                                    <p:cond delay="0"/>
                                  </p:stCondLst>
                                  <p:childTnLst>
                                    <p:set>
                                      <p:cBhvr>
                                        <p:cTn id="16"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desahucios-msn-365xXx80-2.jpg"/>
          <p:cNvPicPr>
            <a:picLocks noChangeAspect="1" noChangeArrowheads="1"/>
          </p:cNvPicPr>
          <p:nvPr/>
        </p:nvPicPr>
        <p:blipFill>
          <a:blip r:embed="rId2"/>
          <a:srcRect/>
          <a:stretch>
            <a:fillRect/>
          </a:stretch>
        </p:blipFill>
        <p:spPr bwMode="auto">
          <a:xfrm>
            <a:off x="0" y="-1"/>
            <a:ext cx="24205871" cy="14722475"/>
          </a:xfrm>
          <a:prstGeom prst="rect">
            <a:avLst/>
          </a:prstGeom>
          <a:noFill/>
        </p:spPr>
      </p:pic>
    </p:spTree>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 descr="C:\Users\Jose Luis\Desktop\lingotes.jpg"/>
          <p:cNvPicPr>
            <a:picLocks noChangeAspect="1" noChangeArrowheads="1"/>
          </p:cNvPicPr>
          <p:nvPr/>
        </p:nvPicPr>
        <p:blipFill>
          <a:blip r:embed="rId2"/>
          <a:srcRect/>
          <a:stretch>
            <a:fillRect/>
          </a:stretch>
        </p:blipFill>
        <p:spPr bwMode="auto">
          <a:xfrm rot="16200000">
            <a:off x="4394038" y="-4394039"/>
            <a:ext cx="14986325" cy="23774402"/>
          </a:xfrm>
          <a:prstGeom prst="rect">
            <a:avLst/>
          </a:prstGeom>
          <a:noFill/>
        </p:spPr>
      </p:pic>
      <p:sp>
        <p:nvSpPr>
          <p:cNvPr id="2" name="1 Rectángulo"/>
          <p:cNvSpPr/>
          <p:nvPr/>
        </p:nvSpPr>
        <p:spPr>
          <a:xfrm>
            <a:off x="2100194" y="1574759"/>
            <a:ext cx="19002508" cy="11302082"/>
          </a:xfrm>
          <a:prstGeom prst="rect">
            <a:avLst/>
          </a:prstGeom>
          <a:solidFill>
            <a:srgbClr val="FFFF00">
              <a:alpha val="56000"/>
            </a:srgbClr>
          </a:solidFill>
          <a:ln>
            <a:solidFill>
              <a:srgbClr val="E31C07"/>
            </a:solidFill>
          </a:ln>
        </p:spPr>
        <p:txBody>
          <a:bodyPr wrap="square" lIns="219977" tIns="109989" rIns="219977" bIns="109989">
            <a:spAutoFit/>
          </a:bodyPr>
          <a:lstStyle/>
          <a:p>
            <a:pPr algn="ctr"/>
            <a:r>
              <a:rPr lang="es-ES" sz="6000" dirty="0" smtClean="0"/>
              <a:t>La dación en pago, </a:t>
            </a:r>
            <a:r>
              <a:rPr lang="es-ES" sz="6000" b="1" dirty="0" smtClean="0"/>
              <a:t>obliga a que el banco asuma más riesgos</a:t>
            </a:r>
            <a:r>
              <a:rPr lang="es-ES" sz="6000" dirty="0" smtClean="0"/>
              <a:t> (sobre todo en un escenario de precios a la baja, y morosidad al alza) lo que se puede traducir en unos intereses más elevados que otros productos, o unas condiciones de entrada que dejen fuera a muchos potenciales clientes interesados, no parece que vaya a ser una práctica que se vaya a extender, a pesar de que, si tenemos en cuenta que se puede esperar que a medio – largo plazo los inmuebles recuperen la senda alcista, las entidades sólo se verían perjudicadas (hasta cierto punto) mientras la tendencia no cambie.</a:t>
            </a:r>
          </a:p>
        </p:txBody>
      </p:sp>
      <p:pic>
        <p:nvPicPr>
          <p:cNvPr id="4" name="Picture 1" descr="C:\Users\Jose Luis\Desktop\lingotes.jpg"/>
          <p:cNvPicPr>
            <a:picLocks noChangeAspect="1" noChangeArrowheads="1"/>
          </p:cNvPicPr>
          <p:nvPr/>
        </p:nvPicPr>
        <p:blipFill>
          <a:blip r:embed="rId2"/>
          <a:srcRect/>
          <a:stretch>
            <a:fillRect/>
          </a:stretch>
        </p:blipFill>
        <p:spPr bwMode="auto">
          <a:xfrm rot="16200000">
            <a:off x="4394036" y="-4394038"/>
            <a:ext cx="14986325" cy="23774402"/>
          </a:xfrm>
          <a:prstGeom prst="rect">
            <a:avLst/>
          </a:prstGeom>
          <a:noFill/>
        </p:spPr>
      </p:pic>
      <p:pic>
        <p:nvPicPr>
          <p:cNvPr id="5" name="Picture 4" descr="pc12"/>
          <p:cNvPicPr>
            <a:picLocks noChangeAspect="1" noChangeArrowheads="1" noCrop="1"/>
          </p:cNvPicPr>
          <p:nvPr/>
        </p:nvPicPr>
        <p:blipFill>
          <a:blip r:embed="rId3"/>
          <a:srcRect/>
          <a:stretch>
            <a:fillRect/>
          </a:stretch>
        </p:blipFill>
        <p:spPr bwMode="auto">
          <a:xfrm>
            <a:off x="908050" y="12377785"/>
            <a:ext cx="2344108" cy="234469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par>
                          <p:cTn id="8" fill="hold">
                            <p:stCondLst>
                              <p:cond delay="2000"/>
                            </p:stCondLst>
                            <p:childTnLst>
                              <p:par>
                                <p:cTn id="9" presetID="1" presetClass="entr" presetSubtype="0" fill="hold" nodeType="afterEffect">
                                  <p:stCondLst>
                                    <p:cond delay="0"/>
                                  </p:stCondLst>
                                  <p:childTnLst>
                                    <p:set>
                                      <p:cBhvr>
                                        <p:cTn id="10"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DESAHUCIO-1-460x360.jpg"/>
          <p:cNvPicPr>
            <a:picLocks noChangeAspect="1" noChangeArrowheads="1"/>
          </p:cNvPicPr>
          <p:nvPr/>
        </p:nvPicPr>
        <p:blipFill>
          <a:blip r:embed="rId2"/>
          <a:srcRect/>
          <a:stretch>
            <a:fillRect/>
          </a:stretch>
        </p:blipFill>
        <p:spPr bwMode="auto">
          <a:xfrm>
            <a:off x="0" y="0"/>
            <a:ext cx="23774400" cy="14893826"/>
          </a:xfrm>
          <a:prstGeom prst="rect">
            <a:avLst/>
          </a:prstGeom>
          <a:noFill/>
        </p:spPr>
      </p:pic>
    </p:spTree>
  </p:cSld>
  <p:clrMapOvr>
    <a:masterClrMapping/>
  </p:clrMapOvr>
  <p:transition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euros.jpg"/>
          <p:cNvPicPr>
            <a:picLocks noChangeAspect="1" noChangeArrowheads="1"/>
          </p:cNvPicPr>
          <p:nvPr/>
        </p:nvPicPr>
        <p:blipFill>
          <a:blip r:embed="rId2"/>
          <a:srcRect/>
          <a:stretch>
            <a:fillRect/>
          </a:stretch>
        </p:blipFill>
        <p:spPr bwMode="auto">
          <a:xfrm>
            <a:off x="0" y="0"/>
            <a:ext cx="23774400" cy="14676572"/>
          </a:xfrm>
          <a:prstGeom prst="rect">
            <a:avLst/>
          </a:prstGeom>
          <a:noFill/>
        </p:spPr>
      </p:pic>
      <p:sp>
        <p:nvSpPr>
          <p:cNvPr id="2" name="1 Rectángulo"/>
          <p:cNvSpPr/>
          <p:nvPr/>
        </p:nvSpPr>
        <p:spPr>
          <a:xfrm>
            <a:off x="3600392" y="2503453"/>
            <a:ext cx="16587862" cy="10194087"/>
          </a:xfrm>
          <a:prstGeom prst="rect">
            <a:avLst/>
          </a:prstGeom>
          <a:solidFill>
            <a:srgbClr val="FF0000">
              <a:alpha val="48000"/>
            </a:srgbClr>
          </a:solidFill>
          <a:ln>
            <a:solidFill>
              <a:srgbClr val="1116E9"/>
            </a:solidFill>
          </a:ln>
        </p:spPr>
        <p:txBody>
          <a:bodyPr wrap="square" lIns="219977" tIns="109989" rIns="219977" bIns="109989">
            <a:spAutoFit/>
          </a:bodyPr>
          <a:lstStyle/>
          <a:p>
            <a:pPr algn="ctr"/>
            <a:r>
              <a:rPr lang="es-ES" sz="7200" b="1" dirty="0" smtClean="0"/>
              <a:t>Conclusiones </a:t>
            </a:r>
          </a:p>
          <a:p>
            <a:pPr algn="ctr"/>
            <a:r>
              <a:rPr lang="es-ES" sz="7200" dirty="0" smtClean="0"/>
              <a:t>Es difícil encontrar un punto en el que las entidades beneficien los intereses de sus clientes (de los pequeños) a costa de sus propios beneficios. Sería deseable que durante ese periodo de carencia no se pagasen intereses y sólo se amortizase deuda, pero eso sólo sería deseable por los clientes</a:t>
            </a:r>
            <a:r>
              <a:rPr lang="es-ES" dirty="0" smtClean="0"/>
              <a:t>. </a:t>
            </a:r>
            <a:endParaRPr lang="es-ES" dirty="0"/>
          </a:p>
        </p:txBody>
      </p:sp>
      <p:pic>
        <p:nvPicPr>
          <p:cNvPr id="4" name="Picture 2" descr="C:\Users\Jose Luis\Desktop\euros.jpg"/>
          <p:cNvPicPr>
            <a:picLocks noChangeAspect="1" noChangeArrowheads="1"/>
          </p:cNvPicPr>
          <p:nvPr/>
        </p:nvPicPr>
        <p:blipFill>
          <a:blip r:embed="rId2"/>
          <a:srcRect/>
          <a:stretch>
            <a:fillRect/>
          </a:stretch>
        </p:blipFill>
        <p:spPr bwMode="auto">
          <a:xfrm>
            <a:off x="0" y="0"/>
            <a:ext cx="23774400" cy="14676572"/>
          </a:xfrm>
          <a:prstGeom prst="rect">
            <a:avLst/>
          </a:prstGeom>
          <a:noFill/>
        </p:spPr>
      </p:pic>
      <p:pic>
        <p:nvPicPr>
          <p:cNvPr id="5" name="Picture 4" descr="pc12"/>
          <p:cNvPicPr>
            <a:picLocks noChangeAspect="1" noChangeArrowheads="1" noCrop="1"/>
          </p:cNvPicPr>
          <p:nvPr/>
        </p:nvPicPr>
        <p:blipFill>
          <a:blip r:embed="rId3"/>
          <a:srcRect/>
          <a:stretch>
            <a:fillRect/>
          </a:stretch>
        </p:blipFill>
        <p:spPr bwMode="auto">
          <a:xfrm>
            <a:off x="908050" y="12377785"/>
            <a:ext cx="2344108" cy="234469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xit" presetSubtype="0" decel="100000" fill="hold" nodeType="afterEffect">
                                  <p:stCondLst>
                                    <p:cond delay="0"/>
                                  </p:stCondLst>
                                  <p:childTnLst>
                                    <p:anim calcmode="lin" valueType="num">
                                      <p:cBhvr>
                                        <p:cTn id="6" dur="3000"/>
                                        <p:tgtEl>
                                          <p:spTgt spid="4"/>
                                        </p:tgtEl>
                                        <p:attrNameLst>
                                          <p:attrName>ppt_h</p:attrName>
                                        </p:attrNameLst>
                                      </p:cBhvr>
                                      <p:tavLst>
                                        <p:tav tm="0">
                                          <p:val>
                                            <p:strVal val="ppt_h"/>
                                          </p:val>
                                        </p:tav>
                                        <p:tav tm="50000">
                                          <p:val>
                                            <p:strVal val="ppt_h/20"/>
                                          </p:val>
                                        </p:tav>
                                        <p:tav tm="100000">
                                          <p:val>
                                            <p:strVal val="ppt_h/20"/>
                                          </p:val>
                                        </p:tav>
                                      </p:tavLst>
                                    </p:anim>
                                    <p:anim calcmode="lin" valueType="num">
                                      <p:cBhvr>
                                        <p:cTn id="7" dur="3000"/>
                                        <p:tgtEl>
                                          <p:spTgt spid="4"/>
                                        </p:tgtEl>
                                        <p:attrNameLst>
                                          <p:attrName>ppt_w</p:attrName>
                                        </p:attrNameLst>
                                      </p:cBhvr>
                                      <p:tavLst>
                                        <p:tav tm="0">
                                          <p:val>
                                            <p:strVal val="ppt_w"/>
                                          </p:val>
                                        </p:tav>
                                        <p:tav tm="50000">
                                          <p:val>
                                            <p:strVal val="ppt_w+.3"/>
                                          </p:val>
                                        </p:tav>
                                        <p:tav tm="100000">
                                          <p:val>
                                            <p:strVal val="ppt_w+.3"/>
                                          </p:val>
                                        </p:tav>
                                      </p:tavLst>
                                    </p:anim>
                                    <p:anim calcmode="lin" valueType="num">
                                      <p:cBhvr>
                                        <p:cTn id="8" dur="3000"/>
                                        <p:tgtEl>
                                          <p:spTgt spid="4"/>
                                        </p:tgtEl>
                                        <p:attrNameLst>
                                          <p:attrName>ppt_x</p:attrName>
                                        </p:attrNameLst>
                                      </p:cBhvr>
                                      <p:tavLst>
                                        <p:tav tm="0">
                                          <p:val>
                                            <p:strVal val="ppt_x"/>
                                          </p:val>
                                        </p:tav>
                                        <p:tav tm="50000">
                                          <p:val>
                                            <p:strVal val="ppt_x"/>
                                          </p:val>
                                        </p:tav>
                                        <p:tav tm="100000">
                                          <p:val>
                                            <p:strVal val="ppt_x-.3"/>
                                          </p:val>
                                        </p:tav>
                                      </p:tavLst>
                                    </p:anim>
                                    <p:anim calcmode="lin" valueType="num">
                                      <p:cBhvr>
                                        <p:cTn id="9" dur="3000"/>
                                        <p:tgtEl>
                                          <p:spTgt spid="4"/>
                                        </p:tgtEl>
                                        <p:attrNameLst>
                                          <p:attrName>ppt_y</p:attrName>
                                        </p:attrNameLst>
                                      </p:cBhvr>
                                      <p:tavLst>
                                        <p:tav tm="0">
                                          <p:val>
                                            <p:strVal val="ppt_y"/>
                                          </p:val>
                                        </p:tav>
                                        <p:tav tm="100000">
                                          <p:val>
                                            <p:strVal val="ppt_y"/>
                                          </p:val>
                                        </p:tav>
                                      </p:tavLst>
                                    </p:anim>
                                    <p:set>
                                      <p:cBhvr>
                                        <p:cTn id="10" dur="1" fill="hold">
                                          <p:stCondLst>
                                            <p:cond delay="2999"/>
                                          </p:stCondLst>
                                        </p:cTn>
                                        <p:tgtEl>
                                          <p:spTgt spid="4"/>
                                        </p:tgtEl>
                                        <p:attrNameLst>
                                          <p:attrName>style.visibility</p:attrName>
                                        </p:attrNameLst>
                                      </p:cBhvr>
                                      <p:to>
                                        <p:strVal val="hidden"/>
                                      </p:to>
                                    </p:se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1352371755_703623_1352372201_noticia_normal.jpg"/>
          <p:cNvPicPr>
            <a:picLocks noChangeAspect="1" noChangeArrowheads="1"/>
          </p:cNvPicPr>
          <p:nvPr/>
        </p:nvPicPr>
        <p:blipFill>
          <a:blip r:embed="rId2"/>
          <a:srcRect/>
          <a:stretch>
            <a:fillRect/>
          </a:stretch>
        </p:blipFill>
        <p:spPr bwMode="auto">
          <a:xfrm>
            <a:off x="0" y="0"/>
            <a:ext cx="23774400" cy="14919873"/>
          </a:xfrm>
          <a:prstGeom prst="rect">
            <a:avLst/>
          </a:prstGeom>
          <a:noFill/>
        </p:spPr>
      </p:pic>
    </p:spTree>
  </p:cSld>
  <p:clrMapOvr>
    <a:masterClrMapping/>
  </p:clrMapOvr>
  <p:transition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1" descr="C:\Users\Jose Luis\Desktop\euros.jpg"/>
          <p:cNvPicPr>
            <a:picLocks noChangeAspect="1" noChangeArrowheads="1"/>
          </p:cNvPicPr>
          <p:nvPr/>
        </p:nvPicPr>
        <p:blipFill>
          <a:blip r:embed="rId2"/>
          <a:srcRect/>
          <a:stretch>
            <a:fillRect/>
          </a:stretch>
        </p:blipFill>
        <p:spPr bwMode="auto">
          <a:xfrm>
            <a:off x="0" y="0"/>
            <a:ext cx="23774400" cy="14772061"/>
          </a:xfrm>
          <a:prstGeom prst="rect">
            <a:avLst/>
          </a:prstGeom>
          <a:noFill/>
        </p:spPr>
      </p:pic>
      <p:sp>
        <p:nvSpPr>
          <p:cNvPr id="2" name="1 Rectángulo"/>
          <p:cNvSpPr/>
          <p:nvPr/>
        </p:nvSpPr>
        <p:spPr>
          <a:xfrm>
            <a:off x="2243070" y="3217833"/>
            <a:ext cx="18816686" cy="7978096"/>
          </a:xfrm>
          <a:prstGeom prst="rect">
            <a:avLst/>
          </a:prstGeom>
          <a:solidFill>
            <a:srgbClr val="9933FF">
              <a:alpha val="69000"/>
            </a:srgbClr>
          </a:solidFill>
          <a:ln>
            <a:solidFill>
              <a:srgbClr val="1116E9"/>
            </a:solidFill>
          </a:ln>
        </p:spPr>
        <p:txBody>
          <a:bodyPr wrap="square" lIns="219977" tIns="109989" rIns="219977" bIns="109989">
            <a:spAutoFit/>
          </a:bodyPr>
          <a:lstStyle/>
          <a:p>
            <a:r>
              <a:rPr lang="es-ES" sz="7200" b="1" dirty="0" smtClean="0"/>
              <a:t>Dación en pago</a:t>
            </a:r>
          </a:p>
          <a:p>
            <a:pPr algn="ctr"/>
            <a:r>
              <a:rPr lang="es-ES" sz="7200" dirty="0" smtClean="0"/>
              <a:t>La dación en pago de la hipoteca, que se está reclamando últimamente incluso desde partidos políticos, o avalado por resoluciones judiciales; va contra el negocio de los bancos en momentos como el actual, con un mercado inmobiliario a la baja. </a:t>
            </a:r>
          </a:p>
        </p:txBody>
      </p:sp>
      <p:pic>
        <p:nvPicPr>
          <p:cNvPr id="4" name="Picture 1" descr="C:\Users\Jose Luis\Desktop\euros.jpg"/>
          <p:cNvPicPr>
            <a:picLocks noChangeAspect="1" noChangeArrowheads="1"/>
          </p:cNvPicPr>
          <p:nvPr/>
        </p:nvPicPr>
        <p:blipFill>
          <a:blip r:embed="rId2"/>
          <a:srcRect/>
          <a:stretch>
            <a:fillRect/>
          </a:stretch>
        </p:blipFill>
        <p:spPr bwMode="auto">
          <a:xfrm>
            <a:off x="0" y="-49586"/>
            <a:ext cx="23774400" cy="14772061"/>
          </a:xfrm>
          <a:prstGeom prst="rect">
            <a:avLst/>
          </a:prstGeom>
          <a:noFill/>
        </p:spPr>
      </p:pic>
      <p:pic>
        <p:nvPicPr>
          <p:cNvPr id="5" name="Picture 4" descr="pc12"/>
          <p:cNvPicPr>
            <a:picLocks noChangeAspect="1" noChangeArrowheads="1" noCrop="1"/>
          </p:cNvPicPr>
          <p:nvPr/>
        </p:nvPicPr>
        <p:blipFill>
          <a:blip r:embed="rId3"/>
          <a:srcRect/>
          <a:stretch>
            <a:fillRect/>
          </a:stretch>
        </p:blipFill>
        <p:spPr bwMode="auto">
          <a:xfrm>
            <a:off x="908050" y="12377785"/>
            <a:ext cx="2344108" cy="234469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par>
                          <p:cTn id="8" fill="hold">
                            <p:stCondLst>
                              <p:cond delay="3000"/>
                            </p:stCondLst>
                            <p:childTnLst>
                              <p:par>
                                <p:cTn id="9" presetID="1" presetClass="entr" presetSubtype="0" fill="hold" nodeType="afterEffect">
                                  <p:stCondLst>
                                    <p:cond delay="0"/>
                                  </p:stCondLst>
                                  <p:childTnLst>
                                    <p:set>
                                      <p:cBhvr>
                                        <p:cTn id="10"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90123920121113205007513.jpg"/>
          <p:cNvPicPr>
            <a:picLocks noChangeAspect="1" noChangeArrowheads="1"/>
          </p:cNvPicPr>
          <p:nvPr/>
        </p:nvPicPr>
        <p:blipFill>
          <a:blip r:embed="rId2"/>
          <a:srcRect/>
          <a:stretch>
            <a:fillRect/>
          </a:stretch>
        </p:blipFill>
        <p:spPr bwMode="auto">
          <a:xfrm>
            <a:off x="0" y="-1"/>
            <a:ext cx="23774400" cy="15041067"/>
          </a:xfrm>
          <a:prstGeom prst="rect">
            <a:avLst/>
          </a:prstGeom>
          <a:noFill/>
        </p:spPr>
      </p:pic>
    </p:spTree>
  </p:cSld>
  <p:clrMapOvr>
    <a:masterClrMapping/>
  </p:clrMapOvr>
  <p:transition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descr="C:\Users\Jose Luis\Desktop\Triodos-Bank-dinero.jpg"/>
          <p:cNvPicPr>
            <a:picLocks noChangeAspect="1" noChangeArrowheads="1"/>
          </p:cNvPicPr>
          <p:nvPr/>
        </p:nvPicPr>
        <p:blipFill>
          <a:blip r:embed="rId2"/>
          <a:srcRect/>
          <a:stretch>
            <a:fillRect/>
          </a:stretch>
        </p:blipFill>
        <p:spPr bwMode="auto">
          <a:xfrm>
            <a:off x="0" y="-1"/>
            <a:ext cx="23774400" cy="14722476"/>
          </a:xfrm>
          <a:prstGeom prst="rect">
            <a:avLst/>
          </a:prstGeom>
          <a:noFill/>
        </p:spPr>
      </p:pic>
      <p:sp>
        <p:nvSpPr>
          <p:cNvPr id="2" name="1 Rectángulo"/>
          <p:cNvSpPr/>
          <p:nvPr/>
        </p:nvSpPr>
        <p:spPr>
          <a:xfrm>
            <a:off x="3600392" y="2574891"/>
            <a:ext cx="16016358" cy="10378753"/>
          </a:xfrm>
          <a:prstGeom prst="rect">
            <a:avLst/>
          </a:prstGeom>
          <a:solidFill>
            <a:srgbClr val="9933FF">
              <a:alpha val="62000"/>
            </a:srgbClr>
          </a:solidFill>
          <a:ln>
            <a:solidFill>
              <a:srgbClr val="FF0000"/>
            </a:solidFill>
          </a:ln>
        </p:spPr>
        <p:txBody>
          <a:bodyPr wrap="square" lIns="219977" tIns="109989" rIns="219977" bIns="109989">
            <a:spAutoFit/>
          </a:bodyPr>
          <a:lstStyle/>
          <a:p>
            <a:pPr algn="ctr"/>
            <a:r>
              <a:rPr lang="es-ES" sz="6000" dirty="0" smtClean="0"/>
              <a:t>Las hipotecas se ejecutan contra todos los bienes presentes y futuros del hipotecado (habitualmente) excepto esta nueva modalidad que han lanzado (pero que aún no ha concedido ninguna). </a:t>
            </a:r>
          </a:p>
          <a:p>
            <a:pPr algn="ctr"/>
            <a:r>
              <a:rPr lang="es-ES" sz="6000" dirty="0" smtClean="0"/>
              <a:t>Cuando se te concede una hipoteca el valor del inmueble lo determina el propio banco a través de una tasación inmobiliaria, y te concede la hipoteca por un porcentaje de ese valor (en plena burbuja ese porcentaje podía llegar a superar el 100%) </a:t>
            </a:r>
          </a:p>
        </p:txBody>
      </p:sp>
      <p:pic>
        <p:nvPicPr>
          <p:cNvPr id="4" name="Picture 1" descr="C:\Users\Jose Luis\Desktop\Triodos-Bank-dinero.jpg"/>
          <p:cNvPicPr>
            <a:picLocks noChangeAspect="1" noChangeArrowheads="1"/>
          </p:cNvPicPr>
          <p:nvPr/>
        </p:nvPicPr>
        <p:blipFill>
          <a:blip r:embed="rId2"/>
          <a:srcRect/>
          <a:stretch>
            <a:fillRect/>
          </a:stretch>
        </p:blipFill>
        <p:spPr bwMode="auto">
          <a:xfrm>
            <a:off x="0" y="-1"/>
            <a:ext cx="23774400" cy="14722476"/>
          </a:xfrm>
          <a:prstGeom prst="rect">
            <a:avLst/>
          </a:prstGeom>
          <a:noFill/>
        </p:spPr>
      </p:pic>
      <p:pic>
        <p:nvPicPr>
          <p:cNvPr id="5" name="Picture 2" descr="C:\Users\Jose Luis\Desktop\62624161_1-Fotos-de-DINERO-URGENTE-CON-LA-GARANTiA-DE-SUS-JOYAS-RELOJES-ESTATUAS-PULSERAS-COCHE-INMUEBLES.jpg"/>
          <p:cNvPicPr>
            <a:picLocks noChangeAspect="1" noChangeArrowheads="1"/>
          </p:cNvPicPr>
          <p:nvPr/>
        </p:nvPicPr>
        <p:blipFill>
          <a:blip r:embed="rId3"/>
          <a:srcRect/>
          <a:stretch>
            <a:fillRect/>
          </a:stretch>
        </p:blipFill>
        <p:spPr bwMode="auto">
          <a:xfrm>
            <a:off x="0" y="-98492"/>
            <a:ext cx="23774400" cy="14820967"/>
          </a:xfrm>
          <a:prstGeom prst="rect">
            <a:avLst/>
          </a:prstGeom>
          <a:noFill/>
        </p:spPr>
      </p:pic>
      <p:pic>
        <p:nvPicPr>
          <p:cNvPr id="6" name="Picture 4" descr="pc12"/>
          <p:cNvPicPr>
            <a:picLocks noChangeAspect="1" noChangeArrowheads="1" noCrop="1"/>
          </p:cNvPicPr>
          <p:nvPr/>
        </p:nvPicPr>
        <p:blipFill>
          <a:blip r:embed="rId4"/>
          <a:srcRect/>
          <a:stretch>
            <a:fillRect/>
          </a:stretch>
        </p:blipFill>
        <p:spPr bwMode="auto">
          <a:xfrm>
            <a:off x="908050" y="12377785"/>
            <a:ext cx="2344108" cy="234469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afterEffect">
                                  <p:stCondLst>
                                    <p:cond delay="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par>
                          <p:cTn id="8" fill="hold">
                            <p:stCondLst>
                              <p:cond delay="2000"/>
                            </p:stCondLst>
                            <p:childTnLst>
                              <p:par>
                                <p:cTn id="9" presetID="14" presetClass="exit" presetSubtype="10" fill="hold" nodeType="afterEffect">
                                  <p:stCondLst>
                                    <p:cond delay="0"/>
                                  </p:stCondLst>
                                  <p:childTnLst>
                                    <p:animEffect transition="out" filter="randombar(horizontal)">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childTnLst>
                          </p:cTn>
                        </p:par>
                        <p:par>
                          <p:cTn id="12" fill="hold">
                            <p:stCondLst>
                              <p:cond delay="4000"/>
                            </p:stCondLst>
                            <p:childTnLst>
                              <p:par>
                                <p:cTn id="13" presetID="1" presetClass="entr" presetSubtype="0" fill="hold" nodeType="afterEffect">
                                  <p:stCondLst>
                                    <p:cond delay="0"/>
                                  </p:stCondLst>
                                  <p:childTnLst>
                                    <p:set>
                                      <p:cBhvr>
                                        <p:cTn id="14"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1362392635393stop%20desahucios%20leon_jpgdn.jpg"/>
          <p:cNvPicPr>
            <a:picLocks noChangeAspect="1" noChangeArrowheads="1"/>
          </p:cNvPicPr>
          <p:nvPr/>
        </p:nvPicPr>
        <p:blipFill>
          <a:blip r:embed="rId2"/>
          <a:srcRect/>
          <a:stretch>
            <a:fillRect/>
          </a:stretch>
        </p:blipFill>
        <p:spPr bwMode="auto">
          <a:xfrm>
            <a:off x="0" y="0"/>
            <a:ext cx="23774400" cy="14941826"/>
          </a:xfrm>
          <a:prstGeom prst="rect">
            <a:avLst/>
          </a:prstGeom>
          <a:noFill/>
        </p:spPr>
      </p:pic>
    </p:spTree>
  </p:cSld>
  <p:clrMapOvr>
    <a:masterClrMapping/>
  </p:clrMapOvr>
  <p:transition advTm="5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 descr="C:\Users\Jose Luis\Desktop\310859585.jpg"/>
          <p:cNvPicPr>
            <a:picLocks noChangeAspect="1" noChangeArrowheads="1"/>
          </p:cNvPicPr>
          <p:nvPr/>
        </p:nvPicPr>
        <p:blipFill>
          <a:blip r:embed="rId2"/>
          <a:srcRect/>
          <a:stretch>
            <a:fillRect/>
          </a:stretch>
        </p:blipFill>
        <p:spPr bwMode="auto">
          <a:xfrm>
            <a:off x="-1" y="-1"/>
            <a:ext cx="23774401" cy="14722475"/>
          </a:xfrm>
          <a:prstGeom prst="rect">
            <a:avLst/>
          </a:prstGeom>
          <a:noFill/>
        </p:spPr>
      </p:pic>
      <p:sp>
        <p:nvSpPr>
          <p:cNvPr id="2" name="1 Rectángulo"/>
          <p:cNvSpPr/>
          <p:nvPr/>
        </p:nvSpPr>
        <p:spPr>
          <a:xfrm>
            <a:off x="4100458" y="2503453"/>
            <a:ext cx="15802044" cy="10378753"/>
          </a:xfrm>
          <a:prstGeom prst="rect">
            <a:avLst/>
          </a:prstGeom>
          <a:solidFill>
            <a:srgbClr val="1116E9">
              <a:alpha val="62000"/>
            </a:srgbClr>
          </a:solidFill>
          <a:ln>
            <a:solidFill>
              <a:srgbClr val="E31C07"/>
            </a:solidFill>
          </a:ln>
        </p:spPr>
        <p:txBody>
          <a:bodyPr wrap="square" lIns="219977" tIns="109989" rIns="219977" bIns="109989">
            <a:spAutoFit/>
          </a:bodyPr>
          <a:lstStyle/>
          <a:p>
            <a:pPr algn="ctr"/>
            <a:r>
              <a:rPr lang="es-ES" sz="6000" dirty="0" smtClean="0"/>
              <a:t>Una vez que las condiciones del mercado cambian, los precios de los inmuebles bajan (en contra de las previsiones de hace unos años) no parece justo que el banco vuelva a tasar lo ya tasado por un valor muy inferior, lo que hace que ni aún entregando el inmueble quede saldada la deuda, se supone que has estado pagando unos intereses por el riesgo que asume el banco frente a impagos o cualquier otra situación prevista.</a:t>
            </a:r>
          </a:p>
        </p:txBody>
      </p:sp>
      <p:pic>
        <p:nvPicPr>
          <p:cNvPr id="4" name="Picture 1" descr="C:\Users\Jose Luis\Desktop\310859585.jpg"/>
          <p:cNvPicPr>
            <a:picLocks noChangeAspect="1" noChangeArrowheads="1"/>
          </p:cNvPicPr>
          <p:nvPr/>
        </p:nvPicPr>
        <p:blipFill>
          <a:blip r:embed="rId2"/>
          <a:srcRect/>
          <a:stretch>
            <a:fillRect/>
          </a:stretch>
        </p:blipFill>
        <p:spPr bwMode="auto">
          <a:xfrm>
            <a:off x="4743400" y="43937493"/>
            <a:ext cx="23774401" cy="14722475"/>
          </a:xfrm>
          <a:prstGeom prst="rect">
            <a:avLst/>
          </a:prstGeom>
          <a:noFill/>
        </p:spPr>
      </p:pic>
      <p:pic>
        <p:nvPicPr>
          <p:cNvPr id="5" name="Picture 4" descr="pc12"/>
          <p:cNvPicPr>
            <a:picLocks noChangeAspect="1" noChangeArrowheads="1" noCrop="1"/>
          </p:cNvPicPr>
          <p:nvPr/>
        </p:nvPicPr>
        <p:blipFill>
          <a:blip r:embed="rId3"/>
          <a:srcRect/>
          <a:stretch>
            <a:fillRect/>
          </a:stretch>
        </p:blipFill>
        <p:spPr bwMode="auto">
          <a:xfrm>
            <a:off x="908050" y="12377785"/>
            <a:ext cx="2344108" cy="2344690"/>
          </a:xfrm>
          <a:prstGeom prst="rect">
            <a:avLst/>
          </a:prstGeom>
          <a:noFill/>
          <a:ln w="9525">
            <a:noFill/>
            <a:miter lim="800000"/>
            <a:headEnd/>
            <a:tailEnd/>
          </a:ln>
        </p:spPr>
      </p:pic>
      <p:pic>
        <p:nvPicPr>
          <p:cNvPr id="6" name="Picture 4" descr="pc12"/>
          <p:cNvPicPr>
            <a:picLocks noChangeAspect="1" noChangeArrowheads="1" noCrop="1"/>
          </p:cNvPicPr>
          <p:nvPr/>
        </p:nvPicPr>
        <p:blipFill>
          <a:blip r:embed="rId3"/>
          <a:srcRect/>
          <a:stretch>
            <a:fillRect/>
          </a:stretch>
        </p:blipFill>
        <p:spPr bwMode="auto">
          <a:xfrm>
            <a:off x="1060450" y="12530185"/>
            <a:ext cx="2344108" cy="2344690"/>
          </a:xfrm>
          <a:prstGeom prst="rect">
            <a:avLst/>
          </a:prstGeom>
          <a:noFill/>
          <a:ln w="9525">
            <a:noFill/>
            <a:miter lim="800000"/>
            <a:headEnd/>
            <a:tailEnd/>
          </a:ln>
        </p:spPr>
      </p:pic>
      <p:pic>
        <p:nvPicPr>
          <p:cNvPr id="7" name="Picture 4" descr="pc12"/>
          <p:cNvPicPr>
            <a:picLocks noChangeAspect="1" noChangeArrowheads="1" noCrop="1"/>
          </p:cNvPicPr>
          <p:nvPr/>
        </p:nvPicPr>
        <p:blipFill>
          <a:blip r:embed="rId3"/>
          <a:srcRect/>
          <a:stretch>
            <a:fillRect/>
          </a:stretch>
        </p:blipFill>
        <p:spPr bwMode="auto">
          <a:xfrm>
            <a:off x="1212850" y="12682585"/>
            <a:ext cx="2344108" cy="234469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par>
                          <p:cTn id="8" fill="hold">
                            <p:stCondLst>
                              <p:cond delay="2000"/>
                            </p:stCondLst>
                            <p:childTnLst>
                              <p:par>
                                <p:cTn id="9" presetID="1" presetClass="entr" presetSubtype="0" fill="hold" nodeType="afterEffect">
                                  <p:stCondLst>
                                    <p:cond delay="0"/>
                                  </p:stCondLst>
                                  <p:childTnLst>
                                    <p:set>
                                      <p:cBhvr>
                                        <p:cTn id="10" dur="1" fill="hold">
                                          <p:stCondLst>
                                            <p:cond delay="499"/>
                                          </p:stCondLst>
                                        </p:cTn>
                                        <p:tgtEl>
                                          <p:spTgt spid="5"/>
                                        </p:tgtEl>
                                        <p:attrNameLst>
                                          <p:attrName>style.visibility</p:attrName>
                                        </p:attrNameLst>
                                      </p:cBhvr>
                                      <p:to>
                                        <p:strVal val="visible"/>
                                      </p:to>
                                    </p:set>
                                  </p:childTnLst>
                                </p:cTn>
                              </p:par>
                            </p:childTnLst>
                          </p:cTn>
                        </p:par>
                        <p:par>
                          <p:cTn id="11" fill="hold">
                            <p:stCondLst>
                              <p:cond delay="2500"/>
                            </p:stCondLst>
                            <p:childTnLst>
                              <p:par>
                                <p:cTn id="12" presetID="1" presetClass="entr" presetSubtype="0" fill="hold" nodeType="afterEffect">
                                  <p:stCondLst>
                                    <p:cond delay="0"/>
                                  </p:stCondLst>
                                  <p:childTnLst>
                                    <p:set>
                                      <p:cBhvr>
                                        <p:cTn id="13" dur="1" fill="hold">
                                          <p:stCondLst>
                                            <p:cond delay="499"/>
                                          </p:stCondLst>
                                        </p:cTn>
                                        <p:tgtEl>
                                          <p:spTgt spid="6"/>
                                        </p:tgtEl>
                                        <p:attrNameLst>
                                          <p:attrName>style.visibility</p:attrName>
                                        </p:attrNameLst>
                                      </p:cBhvr>
                                      <p:to>
                                        <p:strVal val="visible"/>
                                      </p:to>
                                    </p:set>
                                  </p:childTnLst>
                                </p:cTn>
                              </p:par>
                            </p:childTnLst>
                          </p:cTn>
                        </p:par>
                        <p:par>
                          <p:cTn id="14" fill="hold">
                            <p:stCondLst>
                              <p:cond delay="3000"/>
                            </p:stCondLst>
                            <p:childTnLst>
                              <p:par>
                                <p:cTn id="15" presetID="1" presetClass="entr" presetSubtype="0" fill="hold" nodeType="afterEffect">
                                  <p:stCondLst>
                                    <p:cond delay="0"/>
                                  </p:stCondLst>
                                  <p:childTnLst>
                                    <p:set>
                                      <p:cBhvr>
                                        <p:cTn id="16"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desahucio.jpg"/>
          <p:cNvPicPr>
            <a:picLocks noChangeAspect="1" noChangeArrowheads="1"/>
          </p:cNvPicPr>
          <p:nvPr/>
        </p:nvPicPr>
        <p:blipFill>
          <a:blip r:embed="rId2"/>
          <a:srcRect/>
          <a:stretch>
            <a:fillRect/>
          </a:stretch>
        </p:blipFill>
        <p:spPr bwMode="auto">
          <a:xfrm>
            <a:off x="-1" y="-1"/>
            <a:ext cx="23774401" cy="14722475"/>
          </a:xfrm>
          <a:prstGeom prst="rect">
            <a:avLst/>
          </a:prstGeom>
          <a:noFill/>
        </p:spPr>
      </p:pic>
    </p:spTree>
  </p:cSld>
  <p:clrMapOvr>
    <a:masterClrMapping/>
  </p:clrMapOvr>
  <p:transition advTm="5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descr="C:\Users\Jose Luis\Desktop\1283796027_1.jpg"/>
          <p:cNvPicPr>
            <a:picLocks noChangeAspect="1" noChangeArrowheads="1"/>
          </p:cNvPicPr>
          <p:nvPr/>
        </p:nvPicPr>
        <p:blipFill>
          <a:blip r:embed="rId2"/>
          <a:srcRect/>
          <a:stretch>
            <a:fillRect/>
          </a:stretch>
        </p:blipFill>
        <p:spPr bwMode="auto">
          <a:xfrm>
            <a:off x="0" y="0"/>
            <a:ext cx="23774400" cy="15052995"/>
          </a:xfrm>
          <a:prstGeom prst="rect">
            <a:avLst/>
          </a:prstGeom>
          <a:noFill/>
        </p:spPr>
      </p:pic>
      <p:sp>
        <p:nvSpPr>
          <p:cNvPr id="2" name="1 Rectángulo"/>
          <p:cNvSpPr/>
          <p:nvPr/>
        </p:nvSpPr>
        <p:spPr>
          <a:xfrm>
            <a:off x="1100062" y="1717635"/>
            <a:ext cx="21388454" cy="11302082"/>
          </a:xfrm>
          <a:prstGeom prst="rect">
            <a:avLst/>
          </a:prstGeom>
          <a:solidFill>
            <a:srgbClr val="00FFFF">
              <a:alpha val="57000"/>
            </a:srgbClr>
          </a:solidFill>
          <a:ln>
            <a:solidFill>
              <a:srgbClr val="E31C07"/>
            </a:solidFill>
          </a:ln>
        </p:spPr>
        <p:txBody>
          <a:bodyPr wrap="square" lIns="219977" tIns="109989" rIns="219977" bIns="109989">
            <a:spAutoFit/>
          </a:bodyPr>
          <a:lstStyle/>
          <a:p>
            <a:pPr algn="ctr"/>
            <a:r>
              <a:rPr lang="es-ES" sz="6000" b="1" dirty="0" smtClean="0"/>
              <a:t>Conclusiones </a:t>
            </a:r>
          </a:p>
          <a:p>
            <a:pPr algn="ctr"/>
            <a:r>
              <a:rPr lang="es-ES" sz="6000" dirty="0" smtClean="0"/>
              <a:t>Es difícil encontrar un punto en el que las entidades beneficien los intereses de sus clientes (de los pequeños) a costa de sus propios beneficios. Sería deseable que durante ese periodo de carencia no se pagasen intereses y sólo se amortizase deuda, pero eso sólo sería deseable por los clientes. </a:t>
            </a:r>
            <a:br>
              <a:rPr lang="es-ES" sz="6000" dirty="0" smtClean="0"/>
            </a:br>
            <a:r>
              <a:rPr lang="es-ES" sz="6000" dirty="0" smtClean="0"/>
              <a:t>Que ante un problema de imposibilidad de hacer frente al pago de la hipoteca el inmueble salde la deuda, es un alivio para el deudor y un quebradero de cabeza para la entidad que tendrá que hacer cuadrar unos balances que estaban muy inflados</a:t>
            </a:r>
            <a:r>
              <a:rPr lang="es-ES" dirty="0" smtClean="0"/>
              <a:t>.</a:t>
            </a:r>
            <a:endParaRPr lang="es-ES" dirty="0"/>
          </a:p>
        </p:txBody>
      </p:sp>
      <p:pic>
        <p:nvPicPr>
          <p:cNvPr id="4" name="Picture 1" descr="C:\Users\Jose Luis\Desktop\1283796027_1.jpg"/>
          <p:cNvPicPr>
            <a:picLocks noChangeAspect="1" noChangeArrowheads="1"/>
          </p:cNvPicPr>
          <p:nvPr/>
        </p:nvPicPr>
        <p:blipFill>
          <a:blip r:embed="rId2"/>
          <a:srcRect/>
          <a:stretch>
            <a:fillRect/>
          </a:stretch>
        </p:blipFill>
        <p:spPr bwMode="auto">
          <a:xfrm>
            <a:off x="0" y="-997009"/>
            <a:ext cx="23774400" cy="15052995"/>
          </a:xfrm>
          <a:prstGeom prst="rect">
            <a:avLst/>
          </a:prstGeom>
          <a:noFill/>
        </p:spPr>
      </p:pic>
      <p:pic>
        <p:nvPicPr>
          <p:cNvPr id="5" name="Picture 4" descr="pc12"/>
          <p:cNvPicPr>
            <a:picLocks noChangeAspect="1" noChangeArrowheads="1" noCrop="1"/>
          </p:cNvPicPr>
          <p:nvPr/>
        </p:nvPicPr>
        <p:blipFill>
          <a:blip r:embed="rId3"/>
          <a:srcRect/>
          <a:stretch>
            <a:fillRect/>
          </a:stretch>
        </p:blipFill>
        <p:spPr bwMode="auto">
          <a:xfrm>
            <a:off x="908050" y="12377785"/>
            <a:ext cx="2344108" cy="234469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xit" presetSubtype="0" fill="hold" nodeType="afterEffect">
                                  <p:stCondLst>
                                    <p:cond delay="0"/>
                                  </p:stCondLst>
                                  <p:childTnLst>
                                    <p:animEffect transition="out" filter="dissolve">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par>
                          <p:cTn id="8" fill="hold">
                            <p:stCondLst>
                              <p:cond delay="5000"/>
                            </p:stCondLst>
                            <p:childTnLst>
                              <p:par>
                                <p:cTn id="9" presetID="1" presetClass="entr" presetSubtype="0" fill="hold" nodeType="afterEffect">
                                  <p:stCondLst>
                                    <p:cond delay="0"/>
                                  </p:stCondLst>
                                  <p:childTnLst>
                                    <p:set>
                                      <p:cBhvr>
                                        <p:cTn id="10"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6146" name="Picture 2" descr="C:\Users\Jose Luis\Desktop\Desahucios_zps3639432d.jpg"/>
          <p:cNvPicPr>
            <a:picLocks noChangeAspect="1" noChangeArrowheads="1"/>
          </p:cNvPicPr>
          <p:nvPr/>
        </p:nvPicPr>
        <p:blipFill>
          <a:blip r:embed="rId2"/>
          <a:srcRect/>
          <a:stretch>
            <a:fillRect/>
          </a:stretch>
        </p:blipFill>
        <p:spPr bwMode="auto">
          <a:xfrm>
            <a:off x="12530142" y="-73497"/>
            <a:ext cx="11244258" cy="14795972"/>
          </a:xfrm>
          <a:prstGeom prst="rect">
            <a:avLst/>
          </a:prstGeom>
          <a:noFill/>
        </p:spPr>
      </p:pic>
      <p:pic>
        <p:nvPicPr>
          <p:cNvPr id="6148" name="Picture 4" descr="http://t3.gstatic.com/images?q=tbn:ANd9GcSyq-IuX76l5VrDr-Z-oFqbShBIpDId0KTNVF4cbplfj3sxXE5e9g"/>
          <p:cNvPicPr>
            <a:picLocks noChangeAspect="1" noChangeArrowheads="1"/>
          </p:cNvPicPr>
          <p:nvPr/>
        </p:nvPicPr>
        <p:blipFill>
          <a:blip r:embed="rId3"/>
          <a:srcRect/>
          <a:stretch>
            <a:fillRect/>
          </a:stretch>
        </p:blipFill>
        <p:spPr bwMode="auto">
          <a:xfrm>
            <a:off x="0" y="2932081"/>
            <a:ext cx="12767753" cy="9575815"/>
          </a:xfrm>
          <a:prstGeom prst="rect">
            <a:avLst/>
          </a:prstGeom>
          <a:noFill/>
        </p:spPr>
      </p:pic>
      <p:sp>
        <p:nvSpPr>
          <p:cNvPr id="4" name="3 CuadroTexto"/>
          <p:cNvSpPr txBox="1"/>
          <p:nvPr/>
        </p:nvSpPr>
        <p:spPr>
          <a:xfrm>
            <a:off x="1171500" y="1074693"/>
            <a:ext cx="9965036" cy="1200329"/>
          </a:xfrm>
          <a:prstGeom prst="rect">
            <a:avLst/>
          </a:prstGeom>
          <a:noFill/>
        </p:spPr>
        <p:txBody>
          <a:bodyPr wrap="none" rtlCol="0">
            <a:spAutoFit/>
          </a:bodyPr>
          <a:lstStyle/>
          <a:p>
            <a:r>
              <a:rPr lang="es-ES" sz="7200" b="1" dirty="0" smtClean="0">
                <a:solidFill>
                  <a:srgbClr val="FF0000"/>
                </a:solidFill>
              </a:rPr>
              <a:t>LA CRUDA REALIDAD</a:t>
            </a:r>
            <a:endParaRPr lang="es-ES" sz="7200" b="1" dirty="0">
              <a:solidFill>
                <a:srgbClr val="FF0000"/>
              </a:solidFill>
            </a:endParaRP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360"/>
                                          </p:val>
                                        </p:tav>
                                        <p:tav tm="100000">
                                          <p:val>
                                            <p:fltVal val="0"/>
                                          </p:val>
                                        </p:tav>
                                      </p:tavLst>
                                    </p:anim>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ecran-animations-paysages-061.jpg"/>
          <p:cNvPicPr>
            <a:picLocks noChangeAspect="1"/>
          </p:cNvPicPr>
          <p:nvPr/>
        </p:nvPicPr>
        <p:blipFill>
          <a:blip r:embed="rId2"/>
          <a:stretch>
            <a:fillRect/>
          </a:stretch>
        </p:blipFill>
        <p:spPr>
          <a:xfrm>
            <a:off x="0" y="0"/>
            <a:ext cx="23774400" cy="14722475"/>
          </a:xfrm>
          <a:prstGeom prst="rect">
            <a:avLst/>
          </a:prstGeom>
        </p:spPr>
      </p:pic>
      <p:sp>
        <p:nvSpPr>
          <p:cNvPr id="4098" name="WordArt 2"/>
          <p:cNvSpPr>
            <a:spLocks noChangeArrowheads="1" noChangeShapeType="1" noTextEdit="1"/>
          </p:cNvSpPr>
          <p:nvPr/>
        </p:nvSpPr>
        <p:spPr bwMode="auto">
          <a:xfrm>
            <a:off x="1114351" y="920110"/>
            <a:ext cx="12617787" cy="6478570"/>
          </a:xfrm>
          <a:prstGeom prst="rect">
            <a:avLst/>
          </a:prstGeom>
        </p:spPr>
        <p:txBody>
          <a:bodyPr wrap="none" lIns="219977" tIns="109989" rIns="219977" bIns="109989" fromWordArt="1">
            <a:prstTxWarp prst="textPlain">
              <a:avLst>
                <a:gd name="adj" fmla="val 50000"/>
              </a:avLst>
            </a:prstTxWarp>
          </a:bodyPr>
          <a:lstStyle/>
          <a:p>
            <a:pPr algn="ctr"/>
            <a:r>
              <a:rPr lang="es-ES" sz="87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Cooper Black" pitchFamily="18" charset="0"/>
              </a:rPr>
              <a:t>Un Abrazo </a:t>
            </a:r>
          </a:p>
          <a:p>
            <a:pPr algn="ctr"/>
            <a:r>
              <a:rPr lang="es-ES" sz="87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Cooper Black" pitchFamily="18" charset="0"/>
              </a:rPr>
              <a:t>Que tengas un </a:t>
            </a:r>
          </a:p>
          <a:p>
            <a:pPr algn="ctr"/>
            <a:r>
              <a:rPr lang="es-ES" sz="87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Cooper Black" pitchFamily="18" charset="0"/>
              </a:rPr>
              <a:t>buen día!</a:t>
            </a:r>
          </a:p>
        </p:txBody>
      </p:sp>
      <p:pic>
        <p:nvPicPr>
          <p:cNvPr id="4099" name="Picture 3" descr="CARA"/>
          <p:cNvPicPr>
            <a:picLocks noChangeAspect="1" noChangeArrowheads="1"/>
          </p:cNvPicPr>
          <p:nvPr/>
        </p:nvPicPr>
        <p:blipFill>
          <a:blip r:embed="rId3"/>
          <a:srcRect/>
          <a:stretch>
            <a:fillRect/>
          </a:stretch>
        </p:blipFill>
        <p:spPr bwMode="auto">
          <a:xfrm>
            <a:off x="20988402" y="11754125"/>
            <a:ext cx="2253553" cy="2232226"/>
          </a:xfrm>
          <a:prstGeom prst="rect">
            <a:avLst/>
          </a:prstGeom>
          <a:noFill/>
          <a:ln w="38100">
            <a:solidFill>
              <a:srgbClr val="1CDEF8"/>
            </a:solidFill>
            <a:miter lim="800000"/>
            <a:headEnd/>
            <a:tailEnd/>
          </a:ln>
        </p:spPr>
      </p:pic>
      <p:pic>
        <p:nvPicPr>
          <p:cNvPr id="4100" name="Image 2" descr="swirlrainbw3.gif"/>
          <p:cNvPicPr>
            <a:picLocks noChangeAspect="1"/>
          </p:cNvPicPr>
          <p:nvPr/>
        </p:nvPicPr>
        <p:blipFill>
          <a:blip r:embed="rId4"/>
          <a:srcRect/>
          <a:stretch>
            <a:fillRect/>
          </a:stretch>
        </p:blipFill>
        <p:spPr bwMode="auto">
          <a:xfrm rot="10800000">
            <a:off x="0" y="0"/>
            <a:ext cx="23774400" cy="149951"/>
          </a:xfrm>
          <a:prstGeom prst="rect">
            <a:avLst/>
          </a:prstGeom>
          <a:noFill/>
          <a:ln w="9525">
            <a:noFill/>
            <a:miter lim="800000"/>
            <a:headEnd/>
            <a:tailEnd/>
          </a:ln>
        </p:spPr>
      </p:pic>
      <p:pic>
        <p:nvPicPr>
          <p:cNvPr id="4101" name="Image 2" descr="swirlrainbw3.gif"/>
          <p:cNvPicPr>
            <a:picLocks noChangeAspect="1"/>
          </p:cNvPicPr>
          <p:nvPr/>
        </p:nvPicPr>
        <p:blipFill>
          <a:blip r:embed="rId4"/>
          <a:srcRect/>
          <a:stretch>
            <a:fillRect/>
          </a:stretch>
        </p:blipFill>
        <p:spPr bwMode="auto">
          <a:xfrm rot="10800000">
            <a:off x="0" y="14572524"/>
            <a:ext cx="23774400" cy="149951"/>
          </a:xfrm>
          <a:prstGeom prst="rect">
            <a:avLst/>
          </a:prstGeom>
          <a:noFill/>
          <a:ln w="9525">
            <a:noFill/>
            <a:miter lim="800000"/>
            <a:headEnd/>
            <a:tailEnd/>
          </a:ln>
        </p:spPr>
      </p:pic>
      <p:pic>
        <p:nvPicPr>
          <p:cNvPr id="4102" name="Image 2" descr="swirlrainbw3.gif"/>
          <p:cNvPicPr>
            <a:picLocks noChangeAspect="1"/>
          </p:cNvPicPr>
          <p:nvPr/>
        </p:nvPicPr>
        <p:blipFill>
          <a:blip r:embed="rId4"/>
          <a:srcRect/>
          <a:stretch>
            <a:fillRect/>
          </a:stretch>
        </p:blipFill>
        <p:spPr bwMode="auto">
          <a:xfrm rot="5400000">
            <a:off x="-7270433" y="7270433"/>
            <a:ext cx="14722475" cy="181610"/>
          </a:xfrm>
          <a:prstGeom prst="rect">
            <a:avLst/>
          </a:prstGeom>
          <a:noFill/>
          <a:ln w="9525">
            <a:noFill/>
            <a:miter lim="800000"/>
            <a:headEnd/>
            <a:tailEnd/>
          </a:ln>
        </p:spPr>
      </p:pic>
      <p:pic>
        <p:nvPicPr>
          <p:cNvPr id="4103" name="Image 2" descr="swirlrainbw3.gif"/>
          <p:cNvPicPr>
            <a:picLocks noChangeAspect="1"/>
          </p:cNvPicPr>
          <p:nvPr/>
        </p:nvPicPr>
        <p:blipFill>
          <a:blip r:embed="rId4"/>
          <a:srcRect/>
          <a:stretch>
            <a:fillRect/>
          </a:stretch>
        </p:blipFill>
        <p:spPr bwMode="auto">
          <a:xfrm rot="5400000">
            <a:off x="16322358" y="7270433"/>
            <a:ext cx="14722475" cy="181610"/>
          </a:xfrm>
          <a:prstGeom prst="rect">
            <a:avLst/>
          </a:prstGeom>
          <a:noFill/>
          <a:ln w="9525">
            <a:noFill/>
            <a:miter lim="800000"/>
            <a:headEnd/>
            <a:tailEnd/>
          </a:ln>
        </p:spPr>
      </p:pic>
      <p:sp>
        <p:nvSpPr>
          <p:cNvPr id="4104" name="WordArt 8" descr="glitter_BB_039"/>
          <p:cNvSpPr>
            <a:spLocks noChangeArrowheads="1" noChangeShapeType="1" noTextEdit="1"/>
          </p:cNvSpPr>
          <p:nvPr/>
        </p:nvSpPr>
        <p:spPr bwMode="auto">
          <a:xfrm>
            <a:off x="17001175" y="12473208"/>
            <a:ext cx="3640455" cy="1584712"/>
          </a:xfrm>
          <a:prstGeom prst="rect">
            <a:avLst/>
          </a:prstGeom>
          <a:ln>
            <a:noFill/>
          </a:ln>
        </p:spPr>
        <p:txBody>
          <a:bodyPr wrap="none" lIns="219977" tIns="109989" rIns="219977" bIns="109989" fromWordArt="1">
            <a:prstTxWarp prst="textPlain">
              <a:avLst>
                <a:gd name="adj" fmla="val 50000"/>
              </a:avLst>
            </a:prstTxWarp>
          </a:bodyPr>
          <a:lstStyle/>
          <a:p>
            <a:pPr algn="ctr"/>
            <a:r>
              <a:rPr lang="es-ES" sz="13000" b="1" i="1" kern="10" dirty="0">
                <a:ln w="9525">
                  <a:solidFill>
                    <a:srgbClr val="FF0000"/>
                  </a:solidFill>
                  <a:round/>
                  <a:headEnd/>
                  <a:tailEnd/>
                </a:ln>
                <a:blipFill dpi="0" rotWithShape="1">
                  <a:blip r:embed="rId5"/>
                  <a:srcRect/>
                  <a:stretch>
                    <a:fillRect/>
                  </a:stretch>
                </a:blipFill>
                <a:effectLst>
                  <a:outerShdw dist="35921" dir="2700000" algn="ctr" rotWithShape="0">
                    <a:srgbClr val="808080">
                      <a:alpha val="80000"/>
                    </a:srgbClr>
                  </a:outerShdw>
                </a:effectLst>
                <a:latin typeface="Arial Black" pitchFamily="34" charset="0"/>
              </a:rPr>
              <a:t>José Luis</a:t>
            </a: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fltVal val="0"/>
                                          </p:val>
                                        </p:tav>
                                        <p:tav tm="100000">
                                          <p:val>
                                            <p:strVal val="#ppt_w"/>
                                          </p:val>
                                        </p:tav>
                                      </p:tavLst>
                                    </p:anim>
                                    <p:anim calcmode="lin" valueType="num">
                                      <p:cBhvr>
                                        <p:cTn id="8" dur="50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37990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anchor="ctr"/>
          <a:lstStyle/>
          <a:p>
            <a:endParaRPr lang="es-ES"/>
          </a:p>
        </p:txBody>
      </p:sp>
      <p:sp>
        <p:nvSpPr>
          <p:cNvPr id="379907" name="Rectangle 3"/>
          <p:cNvSpPr>
            <a:spLocks noChangeArrowheads="1"/>
          </p:cNvSpPr>
          <p:nvPr/>
        </p:nvSpPr>
        <p:spPr bwMode="auto">
          <a:xfrm>
            <a:off x="396875" y="327025"/>
            <a:ext cx="22980650" cy="14068425"/>
          </a:xfrm>
          <a:prstGeom prst="rect">
            <a:avLst/>
          </a:prstGeom>
          <a:noFill/>
          <a:ln w="127000">
            <a:solidFill>
              <a:srgbClr val="0000FF"/>
            </a:solidFill>
            <a:miter lim="800000"/>
            <a:headEnd/>
            <a:tailEnd/>
          </a:ln>
          <a:effectLst/>
        </p:spPr>
        <p:txBody>
          <a:bodyPr wrap="none" anchor="ctr"/>
          <a:lstStyle/>
          <a:p>
            <a:endParaRPr lang="es-ES"/>
          </a:p>
        </p:txBody>
      </p:sp>
      <p:sp>
        <p:nvSpPr>
          <p:cNvPr id="379908" name="Rectangle 4"/>
          <p:cNvSpPr>
            <a:spLocks noChangeArrowheads="1"/>
          </p:cNvSpPr>
          <p:nvPr/>
        </p:nvSpPr>
        <p:spPr bwMode="auto">
          <a:xfrm>
            <a:off x="792163" y="654050"/>
            <a:ext cx="22190075" cy="13414375"/>
          </a:xfrm>
          <a:prstGeom prst="rect">
            <a:avLst/>
          </a:prstGeom>
          <a:noFill/>
          <a:ln w="120650">
            <a:solidFill>
              <a:schemeClr val="bg1"/>
            </a:solidFill>
            <a:miter lim="800000"/>
            <a:headEnd/>
            <a:tailEnd/>
          </a:ln>
          <a:effectLst/>
        </p:spPr>
        <p:txBody>
          <a:bodyPr wrap="none" anchor="ctr"/>
          <a:lstStyle/>
          <a:p>
            <a:endParaRPr lang="es-ES"/>
          </a:p>
        </p:txBody>
      </p:sp>
      <p:sp>
        <p:nvSpPr>
          <p:cNvPr id="379909" name="AutoShape 5" descr="postit"/>
          <p:cNvSpPr>
            <a:spLocks noChangeAspect="1" noChangeArrowheads="1"/>
          </p:cNvSpPr>
          <p:nvPr/>
        </p:nvSpPr>
        <p:spPr bwMode="auto">
          <a:xfrm>
            <a:off x="10896600" y="4743450"/>
            <a:ext cx="792163" cy="654050"/>
          </a:xfrm>
          <a:prstGeom prst="rect">
            <a:avLst/>
          </a:prstGeom>
          <a:noFill/>
        </p:spPr>
        <p:txBody>
          <a:bodyPr/>
          <a:lstStyle/>
          <a:p>
            <a:endParaRPr lang="es-ES"/>
          </a:p>
        </p:txBody>
      </p:sp>
      <p:pic>
        <p:nvPicPr>
          <p:cNvPr id="379910" name="Picture 6" descr="boletin">
            <a:hlinkClick r:id="rId2"/>
          </p:cNvPr>
          <p:cNvPicPr>
            <a:picLocks noChangeAspect="1" noChangeArrowheads="1"/>
          </p:cNvPicPr>
          <p:nvPr/>
        </p:nvPicPr>
        <p:blipFill>
          <a:blip r:embed="rId3"/>
          <a:srcRect/>
          <a:stretch>
            <a:fillRect/>
          </a:stretch>
        </p:blipFill>
        <p:spPr bwMode="auto">
          <a:xfrm>
            <a:off x="6934200" y="12431713"/>
            <a:ext cx="9910763" cy="1173162"/>
          </a:xfrm>
          <a:prstGeom prst="rect">
            <a:avLst/>
          </a:prstGeom>
          <a:noFill/>
          <a:ln w="28575">
            <a:solidFill>
              <a:schemeClr val="tx1"/>
            </a:solidFill>
            <a:miter lim="800000"/>
            <a:headEnd/>
            <a:tailEnd/>
          </a:ln>
        </p:spPr>
      </p:pic>
      <p:sp>
        <p:nvSpPr>
          <p:cNvPr id="379911" name="Text Box 7"/>
          <p:cNvSpPr txBox="1">
            <a:spLocks noChangeArrowheads="1"/>
          </p:cNvSpPr>
          <p:nvPr/>
        </p:nvSpPr>
        <p:spPr bwMode="auto">
          <a:xfrm>
            <a:off x="0" y="11777663"/>
            <a:ext cx="23774400" cy="59055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sz="2900" b="1">
                <a:solidFill>
                  <a:srgbClr val="04265C"/>
                </a:solidFill>
                <a:latin typeface="Berlin Sans FB Demi" pitchFamily="34" charset="0"/>
              </a:rPr>
              <a:t>Si deseas recibir pps periódicamente en tu correo electrónico subscríbete aquí: </a:t>
            </a:r>
          </a:p>
        </p:txBody>
      </p:sp>
      <p:pic>
        <p:nvPicPr>
          <p:cNvPr id="379912" name="Picture 8" descr="logo">
            <a:hlinkClick r:id="rId4"/>
          </p:cNvPr>
          <p:cNvPicPr>
            <a:picLocks noChangeAspect="1" noChangeArrowheads="1"/>
          </p:cNvPicPr>
          <p:nvPr/>
        </p:nvPicPr>
        <p:blipFill>
          <a:blip r:embed="rId5"/>
          <a:srcRect/>
          <a:stretch>
            <a:fillRect/>
          </a:stretch>
        </p:blipFill>
        <p:spPr bwMode="auto">
          <a:xfrm>
            <a:off x="7726363" y="9815513"/>
            <a:ext cx="6604000" cy="2425700"/>
          </a:xfrm>
          <a:prstGeom prst="rect">
            <a:avLst/>
          </a:prstGeom>
          <a:noFill/>
        </p:spPr>
      </p:pic>
      <p:sp>
        <p:nvSpPr>
          <p:cNvPr id="379913" name="Text Box 9"/>
          <p:cNvSpPr txBox="1">
            <a:spLocks noChangeArrowheads="1"/>
          </p:cNvSpPr>
          <p:nvPr/>
        </p:nvSpPr>
        <p:spPr bwMode="auto">
          <a:xfrm>
            <a:off x="2378075" y="5562600"/>
            <a:ext cx="2773363" cy="785813"/>
          </a:xfrm>
          <a:prstGeom prst="rect">
            <a:avLst/>
          </a:prstGeom>
          <a:noFill/>
          <a:ln w="9525">
            <a:noFill/>
            <a:miter lim="800000"/>
            <a:headEnd/>
            <a:tailEnd/>
          </a:ln>
          <a:effectLst/>
        </p:spPr>
        <p:txBody>
          <a:bodyPr lIns="219934" tIns="109967" rIns="219934" bIns="109967">
            <a:spAutoFit/>
          </a:bodyPr>
          <a:lstStyle/>
          <a:p>
            <a:pPr defTabSz="2200275">
              <a:spcBef>
                <a:spcPct val="50000"/>
              </a:spcBef>
            </a:pPr>
            <a:endParaRPr lang="es-ES"/>
          </a:p>
        </p:txBody>
      </p:sp>
      <p:graphicFrame>
        <p:nvGraphicFramePr>
          <p:cNvPr id="379914" name="Group 10"/>
          <p:cNvGraphicFramePr>
            <a:graphicFrameLocks noGrp="1"/>
          </p:cNvGraphicFramePr>
          <p:nvPr/>
        </p:nvGraphicFramePr>
        <p:xfrm>
          <a:off x="13076238" y="7197725"/>
          <a:ext cx="8320087" cy="4464184"/>
        </p:xfrm>
        <a:graphic>
          <a:graphicData uri="http://schemas.openxmlformats.org/drawingml/2006/table">
            <a:tbl>
              <a:tblPr/>
              <a:tblGrid>
                <a:gridCol w="2876550"/>
                <a:gridCol w="2719387"/>
                <a:gridCol w="2724150"/>
              </a:tblGrid>
              <a:tr h="414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2E49D5"/>
                          </a:solidFill>
                          <a:effectLst/>
                          <a:latin typeface="Arial" charset="0"/>
                          <a:hlinkClick r:id="rId6"/>
                        </a:rPr>
                        <a:t>Dedicatorias</a:t>
                      </a:r>
                      <a:endParaRPr kumimoji="0" lang="es-ES_tradnl" sz="2800" b="1" i="0" u="none" strike="noStrike" cap="none" normalizeH="0" baseline="0" smtClean="0">
                        <a:ln>
                          <a:noFill/>
                        </a:ln>
                        <a:solidFill>
                          <a:srgbClr val="2E49D5"/>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7"/>
                        </a:rPr>
                        <a:t>Fechas Especiales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8"/>
                        </a:rPr>
                        <a:t>Graciosos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445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9"/>
                        </a:rPr>
                        <a:t>Historia y Arte</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0"/>
                        </a:rPr>
                        <a:t>Lugares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1"/>
                        </a:rPr>
                        <a:t>Musicales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14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2"/>
                        </a:rPr>
                        <a:t>Naturaleza y Ciencias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3"/>
                        </a:rPr>
                        <a:t>Política</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4"/>
                        </a:rPr>
                        <a:t>Reflexión</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460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5"/>
                        </a:rPr>
                        <a:t>Religiosos</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6"/>
                        </a:rPr>
                        <a:t>Románticos</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7"/>
                        </a:rPr>
                        <a:t>Salud</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379936" name="Text Box 32"/>
          <p:cNvSpPr txBox="1">
            <a:spLocks noChangeArrowheads="1"/>
          </p:cNvSpPr>
          <p:nvPr/>
        </p:nvSpPr>
        <p:spPr bwMode="auto">
          <a:xfrm>
            <a:off x="2378075" y="6216650"/>
            <a:ext cx="8320088" cy="78740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b="1" u="sng">
                <a:solidFill>
                  <a:srgbClr val="04265C"/>
                </a:solidFill>
                <a:latin typeface="Berlin Sans FB Demi" pitchFamily="34" charset="0"/>
              </a:rPr>
              <a:t>Propia Creación</a:t>
            </a:r>
          </a:p>
        </p:txBody>
      </p:sp>
      <p:sp>
        <p:nvSpPr>
          <p:cNvPr id="379937" name="Text Box 33"/>
          <p:cNvSpPr txBox="1">
            <a:spLocks noChangeArrowheads="1"/>
          </p:cNvSpPr>
          <p:nvPr/>
        </p:nvSpPr>
        <p:spPr bwMode="auto">
          <a:xfrm>
            <a:off x="13076238" y="6216650"/>
            <a:ext cx="8320087" cy="78740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b="1" u="sng">
                <a:solidFill>
                  <a:srgbClr val="04265C"/>
                </a:solidFill>
                <a:latin typeface="Berlin Sans FB Demi" pitchFamily="34" charset="0"/>
              </a:rPr>
              <a:t>De la Red</a:t>
            </a:r>
          </a:p>
        </p:txBody>
      </p:sp>
      <p:graphicFrame>
        <p:nvGraphicFramePr>
          <p:cNvPr id="379938" name="Group 34"/>
          <p:cNvGraphicFramePr>
            <a:graphicFrameLocks noGrp="1"/>
          </p:cNvGraphicFramePr>
          <p:nvPr/>
        </p:nvGraphicFramePr>
        <p:xfrm>
          <a:off x="2378075" y="7197725"/>
          <a:ext cx="8320088" cy="4464184"/>
        </p:xfrm>
        <a:graphic>
          <a:graphicData uri="http://schemas.openxmlformats.org/drawingml/2006/table">
            <a:tbl>
              <a:tblPr/>
              <a:tblGrid>
                <a:gridCol w="2876550"/>
                <a:gridCol w="2719388"/>
                <a:gridCol w="2724150"/>
              </a:tblGrid>
              <a:tr h="414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2E49D5"/>
                          </a:solidFill>
                          <a:effectLst/>
                          <a:latin typeface="Arial" charset="0"/>
                          <a:hlinkClick r:id="rId18"/>
                        </a:rPr>
                        <a:t>Dedicatorias</a:t>
                      </a:r>
                      <a:endParaRPr kumimoji="0" lang="es-ES_tradnl" sz="2800" b="1" i="0" u="none" strike="noStrike" cap="none" normalizeH="0" baseline="0" smtClean="0">
                        <a:ln>
                          <a:noFill/>
                        </a:ln>
                        <a:solidFill>
                          <a:srgbClr val="2E49D5"/>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9"/>
                        </a:rPr>
                        <a:t>Fechas Especiales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0"/>
                        </a:rPr>
                        <a:t>Graciosos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445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1"/>
                        </a:rPr>
                        <a:t>Historia y Arte</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2"/>
                        </a:rPr>
                        <a:t>Lugares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3"/>
                        </a:rPr>
                        <a:t>Musicales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14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4"/>
                        </a:rPr>
                        <a:t>Naturaleza y Ciencias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5"/>
                        </a:rPr>
                        <a:t>Política</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6"/>
                        </a:rPr>
                        <a:t>Reflexión</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460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7"/>
                        </a:rPr>
                        <a:t>Religiosos</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8"/>
                        </a:rPr>
                        <a:t>Románticos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9"/>
                        </a:rPr>
                        <a:t>Salud</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379960" name="Picture 56" descr="logo">
            <a:hlinkClick r:id="rId4"/>
          </p:cNvPr>
          <p:cNvPicPr>
            <a:picLocks noChangeAspect="1" noChangeArrowheads="1"/>
          </p:cNvPicPr>
          <p:nvPr/>
        </p:nvPicPr>
        <p:blipFill>
          <a:blip r:embed="rId30"/>
          <a:srcRect/>
          <a:stretch>
            <a:fillRect/>
          </a:stretch>
        </p:blipFill>
        <p:spPr bwMode="auto">
          <a:xfrm>
            <a:off x="1584325" y="1471613"/>
            <a:ext cx="20605750" cy="2781300"/>
          </a:xfrm>
          <a:prstGeom prst="rect">
            <a:avLst/>
          </a:prstGeom>
          <a:noFill/>
          <a:ln w="38100">
            <a:solidFill>
              <a:schemeClr val="tx1"/>
            </a:solidFill>
            <a:miter lim="800000"/>
            <a:headEnd/>
            <a:tailEnd/>
          </a:ln>
        </p:spPr>
      </p:pic>
      <p:sp>
        <p:nvSpPr>
          <p:cNvPr id="379961" name="Text Box 57"/>
          <p:cNvSpPr txBox="1">
            <a:spLocks noChangeArrowheads="1"/>
          </p:cNvSpPr>
          <p:nvPr/>
        </p:nvSpPr>
        <p:spPr bwMode="auto">
          <a:xfrm>
            <a:off x="396875" y="5070475"/>
            <a:ext cx="23774400" cy="78740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CLAVE DE LOS DESAHUCIOS">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CLAVE DE LOS DESAHUCIOS</Template>
  <TotalTime>0</TotalTime>
  <Words>780</Words>
  <Application>Microsoft Office PowerPoint</Application>
  <PresentationFormat>Personalizado</PresentationFormat>
  <Paragraphs>53</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LA CLAVE DE LOS DESAHUCIOS</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2013-04-10T12:55:02Z</dcterms:created>
  <dcterms:modified xsi:type="dcterms:W3CDTF">2013-04-10T12:55:58Z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