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4183" r:id="rId3"/>
    <p:sldMasterId id="2147484272" r:id="rId4"/>
  </p:sldMasterIdLst>
  <p:notesMasterIdLst>
    <p:notesMasterId r:id="rId31"/>
  </p:notesMasterIdLst>
  <p:sldIdLst>
    <p:sldId id="452" r:id="rId5"/>
    <p:sldId id="422" r:id="rId6"/>
    <p:sldId id="434" r:id="rId7"/>
    <p:sldId id="433" r:id="rId8"/>
    <p:sldId id="435" r:id="rId9"/>
    <p:sldId id="436" r:id="rId10"/>
    <p:sldId id="437" r:id="rId11"/>
    <p:sldId id="438" r:id="rId12"/>
    <p:sldId id="439" r:id="rId13"/>
    <p:sldId id="454" r:id="rId14"/>
    <p:sldId id="455" r:id="rId15"/>
    <p:sldId id="441" r:id="rId16"/>
    <p:sldId id="442" r:id="rId17"/>
    <p:sldId id="443" r:id="rId18"/>
    <p:sldId id="444" r:id="rId19"/>
    <p:sldId id="445" r:id="rId20"/>
    <p:sldId id="446" r:id="rId21"/>
    <p:sldId id="448" r:id="rId22"/>
    <p:sldId id="447" r:id="rId23"/>
    <p:sldId id="449" r:id="rId24"/>
    <p:sldId id="451" r:id="rId25"/>
    <p:sldId id="450" r:id="rId26"/>
    <p:sldId id="453" r:id="rId27"/>
    <p:sldId id="432" r:id="rId28"/>
    <p:sldId id="299" r:id="rId29"/>
    <p:sldId id="300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E2AC00"/>
    <a:srgbClr val="860000"/>
    <a:srgbClr val="008000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72" d="100"/>
          <a:sy n="72" d="100"/>
        </p:scale>
        <p:origin x="-10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01/06/2015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870BD-2B46-4D40-9BC1-3DDFFFA24169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AA579-208F-4BBC-A9B1-A7FB45E007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88176969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B92D3-3A77-47AC-ADA6-86246794F281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8EE19-B2CE-4E85-A9C0-6F8911449E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233365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96422-55A2-478A-8BD4-71D7012438AB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3A59D-7319-4C1E-8704-F7612AC7CCF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1671617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1A71-9C38-4F8F-9FD2-9C4508BEEA98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38A6B-9BE9-4CE5-96CA-E198F6E4A7C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7385602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AD236-2E36-4B95-9CBA-C14EFE161109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82CDB-CAB8-4F70-B3A1-8B00A20C14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39331064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509F2-6120-45AB-83B2-BE33EB55D41D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36DC7-FE2A-49F5-B12C-CD0EE4E4E28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28594462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B9274-A210-4132-9057-FD03ABCBAB81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CA642-6E07-4D6F-8DB3-6E5A61F5D47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8509930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C7113-196E-4F89-BA3D-4510C1ADBCCA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556BC-562F-43C9-94D0-32AC5F3A57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75528343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5A1BE-E72F-4EB8-B465-0495D9342B94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5571B-E725-4592-B187-113DC29E216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9659307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11479-0DB9-40C5-BB14-BCAD2750F0D7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C806E-633C-43A1-9BFD-5DA8BC3E5B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2403466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8E951-DB40-4746-9013-22D27BE1F3E8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C5AA1-D53C-4560-8661-9E603B35B7D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83969009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F35FD-D259-4E2B-9587-6C24514F8870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B2DA7-2D27-4389-8B82-FC7667B4AB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3304348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4142F-48E9-4C00-8F5A-1B994480548B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22219-EC3D-4B4C-A868-96FCDC6826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5843668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CEF05-B5DF-481E-986E-28BC3EAC3CD1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DF089-5226-403F-8E81-1EBDBCE416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778662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A08B3-FEC9-4F84-989C-938D8F017EA8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FC59C-F586-4D1B-815D-53A7A40F49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376511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AA0D-7072-4B40-B21F-B231458BABF8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9BB35-48B1-4610-ADC3-1D9BA0A375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1507062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A0382-2C98-4946-8072-FAC1F2090111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CC6B8-554B-4E2A-9837-566E2E66DC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809717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43356-8BD4-4E53-9945-D13C9EB333BC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77BEE-6A9B-403B-AAF6-ACA2D670B9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893281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2FC2F-C262-4725-AA87-514F444C7C8F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0D474-544A-40CD-96EB-4F958D1449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2074658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79414-A932-4DF0-BECD-7C4124C1EAC2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04948-B105-4E19-BEFF-D5D86C6E36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8388687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3F357-1E00-43DE-9065-A7EBA9E3156F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D7169-EC8E-4E3C-B716-44D0EBE4C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2461791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A4A5F-758E-4B9F-8788-A47F32AF6286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2131-379C-4935-A406-A593301DC1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5214238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1BDDEC-3385-4A36-86B7-A9930987805B}" type="datetimeFigureOut">
              <a:rPr lang="es-ES"/>
              <a:pPr>
                <a:defRPr/>
              </a:pPr>
              <a:t>01/06/2015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265D25-2A5B-4503-8E15-7CA3176CEF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80" r:id="rId1"/>
    <p:sldLayoutId id="2147484981" r:id="rId2"/>
    <p:sldLayoutId id="2147484982" r:id="rId3"/>
    <p:sldLayoutId id="2147484983" r:id="rId4"/>
    <p:sldLayoutId id="2147484984" r:id="rId5"/>
    <p:sldLayoutId id="2147484985" r:id="rId6"/>
    <p:sldLayoutId id="2147484986" r:id="rId7"/>
    <p:sldLayoutId id="2147484987" r:id="rId8"/>
    <p:sldLayoutId id="2147484988" r:id="rId9"/>
    <p:sldLayoutId id="2147484989" r:id="rId10"/>
    <p:sldLayoutId id="214748499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61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F35484-7004-46BD-8A5B-55A2006F9743}" type="datetimeFigureOut">
              <a:rPr lang="es-ES"/>
              <a:pPr>
                <a:defRPr/>
              </a:pPr>
              <a:t>01/06/2015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D9B346-3B78-40F6-805F-7E0D93FC9E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02" r:id="rId1"/>
    <p:sldLayoutId id="2147485003" r:id="rId2"/>
    <p:sldLayoutId id="2147485004" r:id="rId3"/>
    <p:sldLayoutId id="2147485005" r:id="rId4"/>
    <p:sldLayoutId id="2147485006" r:id="rId5"/>
    <p:sldLayoutId id="2147485007" r:id="rId6"/>
    <p:sldLayoutId id="2147485008" r:id="rId7"/>
    <p:sldLayoutId id="2147485009" r:id="rId8"/>
    <p:sldLayoutId id="2147485010" r:id="rId9"/>
    <p:sldLayoutId id="2147485011" r:id="rId10"/>
    <p:sldLayoutId id="214748501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22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19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E:\Imagenes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capiA\Desktop\echeverria_alvare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1"/>
            <a:ext cx="2016224" cy="19094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capiA\Desktop\Jose_lopez_Portil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1"/>
            <a:ext cx="1872208" cy="18826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capiA\Desktop\madrid_migue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46" y="548680"/>
            <a:ext cx="1943786" cy="19094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capiA\Desktop\gorteri-elect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8681"/>
            <a:ext cx="1975423" cy="21107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capiA\Desktop\Matanza_Zedillo-2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9080"/>
            <a:ext cx="2016224" cy="21374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capiA\Desktop\felipecalderon_oficial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49080"/>
            <a:ext cx="1872208" cy="21374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C:\Users\capiA\Desktop\250px-Presidente_Enrique_Peña_Nieto._Fotografía_oficia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149081"/>
            <a:ext cx="2013805" cy="21602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9" descr="C:\Users\capiA\Desktop\vicente-fox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128203"/>
            <a:ext cx="1871778" cy="21582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9" name="8 Rectángulo"/>
          <p:cNvSpPr/>
          <p:nvPr/>
        </p:nvSpPr>
        <p:spPr>
          <a:xfrm>
            <a:off x="755576" y="2659426"/>
            <a:ext cx="7632848" cy="1489653"/>
          </a:xfrm>
          <a:prstGeom prst="rect">
            <a:avLst/>
          </a:prstGeom>
          <a:solidFill>
            <a:schemeClr val="accent2">
              <a:lumMod val="20000"/>
              <a:lumOff val="80000"/>
              <a:shade val="30000"/>
              <a:satMod val="115000"/>
            </a:schemeClr>
          </a:solidFill>
          <a:effectLst>
            <a:outerShdw blurRad="50800" dist="241300" dir="3000000" algn="ctr" rotWithShape="0">
              <a:schemeClr val="bg1">
                <a:lumMod val="85000"/>
              </a:schemeClr>
            </a:outerShdw>
          </a:effectLst>
          <a:scene3d>
            <a:camera prst="orthographicFront">
              <a:rot lat="18599986" lon="0" rev="0"/>
            </a:camera>
            <a:lightRig rig="flat" dir="tl">
              <a:rot lat="0" lon="0" rev="6600000"/>
            </a:lightRig>
          </a:scene3d>
          <a:sp3d z="127000" extrusionH="76200">
            <a:bevelT prst="slope"/>
            <a:extrusionClr>
              <a:schemeClr val="tx1"/>
            </a:extrusionClr>
          </a:sp3d>
        </p:spPr>
        <p:txBody>
          <a:bodyPr wrap="square">
            <a:prstTxWarp prst="textWave1">
              <a:avLst>
                <a:gd name="adj1" fmla="val 18727"/>
                <a:gd name="adj2" fmla="val 0"/>
              </a:avLst>
            </a:prstTxWarp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3200" dirty="0" smtClean="0">
                <a:solidFill>
                  <a:srgbClr val="008000"/>
                </a:solidFill>
                <a:latin typeface="Arnprior" panose="02000400000000000000" pitchFamily="2" charset="0"/>
                <a:ea typeface="Times New Roman"/>
              </a:rPr>
              <a:t>La  </a:t>
            </a:r>
            <a:r>
              <a:rPr lang="es-MX" sz="3200" dirty="0" smtClean="0">
                <a:solidFill>
                  <a:srgbClr val="008000"/>
                </a:solidFill>
                <a:latin typeface="Arnprior" panose="02000400000000000000" pitchFamily="2" charset="0"/>
                <a:ea typeface="Times New Roman"/>
              </a:rPr>
              <a:t>amnes</a:t>
            </a:r>
            <a:r>
              <a:rPr lang="es-MX" sz="3200" dirty="0" smtClean="0">
                <a:solidFill>
                  <a:srgbClr val="FFFFFF"/>
                </a:solidFill>
                <a:latin typeface="Arnprior" panose="02000400000000000000" pitchFamily="2" charset="0"/>
                <a:ea typeface="Times New Roman"/>
              </a:rPr>
              <a:t>ia </a:t>
            </a:r>
            <a:r>
              <a:rPr lang="es-MX" sz="3200" dirty="0" smtClean="0">
                <a:solidFill>
                  <a:srgbClr val="FFFFFF"/>
                </a:solidFill>
                <a:latin typeface="Arnprior" panose="02000400000000000000" pitchFamily="2" charset="0"/>
                <a:ea typeface="Times New Roman"/>
              </a:rPr>
              <a:t> col</a:t>
            </a:r>
            <a:r>
              <a:rPr lang="es-MX" sz="3200" dirty="0" smtClean="0">
                <a:solidFill>
                  <a:schemeClr val="bg1"/>
                </a:solidFill>
                <a:latin typeface="Arnprior" panose="02000400000000000000" pitchFamily="2" charset="0"/>
                <a:ea typeface="Times New Roman"/>
              </a:rPr>
              <a:t>e</a:t>
            </a:r>
            <a:r>
              <a:rPr lang="es-MX" sz="3200" dirty="0" smtClean="0">
                <a:solidFill>
                  <a:srgbClr val="C00000"/>
                </a:solidFill>
                <a:latin typeface="Arnprior" panose="02000400000000000000" pitchFamily="2" charset="0"/>
                <a:ea typeface="Times New Roman"/>
              </a:rPr>
              <a:t>c</a:t>
            </a:r>
            <a:r>
              <a:rPr lang="es-MX" sz="3200" dirty="0" smtClean="0">
                <a:solidFill>
                  <a:srgbClr val="FF0000"/>
                </a:solidFill>
                <a:latin typeface="Arnprior" panose="02000400000000000000" pitchFamily="2" charset="0"/>
                <a:ea typeface="Times New Roman"/>
              </a:rPr>
              <a:t>tiva</a:t>
            </a:r>
            <a:r>
              <a:rPr lang="es-MX" sz="3200" dirty="0" smtClean="0">
                <a:solidFill>
                  <a:srgbClr val="FF0000"/>
                </a:solidFill>
                <a:latin typeface="Arnprior" panose="02000400000000000000" pitchFamily="2" charset="0"/>
                <a:ea typeface="Times New Roman"/>
              </a:rPr>
              <a:t>… </a:t>
            </a:r>
            <a:endParaRPr lang="es-MX" sz="3200" dirty="0">
              <a:latin typeface="Arnprior" panose="02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53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glitter dir="u" pattern="hexagon"/>
        <p:sndAc>
          <p:stSnd loop="1">
            <p:snd r:embed="rId2" name="In The End-1 Eaglenest.wav"/>
          </p:stSnd>
        </p:sndAc>
      </p:transition>
    </mc:Choice>
    <mc:Fallback>
      <p:transition spd="slow" advTm="0">
        <p:fade/>
        <p:sndAc>
          <p:stSnd loop="1">
            <p:snd r:embed="rId2" name="In The End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17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22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528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6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548680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>
                <a:solidFill>
                  <a:srgbClr val="2A2A2A"/>
                </a:solidFill>
                <a:latin typeface="Times New Roman"/>
                <a:ea typeface="Times New Roman"/>
              </a:rPr>
              <a:t> 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ESTADISTICAS COMPARATIVAS </a:t>
            </a:r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MUY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REALES Y CONFIABLES </a:t>
            </a:r>
            <a:endParaRPr lang="es-MX" b="1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QUE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DEBEMOS DE TENER MUY EN </a:t>
            </a:r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CUENTA EN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NUESTRA MENTE </a:t>
            </a:r>
            <a:endParaRPr lang="es-MX" b="1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POR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LOS TIEMPOS QUE SE AVECINAN, </a:t>
            </a:r>
            <a:endParaRPr lang="es-MX" b="1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PARA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QUE NO NOS QUIERAN ENGAÑAR </a:t>
            </a:r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CON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EL PETATE </a:t>
            </a:r>
            <a:endParaRPr lang="es-MX" b="1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DE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QUE ELLOS SI SON LOS QUE SABEN </a:t>
            </a:r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GOBERNAR…</a:t>
            </a:r>
          </a:p>
          <a:p>
            <a:pPr algn="ctr"/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 </a:t>
            </a:r>
          </a:p>
          <a:p>
            <a:pPr algn="ctr"/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ESTE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DOCUMENTO HABLA POR SI </a:t>
            </a:r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SOLO…</a:t>
            </a:r>
            <a:endParaRPr lang="es-MX" dirty="0"/>
          </a:p>
        </p:txBody>
      </p:sp>
      <p:pic>
        <p:nvPicPr>
          <p:cNvPr id="3" name="Picture 3" descr="C:\Users\capiA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737" y="2924945"/>
            <a:ext cx="2431157" cy="243115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capiA\Desktop\P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986" y="2924944"/>
            <a:ext cx="2440366" cy="243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818067" y="3789041"/>
            <a:ext cx="14901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VS</a:t>
            </a:r>
            <a:endParaRPr lang="es-ES" sz="54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7" name="6 Rectángulo"/>
          <p:cNvSpPr/>
          <p:nvPr/>
        </p:nvSpPr>
        <p:spPr>
          <a:xfrm>
            <a:off x="611560" y="5939988"/>
            <a:ext cx="7920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smtClean="0">
                <a:solidFill>
                  <a:srgbClr val="2A2A2A"/>
                </a:solidFill>
                <a:latin typeface="Tahoma"/>
                <a:ea typeface="Times New Roman"/>
              </a:rPr>
              <a:t>ES </a:t>
            </a:r>
            <a:r>
              <a:rPr lang="es-MX" sz="2800" b="1" dirty="0">
                <a:solidFill>
                  <a:srgbClr val="2A2A2A"/>
                </a:solidFill>
                <a:latin typeface="Tahoma"/>
                <a:ea typeface="Times New Roman"/>
              </a:rPr>
              <a:t>UN DEBER PATRIOTICO </a:t>
            </a:r>
            <a:r>
              <a:rPr lang="es-MX" sz="2800" b="1" dirty="0" smtClean="0">
                <a:solidFill>
                  <a:srgbClr val="2A2A2A"/>
                </a:solidFill>
                <a:latin typeface="Tahoma"/>
                <a:ea typeface="Times New Roman"/>
              </a:rPr>
              <a:t>LEERLO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60111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2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7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  <p:bldP spid="6" grpId="0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6000">
              <a:schemeClr val="bg1"/>
            </a:gs>
            <a:gs pos="33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2852936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b="1" dirty="0" smtClean="0">
                <a:solidFill>
                  <a:srgbClr val="000080"/>
                </a:solidFill>
                <a:latin typeface="Tahoma"/>
                <a:ea typeface="Times New Roman"/>
              </a:rPr>
              <a:t>VALOR </a:t>
            </a:r>
            <a:r>
              <a:rPr lang="es-MX" sz="3200" b="1" dirty="0">
                <a:solidFill>
                  <a:srgbClr val="000080"/>
                </a:solidFill>
                <a:latin typeface="Tahoma"/>
                <a:ea typeface="Times New Roman"/>
              </a:rPr>
              <a:t>DEL PESO FRENTE AL </a:t>
            </a:r>
            <a:r>
              <a:rPr lang="es-MX" sz="3200" b="1" dirty="0" smtClean="0">
                <a:solidFill>
                  <a:srgbClr val="000080"/>
                </a:solidFill>
                <a:latin typeface="Tahoma"/>
                <a:ea typeface="Times New Roman"/>
              </a:rPr>
              <a:t>DÓLAR</a:t>
            </a:r>
          </a:p>
          <a:p>
            <a:pPr algn="ctr"/>
            <a:r>
              <a:rPr lang="es-MX" sz="3200" b="1" dirty="0" smtClean="0">
                <a:solidFill>
                  <a:srgbClr val="000080"/>
                </a:solidFill>
                <a:latin typeface="Tahoma"/>
                <a:ea typeface="Times New Roman"/>
              </a:rPr>
              <a:t>POR PRESIDENTE</a:t>
            </a:r>
            <a:endParaRPr lang="es-MX" sz="3200" dirty="0"/>
          </a:p>
        </p:txBody>
      </p:sp>
      <p:pic>
        <p:nvPicPr>
          <p:cNvPr id="1026" name="Picture 2" descr="C:\Users\capiA\Desktop\g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95953" y1="62838" x2="95953" y2="62838"/>
                        <a14:foregroundMark x1="89207" y1="22973" x2="89207" y2="229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39713"/>
            <a:ext cx="2160240" cy="215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apiA\Desktop\one-dollar bil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149080"/>
            <a:ext cx="511947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8424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2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3825622"/>
            <a:ext cx="79208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solidFill>
                  <a:srgbClr val="2A2A2A"/>
                </a:solidFill>
                <a:latin typeface="Tahoma"/>
                <a:ea typeface="Times New Roman"/>
              </a:rPr>
              <a:t> </a:t>
            </a:r>
            <a:r>
              <a:rPr lang="es-MX" sz="2000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sz="2000" dirty="0">
                <a:solidFill>
                  <a:srgbClr val="2A2A2A"/>
                </a:solidFill>
                <a:latin typeface="Tahoma"/>
                <a:ea typeface="Times New Roman"/>
              </a:rPr>
              <a:t>de cambio al inicio de su mandato    </a:t>
            </a:r>
            <a:r>
              <a:rPr lang="es-MX" sz="2000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12.50</a:t>
            </a:r>
          </a:p>
          <a:p>
            <a:pPr algn="ctr"/>
            <a:r>
              <a:rPr lang="es-MX" sz="2000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br>
              <a:rPr lang="es-MX" sz="2000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sz="2000" dirty="0">
                <a:solidFill>
                  <a:srgbClr val="2A2A2A"/>
                </a:solidFill>
                <a:latin typeface="Tahoma"/>
                <a:ea typeface="Times New Roman"/>
              </a:rPr>
              <a:t>Tipo de cambio al final de su mandato     </a:t>
            </a:r>
            <a:r>
              <a:rPr lang="es-MX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 </a:t>
            </a:r>
            <a:r>
              <a:rPr lang="es-MX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22.69</a:t>
            </a:r>
          </a:p>
          <a:p>
            <a:pPr algn="ctr"/>
            <a:endParaRPr lang="es-MX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sz="2000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r>
              <a:rPr lang="es-MX" sz="2000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sz="2000" b="1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sz="2000" b="1" dirty="0">
                <a:solidFill>
                  <a:srgbClr val="2A2A2A"/>
                </a:solidFill>
                <a:latin typeface="Tahoma"/>
                <a:ea typeface="Times New Roman"/>
              </a:rPr>
              <a:t>Diferencia en porcentaje                        </a:t>
            </a:r>
            <a:r>
              <a:rPr lang="es-MX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r>
              <a:rPr lang="es-MX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 </a:t>
            </a:r>
            <a:r>
              <a:rPr lang="es-MX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+ 81%</a:t>
            </a:r>
            <a:endParaRPr lang="es-MX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capiA\Desktop\echeverria_alvar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2232248" cy="21140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006080" y="982469"/>
            <a:ext cx="3726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Lic. Luís Echeverría Álvarez </a:t>
            </a:r>
          </a:p>
          <a:p>
            <a:pPr lvl="0" algn="ctr"/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(1970 a 1976)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 </a:t>
            </a:r>
            <a:endParaRPr lang="es-MX" dirty="0"/>
          </a:p>
        </p:txBody>
      </p:sp>
      <p:pic>
        <p:nvPicPr>
          <p:cNvPr id="3074" name="Picture 2" descr="C:\Users\capiA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008" y="279401"/>
            <a:ext cx="1637432" cy="163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6391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2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75856" y="982469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Lic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. José López Portillo </a:t>
            </a:r>
            <a:endParaRPr lang="es-MX" b="1" dirty="0" smtClean="0">
              <a:solidFill>
                <a:srgbClr val="FF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1976 a </a:t>
            </a:r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1982)</a:t>
            </a:r>
            <a:endParaRPr lang="es-MX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capiA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008" y="279401"/>
            <a:ext cx="1637432" cy="163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3834914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de cambio al inicio de su mandato      </a:t>
            </a:r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22.69</a:t>
            </a:r>
          </a:p>
          <a:p>
            <a:pPr algn="ctr"/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Tipo de cambio al final de su mandato      </a:t>
            </a:r>
            <a:r>
              <a:rPr lang="es-MX" dirty="0" smtClean="0">
                <a:solidFill>
                  <a:srgbClr val="C00000"/>
                </a:solidFill>
                <a:latin typeface="Tahoma"/>
                <a:ea typeface="Times New Roman"/>
              </a:rPr>
              <a:t>150.29</a:t>
            </a:r>
          </a:p>
          <a:p>
            <a:pPr algn="ctr"/>
            <a:endParaRPr lang="es-MX" dirty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Diferencia en porcentaje                        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 +562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%</a:t>
            </a:r>
            <a:endParaRPr lang="es-MX" dirty="0">
              <a:solidFill>
                <a:srgbClr val="C00000"/>
              </a:solidFill>
            </a:endParaRPr>
          </a:p>
        </p:txBody>
      </p:sp>
      <p:pic>
        <p:nvPicPr>
          <p:cNvPr id="5" name="Picture 3" descr="C:\Users\capiA\Desktop\Jose_lopez_Portil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728192" cy="18826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4181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982469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Lic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. Miguel de la Madrid Hurtado  </a:t>
            </a:r>
            <a:endParaRPr lang="es-MX" b="1" dirty="0" smtClean="0">
              <a:solidFill>
                <a:srgbClr val="FF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1982 a </a:t>
            </a:r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1988)</a:t>
            </a:r>
            <a:endParaRPr lang="es-MX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capiA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008" y="279401"/>
            <a:ext cx="1637432" cy="163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capiA\Desktop\madrid_migu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1943786" cy="19094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11560" y="3834914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de cambio al inicio de su mandato           </a:t>
            </a:r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150.29</a:t>
            </a:r>
          </a:p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Tipo de cambio al final de su mandato         </a:t>
            </a:r>
            <a:r>
              <a:rPr lang="es-MX" dirty="0">
                <a:solidFill>
                  <a:srgbClr val="C00000"/>
                </a:solidFill>
                <a:latin typeface="Tahoma"/>
                <a:ea typeface="Times New Roman"/>
              </a:rPr>
              <a:t> </a:t>
            </a:r>
            <a:r>
              <a:rPr lang="es-MX" dirty="0" smtClean="0">
                <a:solidFill>
                  <a:srgbClr val="C00000"/>
                </a:solidFill>
                <a:latin typeface="Tahoma"/>
                <a:ea typeface="Times New Roman"/>
              </a:rPr>
              <a:t>2,483.00</a:t>
            </a:r>
          </a:p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endParaRPr lang="es-MX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Diferencia en porcentaje                            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 +1,555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%</a:t>
            </a:r>
            <a:endParaRPr lang="es-MX" dirty="0">
              <a:solidFill>
                <a:srgbClr val="C0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535868"/>
            <a:ext cx="91440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(En aquel entonces el pueblo </a:t>
            </a:r>
            <a:r>
              <a:rPr lang="es-MX" dirty="0" err="1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decia</a:t>
            </a:r>
            <a:r>
              <a:rPr lang="es-MX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:</a:t>
            </a:r>
          </a:p>
          <a:p>
            <a:pPr algn="ctr"/>
            <a:r>
              <a:rPr lang="es-ES_tradnl" sz="2000" b="1" dirty="0" smtClean="0">
                <a:solidFill>
                  <a:srgbClr val="2A2A2A"/>
                </a:solidFill>
                <a:latin typeface="Tahoma"/>
                <a:ea typeface="Times New Roman"/>
              </a:rPr>
              <a:t>&lt;&lt; </a:t>
            </a:r>
            <a:r>
              <a:rPr lang="es-ES_tradnl" sz="2000" b="1" dirty="0" smtClean="0">
                <a:solidFill>
                  <a:srgbClr val="2A2A2A"/>
                </a:solidFill>
                <a:latin typeface="Tahoma"/>
                <a:ea typeface="Times New Roman"/>
              </a:rPr>
              <a:t>Salió </a:t>
            </a:r>
            <a:r>
              <a:rPr lang="es-ES_tradnl" sz="2000" b="1" dirty="0" smtClean="0">
                <a:solidFill>
                  <a:srgbClr val="2A2A2A"/>
                </a:solidFill>
                <a:latin typeface="Tahoma"/>
                <a:ea typeface="Times New Roman"/>
              </a:rPr>
              <a:t>‘</a:t>
            </a:r>
            <a:r>
              <a:rPr lang="es-ES_tradnl" sz="2000" b="1" i="1" u="sng" dirty="0" smtClean="0">
                <a:solidFill>
                  <a:srgbClr val="2A2A2A"/>
                </a:solidFill>
                <a:latin typeface="Tahoma"/>
                <a:ea typeface="Times New Roman"/>
              </a:rPr>
              <a:t>López por pillo’  </a:t>
            </a:r>
            <a:r>
              <a:rPr lang="es-ES_tradnl" sz="2000" b="1" dirty="0" smtClean="0">
                <a:solidFill>
                  <a:srgbClr val="2A2A2A"/>
                </a:solidFill>
                <a:latin typeface="Tahoma"/>
                <a:ea typeface="Times New Roman"/>
              </a:rPr>
              <a:t>y </a:t>
            </a:r>
            <a:r>
              <a:rPr lang="es-ES_tradnl" sz="2000" b="1" dirty="0" smtClean="0">
                <a:solidFill>
                  <a:srgbClr val="2A2A2A"/>
                </a:solidFill>
                <a:latin typeface="Tahoma"/>
                <a:ea typeface="Times New Roman"/>
              </a:rPr>
              <a:t>entró </a:t>
            </a:r>
            <a:r>
              <a:rPr lang="es-ES_tradnl" sz="2000" b="1" dirty="0" smtClean="0">
                <a:solidFill>
                  <a:srgbClr val="2A2A2A"/>
                </a:solidFill>
                <a:latin typeface="Tahoma"/>
                <a:ea typeface="Times New Roman"/>
              </a:rPr>
              <a:t>‘</a:t>
            </a:r>
            <a:r>
              <a:rPr lang="es-ES_tradnl" sz="2000" b="1" i="1" u="sng" dirty="0" smtClean="0">
                <a:solidFill>
                  <a:srgbClr val="2A2A2A"/>
                </a:solidFill>
                <a:latin typeface="Tahoma"/>
                <a:ea typeface="Times New Roman"/>
              </a:rPr>
              <a:t>De La Madrid Hurtando’  </a:t>
            </a:r>
            <a:r>
              <a:rPr lang="es-ES_tradnl" sz="2000" b="1" dirty="0" smtClean="0">
                <a:solidFill>
                  <a:srgbClr val="2A2A2A"/>
                </a:solidFill>
                <a:latin typeface="Tahoma"/>
                <a:ea typeface="Times New Roman"/>
              </a:rPr>
              <a:t>&gt;&gt;)</a:t>
            </a:r>
            <a:endParaRPr lang="es-MX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9634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2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7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25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 uiExpand="1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55776" y="982469"/>
            <a:ext cx="4320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Dr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. Carlos Salinas de Gortari </a:t>
            </a:r>
            <a:endParaRPr lang="es-MX" b="1" dirty="0" smtClean="0">
              <a:solidFill>
                <a:srgbClr val="FF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1988 a </a:t>
            </a:r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1994)</a:t>
            </a:r>
            <a:endParaRPr lang="es-MX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capiA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008" y="279401"/>
            <a:ext cx="1637432" cy="163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capiA\Desktop\gorteri-elec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975423" cy="21107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11560" y="3114834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de cambio al inicio de su mandato           </a:t>
            </a:r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2,483.00</a:t>
            </a:r>
          </a:p>
          <a:p>
            <a:pPr algn="ctr"/>
            <a:endParaRPr lang="es-MX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de cambio al final de su mandato            </a:t>
            </a:r>
            <a:r>
              <a:rPr lang="es-MX" dirty="0">
                <a:solidFill>
                  <a:srgbClr val="C00000"/>
                </a:solidFill>
                <a:latin typeface="Tahoma"/>
                <a:ea typeface="Times New Roman"/>
              </a:rPr>
              <a:t> </a:t>
            </a:r>
            <a:r>
              <a:rPr lang="es-MX" dirty="0" smtClean="0">
                <a:solidFill>
                  <a:srgbClr val="C00000"/>
                </a:solidFill>
                <a:latin typeface="Tahoma"/>
                <a:ea typeface="Times New Roman"/>
              </a:rPr>
              <a:t>3,375.00</a:t>
            </a:r>
          </a:p>
          <a:p>
            <a:pPr algn="ctr"/>
            <a:endParaRPr lang="es-MX" b="1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endParaRPr lang="es-MX" b="1" dirty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Diferencia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en porcentaje                                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 +36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%</a:t>
            </a:r>
            <a:endParaRPr lang="es-MX" dirty="0">
              <a:solidFill>
                <a:srgbClr val="C0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5589240"/>
            <a:ext cx="91440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(Al final del Sexenio </a:t>
            </a:r>
            <a:r>
              <a:rPr lang="es-MX" b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MAÑO</a:t>
            </a:r>
            <a:r>
              <a:rPr lang="es-MX" b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SAMENTE</a:t>
            </a:r>
            <a:r>
              <a:rPr lang="es-MX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engañan </a:t>
            </a:r>
            <a:r>
              <a:rPr lang="es-MX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al pueblo…</a:t>
            </a:r>
          </a:p>
          <a:p>
            <a:pPr algn="ctr"/>
            <a:r>
              <a:rPr lang="es-ES_tradnl" sz="2000" b="1" dirty="0" smtClean="0">
                <a:solidFill>
                  <a:srgbClr val="2A2A2A"/>
                </a:solidFill>
                <a:latin typeface="Tahoma"/>
                <a:ea typeface="Times New Roman"/>
              </a:rPr>
              <a:t>Quitándole 3 (tres) ceros al peso, para que el dólar sea mas barato</a:t>
            </a:r>
            <a:endParaRPr lang="es-MX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1808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982469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Dr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. Ernesto Zedillo Ponce de León </a:t>
            </a:r>
            <a:endParaRPr lang="es-MX" b="1" dirty="0" smtClean="0">
              <a:solidFill>
                <a:srgbClr val="FF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</a:rPr>
              <a:t>1994 a </a:t>
            </a:r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2000)</a:t>
            </a:r>
            <a:endParaRPr lang="es-MX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capiA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008" y="279401"/>
            <a:ext cx="1637432" cy="163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capiA\Desktop\Matanza_Zedillo-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2016224" cy="21374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11560" y="3834914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de cambio al inicio de su mandato             </a:t>
            </a:r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3.37     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(3,370.00)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Tipo de cambio al final de su mandato               </a:t>
            </a:r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9.45     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(9,450.00)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Diferencia en porcentaje                                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 +180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%</a:t>
            </a:r>
            <a:endParaRPr lang="es-MX" dirty="0">
              <a:solidFill>
                <a:srgbClr val="C000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8296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982469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Lic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. Vicente Fox Quezada </a:t>
            </a:r>
            <a:endParaRPr lang="es-MX" b="1" dirty="0" smtClean="0">
              <a:solidFill>
                <a:schemeClr val="tx2">
                  <a:lumMod val="75000"/>
                </a:schemeClr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2000 a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2006)</a:t>
            </a:r>
            <a:endParaRPr lang="es-MX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182" y="279400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capiA\Desktop\vicente-fo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1871778" cy="21582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11560" y="3861048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de cambio al inicio de su mandato             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9.45     (9,450.00)    </a:t>
            </a:r>
            <a:endParaRPr lang="es-MX" b="1" dirty="0" smtClean="0">
              <a:solidFill>
                <a:srgbClr val="C2000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Tipo de cambio al final de su mandato             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10.90     (10,900.00)</a:t>
            </a:r>
            <a:endParaRPr lang="es-MX" b="1" dirty="0" smtClean="0">
              <a:solidFill>
                <a:srgbClr val="C20000"/>
              </a:solidFill>
              <a:latin typeface="Tahoma"/>
              <a:ea typeface="Times New Roman"/>
            </a:endParaRPr>
          </a:p>
          <a:p>
            <a:pPr algn="ctr"/>
            <a:endParaRPr lang="es-MX" b="1" dirty="0">
              <a:solidFill>
                <a:srgbClr val="C2000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Diferencia en porcentaje                                  </a:t>
            </a:r>
            <a:r>
              <a:rPr lang="es-MX" b="1" dirty="0">
                <a:solidFill>
                  <a:srgbClr val="0033CC"/>
                </a:solidFill>
                <a:latin typeface="Tahoma"/>
                <a:ea typeface="Times New Roman"/>
              </a:rPr>
              <a:t>+</a:t>
            </a:r>
            <a:r>
              <a:rPr lang="es-MX" b="1" dirty="0" smtClean="0">
                <a:solidFill>
                  <a:srgbClr val="0033CC"/>
                </a:solidFill>
                <a:latin typeface="Tahoma"/>
                <a:ea typeface="Times New Roman"/>
              </a:rPr>
              <a:t>15%</a:t>
            </a:r>
            <a:endParaRPr lang="es-MX" dirty="0">
              <a:solidFill>
                <a:srgbClr val="0033CC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8461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126876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Lic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.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Felipe </a:t>
            </a:r>
            <a:r>
              <a:rPr lang="es-MX" b="1" dirty="0" err="1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Calderon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 Hinojosa</a:t>
            </a:r>
          </a:p>
          <a:p>
            <a:pPr algn="ctr"/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(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2006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a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  <a:latin typeface="Tahoma"/>
                <a:ea typeface="Times New Roman"/>
              </a:rPr>
              <a:t>2012)</a:t>
            </a:r>
            <a:endParaRPr lang="es-MX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182" y="279400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capiA\Desktop\felipecalderon_ofici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872208" cy="21374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11560" y="3861048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de cambio al inicio de su mandato             </a:t>
            </a:r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10.90     (10,900.00)</a:t>
            </a:r>
            <a:endParaRPr lang="es-MX" b="1" dirty="0" smtClean="0">
              <a:solidFill>
                <a:srgbClr val="FF000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Tipo de cambio al final de su mandato             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12.50     (12,500.00)</a:t>
            </a:r>
            <a:endParaRPr lang="es-MX" b="1" dirty="0" smtClean="0">
              <a:solidFill>
                <a:srgbClr val="C20000"/>
              </a:solidFill>
              <a:latin typeface="Tahoma"/>
              <a:ea typeface="Times New Roman"/>
            </a:endParaRPr>
          </a:p>
          <a:p>
            <a:pPr algn="ctr"/>
            <a:endParaRPr lang="es-MX" b="1" dirty="0">
              <a:solidFill>
                <a:srgbClr val="C2000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Diferencia en porcentaje                                  </a:t>
            </a:r>
            <a:r>
              <a:rPr lang="es-MX" b="1" dirty="0">
                <a:solidFill>
                  <a:srgbClr val="0033CC"/>
                </a:solidFill>
                <a:latin typeface="Tahoma"/>
                <a:ea typeface="Times New Roman"/>
              </a:rPr>
              <a:t>+14</a:t>
            </a:r>
            <a:r>
              <a:rPr lang="es-MX" b="1" dirty="0" smtClean="0">
                <a:solidFill>
                  <a:srgbClr val="0033CC"/>
                </a:solidFill>
                <a:latin typeface="Tahoma"/>
                <a:ea typeface="Times New Roman"/>
              </a:rPr>
              <a:t>%</a:t>
            </a:r>
            <a:endParaRPr lang="es-MX" dirty="0">
              <a:solidFill>
                <a:srgbClr val="0033CC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3051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126876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Lic</a:t>
            </a:r>
            <a:r>
              <a:rPr lang="es-MX" b="1" dirty="0">
                <a:solidFill>
                  <a:srgbClr val="C20000"/>
                </a:solidFill>
                <a:latin typeface="Tahoma"/>
                <a:ea typeface="Times New Roman"/>
              </a:rPr>
              <a:t>. 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Enrique Peña Nieto</a:t>
            </a:r>
            <a:endParaRPr lang="es-MX" b="1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FF0000"/>
                </a:solidFill>
                <a:latin typeface="Tahoma"/>
                <a:ea typeface="Times New Roman"/>
              </a:rPr>
              <a:t>(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2012 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a 2018)</a:t>
            </a:r>
            <a:endParaRPr lang="es-MX" dirty="0"/>
          </a:p>
        </p:txBody>
      </p:sp>
      <p:pic>
        <p:nvPicPr>
          <p:cNvPr id="6" name="Picture 2" descr="C:\Users\capiA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008" y="279401"/>
            <a:ext cx="1637432" cy="163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capiA\Desktop\250px-Presidente_Enrique_Peña_Nieto._Fotografía_ofici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2013805" cy="21602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611560" y="3861048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2A2A2A"/>
                </a:solidFill>
                <a:latin typeface="Tahoma"/>
                <a:ea typeface="Times New Roman"/>
              </a:rPr>
              <a:t>Tipo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de cambio al inicio de su mandato             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12.50     (12,500.00)</a:t>
            </a:r>
            <a:endParaRPr lang="es-MX" b="1" dirty="0" smtClean="0">
              <a:solidFill>
                <a:srgbClr val="C2000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Tipo de cambio al final de su mandato             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??.??     (??,???.??)</a:t>
            </a:r>
            <a:endParaRPr lang="es-MX" b="1" dirty="0" smtClean="0">
              <a:solidFill>
                <a:srgbClr val="C2000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>   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>Diferencia en porcentaje                                  </a:t>
            </a:r>
            <a:r>
              <a:rPr lang="es-MX" b="1" dirty="0" smtClean="0">
                <a:solidFill>
                  <a:srgbClr val="2A2A2A"/>
                </a:solidFill>
                <a:latin typeface="Tahoma"/>
                <a:ea typeface="Times New Roman"/>
              </a:rPr>
              <a:t>+</a:t>
            </a:r>
            <a:r>
              <a:rPr lang="es-MX" b="1" dirty="0" smtClean="0">
                <a:solidFill>
                  <a:srgbClr val="C20000"/>
                </a:solidFill>
                <a:latin typeface="Tahoma"/>
                <a:ea typeface="Times New Roman"/>
              </a:rPr>
              <a:t>?? %</a:t>
            </a:r>
            <a:endParaRPr lang="es-MX" dirty="0"/>
          </a:p>
        </p:txBody>
      </p:sp>
      <p:sp>
        <p:nvSpPr>
          <p:cNvPr id="9" name="8 Rectángulo"/>
          <p:cNvSpPr/>
          <p:nvPr/>
        </p:nvSpPr>
        <p:spPr>
          <a:xfrm>
            <a:off x="0" y="598121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 En 2 años del Sexenio el dólar ya vale 15.36 )</a:t>
            </a:r>
            <a:endParaRPr lang="es-MX" sz="2000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0071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4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 build="p"/>
      <p:bldP spid="9" grpId="0" build="p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1033984"/>
            <a:ext cx="717672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                         1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Aun </a:t>
            </a:r>
            <a:r>
              <a:rPr lang="es-MX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siendo tan "tarugo" Fox, </a:t>
            </a:r>
            <a:r>
              <a:rPr lang="es-MX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como </a:t>
            </a:r>
            <a:r>
              <a:rPr lang="es-MX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lo dijo la oposición </a:t>
            </a:r>
            <a:r>
              <a:rPr lang="es-MX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MX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sus jilgueros </a:t>
            </a:r>
            <a:endParaRPr lang="es-MX" dirty="0" smtClean="0">
              <a:solidFill>
                <a:srgbClr val="0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MX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pesar de todas las zancadillas </a:t>
            </a:r>
            <a:r>
              <a:rPr lang="es-MX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del </a:t>
            </a:r>
            <a:r>
              <a:rPr lang="es-MX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congreso </a:t>
            </a:r>
            <a:endParaRPr lang="es-MX" dirty="0" smtClean="0">
              <a:solidFill>
                <a:srgbClr val="0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MX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las constantes criticas y burlas de la prensa, </a:t>
            </a:r>
            <a:endParaRPr lang="es-MX" dirty="0" smtClean="0">
              <a:solidFill>
                <a:srgbClr val="0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FOX </a:t>
            </a:r>
            <a:r>
              <a:rPr lang="es-MX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 lo hizo mucho mejor que los últimos 5 </a:t>
            </a:r>
            <a:r>
              <a:rPr lang="es-MX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presidentes.</a:t>
            </a:r>
            <a:endParaRPr lang="es-MX" dirty="0"/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222" y="1035003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83568" y="2719199"/>
            <a:ext cx="777686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2</a:t>
            </a: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Inflación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del 4% anual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, que no habíamos tenido en los últimos 30 años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( </a:t>
            </a:r>
            <a:r>
              <a:rPr lang="es-MX" sz="2800" b="1" dirty="0" smtClean="0">
                <a:solidFill>
                  <a:srgbClr val="000080"/>
                </a:solidFill>
                <a:latin typeface="Tahoma"/>
                <a:ea typeface="Times New Roman"/>
              </a:rPr>
              <a:t>¡</a:t>
            </a:r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 UN dígito </a:t>
            </a:r>
            <a:r>
              <a:rPr lang="es-MX" sz="2800" b="1" dirty="0" smtClean="0">
                <a:solidFill>
                  <a:srgbClr val="000080"/>
                </a:solidFill>
                <a:latin typeface="Tahoma"/>
                <a:ea typeface="Times New Roman"/>
              </a:rPr>
              <a:t>!</a:t>
            </a:r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 )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b="1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3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Bolsa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mexicana de valores fuerte y rentable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4 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Grado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de inversión de los mejores </a:t>
            </a:r>
            <a:endParaRPr lang="es-MX" dirty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5</a:t>
            </a: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67,000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millones de dólares de </a:t>
            </a:r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reservas</a:t>
            </a:r>
            <a:endParaRPr lang="es-MX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1157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7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2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2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7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9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32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75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4061971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7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Equidad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de los tres poderes de la unión.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(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Ya se discute el presupuesto, por ejemplo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)</a:t>
            </a:r>
          </a:p>
          <a:p>
            <a:pPr algn="ctr"/>
            <a:endParaRPr lang="es-MX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8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México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pagó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TODA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la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deuda que tenía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con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el Fondo Monetario Internacional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.</a:t>
            </a:r>
            <a:endParaRPr lang="es-MX" dirty="0"/>
          </a:p>
        </p:txBody>
      </p:sp>
      <p:pic>
        <p:nvPicPr>
          <p:cNvPr id="5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222" y="1667974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677595"/>
            <a:ext cx="696070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                           6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Libertad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absoluta en prensa, radio y TV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.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(Estuvo de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moda que los "valientes" periodistas y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comentaristas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que antes parecía que no se enteraban de nada,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no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tan solo publiquen lo que les venga en gana,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sino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que hagan a diario criticas y burlas del presidente,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sin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que nadie los moleste por ello.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Esto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es una falta de respeto; 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Ahora con el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PRI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,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la mayoría se ven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más bonitos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calladitos.</a:t>
            </a:r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0151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1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8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15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282621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10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los paisanos en "el otro lado" les cuesta ahora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menos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de la mitad el  envío de sus remesas a México por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gestiones de Fox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.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11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Los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impuestos a favor que reclamamos en la declaración anual,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ahora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nos los pagan en mes y medio si no hay pendientes.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12 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El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cigarro y el alcohol ya no se anuncian por televisión.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¿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Se han fijado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?</a:t>
            </a:r>
            <a:endParaRPr lang="es-MX" dirty="0"/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182" y="836712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620688"/>
            <a:ext cx="660066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                               9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Lo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que nunca: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nivel federal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se instituyó la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rendición de cuentas (IFAI)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(</a:t>
            </a:r>
            <a:r>
              <a:rPr lang="es-MX" dirty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cosa que </a:t>
            </a:r>
            <a:r>
              <a:rPr lang="es-MX" b="1" dirty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el gobierno de la Ciudad de México</a:t>
            </a:r>
            <a:r>
              <a:rPr lang="es-MX" dirty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 </a:t>
            </a:r>
            <a:endParaRPr lang="es-MX" dirty="0" smtClean="0">
              <a:solidFill>
                <a:schemeClr val="accent2">
                  <a:lumMod val="75000"/>
                </a:schemeClr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se </a:t>
            </a:r>
            <a:r>
              <a:rPr lang="es-MX" dirty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ha negado sistemáticamente a hacer). </a:t>
            </a:r>
            <a:endParaRPr lang="es-MX" dirty="0" smtClean="0">
              <a:solidFill>
                <a:schemeClr val="accent2">
                  <a:lumMod val="75000"/>
                </a:schemeClr>
              </a:solidFill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chemeClr val="accent2">
                  <a:lumMod val="75000"/>
                </a:schemeClr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NO sabemos </a:t>
            </a:r>
            <a:r>
              <a:rPr lang="es-MX" dirty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cuánto se gasta y en </a:t>
            </a:r>
            <a:r>
              <a:rPr lang="es-MX" dirty="0" smtClean="0">
                <a:solidFill>
                  <a:schemeClr val="accent2">
                    <a:lumMod val="75000"/>
                  </a:schemeClr>
                </a:solidFill>
                <a:latin typeface="Tahoma"/>
                <a:ea typeface="Times New Roman"/>
              </a:rPr>
              <a:t>qué.</a:t>
            </a:r>
            <a:endParaRPr lang="es-MX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1026" name="Picture 2" descr="C:\Users\capiA\Desktop\PRD-logo-180806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9524" y1="8788" x2="49524" y2="8788"/>
                        <a14:backgroundMark x1="35873" y1="97879" x2="35873" y2="97879"/>
                        <a14:backgroundMark x1="64603" y1="96667" x2="64603" y2="96667"/>
                        <a14:backgroundMark x1="61270" y1="98182" x2="61270" y2="98182"/>
                        <a14:backgroundMark x1="58571" y1="98182" x2="58571" y2="98182"/>
                        <a14:backgroundMark x1="60000" y1="99091" x2="60000" y2="99091"/>
                        <a14:backgroundMark x1="56190" y1="98182" x2="56190" y2="98182"/>
                        <a14:backgroundMark x1="37619" y1="97879" x2="37619" y2="97879"/>
                        <a14:backgroundMark x1="38889" y1="98182" x2="38889" y2="98182"/>
                        <a14:backgroundMark x1="40794" y1="98182" x2="40794" y2="981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99" r="27025"/>
          <a:stretch/>
        </p:blipFill>
        <p:spPr bwMode="auto">
          <a:xfrm>
            <a:off x="391079" y="1785367"/>
            <a:ext cx="1012569" cy="121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956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4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7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40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0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10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uiExpand="1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2134011"/>
            <a:ext cx="79208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Así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, sin gastar en infraestructura con burócratas adicionales,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se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tiene un servicio eficiente y más barato.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Los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niños con cáncer entran automáticamente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.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Creo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que hay un largo etcétera...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Hay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algo muy importante: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45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años que NO se deben olvidar</a:t>
            </a:r>
            <a:r>
              <a:rPr lang="es-MX" dirty="0">
                <a:solidFill>
                  <a:srgbClr val="C00000"/>
                </a:solidFill>
                <a:latin typeface="Tahoma"/>
                <a:ea typeface="Times New Roman"/>
              </a:rPr>
              <a:t>. </a:t>
            </a:r>
            <a:endParaRPr lang="es-MX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Es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muy triste como a veces nos vamos con la finta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por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los insistentes  comentarios 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interesados que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diario escuchamos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en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la radio y la TV una y otra vez criticando TODO !!!,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que los mexicanos tengamos tan poca memoria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que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permitamos que nos digan que ahora estamos 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“mejor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que nunca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..."</a:t>
            </a:r>
            <a:endParaRPr lang="es-MX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182" y="388086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549835"/>
            <a:ext cx="66006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                              13 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Ya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está funcionando prácticamente en todo el país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el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"Seguro Popular", donde el gobierno federal paga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atención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médica a las familias pobres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en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instituciones particulares por evento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.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0185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7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4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7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35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2809959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2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No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estábamos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peor que cuando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el gobierno priista mataba a los periodistas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o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cerraba publicaciones que sacaban a la luz sus robos y </a:t>
            </a:r>
            <a:r>
              <a:rPr lang="es-MX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sinvergüenzadas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(</a:t>
            </a:r>
            <a:r>
              <a:rPr lang="es-MX" b="1" dirty="0" err="1">
                <a:solidFill>
                  <a:srgbClr val="000080"/>
                </a:solidFill>
                <a:latin typeface="Tahoma"/>
                <a:ea typeface="Times New Roman"/>
              </a:rPr>
              <a:t>Excelsior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, Buendía, </a:t>
            </a:r>
            <a:r>
              <a:rPr lang="es-MX" b="1" dirty="0" err="1">
                <a:solidFill>
                  <a:srgbClr val="000080"/>
                </a:solidFill>
                <a:latin typeface="Tahoma"/>
                <a:ea typeface="Times New Roman"/>
              </a:rPr>
              <a:t>Loret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 de Mola, Impacto, etc., etc.). 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3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No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estábamos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peor que cuando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cada ex-presidente </a:t>
            </a:r>
            <a:r>
              <a:rPr lang="es-MX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priísta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,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acababa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su sexenio siendo descaradamente el dueño y/o principal 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beneficiario</a:t>
            </a: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complejos turísticos que fueron acondicionados en su infraestructura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con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dinero del 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estado.</a:t>
            </a: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ejemplo: Acapulco de Miguel Alemán, Echeverría con Cancún</a:t>
            </a:r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).</a:t>
            </a:r>
            <a:endParaRPr lang="es-MX" b="1" dirty="0"/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182" y="842521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698505"/>
            <a:ext cx="660066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Cada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quien puede pensar lo que quiera, pero discúlpenme,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en aquel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momento NO </a:t>
            </a:r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estábamos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"peor que nunca".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                           </a:t>
            </a: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                              1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No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estábamos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peor que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latin typeface="Tahoma"/>
                <a:ea typeface="Times New Roman"/>
              </a:rPr>
              <a:t>cuando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el gobierno </a:t>
            </a:r>
            <a:r>
              <a:rPr lang="es-MX" b="1" dirty="0" err="1">
                <a:solidFill>
                  <a:srgbClr val="C00000"/>
                </a:solidFill>
                <a:latin typeface="Tahoma"/>
                <a:ea typeface="Times New Roman"/>
              </a:rPr>
              <a:t>priísta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 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mataba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estudiantes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68 y 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71 y ahora 43 en 2014).</a:t>
            </a:r>
            <a:endParaRPr lang="es-MX" b="1" dirty="0">
              <a:solidFill>
                <a:srgbClr val="C0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3922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7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7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7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7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3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67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975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375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16632"/>
            <a:ext cx="7308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                           4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No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estábamos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peor que cuando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el gobierno priista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imprimía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billetes a lo bestia, provocando con ello inflaciones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hasta 180% 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que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redujo al máximo el poder adquisitivo en los 80s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.</a:t>
            </a:r>
            <a:endParaRPr lang="es-MX" dirty="0"/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35384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1508006"/>
            <a:ext cx="91440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Ya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no nos acordamos: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dizque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ganábamos cientos de miles de pesos, que se volvían nada,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latin typeface="Tahoma"/>
                <a:ea typeface="Times New Roman"/>
              </a:rPr>
              <a:t>pues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un litro de leche costaba $ 10,000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y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una cajetilla de cigarros costaba $7,000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.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b="1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5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b="1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No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estábamos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peor que cuando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por las torpezas de los gobiernos </a:t>
            </a:r>
            <a:r>
              <a:rPr lang="es-MX" b="1" dirty="0" err="1">
                <a:solidFill>
                  <a:srgbClr val="C00000"/>
                </a:solidFill>
                <a:latin typeface="Tahoma"/>
                <a:ea typeface="Times New Roman"/>
              </a:rPr>
              <a:t>priístas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el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peso se devaluara escandalosamente frente al dólar.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1970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en que un dólar se compraba con $12.50 pesos,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1988 el dólar pasó a valer $2,483 pesos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.</a:t>
            </a: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</a:p>
          <a:p>
            <a:pPr algn="ctr"/>
            <a:r>
              <a:rPr lang="es-MX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Una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inflación de "apenas" 20,000% en 13 años!!!. </a:t>
            </a:r>
            <a:endParaRPr lang="es-MX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No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a todo el mundo le fue mal con esto: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hubo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algunas familias que salieron muy bien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libradas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(como la familia HANK )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fieles y distinguidos priistas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, a quienes su partido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sigue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"premiando" por su lealtad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.</a:t>
            </a:r>
            <a:endParaRPr lang="es-MX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0392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9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6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35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65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9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767600"/>
            <a:ext cx="69607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                         6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No estábamos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peor que cuando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el gobierno </a:t>
            </a:r>
            <a:r>
              <a:rPr lang="es-MX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priísta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asesinó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su propio candidato 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porque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parecía que se rebelaría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contra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el régimen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(Luis Donaldo Colosio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).</a:t>
            </a:r>
            <a:endParaRPr lang="es-MX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222" y="726060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504" y="2183953"/>
            <a:ext cx="88924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7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No estábamos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peor que cuando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el gobierno </a:t>
            </a:r>
            <a:r>
              <a:rPr lang="es-MX" b="1" dirty="0" err="1">
                <a:solidFill>
                  <a:srgbClr val="C00000"/>
                </a:solidFill>
                <a:latin typeface="Tahoma"/>
                <a:ea typeface="Times New Roman"/>
              </a:rPr>
              <a:t>priísta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 asesinó a candidatos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de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oposición o a sus familiares para acabar con el peligro de la 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sucesión</a:t>
            </a: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(Manuel J. </a:t>
            </a:r>
            <a:r>
              <a:rPr lang="es-MX" b="1" dirty="0" err="1">
                <a:solidFill>
                  <a:srgbClr val="000080"/>
                </a:solidFill>
                <a:latin typeface="Tahoma"/>
                <a:ea typeface="Times New Roman"/>
              </a:rPr>
              <a:t>Clouthier</a:t>
            </a:r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).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8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¿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qué hay de la matanza de campesinos en Aguas Blancas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al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amparo del PRI gobierno y su súper ratera y caciquil familia Figueroa?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  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9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se les olvidó el FOBAPROA, que por culpa de los priistas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que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según su propia opinión "si saben 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gobernar“,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ahora estamos pagando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que por lo que se ve, seguirán pagando nuestros nietos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).</a:t>
            </a:r>
            <a:endParaRPr lang="es-MX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5924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9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95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71681"/>
            <a:ext cx="66006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10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¿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Y qué me dicen del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famoso impuesto de TENENCIA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uno de los impuestos más absurdos que 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existen </a:t>
            </a: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que hoy se llama ‘CONTROL VEHICULAR) </a:t>
            </a: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se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suponía que era para ayudar a financiar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los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juegos Olímpicos del '68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pero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ya llevamos pagando 8 Mundiales,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"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X" Panamericanos,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"X”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Centroamericanos, etc., etc., etc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...</a:t>
            </a:r>
            <a:endParaRPr lang="es-MX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830012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2965008"/>
            <a:ext cx="8640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¿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Cuándo vamos a terminar?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11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 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Se gastó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muchísima tinta en criticar al ex presidente,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porque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ha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cometió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faltas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imperdonables como "ofender" a los afroamericanos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,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decir "José Luis Borges" en vez de "Jorge Luis Borges",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ponerse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botas de charol...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Pero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definitivamente no </a:t>
            </a:r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estábamos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peor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que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cuando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el presidente López Portillo nombró a su amante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secretaria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estado, a su hijo subsecretario,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un gánster (</a:t>
            </a:r>
            <a:r>
              <a:rPr lang="es-MX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Durazo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) lo hizo General y... </a:t>
            </a:r>
            <a:r>
              <a:rPr lang="es-MX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Jefe de la policía del DF</a:t>
            </a:r>
            <a:r>
              <a:rPr lang="es-MX" b="1" dirty="0" smtClean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!!!</a:t>
            </a:r>
            <a:endParaRPr lang="es-MX" b="1" dirty="0"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5794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9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7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70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0"/>
                            </p:stCondLst>
                            <p:childTnLst>
                              <p:par>
                                <p:cTn id="1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30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uiExpand="1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476672"/>
            <a:ext cx="66726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NO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... NO 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estábamos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peor que cuando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Echeverría expropió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las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tierras más fértiles 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México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(El Valle del Yaqui)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solo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para dar un escarmiento </a:t>
            </a:r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quienes tuvieron la osadía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criticar la bola de tarugadas que andaba haciendo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dilapidando la lana del país en crear fideicomisos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inútiles y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"estatizar" empresas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-que luego quebraron-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diestra y siniestra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).</a:t>
            </a:r>
            <a:endParaRPr lang="es-MX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222" y="639440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2008" y="2675235"/>
            <a:ext cx="896448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Tampoco estábamos 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peor que cuando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los honorables presidentes 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priistas</a:t>
            </a: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pasaban olímpicamente por encima de la ley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para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ajustar cuentas con su antecesor,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como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cuando De la Madrid mandó encarcelar a Díaz Serrano,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o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Salinas a La Quina, etc., etc., etc...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endParaRPr lang="es-MX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Desgraciadamente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, los acuciosos periodistas y comentaristas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hoy </a:t>
            </a:r>
            <a:r>
              <a:rPr lang="es-MX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no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son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tan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críticos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la figura presidencial,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Pues pareciera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que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están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volteando para otro lado,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cuando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los presidentes anteriores se pasaban por el arco del triunfo </a:t>
            </a:r>
            <a:endParaRPr lang="es-MX" b="1" dirty="0" smtClean="0">
              <a:solidFill>
                <a:srgbClr val="C0000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a </a:t>
            </a:r>
            <a:r>
              <a:rPr lang="es-MX" b="1" dirty="0">
                <a:solidFill>
                  <a:srgbClr val="C00000"/>
                </a:solidFill>
                <a:latin typeface="Tahoma"/>
                <a:ea typeface="Times New Roman"/>
              </a:rPr>
              <a:t>la Constitución, las Leyes y las instituciones</a:t>
            </a:r>
            <a:r>
              <a:rPr lang="es-MX" b="1" dirty="0" smtClean="0">
                <a:solidFill>
                  <a:srgbClr val="C00000"/>
                </a:solidFill>
                <a:latin typeface="Tahoma"/>
                <a:ea typeface="Times New Roman"/>
              </a:rPr>
              <a:t>...</a:t>
            </a: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</a:p>
          <a:p>
            <a:pPr algn="ctr"/>
            <a:r>
              <a:rPr lang="es-MX" b="1" dirty="0" smtClean="0">
                <a:latin typeface="Tahoma"/>
                <a:ea typeface="Times New Roman"/>
              </a:rPr>
              <a:t>Todos ellos </a:t>
            </a:r>
            <a:r>
              <a:rPr lang="es-MX" b="1" dirty="0">
                <a:latin typeface="Tahoma"/>
                <a:ea typeface="Times New Roman"/>
              </a:rPr>
              <a:t>simple y cobardemente... callaron !!! </a:t>
            </a:r>
            <a:endParaRPr lang="es-MX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4976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8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10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apiA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048" y="548680"/>
            <a:ext cx="1637432" cy="16374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3356992"/>
            <a:ext cx="8640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000080"/>
                </a:solidFill>
                <a:latin typeface="Tahoma"/>
                <a:ea typeface="Times New Roman"/>
              </a:rPr>
              <a:t>AHORA,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EN ESTE SEXENIO ESTAMOS PRESENCIANDO </a:t>
            </a: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LOS MISMOS VIEJOS VICIOS DEL PARTIDO EN TURNO</a:t>
            </a: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LAS INCUMPLIDAS PROMESAS DE CAMPAÑA DE PEÑA NIETO,</a:t>
            </a: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(LA CASA BLANCA, OTRA MAS QUE YA SALIÓ POR AHÍ, </a:t>
            </a: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OSORIO CHONG, VIDEGARAY MINISTRO DE HACIENDA, </a:t>
            </a: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LOS SOBORNOS DE OHL AL SECRETARIO DE COMUNICACIONES,</a:t>
            </a: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ETC, ETC, ETC.)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755576" y="1065510"/>
            <a:ext cx="65527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EL PODER ADQUISITVO DE LOS TRABAJADORES </a:t>
            </a: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DISMINUYÓ DE 1970 A 2000 </a:t>
            </a: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73 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%</a:t>
            </a:r>
          </a:p>
          <a:p>
            <a:pPr algn="ctr"/>
            <a:r>
              <a:rPr lang="es-ES_tradnl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ES DECIR:  </a:t>
            </a:r>
            <a:r>
              <a:rPr lang="es-ES_tradn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LO QUE COMPRABAS CON $ 27.oo PESOS</a:t>
            </a:r>
          </a:p>
          <a:p>
            <a:pPr algn="ctr"/>
            <a:r>
              <a:rPr lang="es-ES_tradn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AHORA TE CUESTA $ 100.oo PESOS</a:t>
            </a:r>
            <a:endParaRPr lang="es-MX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504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0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60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332656"/>
            <a:ext cx="70327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¿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QUE NO SE ACUERDAN? </a:t>
            </a:r>
            <a:endParaRPr lang="es-MX" b="1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endParaRPr lang="es-MX" b="1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¿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YA SE LES OLVIDÓ?... </a:t>
            </a:r>
            <a: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b="1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b="1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No estábamos</a:t>
            </a:r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 </a:t>
            </a:r>
            <a:r>
              <a:rPr lang="es-MX" b="1" dirty="0">
                <a:solidFill>
                  <a:srgbClr val="000080"/>
                </a:solidFill>
                <a:latin typeface="Tahoma"/>
                <a:ea typeface="Times New Roman"/>
              </a:rPr>
              <a:t>muy bien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, sí, falta mucho por hacer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dirty="0" smtClean="0">
                <a:solidFill>
                  <a:srgbClr val="000080"/>
                </a:solidFill>
                <a:latin typeface="Tahoma"/>
                <a:ea typeface="Times New Roman"/>
              </a:rPr>
              <a:t>(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Roma no se hizo en un día), </a:t>
            </a: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000080"/>
                </a:solidFill>
                <a:latin typeface="Tahoma"/>
                <a:ea typeface="Times New Roman"/>
              </a:rPr>
              <a:t>pero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no podemos decir que 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estábamos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"peor que nunca",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como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el PRI se empeña en hacernos creer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.</a:t>
            </a:r>
            <a:endParaRPr lang="es-MX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capiA\Desktop\P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48680"/>
            <a:ext cx="1680258" cy="167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4016" y="3075925"/>
            <a:ext cx="87484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Tenemos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mucho por mejorar, pero si esto sigue como va,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bola de rateros que tanto trabajo, tiempo y "SANGRE"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costó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quitar del poder, 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van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regresar para volver a servirse de él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entonces sí confirmaremos </a:t>
            </a:r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por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completo </a:t>
            </a:r>
            <a:endParaRPr lang="es-MX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que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los mexicanos tenemos el gobierno que nos merecemos.</a:t>
            </a:r>
            <a:r>
              <a:rPr lang="es-MX" dirty="0">
                <a:solidFill>
                  <a:srgbClr val="000080"/>
                </a:solidFill>
                <a:latin typeface="Tahoma"/>
                <a:ea typeface="Times New Roman"/>
              </a:rPr>
              <a:t>  </a:t>
            </a:r>
            <a: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latin typeface="Tahoma"/>
                <a:ea typeface="Times New Roman"/>
              </a:rPr>
              <a:t>NO </a:t>
            </a:r>
            <a:r>
              <a:rPr lang="es-MX" b="1" dirty="0">
                <a:latin typeface="Tahoma"/>
                <a:ea typeface="Times New Roman"/>
              </a:rPr>
              <a:t>PONGAS EN RIESGO TU FUTURO Y EL DE </a:t>
            </a:r>
            <a:r>
              <a:rPr lang="es-MX" b="1" dirty="0" smtClean="0">
                <a:latin typeface="Tahoma"/>
                <a:ea typeface="Times New Roman"/>
              </a:rPr>
              <a:t>MÉXICO,</a:t>
            </a:r>
          </a:p>
          <a:p>
            <a:pPr algn="ctr"/>
            <a:r>
              <a:rPr lang="es-MX" b="1" dirty="0" smtClean="0">
                <a:latin typeface="Tahoma"/>
                <a:ea typeface="Times New Roman"/>
              </a:rPr>
              <a:t>SOLO RECUERDA ESTO… </a:t>
            </a:r>
            <a:endParaRPr lang="es-MX" b="1" dirty="0" smtClean="0">
              <a:latin typeface="Tahoma"/>
              <a:ea typeface="Times New Roman"/>
            </a:endParaRPr>
          </a:p>
          <a:p>
            <a:pPr algn="ctr"/>
            <a:endParaRPr lang="es-ES_tradnl" b="1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endParaRPr lang="es-MX" b="1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latin typeface="Tahoma"/>
                <a:ea typeface="Times New Roman"/>
              </a:rPr>
              <a:t>NO </a:t>
            </a:r>
            <a:r>
              <a:rPr lang="es-MX" b="1" dirty="0">
                <a:latin typeface="Tahoma"/>
                <a:ea typeface="Times New Roman"/>
              </a:rPr>
              <a:t>TE DIGO QUE VOTES POR DETERMINADO PARTIDO, </a:t>
            </a:r>
            <a:endParaRPr lang="es-MX" b="1" dirty="0" smtClean="0">
              <a:latin typeface="Tahoma"/>
              <a:ea typeface="Times New Roman"/>
            </a:endParaRPr>
          </a:p>
          <a:p>
            <a:pPr algn="ctr"/>
            <a:r>
              <a:rPr lang="es-MX" b="1" dirty="0" smtClean="0">
                <a:latin typeface="Tahoma"/>
                <a:ea typeface="Times New Roman"/>
              </a:rPr>
              <a:t>SOLO </a:t>
            </a:r>
            <a:r>
              <a:rPr lang="es-MX" b="1" dirty="0">
                <a:latin typeface="Tahoma"/>
                <a:ea typeface="Times New Roman"/>
              </a:rPr>
              <a:t>QUE PIENSES BIEN LO QUE HACES</a:t>
            </a:r>
            <a:r>
              <a:rPr lang="es-MX" b="1" dirty="0" smtClean="0">
                <a:latin typeface="Tahoma"/>
                <a:ea typeface="Times New Roman"/>
              </a:rPr>
              <a:t>.</a:t>
            </a:r>
            <a:endParaRPr lang="es-MX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4455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375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0000">
              <a:schemeClr val="bg1"/>
            </a:gs>
            <a:gs pos="40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1700808"/>
            <a:ext cx="87484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u="sng" dirty="0" smtClean="0">
                <a:solidFill>
                  <a:srgbClr val="000080"/>
                </a:solidFill>
                <a:latin typeface="Tahoma"/>
                <a:ea typeface="Times New Roman"/>
              </a:rPr>
              <a:t>REENVÍA </a:t>
            </a:r>
            <a:r>
              <a:rPr lang="es-MX" sz="2400" b="1" u="sng" dirty="0">
                <a:solidFill>
                  <a:srgbClr val="000080"/>
                </a:solidFill>
                <a:latin typeface="Tahoma"/>
                <a:ea typeface="Times New Roman"/>
              </a:rPr>
              <a:t>ESTE MENSAJE A TODOS LOS QUE TU CREAS </a:t>
            </a:r>
            <a:endParaRPr lang="es-MX" sz="2400" b="1" u="sng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sz="2400" b="1" u="sng" dirty="0" smtClean="0">
                <a:solidFill>
                  <a:srgbClr val="000080"/>
                </a:solidFill>
                <a:latin typeface="Tahoma"/>
                <a:ea typeface="Times New Roman"/>
              </a:rPr>
              <a:t>QUE </a:t>
            </a:r>
            <a:r>
              <a:rPr lang="es-MX" sz="2400" b="1" u="sng" dirty="0">
                <a:solidFill>
                  <a:srgbClr val="000080"/>
                </a:solidFill>
                <a:latin typeface="Tahoma"/>
                <a:ea typeface="Times New Roman"/>
              </a:rPr>
              <a:t>AUN QUIEREN A NUESTRO MÉXICO. </a:t>
            </a:r>
            <a:endParaRPr lang="es-MX" sz="2400" b="1" u="sng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endParaRPr lang="es-MX" sz="2400" b="1" u="sng" dirty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sz="2400" b="1" u="sng" dirty="0" smtClean="0">
                <a:solidFill>
                  <a:srgbClr val="000080"/>
                </a:solidFill>
                <a:latin typeface="Tahoma"/>
                <a:ea typeface="Times New Roman"/>
              </a:rPr>
              <a:t>CON </a:t>
            </a:r>
            <a:r>
              <a:rPr lang="es-MX" sz="2400" b="1" u="sng" dirty="0">
                <a:solidFill>
                  <a:srgbClr val="000080"/>
                </a:solidFill>
                <a:latin typeface="Tahoma"/>
                <a:ea typeface="Times New Roman"/>
              </a:rPr>
              <a:t>ELLO AYUDARÁS </a:t>
            </a:r>
            <a:r>
              <a:rPr lang="es-MX" sz="2400" b="1" i="1" u="sng" dirty="0">
                <a:solidFill>
                  <a:srgbClr val="000080"/>
                </a:solidFill>
                <a:latin typeface="Tahoma"/>
                <a:ea typeface="Times New Roman"/>
              </a:rPr>
              <a:t>A PREVENIR UNA "AMNESIA" </a:t>
            </a:r>
            <a:endParaRPr lang="es-MX" sz="2400" b="1" i="1" u="sng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sz="2400" b="1" i="1" u="sng" dirty="0" smtClean="0">
                <a:solidFill>
                  <a:srgbClr val="000080"/>
                </a:solidFill>
                <a:latin typeface="Tahoma"/>
                <a:ea typeface="Times New Roman"/>
              </a:rPr>
              <a:t>CON </a:t>
            </a:r>
            <a:r>
              <a:rPr lang="es-MX" sz="2400" b="1" i="1" u="sng" dirty="0">
                <a:solidFill>
                  <a:srgbClr val="000080"/>
                </a:solidFill>
                <a:latin typeface="Tahoma"/>
                <a:ea typeface="Times New Roman"/>
              </a:rPr>
              <a:t>RESULTADOS DESASTROSOS</a:t>
            </a:r>
            <a:r>
              <a:rPr lang="es-MX" sz="2400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sz="2400" dirty="0">
                <a:solidFill>
                  <a:srgbClr val="2A2A2A"/>
                </a:solidFill>
                <a:latin typeface="Tahoma"/>
                <a:ea typeface="Times New Roman"/>
              </a:rPr>
            </a:br>
            <a:endParaRPr lang="es-MX" sz="2400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sz="2400" b="1" i="1" u="sng" dirty="0" smtClean="0">
                <a:solidFill>
                  <a:srgbClr val="000080"/>
                </a:solidFill>
                <a:latin typeface="Tahoma"/>
                <a:ea typeface="Times New Roman"/>
              </a:rPr>
              <a:t>Todos </a:t>
            </a:r>
            <a:r>
              <a:rPr lang="es-MX" sz="2400" b="1" i="1" u="sng" dirty="0">
                <a:solidFill>
                  <a:srgbClr val="000080"/>
                </a:solidFill>
                <a:latin typeface="Tahoma"/>
                <a:ea typeface="Times New Roman"/>
              </a:rPr>
              <a:t>los datos puedes cotejarlos </a:t>
            </a:r>
            <a:endParaRPr lang="es-MX" sz="2400" b="1" i="1" u="sng" dirty="0" smtClean="0">
              <a:solidFill>
                <a:srgbClr val="000080"/>
              </a:solidFill>
              <a:latin typeface="Tahoma"/>
              <a:ea typeface="Times New Roman"/>
            </a:endParaRPr>
          </a:p>
          <a:p>
            <a:pPr algn="ctr"/>
            <a:r>
              <a:rPr lang="es-MX" sz="2400" b="1" i="1" u="sng" dirty="0" smtClean="0">
                <a:solidFill>
                  <a:srgbClr val="000080"/>
                </a:solidFill>
                <a:latin typeface="Tahoma"/>
                <a:ea typeface="Times New Roman"/>
              </a:rPr>
              <a:t>entrando </a:t>
            </a:r>
            <a:r>
              <a:rPr lang="es-MX" sz="2400" b="1" i="1" u="sng" dirty="0">
                <a:solidFill>
                  <a:srgbClr val="000080"/>
                </a:solidFill>
                <a:latin typeface="Tahoma"/>
                <a:ea typeface="Times New Roman"/>
              </a:rPr>
              <a:t>a las paginas del Gobierno..</a:t>
            </a:r>
            <a:r>
              <a:rPr lang="es-MX" sz="2400" b="1" u="sng" dirty="0">
                <a:solidFill>
                  <a:srgbClr val="000080"/>
                </a:solidFill>
                <a:latin typeface="Tahoma"/>
                <a:ea typeface="Times New Roman"/>
              </a:rPr>
              <a:t>.</a:t>
            </a:r>
            <a:endParaRPr lang="es-MX" sz="2400" dirty="0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3456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82000">
              <a:schemeClr val="bg1"/>
            </a:gs>
            <a:gs pos="31000">
              <a:schemeClr val="bg1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Mis PPS\Mispps para subir\Bromas de realidad\Aero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38" y="476673"/>
            <a:ext cx="385197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2350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07:10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01 de junio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In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end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Linkin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Park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504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14:vortex dir="d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7" grpId="0"/>
    </p:bld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1312</TotalTime>
  <Words>967</Words>
  <Application>Microsoft Office PowerPoint</Application>
  <PresentationFormat>Presentación en pantalla (4:3)</PresentationFormat>
  <Paragraphs>316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2_Tema de Office</vt:lpstr>
      <vt:lpstr>1_Diseño predeterminado</vt:lpstr>
      <vt:lpstr>1_Tema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Eaglenest</cp:lastModifiedBy>
  <cp:revision>104</cp:revision>
  <dcterms:created xsi:type="dcterms:W3CDTF">2015-03-21T13:32:37Z</dcterms:created>
  <dcterms:modified xsi:type="dcterms:W3CDTF">2015-06-01T17:36:20Z</dcterms:modified>
</cp:coreProperties>
</file>