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7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7" r:id="rId14"/>
    <p:sldId id="269" r:id="rId15"/>
    <p:sldId id="270" r:id="rId16"/>
    <p:sldId id="268" r:id="rId17"/>
    <p:sldId id="272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RNcGLMCLFhb0Ld7VzUljw==" hashData="SEZTTaZrGp2wZ/kclf/CO130gC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CC00"/>
    <a:srgbClr val="FF9900"/>
    <a:srgbClr val="CCCCFF"/>
    <a:srgbClr val="99CCFF"/>
    <a:srgbClr val="CC99FF"/>
    <a:srgbClr val="FF66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95" autoAdjust="0"/>
    <p:restoredTop sz="94630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746DBD9-23D5-402F-8B73-905BAA7DF7C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57711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A78B87-90EB-4765-A14A-854374D1AB55}" type="slidenum">
              <a:rPr lang="es-ES"/>
              <a:pPr/>
              <a:t>1</a:t>
            </a:fld>
            <a:endParaRPr lang="es-ES"/>
          </a:p>
        </p:txBody>
      </p:sp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7B9EA1-95EF-4745-9C08-5C4758E97B04}" type="slidenum">
              <a:rPr lang="es-ES"/>
              <a:pPr/>
              <a:t>2</a:t>
            </a:fld>
            <a:endParaRPr lang="es-ES"/>
          </a:p>
        </p:txBody>
      </p:sp>
      <p:sp>
        <p:nvSpPr>
          <p:cNvPr id="4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0F9D86-507B-41C1-AD64-F36210E93A73}" type="slidenum">
              <a:rPr lang="es-ES"/>
              <a:pPr/>
              <a:t>3</a:t>
            </a:fld>
            <a:endParaRPr lang="es-ES"/>
          </a:p>
        </p:txBody>
      </p:sp>
      <p:sp>
        <p:nvSpPr>
          <p:cNvPr id="61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1FF8E3-06CA-4ACA-BE60-77AF66E02291}" type="slidenum">
              <a:rPr lang="es-ES"/>
              <a:pPr/>
              <a:t>4</a:t>
            </a:fld>
            <a:endParaRPr lang="es-ES"/>
          </a:p>
        </p:txBody>
      </p:sp>
      <p:sp>
        <p:nvSpPr>
          <p:cNvPr id="7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7C711D-04D3-41CA-9062-C57F86A3CF63}" type="slidenum">
              <a:rPr lang="es-ES"/>
              <a:pPr/>
              <a:t>5</a:t>
            </a:fld>
            <a:endParaRPr lang="es-ES"/>
          </a:p>
        </p:txBody>
      </p:sp>
      <p:sp>
        <p:nvSpPr>
          <p:cNvPr id="81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EBF451-ADB9-4568-8D7F-5C954651552E}" type="slidenum">
              <a:rPr lang="es-ES"/>
              <a:pPr/>
              <a:t>6</a:t>
            </a:fld>
            <a:endParaRPr lang="es-ES"/>
          </a:p>
        </p:txBody>
      </p:sp>
      <p:sp>
        <p:nvSpPr>
          <p:cNvPr id="9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B8CD68-97ED-4878-B76C-2EC6902F6C02}" type="slidenum">
              <a:rPr lang="es-ES"/>
              <a:pPr/>
              <a:t>7</a:t>
            </a:fld>
            <a:endParaRPr lang="es-ES"/>
          </a:p>
        </p:txBody>
      </p:sp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30EAF0-2E28-4135-9D47-7612B965F8DA}" type="slidenum">
              <a:rPr lang="es-ES"/>
              <a:pPr/>
              <a:t>8</a:t>
            </a:fld>
            <a:endParaRPr lang="es-ES"/>
          </a:p>
        </p:txBody>
      </p:sp>
      <p:sp>
        <p:nvSpPr>
          <p:cNvPr id="15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A59580-ED3D-4D61-AC55-06A598CD4C16}" type="slidenum">
              <a:rPr lang="es-ES"/>
              <a:pPr/>
              <a:t>9</a:t>
            </a:fld>
            <a:endParaRPr lang="es-ES"/>
          </a:p>
        </p:txBody>
      </p:sp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6612CD-1E38-4940-83C0-2019ED4567AF}" type="slidenum">
              <a:rPr lang="es-ES"/>
              <a:pPr/>
              <a:t>10</a:t>
            </a:fld>
            <a:endParaRPr lang="es-ES"/>
          </a:p>
        </p:txBody>
      </p:sp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6E0C0E-7A69-40B3-81BB-BE546AF36FBE}" type="slidenum">
              <a:rPr lang="es-ES"/>
              <a:pPr/>
              <a:t>11</a:t>
            </a:fld>
            <a:endParaRPr lang="es-ES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6B3C80-176E-412A-9A73-EFE0B038BD08}" type="slidenum">
              <a:rPr lang="es-ES"/>
              <a:pPr/>
              <a:t>12</a:t>
            </a:fld>
            <a:endParaRPr lang="es-ES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841DA5-A9C5-4E7A-A20E-D9FB6320B76D}" type="slidenum">
              <a:rPr lang="es-ES"/>
              <a:pPr/>
              <a:t>13</a:t>
            </a:fld>
            <a:endParaRPr lang="es-ES"/>
          </a:p>
        </p:txBody>
      </p:sp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EB3450-7929-480C-938E-BBC45C3E60F7}" type="slidenum">
              <a:rPr lang="es-ES"/>
              <a:pPr/>
              <a:t>14</a:t>
            </a:fld>
            <a:endParaRPr lang="es-ES"/>
          </a:p>
        </p:txBody>
      </p:sp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A1B38D-148B-4E9C-88E7-A567A2ACB765}" type="slidenum">
              <a:rPr lang="es-ES"/>
              <a:pPr/>
              <a:t>15</a:t>
            </a:fld>
            <a:endParaRPr lang="es-ES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9E0C7D-6016-41FA-8E15-7A83E74E1CF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8383829"/>
      </p:ext>
    </p:extLst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8B7EBE-88C1-4C1C-9A48-124450DD745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4425267"/>
      </p:ext>
    </p:extLst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71564C-B5BD-452E-A1BA-60E2E27761F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0114002"/>
      </p:ext>
    </p:extLst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9C99DB-600F-4E3B-9247-6A149BB3DE1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9637382"/>
      </p:ext>
    </p:extLst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F3EEF4-31A9-4B9B-9ABA-A826402F7D7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3725304"/>
      </p:ext>
    </p:extLst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E665E2-241C-482C-8CDA-95954936666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3068413"/>
      </p:ext>
    </p:extLst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949834-7BCE-42EB-ACFD-F2DA65B60D5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267851"/>
      </p:ext>
    </p:extLst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1A3CF3-4ED1-41F4-B430-951484295DA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4756469"/>
      </p:ext>
    </p:extLst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9D466F-52D2-4508-B7BB-B466A84B3BB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1262916"/>
      </p:ext>
    </p:extLst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A6731-CEF6-417D-879A-A3DF0C7AE26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3717053"/>
      </p:ext>
    </p:extLst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1CF6D-E1EF-443C-BB74-BDFBF785D74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2074141"/>
      </p:ext>
    </p:extLst>
  </p:cSld>
  <p:clrMapOvr>
    <a:masterClrMapping/>
  </p:clrMapOvr>
  <p:transition spd="slow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697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01A176-B18B-4E93-947F-F4A849F3B450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8" name="Picture 6" descr="491736904_98f6ca5fcb_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323850" y="404813"/>
            <a:ext cx="4895850" cy="2867025"/>
          </a:xfrm>
          <a:prstGeom prst="rect">
            <a:avLst/>
          </a:prstGeom>
          <a:solidFill>
            <a:srgbClr val="000000">
              <a:alpha val="2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3600" b="1" dirty="0">
                <a:solidFill>
                  <a:schemeClr val="bg1"/>
                </a:solidFill>
                <a:latin typeface="Lucida Calligraphy" pitchFamily="66" charset="0"/>
              </a:rPr>
              <a:t>AÑO NUEVO, VIDA NUEVA</a:t>
            </a:r>
          </a:p>
          <a:p>
            <a:pPr algn="ctr">
              <a:spcBef>
                <a:spcPct val="50000"/>
              </a:spcBef>
            </a:pPr>
            <a:r>
              <a:rPr lang="es-MX" sz="2000" b="1" dirty="0">
                <a:solidFill>
                  <a:schemeClr val="bg1"/>
                </a:solidFill>
                <a:latin typeface="Lucida Calligraphy" pitchFamily="66" charset="0"/>
              </a:rPr>
              <a:t>P. Mariano de Blas, LC</a:t>
            </a:r>
          </a:p>
          <a:p>
            <a:pPr algn="ctr">
              <a:spcBef>
                <a:spcPct val="50000"/>
              </a:spcBef>
            </a:pPr>
            <a:endParaRPr lang="es-MX" sz="2000" b="1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MX" sz="2000" b="1" dirty="0">
                <a:solidFill>
                  <a:schemeClr val="bg1"/>
                </a:solidFill>
                <a:latin typeface="Lucida Calligraphy" pitchFamily="66" charset="0"/>
              </a:rPr>
              <a:t>Del libro “DE PASO POR LA VIDA”</a:t>
            </a:r>
            <a:endParaRPr lang="es-ES" sz="2000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>
    <p:fade thruBlk="1"/>
    <p:sndAc>
      <p:stSnd loop="1">
        <p:snd r:embed="rId3" name="andre rieu - nachtigall serenade - nightingale serena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379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379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7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27" presetID="2" presetClass="entr" presetSubtype="4" accel="50000" decel="5000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build="p" animBg="1" autoUpdateAnimBg="0" advAuto="100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355234724_5c211592a5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4427538" y="3421063"/>
            <a:ext cx="4440237" cy="3140075"/>
          </a:xfrm>
          <a:prstGeom prst="rect">
            <a:avLst/>
          </a:prstGeom>
          <a:solidFill>
            <a:srgbClr val="000000">
              <a:alpha val="35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000">
                <a:solidFill>
                  <a:srgbClr val="FF9999"/>
                </a:solidFill>
                <a:latin typeface="Lucida Calligraphy" pitchFamily="66" charset="0"/>
              </a:rPr>
              <a:t>Empezar como si fuera cualquier cosa, es una enorme torpeza. </a:t>
            </a:r>
          </a:p>
          <a:p>
            <a:pPr algn="ctr"/>
            <a:r>
              <a:rPr lang="es-ES" sz="2000">
                <a:solidFill>
                  <a:srgbClr val="FF9999"/>
                </a:solidFill>
                <a:latin typeface="Lucida Calligraphy" pitchFamily="66" charset="0"/>
              </a:rPr>
              <a:t>Un año de vida es un regalo demasiado grande para echarlo a perder.</a:t>
            </a:r>
          </a:p>
          <a:p>
            <a:pPr algn="ctr"/>
            <a:r>
              <a:rPr lang="es-ES" sz="2000">
                <a:solidFill>
                  <a:srgbClr val="FF9999"/>
                </a:solidFill>
                <a:latin typeface="Lucida Calligraphy" pitchFamily="66" charset="0"/>
              </a:rPr>
              <a:t>¿Alguna vez  has sentido en lo mas hondo de tu ser ese deseo profundo y enorme de mejorar o de cambiar? 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5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05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6900"/>
                            </p:stCondLst>
                            <p:childTnLst>
                              <p:par>
                                <p:cTn id="27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build="p" animBg="1" advAuto="50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2117563160030272744dJYHYO_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23850" y="1916113"/>
            <a:ext cx="4176713" cy="4359275"/>
          </a:xfrm>
          <a:prstGeom prst="rect">
            <a:avLst/>
          </a:prstGeom>
          <a:solidFill>
            <a:srgbClr val="000000">
              <a:alpha val="34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000">
                <a:solidFill>
                  <a:srgbClr val="FFFF00"/>
                </a:solidFill>
                <a:latin typeface="Lucida Calligraphy" pitchFamily="66" charset="0"/>
              </a:rPr>
              <a:t>Si es así, no dejes que el deseo se escape, porque no todos los días lo sentirás. Si hoy sientes esa llamada a querer ser otro, a ser distinto, atrápala con fuerza y hazla realidad. </a:t>
            </a:r>
          </a:p>
          <a:p>
            <a:pPr algn="ctr"/>
            <a:r>
              <a:rPr lang="es-ES" sz="2000">
                <a:solidFill>
                  <a:srgbClr val="FFFF00"/>
                </a:solidFill>
                <a:latin typeface="Lucida Calligraphy" pitchFamily="66" charset="0"/>
              </a:rPr>
              <a:t>El inicio de un nuevo año es el momento para reunir las fuerzas y toda la ilusión para comenzar el mejor año de la vida, porque el que se proponga convertir éste en su mejor año, lo puede lograr. 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13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build="p" animBg="1" advAuto="50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181832940_948f8d4691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932363" y="620713"/>
            <a:ext cx="3960812" cy="5578475"/>
          </a:xfrm>
          <a:prstGeom prst="rect">
            <a:avLst/>
          </a:prstGeom>
          <a:solidFill>
            <a:srgbClr val="000000">
              <a:alpha val="36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000">
                <a:solidFill>
                  <a:srgbClr val="FF7C80"/>
                </a:solidFill>
                <a:latin typeface="Lucida Calligraphy" pitchFamily="66" charset="0"/>
              </a:rPr>
              <a:t>El año nuevo es una oportunidad más para convertir la vida, el hogar, el trabajo en algo distinto. "Quiero algo diferente, voy a comenzar bien, así será más fácil seguir bien y terminar bien. </a:t>
            </a:r>
          </a:p>
          <a:p>
            <a:pPr algn="ctr"/>
            <a:r>
              <a:rPr lang="es-ES" sz="2000">
                <a:solidFill>
                  <a:srgbClr val="FF7C80"/>
                </a:solidFill>
                <a:latin typeface="Lucida Calligraphy" pitchFamily="66" charset="0"/>
              </a:rPr>
              <a:t>Quizá el año pasado no fue mi mejor año, me dejó un mal sabor de boca; éste va a ser distinto, quiero que así sea, es un deseo, es un propósito, y no lo voy a echar a perder. Tengo otra oportunidad que no voy a desperdiciar, porque la vida es demasiado breve". 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433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433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7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build="p" animBg="1" advAuto="50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167835232_ac3e20cb39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348038" y="620713"/>
            <a:ext cx="5545137" cy="5578475"/>
          </a:xfrm>
          <a:prstGeom prst="rect">
            <a:avLst/>
          </a:prstGeom>
          <a:solidFill>
            <a:srgbClr val="000000">
              <a:alpha val="36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000">
                <a:solidFill>
                  <a:srgbClr val="DCB9FF"/>
                </a:solidFill>
                <a:latin typeface="Lucida Calligraphy" pitchFamily="66" charset="0"/>
              </a:rPr>
              <a:t>¿Quién es capaz de decir: "Desde hoy, desde este primer día, todo será distinto.? En mi hogar, me voy a arrancar ese egoísmo que tantos males provoca, voy a estrenar un nuevo amor a mi pareja y a mi familia, seré mejor padre o madre. Seré también distinto en mi trabajo, no porque vaya a cambiar de trabajo, sino de humor. </a:t>
            </a:r>
          </a:p>
          <a:p>
            <a:pPr algn="ctr"/>
            <a:r>
              <a:rPr lang="es-ES" sz="2000">
                <a:solidFill>
                  <a:srgbClr val="DCB9FF"/>
                </a:solidFill>
                <a:latin typeface="Lucida Calligraphy" pitchFamily="66" charset="0"/>
              </a:rPr>
              <a:t>Incluso voy a desempolvar mi fe, esa fe arrumbada y llena de polvo, voy a poner un poco más de oración, de cielo azul, de aire puro en mi jornada diaria. </a:t>
            </a:r>
          </a:p>
          <a:p>
            <a:pPr algn="ctr"/>
            <a:r>
              <a:rPr lang="es-ES" sz="2000">
                <a:solidFill>
                  <a:srgbClr val="DCB9FF"/>
                </a:solidFill>
                <a:latin typeface="Lucida Calligraphy" pitchFamily="66" charset="0"/>
              </a:rPr>
              <a:t>Ya me harté de vivir como he vivido, de ser egoísta, tracalero, injusto. Otro estilo de vida, otra forma de ser, ¿por qué no intentarlo?" 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33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33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11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4800"/>
                            </p:stCondLst>
                            <p:childTnLst>
                              <p:par>
                                <p:cTn id="27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 animBg="1" advAuto="50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1688279889_94f72868af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250825" y="3429000"/>
            <a:ext cx="5689600" cy="3140075"/>
          </a:xfrm>
          <a:prstGeom prst="rect">
            <a:avLst/>
          </a:prstGeom>
          <a:solidFill>
            <a:srgbClr val="000000">
              <a:alpha val="35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000">
                <a:solidFill>
                  <a:srgbClr val="FFCC00"/>
                </a:solidFill>
                <a:latin typeface="Lucida Calligraphy" pitchFamily="66" charset="0"/>
              </a:rPr>
              <a:t>En los ratos más negros y amargos, llenos de culpa, piensas: ¿Por qué no acabar con todo? Pero en esos mismos momentos se puede pensar otra cosa: ¿Por qué no comenzar de nuevo?. </a:t>
            </a:r>
          </a:p>
          <a:p>
            <a:pPr algn="ctr"/>
            <a:r>
              <a:rPr lang="es-ES" sz="2000">
                <a:solidFill>
                  <a:srgbClr val="FFCC00"/>
                </a:solidFill>
                <a:latin typeface="Lucida Calligraphy" pitchFamily="66" charset="0"/>
              </a:rPr>
              <a:t>Algunos ven que su vida pasada fue gris, vulgar y mediocre, y su gran argumento y razón para desesperarse es: "He sido un don nadie, ¿qué puedo hacer ya?". 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29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29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84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uild="p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886995713_34dd3f363c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323850" y="333375"/>
            <a:ext cx="4464050" cy="4664075"/>
          </a:xfrm>
          <a:prstGeom prst="rect">
            <a:avLst/>
          </a:prstGeom>
          <a:solidFill>
            <a:srgbClr val="000000">
              <a:alpha val="34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000">
                <a:solidFill>
                  <a:srgbClr val="3366FF"/>
                </a:solidFill>
                <a:latin typeface="Lucida Calligraphy" pitchFamily="66" charset="0"/>
              </a:rPr>
              <a:t>Pero otros sacan de ahí mismo el gran argumento, la gran razón para el cambio radical positivo: "No me resigno a ser vulgar, quiero resucitar a una vida mejor, quiero luchar, voy a trabajar, quiero volver a empezar". </a:t>
            </a:r>
          </a:p>
          <a:p>
            <a:pPr algn="ctr"/>
            <a:r>
              <a:rPr lang="es-ES" sz="2000">
                <a:solidFill>
                  <a:srgbClr val="3366FF"/>
                </a:solidFill>
                <a:latin typeface="Lucida Calligraphy" pitchFamily="66" charset="0"/>
              </a:rPr>
              <a:t>Un año recién salido de las manos del autor de la vida, es un año que aún no estrenas. </a:t>
            </a:r>
          </a:p>
          <a:p>
            <a:pPr algn="ctr"/>
            <a:r>
              <a:rPr lang="es-ES" sz="2000">
                <a:solidFill>
                  <a:srgbClr val="3366FF"/>
                </a:solidFill>
                <a:latin typeface="Lucida Calligraphy" pitchFamily="66" charset="0"/>
              </a:rPr>
              <a:t>¿Qué vas a hacer con él?, ¿El año pasado no te gustó?, ¿No diste la medida?, ¿Con éste qué vas a hacer? 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26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126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28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27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uild="p" animBg="1" advAuto="50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506120389_48f62aa2db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4716463" y="476250"/>
            <a:ext cx="4189412" cy="4359275"/>
          </a:xfrm>
          <a:prstGeom prst="rect">
            <a:avLst/>
          </a:prstGeom>
          <a:solidFill>
            <a:srgbClr val="000000">
              <a:alpha val="34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000">
                <a:solidFill>
                  <a:schemeClr val="bg1"/>
                </a:solidFill>
                <a:latin typeface="Lucida Calligraphy" pitchFamily="66" charset="0"/>
              </a:rPr>
              <a:t>Un nuevo año recién iniciado: Todo comienza si tú quieres, todo vuelve a empezar... </a:t>
            </a:r>
          </a:p>
          <a:p>
            <a:pPr algn="ctr"/>
            <a:r>
              <a:rPr lang="es-ES" sz="2000">
                <a:solidFill>
                  <a:schemeClr val="bg1"/>
                </a:solidFill>
                <a:latin typeface="Lucida Calligraphy" pitchFamily="66" charset="0"/>
              </a:rPr>
              <a:t>Yo me uno a los grandes insatisfechos, a los que reniegan de la mediocridad, a los que aún conscientes de sus debilidades confían y luchan por una vida mejor. </a:t>
            </a:r>
          </a:p>
          <a:p>
            <a:pPr algn="ctr"/>
            <a:r>
              <a:rPr lang="es-ES" sz="2000">
                <a:solidFill>
                  <a:schemeClr val="bg1"/>
                </a:solidFill>
                <a:latin typeface="Lucida Calligraphy" pitchFamily="66" charset="0"/>
              </a:rPr>
              <a:t>Todos desean a los demás y a si mismos un buen año, pero pocos luchan por obtenerlo. </a:t>
            </a:r>
          </a:p>
          <a:p>
            <a:pPr algn="ctr"/>
            <a:r>
              <a:rPr lang="es-ES" sz="2000">
                <a:solidFill>
                  <a:schemeClr val="bg1"/>
                </a:solidFill>
                <a:latin typeface="Lucida Calligraphy" pitchFamily="66" charset="0"/>
              </a:rPr>
              <a:t>Prefiero ser de los segundos.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843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843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9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4800"/>
                            </p:stCondLst>
                            <p:childTnLst>
                              <p:par>
                                <p:cTn id="2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2500"/>
                            </p:stCondLst>
                            <p:childTnLst>
                              <p:par>
                                <p:cTn id="3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6" name="Picture 8" descr="1232078730_b0261bbb2f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859338" y="252413"/>
            <a:ext cx="4032250" cy="4054475"/>
          </a:xfrm>
          <a:prstGeom prst="rect">
            <a:avLst/>
          </a:prstGeom>
          <a:solidFill>
            <a:srgbClr val="000000">
              <a:alpha val="34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000">
                <a:solidFill>
                  <a:srgbClr val="FFCCCC"/>
                </a:solidFill>
                <a:latin typeface="Lucida Calligraphy" pitchFamily="66" charset="0"/>
              </a:rPr>
              <a:t>Comienza un nuevo año y con el un mundo de oportunidades se abre ante nosotros. </a:t>
            </a:r>
          </a:p>
          <a:p>
            <a:pPr algn="ctr"/>
            <a:r>
              <a:rPr lang="es-ES" sz="2000">
                <a:solidFill>
                  <a:srgbClr val="FFCCCC"/>
                </a:solidFill>
                <a:latin typeface="Lucida Calligraphy" pitchFamily="66" charset="0"/>
              </a:rPr>
              <a:t>El momento es propicio para reflexionar internamente sobre experiencias pasadas, situaciones presentes y el porvenir. </a:t>
            </a:r>
          </a:p>
          <a:p>
            <a:pPr algn="ctr"/>
            <a:r>
              <a:rPr lang="es-ES" sz="2000">
                <a:solidFill>
                  <a:srgbClr val="FFCCCC"/>
                </a:solidFill>
                <a:latin typeface="Lucida Calligraphy" pitchFamily="66" charset="0"/>
              </a:rPr>
              <a:t>Para aprender del pasado, disfrutar el presente y construir un futuro mejor. 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74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4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3100"/>
                            </p:stCondLst>
                            <p:childTnLst>
                              <p:par>
                                <p:cTn id="27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 animBg="1" advAuto="50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1349667022_bd79f7e52b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250825" y="549275"/>
            <a:ext cx="4033838" cy="5578475"/>
          </a:xfrm>
          <a:prstGeom prst="rect">
            <a:avLst/>
          </a:prstGeom>
          <a:solidFill>
            <a:srgbClr val="000000">
              <a:alpha val="34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000">
                <a:solidFill>
                  <a:srgbClr val="FFFF00"/>
                </a:solidFill>
                <a:latin typeface="Lucida Calligraphy" pitchFamily="66" charset="0"/>
              </a:rPr>
              <a:t>Algunos pueblos que han tomado conciencia de la importancia de los actos de cada uno de sus habitantes para la consecución de un fin común, han incorporado a sus culturas la tradición de los propósitos a alcanzar en el año nuevo. </a:t>
            </a:r>
          </a:p>
          <a:p>
            <a:pPr algn="ctr"/>
            <a:r>
              <a:rPr lang="es-ES" sz="2000">
                <a:solidFill>
                  <a:srgbClr val="FFFF00"/>
                </a:solidFill>
                <a:latin typeface="Lucida Calligraphy" pitchFamily="66" charset="0"/>
              </a:rPr>
              <a:t>Esta tradición es muy sencilla. En ella cada persona se traza metas que hasta ahora no ha podido alcanzar, o no se había planteado y se hace el firme propósito de lograrlas durante el año que recién comienza. 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355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355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38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uild="p" animBg="1" advAuto="50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524586975_11ca7940c3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995738" y="628650"/>
            <a:ext cx="4905375" cy="5578475"/>
          </a:xfrm>
          <a:prstGeom prst="rect">
            <a:avLst/>
          </a:prstGeom>
          <a:solidFill>
            <a:srgbClr val="000000">
              <a:alpha val="34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000">
                <a:solidFill>
                  <a:srgbClr val="FF6600"/>
                </a:solidFill>
                <a:latin typeface="Lucida Calligraphy" pitchFamily="66" charset="0"/>
              </a:rPr>
              <a:t>Puesto que según la tradición esto ocurre generalmente en alguna reunión social relativa al nuevo año, puede ser la cena de fin de año o la primera reunión de familiares y amigos del año que apenas comenzó, es costumbre comunicarse entre los concurrentes sus propósitos para de esta manera intercambiar opiniones sobre la mejor manera de lograrlos y obtener el apoyo necesario de quien este dispuesto a brindarlo para concretarlos, y si ocurre que se encuentran personas con propósitos comunes, unir esfuerzos para facilitar su consecución.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253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253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 animBg="1" advAuto="50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510691171_d2f228dd8a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323850" y="412750"/>
            <a:ext cx="4464050" cy="3140075"/>
          </a:xfrm>
          <a:prstGeom prst="rect">
            <a:avLst/>
          </a:prstGeom>
          <a:solidFill>
            <a:srgbClr val="000000">
              <a:alpha val="34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000">
                <a:solidFill>
                  <a:srgbClr val="CC99FF"/>
                </a:solidFill>
                <a:latin typeface="Lucida Calligraphy" pitchFamily="66" charset="0"/>
              </a:rPr>
              <a:t>Esta tradición no esta limitada exclusivamente a propósitos individuales, pueden plantearse también propósitos familiares, de grupo, sociales y hasta mundiales, y de esta manera poner un granito de arena para construir un mundo mejor, el mundo que todos en el fondo deseamos. 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867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867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 animBg="1" advAuto="50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azalea_onconee-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4140200" y="333375"/>
            <a:ext cx="4752975" cy="4968875"/>
          </a:xfrm>
          <a:prstGeom prst="rect">
            <a:avLst/>
          </a:prstGeom>
          <a:solidFill>
            <a:srgbClr val="000000">
              <a:alpha val="32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000">
                <a:solidFill>
                  <a:srgbClr val="FFCC00"/>
                </a:solidFill>
                <a:latin typeface="Lucida Calligraphy" pitchFamily="66" charset="0"/>
              </a:rPr>
              <a:t>Con el pasar del tiempo nuestra voluntad se fortalece y nos sentimos cada vez más capaces de lograr lo que nos propusimos; y no solo eso sino que también sentimos la necesidad de hacer algo por aquellos que hasta ahora no se han propuesto lograrlo por si mismos.</a:t>
            </a:r>
          </a:p>
          <a:p>
            <a:pPr algn="ctr"/>
            <a:r>
              <a:rPr lang="es-ES" sz="2000">
                <a:solidFill>
                  <a:srgbClr val="FFCC00"/>
                </a:solidFill>
                <a:latin typeface="Lucida Calligraphy" pitchFamily="66" charset="0"/>
              </a:rPr>
              <a:t> Y comienza entonces un proceso de crecimiento en el cual nos volvemos conscientes de que somos dueños de nuestros destinos y capaces de utilizar nuestra voluntad en formas cada vez más creativas y constructivas. 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277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277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64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build="p" animBg="1" advAuto="50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1466933707_bc2ac72f40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250825" y="1989138"/>
            <a:ext cx="4967288" cy="4664075"/>
          </a:xfrm>
          <a:prstGeom prst="rect">
            <a:avLst/>
          </a:prstGeom>
          <a:solidFill>
            <a:srgbClr val="000000">
              <a:alpha val="34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000">
                <a:solidFill>
                  <a:srgbClr val="CCCCFF"/>
                </a:solidFill>
                <a:latin typeface="Lucida Calligraphy" pitchFamily="66" charset="0"/>
              </a:rPr>
              <a:t>A partir de ese momento vemos los obstáculos solo como situaciones a superar y de las cuales aprender, el contento se abre paso entre los lamentos, la alegría vence a la tristeza y la esperanza, la seguridad y la confianza reinan donde antes se encontraba el temor. </a:t>
            </a:r>
          </a:p>
          <a:p>
            <a:pPr algn="ctr"/>
            <a:r>
              <a:rPr lang="es-ES" sz="2000">
                <a:solidFill>
                  <a:srgbClr val="CCCCFF"/>
                </a:solidFill>
                <a:latin typeface="Lucida Calligraphy" pitchFamily="66" charset="0"/>
              </a:rPr>
              <a:t>Siempre podemos escoger entre vivir el mundo cual lo conocemos o cambiarlo en el que deseamos, la decisión al final es de cada uno según decida ejercitar su libre albedrío. 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174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174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68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build="p" animBg="1" advAuto="50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250210878_5e1eb1d9f2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5292725" y="2471926"/>
            <a:ext cx="3455988" cy="4031873"/>
          </a:xfrm>
          <a:prstGeom prst="rect">
            <a:avLst/>
          </a:prstGeom>
          <a:solidFill>
            <a:srgbClr val="000000">
              <a:alpha val="33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3200" dirty="0">
                <a:solidFill>
                  <a:srgbClr val="FFFFCC"/>
                </a:solidFill>
                <a:latin typeface="Lucida Calligraphy" pitchFamily="66" charset="0"/>
              </a:rPr>
              <a:t>Que este nuevo año </a:t>
            </a:r>
            <a:r>
              <a:rPr lang="es-ES" sz="3200" dirty="0" smtClean="0">
                <a:solidFill>
                  <a:srgbClr val="FFFFCC"/>
                </a:solidFill>
                <a:latin typeface="Lucida Calligraphy" pitchFamily="66" charset="0"/>
              </a:rPr>
              <a:t>2021 </a:t>
            </a:r>
            <a:r>
              <a:rPr lang="es-ES" sz="3200" dirty="0">
                <a:solidFill>
                  <a:srgbClr val="FFFFCC"/>
                </a:solidFill>
                <a:latin typeface="Lucida Calligraphy" pitchFamily="66" charset="0"/>
              </a:rPr>
              <a:t>nos brinde paz, amor, salud, armonía, unión, felicidad y prosperidad. 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a520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ppa520</Template>
  <TotalTime>2</TotalTime>
  <Words>1138</Words>
  <Application>Microsoft Office PowerPoint</Application>
  <PresentationFormat>Presentación en pantalla (4:3)</PresentationFormat>
  <Paragraphs>52</Paragraphs>
  <Slides>16</Slides>
  <Notes>15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Lucida Calligraphy</vt:lpstr>
      <vt:lpstr>ppa520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2020-12-26T08:47:26Z</dcterms:created>
  <dcterms:modified xsi:type="dcterms:W3CDTF">2020-12-26T08:49:41Z</dcterms:modified>
</cp:coreProperties>
</file>