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9" r:id="rId3"/>
    <p:sldId id="258" r:id="rId4"/>
    <p:sldId id="262" r:id="rId5"/>
    <p:sldId id="261" r:id="rId6"/>
    <p:sldId id="260" r:id="rId7"/>
    <p:sldId id="263" r:id="rId8"/>
    <p:sldId id="257" r:id="rId9"/>
    <p:sldId id="264" r:id="rId10"/>
    <p:sldId id="268" r:id="rId11"/>
    <p:sldId id="266" r:id="rId12"/>
    <p:sldId id="269" r:id="rId13"/>
    <p:sldId id="270" r:id="rId1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GapR7eHFx2UGu+48Wh35w" hashData="vVr1wgtFbKXL0uhd/UxtFTb5a/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60D98"/>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86" d="100"/>
          <a:sy n="86" d="100"/>
        </p:scale>
        <p:origin x="-88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presProps" Target="presProp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D976F870-2ED0-477F-9847-17D71715532F}" type="slidenum">
              <a:rPr lang="es-ES" smtClean="0"/>
              <a:pPr/>
              <a:t>‹Nº›</a:t>
            </a:fld>
            <a:endParaRPr lang="es-ES"/>
          </a:p>
        </p:txBody>
      </p:sp>
    </p:spTree>
  </p:cSld>
  <p:clrMapOvr>
    <a:masterClrMapping/>
  </p:clrMapOvr>
  <p:transition spd="med">
    <p:dissolv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F3D49C3-2FF8-4232-945F-BD110E6EDDC4}" type="datetimeFigureOut">
              <a:rPr lang="es-ES" smtClean="0"/>
              <a:pPr/>
              <a:t>04/12/2015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976F870-2ED0-477F-9847-17D71715532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med">
    <p:dissolve/>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www.google.es/url?sa=i&amp;rct=j&amp;q=&amp;esrc=s&amp;source=images&amp;cd=&amp;cad=rja&amp;uact=8&amp;ved=0ahUKEwj60YPK7L_JAhUGOBoKHZqxC24QjRwIBw&amp;url=http://piruja55.blogspot.com/2011/12/la-nina-de-los-fosforos.html&amp;psig=AFQjCNHX0a__UEYZc-vnO_RO1ZegmM0pvg&amp;ust=1449237490098324" TargetMode="External"/><Relationship Id="rId1" Type="http://schemas.openxmlformats.org/officeDocument/2006/relationships/slideLayout" Target="../slideLayouts/slideLayout7.xml"/><Relationship Id="rId4" Type="http://schemas.openxmlformats.org/officeDocument/2006/relationships/image" Target="../media/image1.gif"/></Relationships>
</file>

<file path=ppt/slides/_rels/slide10.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18.png"/><Relationship Id="rId18" Type="http://schemas.openxmlformats.org/officeDocument/2006/relationships/image" Target="../media/image21.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2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14.png"/><Relationship Id="rId11" Type="http://schemas.openxmlformats.org/officeDocument/2006/relationships/image" Target="../media/image17.png"/><Relationship Id="rId5" Type="http://schemas.openxmlformats.org/officeDocument/2006/relationships/hyperlink" Target="http://www.mispps.com/" TargetMode="External"/><Relationship Id="rId15" Type="http://schemas.openxmlformats.org/officeDocument/2006/relationships/image" Target="../media/image19.png"/><Relationship Id="rId10" Type="http://schemas.openxmlformats.org/officeDocument/2006/relationships/hyperlink" Target="https://www.facebook.com/mispps" TargetMode="External"/><Relationship Id="rId19" Type="http://schemas.openxmlformats.org/officeDocument/2006/relationships/image" Target="../media/image1.gif"/><Relationship Id="rId4" Type="http://schemas.openxmlformats.org/officeDocument/2006/relationships/image" Target="../media/image13.png"/><Relationship Id="rId9" Type="http://schemas.openxmlformats.org/officeDocument/2006/relationships/image" Target="../media/image1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6"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pic>
        <p:nvPicPr>
          <p:cNvPr id="16386" name="Picture 2" descr="http://images.jedessine.com/_uploads/_tiny_galerie/20100313/vign-contes-andersen_8x3.jpg"/>
          <p:cNvPicPr>
            <a:picLocks noChangeAspect="1" noChangeArrowheads="1"/>
          </p:cNvPicPr>
          <p:nvPr/>
        </p:nvPicPr>
        <p:blipFill>
          <a:blip r:embed="rId4"/>
          <a:srcRect/>
          <a:stretch>
            <a:fillRect/>
          </a:stretch>
        </p:blipFill>
        <p:spPr bwMode="auto">
          <a:xfrm>
            <a:off x="285720" y="357166"/>
            <a:ext cx="1857388" cy="1857389"/>
          </a:xfrm>
          <a:prstGeom prst="rect">
            <a:avLst/>
          </a:prstGeom>
          <a:noFill/>
          <a:effectLst>
            <a:softEdge rad="317500"/>
          </a:effectLst>
        </p:spPr>
      </p:pic>
      <p:sp>
        <p:nvSpPr>
          <p:cNvPr id="3" name="2 Rectángulo"/>
          <p:cNvSpPr/>
          <p:nvPr/>
        </p:nvSpPr>
        <p:spPr>
          <a:xfrm>
            <a:off x="2928926" y="214290"/>
            <a:ext cx="6000776" cy="2554545"/>
          </a:xfrm>
          <a:prstGeom prst="rect">
            <a:avLst/>
          </a:prstGeom>
        </p:spPr>
        <p:txBody>
          <a:bodyPr wrap="square">
            <a:spAutoFit/>
          </a:bodyPr>
          <a:lstStyle/>
          <a:p>
            <a:pPr lvl="0" algn="ctr" fontAlgn="base">
              <a:spcBef>
                <a:spcPct val="0"/>
              </a:spcBef>
              <a:spcAft>
                <a:spcPct val="0"/>
              </a:spcAft>
            </a:pPr>
            <a:r>
              <a:rPr lang="es-ES" sz="4400" b="1" dirty="0" smtClean="0">
                <a:solidFill>
                  <a:srgbClr val="FFFF00"/>
                </a:solidFill>
                <a:effectLst>
                  <a:glow rad="228600">
                    <a:schemeClr val="accent6">
                      <a:satMod val="175000"/>
                      <a:alpha val="40000"/>
                    </a:schemeClr>
                  </a:glow>
                </a:effectLst>
                <a:latin typeface="Garamond" pitchFamily="18" charset="0"/>
                <a:cs typeface="Times New Roman" pitchFamily="18" charset="0"/>
              </a:rPr>
              <a:t>Una T</a:t>
            </a:r>
            <a:r>
              <a:rPr kumimoji="0" lang="es-ES" sz="4400" b="1" i="0" u="none" strike="noStrike" cap="none" normalizeH="0" baseline="0" dirty="0" smtClean="0">
                <a:ln>
                  <a:noFill/>
                </a:ln>
                <a:solidFill>
                  <a:srgbClr val="FFFF00"/>
                </a:solidFill>
                <a:effectLst>
                  <a:glow rad="228600">
                    <a:schemeClr val="accent6">
                      <a:satMod val="175000"/>
                      <a:alpha val="40000"/>
                    </a:schemeClr>
                  </a:glow>
                </a:effectLst>
                <a:latin typeface="Garamond" pitchFamily="18" charset="0"/>
                <a:cs typeface="Times New Roman" pitchFamily="18" charset="0"/>
              </a:rPr>
              <a:t>riste historia </a:t>
            </a:r>
          </a:p>
          <a:p>
            <a:pPr lvl="0" algn="ctr" fontAlgn="base">
              <a:spcBef>
                <a:spcPct val="0"/>
              </a:spcBef>
              <a:spcAft>
                <a:spcPct val="0"/>
              </a:spcAft>
            </a:pPr>
            <a:r>
              <a:rPr kumimoji="0" lang="es-ES" sz="4400" b="1" i="0" u="none" strike="noStrike" cap="none" normalizeH="0" baseline="0" dirty="0" smtClean="0">
                <a:ln>
                  <a:noFill/>
                </a:ln>
                <a:solidFill>
                  <a:srgbClr val="FFFF00"/>
                </a:solidFill>
                <a:effectLst>
                  <a:glow rad="228600">
                    <a:schemeClr val="accent6">
                      <a:satMod val="175000"/>
                      <a:alpha val="40000"/>
                    </a:schemeClr>
                  </a:glow>
                </a:effectLst>
                <a:latin typeface="Garamond" pitchFamily="18" charset="0"/>
                <a:cs typeface="Times New Roman" pitchFamily="18" charset="0"/>
              </a:rPr>
              <a:t>de Navidad</a:t>
            </a:r>
          </a:p>
          <a:p>
            <a:pPr lvl="0" algn="ctr" fontAlgn="base">
              <a:spcBef>
                <a:spcPct val="0"/>
              </a:spcBef>
              <a:spcAft>
                <a:spcPct val="0"/>
              </a:spcAft>
            </a:pPr>
            <a:endParaRPr kumimoji="0" lang="es-ES" sz="7200" b="1" i="0" u="none" strike="noStrike" cap="none" normalizeH="0" baseline="0" dirty="0" smtClean="0">
              <a:ln>
                <a:noFill/>
              </a:ln>
              <a:solidFill>
                <a:srgbClr val="060D98"/>
              </a:solidFill>
              <a:effectLst/>
              <a:latin typeface="Garamond" pitchFamily="18" charset="0"/>
              <a:cs typeface="Times New Roman" pitchFamily="18" charset="0"/>
            </a:endParaRPr>
          </a:p>
        </p:txBody>
      </p:sp>
      <p:sp>
        <p:nvSpPr>
          <p:cNvPr id="4" name="3 Rectángulo"/>
          <p:cNvSpPr/>
          <p:nvPr/>
        </p:nvSpPr>
        <p:spPr>
          <a:xfrm>
            <a:off x="1142976" y="571480"/>
            <a:ext cx="7000924" cy="4955203"/>
          </a:xfrm>
          <a:prstGeom prst="rect">
            <a:avLst/>
          </a:prstGeom>
        </p:spPr>
        <p:txBody>
          <a:bodyPr wrap="square">
            <a:spAutoFit/>
          </a:bodyPr>
          <a:lstStyle/>
          <a:p>
            <a:pPr lvl="0" algn="ctr" fontAlgn="base">
              <a:spcBef>
                <a:spcPct val="0"/>
              </a:spcBef>
              <a:spcAft>
                <a:spcPct val="0"/>
              </a:spcAft>
            </a:pPr>
            <a:endParaRPr kumimoji="0" lang="es-ES" sz="9600" b="1" i="0" u="none" strike="noStrike" cap="none" normalizeH="0" baseline="0" dirty="0" smtClean="0">
              <a:ln>
                <a:noFill/>
              </a:ln>
              <a:solidFill>
                <a:srgbClr val="060D98"/>
              </a:solidFill>
              <a:effectLst/>
              <a:latin typeface="Garamond" pitchFamily="18" charset="0"/>
              <a:cs typeface="Times New Roman" pitchFamily="18" charset="0"/>
            </a:endParaRPr>
          </a:p>
          <a:p>
            <a:pPr lvl="0" algn="ctr" fontAlgn="base">
              <a:spcBef>
                <a:spcPct val="0"/>
              </a:spcBef>
              <a:spcAft>
                <a:spcPct val="0"/>
              </a:spcAft>
            </a:pPr>
            <a:r>
              <a:rPr kumimoji="0" lang="es-ES" sz="9600"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Garamond" pitchFamily="18" charset="0"/>
                <a:cs typeface="Times New Roman" pitchFamily="18" charset="0"/>
              </a:rPr>
              <a:t>La niña de</a:t>
            </a:r>
          </a:p>
          <a:p>
            <a:pPr lvl="0" algn="ctr" fontAlgn="base">
              <a:spcBef>
                <a:spcPct val="0"/>
              </a:spcBef>
              <a:spcAft>
                <a:spcPct val="0"/>
              </a:spcAft>
            </a:pPr>
            <a:r>
              <a:rPr kumimoji="0" lang="es-ES" sz="9600"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Garamond" pitchFamily="18" charset="0"/>
                <a:cs typeface="Times New Roman" pitchFamily="18" charset="0"/>
              </a:rPr>
              <a:t> los fósforos</a:t>
            </a:r>
            <a:r>
              <a:rPr kumimoji="0" lang="es-ES"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Garamond" pitchFamily="18" charset="0"/>
                <a:cs typeface="Times New Roman" pitchFamily="18" charset="0"/>
              </a:rPr>
              <a:t/>
            </a:r>
            <a:br>
              <a:rPr kumimoji="0" lang="es-ES"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Garamond" pitchFamily="18" charset="0"/>
                <a:cs typeface="Times New Roman" pitchFamily="18" charset="0"/>
              </a:rPr>
            </a:br>
            <a:r>
              <a:rPr kumimoji="0" lang="es-ES" sz="2800"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Forte" pitchFamily="66" charset="0"/>
                <a:cs typeface="Times New Roman" pitchFamily="18" charset="0"/>
              </a:rPr>
              <a:t>Por Hans Christian </a:t>
            </a:r>
            <a:r>
              <a:rPr kumimoji="0" lang="es-ES" sz="2800" b="1" i="0" u="none" strike="noStrike" normalizeH="0" baseline="0" dirty="0" err="1"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Forte" pitchFamily="66" charset="0"/>
                <a:cs typeface="Times New Roman" pitchFamily="18" charset="0"/>
              </a:rPr>
              <a:t>Andersen</a:t>
            </a:r>
            <a:endParaRPr kumimoji="0" lang="es-ES" sz="2800" b="1" i="0" u="none" strike="noStrike" normalizeH="0" baseline="0"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latin typeface="Forte" pitchFamily="66" charset="0"/>
              <a:cs typeface="Times New Roman" pitchFamily="18" charset="0"/>
            </a:endParaRPr>
          </a:p>
        </p:txBody>
      </p:sp>
      <p:pic>
        <p:nvPicPr>
          <p:cNvPr id="5" name="Picture 2" descr="CARA"/>
          <p:cNvPicPr>
            <a:picLocks noChangeAspect="1" noChangeArrowheads="1"/>
          </p:cNvPicPr>
          <p:nvPr/>
        </p:nvPicPr>
        <p:blipFill>
          <a:blip r:embed="rId5" cstate="print"/>
          <a:srcRect/>
          <a:stretch>
            <a:fillRect/>
          </a:stretch>
        </p:blipFill>
        <p:spPr bwMode="auto">
          <a:xfrm>
            <a:off x="285721" y="5500702"/>
            <a:ext cx="857256" cy="981299"/>
          </a:xfrm>
          <a:prstGeom prst="rect">
            <a:avLst/>
          </a:prstGeom>
          <a:noFill/>
          <a:ln w="38100">
            <a:solidFill>
              <a:srgbClr val="1CDEF8"/>
            </a:solidFill>
            <a:miter lim="800000"/>
            <a:headEnd/>
            <a:tailEnd/>
          </a:ln>
        </p:spPr>
      </p:pic>
      <p:sp>
        <p:nvSpPr>
          <p:cNvPr id="6" name="5 Rectángulo"/>
          <p:cNvSpPr/>
          <p:nvPr/>
        </p:nvSpPr>
        <p:spPr>
          <a:xfrm>
            <a:off x="1428728" y="6000768"/>
            <a:ext cx="1357322" cy="461665"/>
          </a:xfrm>
          <a:prstGeom prst="rect">
            <a:avLst/>
          </a:prstGeom>
        </p:spPr>
        <p:txBody>
          <a:bodyPr wrap="square">
            <a:spAutoFit/>
          </a:bodyPr>
          <a:lstStyle/>
          <a:p>
            <a:r>
              <a:rPr lang="es-ES" sz="24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6">
                      <a:satMod val="175000"/>
                      <a:alpha val="40000"/>
                    </a:schemeClr>
                  </a:glow>
                </a:effectLst>
                <a:latin typeface="Forte"/>
              </a:rPr>
              <a:t>José Luis</a:t>
            </a:r>
            <a:endParaRPr lang="es-ES" sz="24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glow rad="228600">
                  <a:schemeClr val="accent6">
                    <a:satMod val="175000"/>
                    <a:alpha val="40000"/>
                  </a:schemeClr>
                </a:glow>
              </a:effectLst>
              <a:latin typeface="Forte"/>
            </a:endParaRPr>
          </a:p>
        </p:txBody>
      </p:sp>
      <p:pic>
        <p:nvPicPr>
          <p:cNvPr id="7" name="Image 2" descr="swirlrainbw3.gif"/>
          <p:cNvPicPr>
            <a:picLocks noChangeAspect="1"/>
          </p:cNvPicPr>
          <p:nvPr/>
        </p:nvPicPr>
        <p:blipFill>
          <a:blip r:embed="rId6" cstate="print"/>
          <a:srcRect/>
          <a:stretch>
            <a:fillRect/>
          </a:stretch>
        </p:blipFill>
        <p:spPr bwMode="auto">
          <a:xfrm rot="10800000">
            <a:off x="0" y="6783312"/>
            <a:ext cx="9144000" cy="74688"/>
          </a:xfrm>
          <a:prstGeom prst="rect">
            <a:avLst/>
          </a:prstGeom>
          <a:noFill/>
          <a:ln w="9525">
            <a:noFill/>
            <a:miter lim="800000"/>
            <a:headEnd/>
            <a:tailEnd/>
          </a:ln>
        </p:spPr>
      </p:pic>
      <p:pic>
        <p:nvPicPr>
          <p:cNvPr id="8" name="Image 2" descr="swirlrainbw3.gif"/>
          <p:cNvPicPr>
            <a:picLocks noChangeAspect="1"/>
          </p:cNvPicPr>
          <p:nvPr/>
        </p:nvPicPr>
        <p:blipFill>
          <a:blip r:embed="rId6" cstate="print"/>
          <a:srcRect/>
          <a:stretch>
            <a:fillRect/>
          </a:stretch>
        </p:blipFill>
        <p:spPr bwMode="auto">
          <a:xfrm rot="10800000">
            <a:off x="0" y="0"/>
            <a:ext cx="9144000" cy="69512"/>
          </a:xfrm>
          <a:prstGeom prst="rect">
            <a:avLst/>
          </a:prstGeom>
          <a:noFill/>
          <a:ln w="9525">
            <a:noFill/>
            <a:miter lim="800000"/>
            <a:headEnd/>
            <a:tailEnd/>
          </a:ln>
        </p:spPr>
      </p:pic>
      <p:pic>
        <p:nvPicPr>
          <p:cNvPr id="10" name="Image 2" descr="swirlrainbw3.gif"/>
          <p:cNvPicPr>
            <a:picLocks noChangeAspect="1"/>
          </p:cNvPicPr>
          <p:nvPr/>
        </p:nvPicPr>
        <p:blipFill>
          <a:blip r:embed="rId6"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1" name="Image 2" descr="swirlrainbw3.gif"/>
          <p:cNvPicPr>
            <a:picLocks noChangeAspect="1"/>
          </p:cNvPicPr>
          <p:nvPr/>
        </p:nvPicPr>
        <p:blipFill>
          <a:blip r:embed="rId6" cstate="print"/>
          <a:srcRect/>
          <a:stretch>
            <a:fillRect/>
          </a:stretch>
        </p:blipFill>
        <p:spPr bwMode="auto">
          <a:xfrm rot="5400000">
            <a:off x="5680197" y="3394197"/>
            <a:ext cx="6858000" cy="69606"/>
          </a:xfrm>
          <a:prstGeom prst="rect">
            <a:avLst/>
          </a:prstGeom>
          <a:noFill/>
          <a:ln w="9525">
            <a:noFill/>
            <a:miter lim="800000"/>
            <a:headEnd/>
            <a:tailEnd/>
          </a:ln>
        </p:spPr>
      </p:pic>
    </p:spTree>
  </p:cSld>
  <p:clrMapOvr>
    <a:masterClrMapping/>
  </p:clrMapOvr>
  <p:transition spd="med" advTm="13000">
    <p:dissolve/>
    <p:sndAc>
      <p:stSnd loop="1">
        <p:snd r:embed="rId2" name="John Lennon -_Happy Xmas (War Is Over)_-Offical Video-HQ.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http://www.amores.com.co/wp-content/media/fosforos1.png"/>
          <p:cNvPicPr>
            <a:picLocks noChangeAspect="1" noChangeArrowheads="1"/>
          </p:cNvPicPr>
          <p:nvPr/>
        </p:nvPicPr>
        <p:blipFill>
          <a:blip r:embed="rId2"/>
          <a:srcRect l="6188"/>
          <a:stretch>
            <a:fillRect/>
          </a:stretch>
        </p:blipFill>
        <p:spPr bwMode="auto">
          <a:xfrm>
            <a:off x="0" y="0"/>
            <a:ext cx="9501222" cy="6858000"/>
          </a:xfrm>
          <a:prstGeom prst="rect">
            <a:avLst/>
          </a:prstGeom>
          <a:noFill/>
        </p:spPr>
      </p:pic>
      <p:pic>
        <p:nvPicPr>
          <p:cNvPr id="3" name="Image 4" descr="gif neige,animé 2.gif"/>
          <p:cNvPicPr>
            <a:picLocks noChangeAspect="1"/>
          </p:cNvPicPr>
          <p:nvPr/>
        </p:nvPicPr>
        <p:blipFill>
          <a:blip r:embed="rId3" cstate="print"/>
          <a:srcRect/>
          <a:stretch>
            <a:fillRect/>
          </a:stretch>
        </p:blipFill>
        <p:spPr bwMode="auto">
          <a:xfrm>
            <a:off x="-285784" y="-285776"/>
            <a:ext cx="9644098" cy="7623600"/>
          </a:xfrm>
          <a:prstGeom prst="rect">
            <a:avLst/>
          </a:prstGeom>
          <a:noFill/>
          <a:ln w="9525">
            <a:noFill/>
            <a:miter lim="800000"/>
            <a:headEnd/>
            <a:tailEnd/>
          </a:ln>
        </p:spPr>
      </p:pic>
      <p:sp>
        <p:nvSpPr>
          <p:cNvPr id="4" name="3 CuadroTexto"/>
          <p:cNvSpPr txBox="1"/>
          <p:nvPr/>
        </p:nvSpPr>
        <p:spPr>
          <a:xfrm>
            <a:off x="1785918" y="5500702"/>
            <a:ext cx="2798523" cy="646331"/>
          </a:xfrm>
          <a:prstGeom prst="rect">
            <a:avLst/>
          </a:prstGeom>
          <a:solidFill>
            <a:srgbClr val="FFFF00"/>
          </a:solidFill>
        </p:spPr>
        <p:txBody>
          <a:bodyPr wrap="none" rtlCol="0">
            <a:spAutoFit/>
          </a:bodyPr>
          <a:lstStyle/>
          <a:p>
            <a:r>
              <a:rPr lang="es-ES" b="1" dirty="0" smtClean="0"/>
              <a:t>PASALAS TODAS TU</a:t>
            </a:r>
          </a:p>
          <a:p>
            <a:r>
              <a:rPr lang="es-ES" b="1" dirty="0" smtClean="0"/>
              <a:t>CUANDO LO TENGAS LEIDO</a:t>
            </a:r>
            <a:endParaRPr lang="es-ES" b="1" dirty="0"/>
          </a:p>
        </p:txBody>
      </p:sp>
    </p:spTree>
  </p:cSld>
  <p:clrMapOvr>
    <a:masterClrMapping/>
  </p:clrMapOvr>
  <p:transition spd="med" advTm="10000">
    <p:dissolv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http://www.gacetaieepo.info/sites/default/files/ckeditor/images/LA%20VENDEDORA%20DE%20FOSFOROS2.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0"/>
            <a:ext cx="9144000" cy="7228276"/>
          </a:xfrm>
          <a:prstGeom prst="rect">
            <a:avLst/>
          </a:prstGeom>
          <a:noFill/>
          <a:ln w="9525">
            <a:noFill/>
            <a:miter lim="800000"/>
            <a:headEnd/>
            <a:tailEnd/>
          </a:ln>
        </p:spPr>
      </p:pic>
      <p:sp>
        <p:nvSpPr>
          <p:cNvPr id="3" name="2 Rectángulo"/>
          <p:cNvSpPr/>
          <p:nvPr/>
        </p:nvSpPr>
        <p:spPr>
          <a:xfrm>
            <a:off x="4357686" y="2285992"/>
            <a:ext cx="4572000" cy="4247317"/>
          </a:xfrm>
          <a:prstGeom prst="rect">
            <a:avLst/>
          </a:prstGeom>
          <a:solidFill>
            <a:srgbClr val="FFFF00">
              <a:alpha val="35000"/>
            </a:srgbClr>
          </a:solidFill>
        </p:spPr>
        <p:txBody>
          <a:bodyPr>
            <a:spAutoFit/>
          </a:bodyPr>
          <a:lstStyle/>
          <a:p>
            <a:pPr algn="ct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¡Qué frío tan atroz! Caía la nieve, y la noche se venía encima. Era el día de Nochebuena. En medio del frío y de la oscuridad, una pobre niña pasó por la calle con la cabeza y los pies desnuditos.</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Tenía, en verdad, zapatos cuando salió de su casa; pero no le habían servido mucho tiempo. Eran unas zapatillas enormes que su madre ya había usado: tan grandes, que la niña las perdió al apresurarse a atravesar la calle para que no la pisasen los carruajes que iban en direcciones opuestas.</a:t>
            </a:r>
            <a:endParaRPr lang="es-ES" b="1" dirty="0">
              <a:latin typeface="Malgun Gothic" pitchFamily="34" charset="-127"/>
              <a:ea typeface="Malgun Gothic" pitchFamily="34" charset="-127"/>
            </a:endParaRPr>
          </a:p>
        </p:txBody>
      </p:sp>
    </p:spTree>
  </p:cSld>
  <p:clrMapOvr>
    <a:masterClrMapping/>
  </p:clrMapOvr>
  <p:transition spd="med">
    <p:dissolv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i.ytimg.com/vi/xAYAaFlsD_8/hqdefault.jpg"/>
          <p:cNvPicPr>
            <a:picLocks noChangeAspect="1" noChangeArrowheads="1"/>
          </p:cNvPicPr>
          <p:nvPr/>
        </p:nvPicPr>
        <p:blipFill>
          <a:blip r:embed="rId2"/>
          <a:srcRect l="4687" t="6250" r="3906" b="6250"/>
          <a:stretch>
            <a:fillRect/>
          </a:stretch>
        </p:blipFill>
        <p:spPr bwMode="auto">
          <a:xfrm>
            <a:off x="0" y="0"/>
            <a:ext cx="9358346"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sp>
        <p:nvSpPr>
          <p:cNvPr id="3" name="2 Rectángulo"/>
          <p:cNvSpPr/>
          <p:nvPr/>
        </p:nvSpPr>
        <p:spPr>
          <a:xfrm>
            <a:off x="142844" y="571480"/>
            <a:ext cx="3714776" cy="5262979"/>
          </a:xfrm>
          <a:prstGeom prst="rect">
            <a:avLst/>
          </a:prstGeom>
          <a:solidFill>
            <a:srgbClr val="FFFF00">
              <a:alpha val="35000"/>
            </a:srgbClr>
          </a:solidFill>
        </p:spPr>
        <p:txBody>
          <a:bodyPr wrap="square">
            <a:spAutoFit/>
          </a:bodyPr>
          <a:lstStyle/>
          <a:p>
            <a:pPr algn="ct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La niña caminaba, pues, con los piececitos desnudos, que estaban rojos y azules del frío; llevaba en el delantal, que era muy viejo, algunas docenas de cajas de fósforos y tenía en la mano una de ellas como muestra. Era muy mal día: ningún comprador se había presentado, y, por consiguiente, la niña no había ganado ni un céntimo. Tenía mucha hambre, mucho frío y muy mísero aspecto. ¡Pobre niña! Los copos de nieve se posaban en sus largos cabellos rubios, que le caían en preciosos bucles sobre el cuello; pero no pensaba en sus cabellos. Veía bullir las luces a través de las ventanas; el olor de los asados se percibía por todas partes. Era el día de Nochebuena, y en esta festividad pensaba la infeliz niña</a:t>
            </a:r>
            <a:r>
              <a:rPr kumimoji="0" lang="es-ES" sz="1600" b="1" i="0" u="none" strike="noStrike" cap="none" normalizeH="0" baseline="0" dirty="0" smtClean="0">
                <a:ln>
                  <a:noFill/>
                </a:ln>
                <a:effectLst/>
                <a:latin typeface="Garamond" pitchFamily="18" charset="0"/>
                <a:cs typeface="Times New Roman" pitchFamily="18" charset="0"/>
              </a:rPr>
              <a:t>.</a:t>
            </a:r>
            <a:r>
              <a:rPr kumimoji="0" lang="es-ES" sz="1600" b="0" i="0" u="none" strike="noStrike" cap="none" normalizeH="0" baseline="0" dirty="0" smtClean="0">
                <a:ln>
                  <a:noFill/>
                </a:ln>
                <a:solidFill>
                  <a:srgbClr val="9D0000"/>
                </a:solidFill>
                <a:effectLst/>
                <a:latin typeface="Garamond" pitchFamily="18" charset="0"/>
                <a:cs typeface="Times New Roman" pitchFamily="18" charset="0"/>
              </a:rPr>
              <a:t> </a:t>
            </a:r>
            <a:endParaRPr lang="es-ES" sz="1600" dirty="0"/>
          </a:p>
        </p:txBody>
      </p:sp>
    </p:spTree>
  </p:cSld>
  <p:clrMapOvr>
    <a:masterClrMapping/>
  </p:clrMapOvr>
  <p:transition spd="med">
    <p:dissolv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encrypted-tbn2.gstatic.com/images?q=tbn:ANd9GcQtNM120hXJKj_PLjxTowUAatzHizNmDOq-J1ehAhIl0-5vRjQY"/>
          <p:cNvPicPr>
            <a:picLocks noChangeAspect="1" noChangeArrowheads="1"/>
          </p:cNvPicPr>
          <p:nvPr/>
        </p:nvPicPr>
        <p:blipFill>
          <a:blip r:embed="rId2"/>
          <a:srcRect/>
          <a:stretch>
            <a:fillRect/>
          </a:stretch>
        </p:blipFill>
        <p:spPr bwMode="auto">
          <a:xfrm>
            <a:off x="0" y="0"/>
            <a:ext cx="9215464" cy="6858000"/>
          </a:xfrm>
          <a:prstGeom prst="rect">
            <a:avLst/>
          </a:prstGeom>
          <a:noFill/>
        </p:spPr>
      </p:pic>
      <p:pic>
        <p:nvPicPr>
          <p:cNvPr id="5"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sp>
        <p:nvSpPr>
          <p:cNvPr id="3" name="2 Rectángulo"/>
          <p:cNvSpPr/>
          <p:nvPr/>
        </p:nvSpPr>
        <p:spPr>
          <a:xfrm>
            <a:off x="285720" y="285728"/>
            <a:ext cx="3500462" cy="6340197"/>
          </a:xfrm>
          <a:prstGeom prst="rect">
            <a:avLst/>
          </a:prstGeom>
          <a:solidFill>
            <a:srgbClr val="FFFF00">
              <a:alpha val="29000"/>
            </a:srgbClr>
          </a:solidFill>
        </p:spPr>
        <p:txBody>
          <a:bodyPr wrap="square">
            <a:spAutoFit/>
          </a:bodyPr>
          <a:lstStyle/>
          <a:p>
            <a:pPr algn="ctr"/>
            <a:endPar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endParaRPr>
          </a:p>
          <a:p>
            <a:pPr algn="ct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Se sentó en una plazoleta, y se acurrucó en un rincón entre dos casas. El frío se apoderaba de ella y entumecía sus miembros; pero no se atrevía a presentarse en su casa; volvía con todos los fósforos y sin una sola moneda. Su madrastra la maltrataría, y, además, en su casa hacía también mucho frío. Vivían bajo el tejado y el viento soplaba allí con furia, aunque las mayores aberturas habían sido tapadas con paja y trapos viejos. Sus manecitas estaban casi yertas de frío. ¡Ah! ¡Cuánto placer le causaría calentarse con una cerillita! ¡Si se atreviera a sacar una sola de la caja, a frotarla en la pared y a calentarse los dedos! Sacó una. ¡</a:t>
            </a:r>
            <a:r>
              <a:rPr kumimoji="0" lang="es-ES" sz="1400" b="1" i="0" u="none" strike="noStrike" cap="none" normalizeH="0" baseline="0" dirty="0" err="1" smtClean="0">
                <a:ln>
                  <a:noFill/>
                </a:ln>
                <a:effectLst/>
                <a:latin typeface="Malgun Gothic" pitchFamily="34" charset="-127"/>
                <a:ea typeface="Malgun Gothic" pitchFamily="34" charset="-127"/>
                <a:cs typeface="Times New Roman" pitchFamily="18" charset="0"/>
              </a:rPr>
              <a:t>Rich</a:t>
            </a: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 ¡Cómo alumbraba y cómo ardía! Despedía una llama clara y caliente como la de una velita cuando la rodeó con su mano. ¡Qué luz tan hermosa! Creía la niña que estaba sentada en una gran chimenea de hierro, adornada con bolas y cubierta con una capa de latón reluciente. ¡Ardía el fuego allí de un modo tan hermoso! ¡Calentaba tan bien!</a:t>
            </a:r>
            <a:endParaRPr lang="es-ES" sz="1400" b="1" dirty="0">
              <a:latin typeface="Malgun Gothic" pitchFamily="34" charset="-127"/>
              <a:ea typeface="Malgun Gothic" pitchFamily="34" charset="-127"/>
            </a:endParaRPr>
          </a:p>
        </p:txBody>
      </p:sp>
    </p:spTree>
  </p:cSld>
  <p:clrMapOvr>
    <a:masterClrMapping/>
  </p:clrMapOvr>
  <p:transition spd="med">
    <p:dissolv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i.ytimg.com/vi/LBVDv_sJAps/hqdefault.jpg"/>
          <p:cNvPicPr>
            <a:picLocks noChangeAspect="1" noChangeArrowheads="1"/>
          </p:cNvPicPr>
          <p:nvPr/>
        </p:nvPicPr>
        <p:blipFill>
          <a:blip r:embed="rId2"/>
          <a:srcRect t="13541" b="14583"/>
          <a:stretch>
            <a:fillRect/>
          </a:stretch>
        </p:blipFill>
        <p:spPr bwMode="auto">
          <a:xfrm>
            <a:off x="3" y="0"/>
            <a:ext cx="9143997" cy="6858000"/>
          </a:xfrm>
          <a:prstGeom prst="rect">
            <a:avLst/>
          </a:prstGeom>
          <a:noFill/>
        </p:spPr>
      </p:pic>
      <p:pic>
        <p:nvPicPr>
          <p:cNvPr id="5"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sp>
        <p:nvSpPr>
          <p:cNvPr id="3" name="2 Rectángulo"/>
          <p:cNvSpPr/>
          <p:nvPr/>
        </p:nvSpPr>
        <p:spPr>
          <a:xfrm>
            <a:off x="285720" y="357166"/>
            <a:ext cx="2786082" cy="6340197"/>
          </a:xfrm>
          <a:prstGeom prst="rect">
            <a:avLst/>
          </a:prstGeom>
          <a:solidFill>
            <a:srgbClr val="FFFF00">
              <a:alpha val="35000"/>
            </a:srgbClr>
          </a:solidFill>
        </p:spPr>
        <p:txBody>
          <a:bodyPr wrap="square">
            <a:spAutoFit/>
          </a:bodyPr>
          <a:lstStyle/>
          <a:p>
            <a:pPr algn="ct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Pero todo acaba en el mundo. La niña extendió sus piececillos para calentarlos también; más la llama se apagó: ya no le quedaba a la niña en la mano más que un pedacito de cerilla. Frotó otra, que ardió y brilló como la primera; y allí donde la luz cayó sobre la pared, se hizo tan transparente como una gasa. La niña creyó ver una habitación en que la mesa estaba cubierta por un blanco mantel resplandeciente con finas porcelanas, y sobre el cual un pavo asado y relleno de trufas exhalaba un perfume delicioso. ¡Oh sorpresa! ¡Oh felicidad! De pronto tuvo la ilusión de que el ave saltaba de su plato sobre el pavimento con el tenedor y el cuchillo clavados en la pechuga, y rodaba hasta llegar a sus piececitos. Pero la segunda cerilla se apagó, y no vio ante sí más que la pared impenetrable y fría.</a:t>
            </a:r>
            <a:r>
              <a:rPr kumimoji="0" lang="es-ES" sz="1400" b="1" i="0" u="none" strike="noStrike" cap="none" normalizeH="0" baseline="0" dirty="0" smtClean="0">
                <a:ln>
                  <a:noFill/>
                </a:ln>
                <a:effectLst/>
                <a:latin typeface="Garamond" pitchFamily="18" charset="0"/>
                <a:cs typeface="Times New Roman" pitchFamily="18" charset="0"/>
              </a:rPr>
              <a:t> </a:t>
            </a:r>
            <a:endParaRPr lang="es-ES" sz="1400" b="1" dirty="0"/>
          </a:p>
        </p:txBody>
      </p:sp>
    </p:spTree>
  </p:cSld>
  <p:clrMapOvr>
    <a:masterClrMapping/>
  </p:clrMapOvr>
  <p:transition spd="med">
    <p:dissolv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http://www.cuentosparachicos.com/images/fosforos.jpg"/>
          <p:cNvPicPr>
            <a:picLocks noChangeAspect="1" noChangeArrowheads="1"/>
          </p:cNvPicPr>
          <p:nvPr/>
        </p:nvPicPr>
        <p:blipFill>
          <a:blip r:embed="rId2"/>
          <a:srcRect/>
          <a:stretch>
            <a:fillRect/>
          </a:stretch>
        </p:blipFill>
        <p:spPr bwMode="auto">
          <a:xfrm>
            <a:off x="0" y="0"/>
            <a:ext cx="9170940"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sp>
        <p:nvSpPr>
          <p:cNvPr id="3" name="2 Rectángulo"/>
          <p:cNvSpPr/>
          <p:nvPr/>
        </p:nvSpPr>
        <p:spPr>
          <a:xfrm>
            <a:off x="214282" y="714356"/>
            <a:ext cx="3143272" cy="5693866"/>
          </a:xfrm>
          <a:prstGeom prst="rect">
            <a:avLst/>
          </a:prstGeom>
          <a:solidFill>
            <a:srgbClr val="FFFF00">
              <a:alpha val="39000"/>
            </a:srgbClr>
          </a:solidFill>
        </p:spPr>
        <p:txBody>
          <a:bodyPr wrap="square">
            <a:spAutoFit/>
          </a:bodyPr>
          <a:lstStyle/>
          <a:p>
            <a:pPr algn="ct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Encendió un nuevo fósforo. Creyó entonces verse sentada cerca de un magnífico nacimiento: era más rico y mayor que todos los que había visto en aquellos días en el escaparate de los más ricos comercios. Mil luces ardían en los arbolillos; los pastores y zagalas parecían moverse y sonreír a la niña. Esta, embelesada, levantó entonces las dos manos, y el fósforo se apagó. Todas las luces del nacimiento se elevaron, y comprendió entonces que no eran más que estrellas. Una de ellas pasó trazando una línea de fuego en el cielo.</a:t>
            </a:r>
            <a:b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400" b="1" i="0" u="none" strike="noStrike" cap="none" normalizeH="0" baseline="0" dirty="0" smtClean="0">
                <a:ln>
                  <a:noFill/>
                </a:ln>
                <a:effectLst/>
                <a:latin typeface="Malgun Gothic" pitchFamily="34" charset="-127"/>
                <a:ea typeface="Malgun Gothic" pitchFamily="34" charset="-127"/>
                <a:cs typeface="Times New Roman" pitchFamily="18" charset="0"/>
              </a:rPr>
              <a:t>-Esto quiere decir que alguien ha muerto- pensó la niña; porque su abuelita, que era la única que había sido buena para ella, pero que ya no existía, le había dicho muchas veces: "Cuando cae una estrella, es que un alma sube hasta el trono de Dios".</a:t>
            </a:r>
            <a:endParaRPr lang="es-ES" sz="1400" b="1" dirty="0">
              <a:latin typeface="Malgun Gothic" pitchFamily="34" charset="-127"/>
              <a:ea typeface="Malgun Gothic" pitchFamily="34" charset="-127"/>
            </a:endParaRPr>
          </a:p>
        </p:txBody>
      </p:sp>
    </p:spTree>
  </p:cSld>
  <p:clrMapOvr>
    <a:masterClrMapping/>
  </p:clrMapOvr>
  <p:transition spd="med">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arescronida.files.wordpress.com/2010/01/fosforos.png"/>
          <p:cNvPicPr>
            <a:picLocks noChangeAspect="1" noChangeArrowheads="1"/>
          </p:cNvPicPr>
          <p:nvPr/>
        </p:nvPicPr>
        <p:blipFill>
          <a:blip r:embed="rId2"/>
          <a:srcRect/>
          <a:stretch>
            <a:fillRect/>
          </a:stretch>
        </p:blipFill>
        <p:spPr bwMode="auto">
          <a:xfrm>
            <a:off x="0" y="0"/>
            <a:ext cx="9133952"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0" y="0"/>
            <a:ext cx="9644098" cy="7623600"/>
          </a:xfrm>
          <a:prstGeom prst="rect">
            <a:avLst/>
          </a:prstGeom>
          <a:noFill/>
          <a:ln w="9525">
            <a:noFill/>
            <a:miter lim="800000"/>
            <a:headEnd/>
            <a:tailEnd/>
          </a:ln>
        </p:spPr>
      </p:pic>
      <p:sp>
        <p:nvSpPr>
          <p:cNvPr id="3" name="2 Rectángulo"/>
          <p:cNvSpPr/>
          <p:nvPr/>
        </p:nvSpPr>
        <p:spPr>
          <a:xfrm>
            <a:off x="4929190" y="357166"/>
            <a:ext cx="3929058" cy="6247864"/>
          </a:xfrm>
          <a:prstGeom prst="rect">
            <a:avLst/>
          </a:prstGeom>
          <a:solidFill>
            <a:srgbClr val="FFFF00">
              <a:alpha val="35000"/>
            </a:srgbClr>
          </a:solidFill>
        </p:spPr>
        <p:txBody>
          <a:bodyPr wrap="square">
            <a:spAutoFit/>
          </a:bodyPr>
          <a:lstStyle/>
          <a:p>
            <a:pPr algn="ct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Todavía frotó la niña otro fósforo en la pared, y creyó ver una gran luz, en medio de la cual estaba su abuela en pie y con un aspecto sublime y radiante. </a:t>
            </a:r>
            <a:b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-¡Abuelita!- gritó la niña-. ¡Llévame contigo! ¡Cuando se apague el fósforo, sé muy bien que ya no te veré más! ¡Desaparecerás como la chimenea de hierro, como el ave asada y como el hermoso nacimiento!</a:t>
            </a:r>
            <a:b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sz="1600" b="1" i="0" u="none" strike="noStrike" cap="none" normalizeH="0" baseline="0" dirty="0" smtClean="0">
                <a:ln>
                  <a:noFill/>
                </a:ln>
                <a:effectLst/>
                <a:latin typeface="Malgun Gothic" pitchFamily="34" charset="-127"/>
                <a:ea typeface="Malgun Gothic" pitchFamily="34" charset="-127"/>
                <a:cs typeface="Times New Roman" pitchFamily="18" charset="0"/>
              </a:rPr>
              <a:t>Después se atrevió a frotar el resto de la caja, porque quería conservar la ilusión de que veía a su abuelita, y los fósforos esparcieron una claridad vivísima. Nunca la abuela le había parecido tan grande ni tan hermosa. Cogió a la niña bajo el brazo, y las dos se elevaron en medio de la luz hasta un sitio tan elevado, que allí no hacía frío, ni se sentía hambre, ni tristeza: hasta el trono de Dios.</a:t>
            </a:r>
            <a:endParaRPr lang="es-ES" sz="1600" b="1" dirty="0">
              <a:latin typeface="Malgun Gothic" pitchFamily="34" charset="-127"/>
              <a:ea typeface="Malgun Gothic" pitchFamily="34" charset="-127"/>
            </a:endParaRPr>
          </a:p>
        </p:txBody>
      </p:sp>
    </p:spTree>
  </p:cSld>
  <p:clrMapOvr>
    <a:masterClrMapping/>
  </p:clrMapOvr>
  <p:transition spd="med">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1.bp.blogspot.com/-c4ndOToMXLM/TvPDavi4-PI/AAAAAAAAAtY/sSnuMaZ8jy8/s1600/3.+La+peque%25C3%25B1a+cerillera..jpg">
            <a:hlinkClick r:id="rId2"/>
          </p:cNvPr>
          <p:cNvPicPr>
            <a:picLocks noChangeAspect="1" noChangeArrowheads="1"/>
          </p:cNvPicPr>
          <p:nvPr/>
        </p:nvPicPr>
        <p:blipFill>
          <a:blip r:embed="rId3"/>
          <a:srcRect/>
          <a:stretch>
            <a:fillRect/>
          </a:stretch>
        </p:blipFill>
        <p:spPr bwMode="auto">
          <a:xfrm>
            <a:off x="0" y="-1"/>
            <a:ext cx="9144000" cy="6943735"/>
          </a:xfrm>
          <a:prstGeom prst="rect">
            <a:avLst/>
          </a:prstGeom>
          <a:noFill/>
        </p:spPr>
      </p:pic>
      <p:pic>
        <p:nvPicPr>
          <p:cNvPr id="3" name="Image 4" descr="gif neige,animé 2.gif"/>
          <p:cNvPicPr>
            <a:picLocks noChangeAspect="1"/>
          </p:cNvPicPr>
          <p:nvPr/>
        </p:nvPicPr>
        <p:blipFill>
          <a:blip r:embed="rId4" cstate="print"/>
          <a:srcRect/>
          <a:stretch>
            <a:fillRect/>
          </a:stretch>
        </p:blipFill>
        <p:spPr bwMode="auto">
          <a:xfrm>
            <a:off x="0" y="0"/>
            <a:ext cx="9644098" cy="7623600"/>
          </a:xfrm>
          <a:prstGeom prst="rect">
            <a:avLst/>
          </a:prstGeom>
          <a:noFill/>
          <a:ln w="9525">
            <a:noFill/>
            <a:miter lim="800000"/>
            <a:headEnd/>
            <a:tailEnd/>
          </a:ln>
        </p:spPr>
      </p:pic>
    </p:spTree>
  </p:cSld>
  <p:clrMapOvr>
    <a:masterClrMapping/>
  </p:clrMapOvr>
  <p:transition spd="med" advTm="8000">
    <p:dissolv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arescronida.files.wordpress.com/2010/01/fosforos.png"/>
          <p:cNvPicPr>
            <a:picLocks noChangeAspect="1" noChangeArrowheads="1"/>
          </p:cNvPicPr>
          <p:nvPr/>
        </p:nvPicPr>
        <p:blipFill>
          <a:blip r:embed="rId2"/>
          <a:srcRect/>
          <a:stretch>
            <a:fillRect/>
          </a:stretch>
        </p:blipFill>
        <p:spPr bwMode="auto">
          <a:xfrm>
            <a:off x="0" y="0"/>
            <a:ext cx="9133952" cy="6858000"/>
          </a:xfrm>
          <a:prstGeom prst="rect">
            <a:avLst/>
          </a:prstGeom>
          <a:noFill/>
        </p:spPr>
      </p:pic>
      <p:pic>
        <p:nvPicPr>
          <p:cNvPr id="4" name="Image 4" descr="gif neige,animé 2.gif"/>
          <p:cNvPicPr>
            <a:picLocks noChangeAspect="1"/>
          </p:cNvPicPr>
          <p:nvPr/>
        </p:nvPicPr>
        <p:blipFill>
          <a:blip r:embed="rId3" cstate="print"/>
          <a:srcRect/>
          <a:stretch>
            <a:fillRect/>
          </a:stretch>
        </p:blipFill>
        <p:spPr bwMode="auto">
          <a:xfrm>
            <a:off x="-500098" y="-500090"/>
            <a:ext cx="9644098" cy="7623600"/>
          </a:xfrm>
          <a:prstGeom prst="rect">
            <a:avLst/>
          </a:prstGeom>
          <a:noFill/>
          <a:ln w="9525">
            <a:noFill/>
            <a:miter lim="800000"/>
            <a:headEnd/>
            <a:tailEnd/>
          </a:ln>
        </p:spPr>
      </p:pic>
      <p:sp>
        <p:nvSpPr>
          <p:cNvPr id="2" name="1 Rectángulo"/>
          <p:cNvSpPr/>
          <p:nvPr/>
        </p:nvSpPr>
        <p:spPr>
          <a:xfrm>
            <a:off x="4214810" y="1571612"/>
            <a:ext cx="4572000" cy="4524315"/>
          </a:xfrm>
          <a:prstGeom prst="rect">
            <a:avLst/>
          </a:prstGeom>
          <a:solidFill>
            <a:srgbClr val="FFFF00">
              <a:alpha val="34000"/>
            </a:srgbClr>
          </a:solidFill>
        </p:spPr>
        <p:txBody>
          <a:bodyPr>
            <a:spAutoFit/>
          </a:bodyPr>
          <a:lstStyle/>
          <a:p>
            <a:pPr algn="ct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Cuando llegó el nuevo día seguía sentada la niña entre las dos casas, con las mejillas rojas y la sonrisa en los labios. ¡Muerta, muerta de frío en la Nochebuena! El sol iluminó a aquel tierno ser sentado allí con las cajas de cerillas, de las cuales una había ardido por completo.</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-¡Ha querido calentarse la pobrecita!- dijo alguien. </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
            </a:r>
            <a:b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br>
            <a:r>
              <a:rPr kumimoji="0" lang="es-ES" b="1" i="0" u="none" strike="noStrike" cap="none" normalizeH="0" baseline="0" dirty="0" smtClean="0">
                <a:ln>
                  <a:noFill/>
                </a:ln>
                <a:effectLst/>
                <a:latin typeface="Malgun Gothic" pitchFamily="34" charset="-127"/>
                <a:ea typeface="Malgun Gothic" pitchFamily="34" charset="-127"/>
                <a:cs typeface="Times New Roman" pitchFamily="18" charset="0"/>
              </a:rPr>
              <a:t>Pero nadie pudo saber las hermosas cosas que había visto, ni en medio de qué resplandor había entrado con su anciana abuela en el reino de los cielos.</a:t>
            </a:r>
            <a:endParaRPr lang="es-ES" b="1" dirty="0">
              <a:latin typeface="Malgun Gothic" pitchFamily="34" charset="-127"/>
              <a:ea typeface="Malgun Gothic" pitchFamily="34" charset="-127"/>
            </a:endParaRPr>
          </a:p>
        </p:txBody>
      </p:sp>
    </p:spTree>
  </p:cSld>
  <p:clrMapOvr>
    <a:masterClrMapping/>
  </p:clrMapOvr>
  <p:transition spd="med">
    <p:dissolve/>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7" name="Image 4" descr="gif neige,animé 2.gif"/>
          <p:cNvPicPr>
            <a:picLocks noChangeAspect="1"/>
          </p:cNvPicPr>
          <p:nvPr/>
        </p:nvPicPr>
        <p:blipFill>
          <a:blip r:embed="rId2" cstate="print"/>
          <a:srcRect/>
          <a:stretch>
            <a:fillRect/>
          </a:stretch>
        </p:blipFill>
        <p:spPr bwMode="auto">
          <a:xfrm>
            <a:off x="-285784" y="-571528"/>
            <a:ext cx="9644098" cy="7623600"/>
          </a:xfrm>
          <a:prstGeom prst="rect">
            <a:avLst/>
          </a:prstGeom>
          <a:noFill/>
          <a:ln w="9525">
            <a:noFill/>
            <a:miter lim="800000"/>
            <a:headEnd/>
            <a:tailEnd/>
          </a:ln>
        </p:spPr>
      </p:pic>
      <p:pic>
        <p:nvPicPr>
          <p:cNvPr id="16386" name="Picture 2" descr="http://images.jedessine.com/_uploads/_tiny_galerie/20100313/vign-contes-andersen_8x3.jpg"/>
          <p:cNvPicPr>
            <a:picLocks noChangeAspect="1" noChangeArrowheads="1"/>
          </p:cNvPicPr>
          <p:nvPr/>
        </p:nvPicPr>
        <p:blipFill>
          <a:blip r:embed="rId3"/>
          <a:srcRect/>
          <a:stretch>
            <a:fillRect/>
          </a:stretch>
        </p:blipFill>
        <p:spPr bwMode="auto">
          <a:xfrm>
            <a:off x="285720" y="357166"/>
            <a:ext cx="1643074" cy="1643075"/>
          </a:xfrm>
          <a:prstGeom prst="rect">
            <a:avLst/>
          </a:prstGeom>
          <a:noFill/>
        </p:spPr>
      </p:pic>
      <p:sp>
        <p:nvSpPr>
          <p:cNvPr id="4" name="3 Rectángulo"/>
          <p:cNvSpPr/>
          <p:nvPr/>
        </p:nvSpPr>
        <p:spPr>
          <a:xfrm>
            <a:off x="1142976" y="571480"/>
            <a:ext cx="7000924" cy="2123658"/>
          </a:xfrm>
          <a:prstGeom prst="rect">
            <a:avLst/>
          </a:prstGeom>
        </p:spPr>
        <p:txBody>
          <a:bodyPr wrap="square">
            <a:spAutoFit/>
          </a:bodyPr>
          <a:lstStyle/>
          <a:p>
            <a:pPr lvl="0" algn="ctr" fontAlgn="base">
              <a:spcBef>
                <a:spcPct val="0"/>
              </a:spcBef>
              <a:spcAft>
                <a:spcPct val="0"/>
              </a:spcAft>
            </a:pPr>
            <a:endParaRPr kumimoji="0" lang="es-ES" sz="9600" b="1" i="0" u="none" strike="noStrike" cap="none" normalizeH="0" baseline="0" dirty="0" smtClean="0">
              <a:ln>
                <a:noFill/>
              </a:ln>
              <a:solidFill>
                <a:srgbClr val="060D98"/>
              </a:solidFill>
              <a:effectLst/>
              <a:latin typeface="Garamond" pitchFamily="18" charset="0"/>
              <a:cs typeface="Times New Roman" pitchFamily="18" charset="0"/>
            </a:endParaRPr>
          </a:p>
          <a:p>
            <a:pPr lvl="0" algn="ctr" fontAlgn="base">
              <a:spcBef>
                <a:spcPct val="0"/>
              </a:spcBef>
              <a:spcAft>
                <a:spcPct val="0"/>
              </a:spcAft>
            </a:pPr>
            <a:r>
              <a:rPr kumimoji="0" lang="es-ES" b="1" i="0" u="none" strike="noStrike" normalizeH="0" baseline="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Garamond" pitchFamily="18" charset="0"/>
                <a:cs typeface="Times New Roman" pitchFamily="18" charset="0"/>
              </a:rPr>
              <a:t/>
            </a:r>
            <a:br>
              <a:rPr kumimoji="0" lang="es-ES" b="1" i="0" u="none" strike="noStrike" normalizeH="0" baseline="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Garamond" pitchFamily="18" charset="0"/>
                <a:cs typeface="Times New Roman" pitchFamily="18" charset="0"/>
              </a:rPr>
            </a:br>
            <a:endParaRPr kumimoji="0" lang="es-ES" b="1" i="0" u="none" strike="noStrike" normalizeH="0" baseline="0" dirty="0" smtClean="0">
              <a:ln w="18000">
                <a:solidFill>
                  <a:schemeClr val="accent2">
                    <a:satMod val="140000"/>
                  </a:schemeClr>
                </a:solidFill>
                <a:prstDash val="solid"/>
                <a:miter lim="800000"/>
              </a:ln>
              <a:solidFill>
                <a:srgbClr val="FFC000"/>
              </a:solidFill>
              <a:effectLst>
                <a:outerShdw blurRad="25500" dist="23000" dir="7020000" algn="tl">
                  <a:srgbClr val="000000">
                    <a:alpha val="50000"/>
                  </a:srgbClr>
                </a:outerShdw>
              </a:effectLst>
              <a:latin typeface="Times New Roman" pitchFamily="18" charset="0"/>
              <a:cs typeface="Times New Roman" pitchFamily="18" charset="0"/>
            </a:endParaRPr>
          </a:p>
        </p:txBody>
      </p:sp>
      <p:pic>
        <p:nvPicPr>
          <p:cNvPr id="5" name="Picture 2" descr="CARA"/>
          <p:cNvPicPr>
            <a:picLocks noChangeAspect="1" noChangeArrowheads="1"/>
          </p:cNvPicPr>
          <p:nvPr/>
        </p:nvPicPr>
        <p:blipFill>
          <a:blip r:embed="rId4" cstate="print"/>
          <a:srcRect/>
          <a:stretch>
            <a:fillRect/>
          </a:stretch>
        </p:blipFill>
        <p:spPr bwMode="auto">
          <a:xfrm>
            <a:off x="285721" y="5500702"/>
            <a:ext cx="857256" cy="981299"/>
          </a:xfrm>
          <a:prstGeom prst="rect">
            <a:avLst/>
          </a:prstGeom>
          <a:noFill/>
          <a:ln w="38100">
            <a:solidFill>
              <a:srgbClr val="1CDEF8"/>
            </a:solidFill>
            <a:miter lim="800000"/>
            <a:headEnd/>
            <a:tailEnd/>
          </a:ln>
        </p:spPr>
      </p:pic>
      <p:sp>
        <p:nvSpPr>
          <p:cNvPr id="6" name="5 Rectángulo"/>
          <p:cNvSpPr/>
          <p:nvPr/>
        </p:nvSpPr>
        <p:spPr>
          <a:xfrm>
            <a:off x="1428728" y="6000768"/>
            <a:ext cx="1357322" cy="461665"/>
          </a:xfrm>
          <a:prstGeom prst="rect">
            <a:avLst/>
          </a:prstGeom>
        </p:spPr>
        <p:txBody>
          <a:bodyPr wrap="square">
            <a:spAutoFit/>
          </a:bodyPr>
          <a:lstStyle/>
          <a:p>
            <a:r>
              <a:rPr lang="es-ES" sz="2400" b="1" kern="10" dirty="0" smtClean="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José Luis</a:t>
            </a:r>
            <a:endParaRPr lang="es-ES" sz="24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endParaRPr>
          </a:p>
        </p:txBody>
      </p:sp>
      <p:pic>
        <p:nvPicPr>
          <p:cNvPr id="7" name="Image 2" descr="swirlrainbw3.gif"/>
          <p:cNvPicPr>
            <a:picLocks noChangeAspect="1"/>
          </p:cNvPicPr>
          <p:nvPr/>
        </p:nvPicPr>
        <p:blipFill>
          <a:blip r:embed="rId5" cstate="print"/>
          <a:srcRect/>
          <a:stretch>
            <a:fillRect/>
          </a:stretch>
        </p:blipFill>
        <p:spPr bwMode="auto">
          <a:xfrm rot="10800000">
            <a:off x="0" y="6783312"/>
            <a:ext cx="9144000" cy="74688"/>
          </a:xfrm>
          <a:prstGeom prst="rect">
            <a:avLst/>
          </a:prstGeom>
          <a:noFill/>
          <a:ln w="9525">
            <a:noFill/>
            <a:miter lim="800000"/>
            <a:headEnd/>
            <a:tailEnd/>
          </a:ln>
        </p:spPr>
      </p:pic>
      <p:pic>
        <p:nvPicPr>
          <p:cNvPr id="8" name="Image 2" descr="swirlrainbw3.gif"/>
          <p:cNvPicPr>
            <a:picLocks noChangeAspect="1"/>
          </p:cNvPicPr>
          <p:nvPr/>
        </p:nvPicPr>
        <p:blipFill>
          <a:blip r:embed="rId5" cstate="print"/>
          <a:srcRect/>
          <a:stretch>
            <a:fillRect/>
          </a:stretch>
        </p:blipFill>
        <p:spPr bwMode="auto">
          <a:xfrm rot="10800000">
            <a:off x="0" y="0"/>
            <a:ext cx="9144000" cy="69512"/>
          </a:xfrm>
          <a:prstGeom prst="rect">
            <a:avLst/>
          </a:prstGeom>
          <a:noFill/>
          <a:ln w="9525">
            <a:noFill/>
            <a:miter lim="800000"/>
            <a:headEnd/>
            <a:tailEnd/>
          </a:ln>
        </p:spPr>
      </p:pic>
      <p:pic>
        <p:nvPicPr>
          <p:cNvPr id="10" name="Image 2" descr="swirlrainbw3.gif"/>
          <p:cNvPicPr>
            <a:picLocks noChangeAspect="1"/>
          </p:cNvPicPr>
          <p:nvPr/>
        </p:nvPicPr>
        <p:blipFill>
          <a:blip r:embed="rId5" cstate="print"/>
          <a:srcRect/>
          <a:stretch>
            <a:fillRect/>
          </a:stretch>
        </p:blipFill>
        <p:spPr bwMode="auto">
          <a:xfrm rot="5400000">
            <a:off x="-3394197" y="3394197"/>
            <a:ext cx="6858000" cy="69606"/>
          </a:xfrm>
          <a:prstGeom prst="rect">
            <a:avLst/>
          </a:prstGeom>
          <a:noFill/>
          <a:ln w="9525">
            <a:noFill/>
            <a:miter lim="800000"/>
            <a:headEnd/>
            <a:tailEnd/>
          </a:ln>
        </p:spPr>
      </p:pic>
      <p:pic>
        <p:nvPicPr>
          <p:cNvPr id="11" name="Image 2" descr="swirlrainbw3.gif"/>
          <p:cNvPicPr>
            <a:picLocks noChangeAspect="1"/>
          </p:cNvPicPr>
          <p:nvPr/>
        </p:nvPicPr>
        <p:blipFill>
          <a:blip r:embed="rId5" cstate="print"/>
          <a:srcRect/>
          <a:stretch>
            <a:fillRect/>
          </a:stretch>
        </p:blipFill>
        <p:spPr bwMode="auto">
          <a:xfrm rot="5400000">
            <a:off x="5680197" y="3394197"/>
            <a:ext cx="6858000" cy="69606"/>
          </a:xfrm>
          <a:prstGeom prst="rect">
            <a:avLst/>
          </a:prstGeom>
          <a:noFill/>
          <a:ln w="9525">
            <a:noFill/>
            <a:miter lim="800000"/>
            <a:headEnd/>
            <a:tailEnd/>
          </a:ln>
        </p:spPr>
      </p:pic>
      <p:sp>
        <p:nvSpPr>
          <p:cNvPr id="16" name="15 Rectángulo"/>
          <p:cNvSpPr/>
          <p:nvPr/>
        </p:nvSpPr>
        <p:spPr>
          <a:xfrm>
            <a:off x="1643042" y="1357298"/>
            <a:ext cx="5848909" cy="4154984"/>
          </a:xfrm>
          <a:prstGeom prst="rect">
            <a:avLst/>
          </a:prstGeom>
          <a:noFill/>
        </p:spPr>
        <p:txBody>
          <a:bodyPr wrap="none" lIns="91440" tIns="45720" rIns="91440" bIns="45720">
            <a:spAutoFit/>
          </a:bodyPr>
          <a:lstStyle/>
          <a:p>
            <a:pPr algn="ctr"/>
            <a:r>
              <a:rPr lang="es-ES" sz="6600" b="1"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rPr>
              <a:t>Un fuerte </a:t>
            </a:r>
          </a:p>
          <a:p>
            <a:pPr algn="ctr"/>
            <a:r>
              <a:rPr lang="es-ES" sz="6600" b="1"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rPr>
              <a:t>abrazo</a:t>
            </a:r>
          </a:p>
          <a:p>
            <a:pPr algn="ctr"/>
            <a:r>
              <a:rPr lang="es-ES" sz="6600" b="1"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rPr>
              <a:t>Que tengas una </a:t>
            </a:r>
          </a:p>
          <a:p>
            <a:pPr algn="ctr"/>
            <a:r>
              <a:rPr lang="es-ES" sz="6600" b="1" dirty="0" smtClean="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rPr>
              <a:t>Feliz Navidad</a:t>
            </a:r>
            <a:endParaRPr lang="es-ES" sz="6600" b="1" dirty="0">
              <a:ln w="18000">
                <a:solidFill>
                  <a:schemeClr val="accent2">
                    <a:satMod val="140000"/>
                  </a:schemeClr>
                </a:solidFill>
                <a:prstDash val="solid"/>
                <a:miter lim="800000"/>
              </a:ln>
              <a:solidFill>
                <a:srgbClr val="FFC000"/>
              </a:solidFill>
              <a:effectLst>
                <a:glow rad="228600">
                  <a:schemeClr val="accent6">
                    <a:satMod val="175000"/>
                    <a:alpha val="40000"/>
                  </a:schemeClr>
                </a:glow>
                <a:outerShdw blurRad="25500" dist="23000" dir="7020000" algn="tl">
                  <a:srgbClr val="000000">
                    <a:alpha val="50000"/>
                  </a:srgbClr>
                </a:outerShdw>
              </a:effectLst>
            </a:endParaRPr>
          </a:p>
        </p:txBody>
      </p:sp>
    </p:spTree>
  </p:cSld>
  <p:clrMapOvr>
    <a:masterClrMapping/>
  </p:clrMapOvr>
  <p:transition spd="med" advTm="13000">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 calcmode="lin" valueType="num">
                                      <p:cBhvr>
                                        <p:cTn id="7" dur="1000" fill="hold"/>
                                        <p:tgtEl>
                                          <p:spTgt spid="16">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6">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6">
                                            <p:txEl>
                                              <p:pRg st="0" end="0"/>
                                            </p:txEl>
                                          </p:spTgt>
                                        </p:tgtEl>
                                      </p:cBhvr>
                                    </p:animEffect>
                                  </p:childTnLst>
                                </p:cTn>
                              </p:par>
                            </p:childTnLst>
                          </p:cTn>
                        </p:par>
                        <p:par>
                          <p:cTn id="10" fill="hold">
                            <p:stCondLst>
                              <p:cond delay="1000"/>
                            </p:stCondLst>
                            <p:childTnLst>
                              <p:par>
                                <p:cTn id="11" presetID="55" presetClass="entr" presetSubtype="0" fill="hold" nodeType="afterEffect">
                                  <p:stCondLst>
                                    <p:cond delay="0"/>
                                  </p:stCondLst>
                                  <p:childTnLst>
                                    <p:set>
                                      <p:cBhvr>
                                        <p:cTn id="12" dur="1" fill="hold">
                                          <p:stCondLst>
                                            <p:cond delay="0"/>
                                          </p:stCondLst>
                                        </p:cTn>
                                        <p:tgtEl>
                                          <p:spTgt spid="16">
                                            <p:txEl>
                                              <p:pRg st="1" end="1"/>
                                            </p:txEl>
                                          </p:spTgt>
                                        </p:tgtEl>
                                        <p:attrNameLst>
                                          <p:attrName>style.visibility</p:attrName>
                                        </p:attrNameLst>
                                      </p:cBhvr>
                                      <p:to>
                                        <p:strVal val="visible"/>
                                      </p:to>
                                    </p:set>
                                    <p:anim calcmode="lin" valueType="num">
                                      <p:cBhvr>
                                        <p:cTn id="13" dur="1000" fill="hold"/>
                                        <p:tgtEl>
                                          <p:spTgt spid="16">
                                            <p:txEl>
                                              <p:pRg st="1" end="1"/>
                                            </p:txEl>
                                          </p:spTgt>
                                        </p:tgtEl>
                                        <p:attrNameLst>
                                          <p:attrName>ppt_w</p:attrName>
                                        </p:attrNameLst>
                                      </p:cBhvr>
                                      <p:tavLst>
                                        <p:tav tm="0">
                                          <p:val>
                                            <p:strVal val="#ppt_w*0.70"/>
                                          </p:val>
                                        </p:tav>
                                        <p:tav tm="100000">
                                          <p:val>
                                            <p:strVal val="#ppt_w"/>
                                          </p:val>
                                        </p:tav>
                                      </p:tavLst>
                                    </p:anim>
                                    <p:anim calcmode="lin" valueType="num">
                                      <p:cBhvr>
                                        <p:cTn id="14" dur="1000" fill="hold"/>
                                        <p:tgtEl>
                                          <p:spTgt spid="16">
                                            <p:txEl>
                                              <p:pRg st="1" end="1"/>
                                            </p:txEl>
                                          </p:spTgt>
                                        </p:tgtEl>
                                        <p:attrNameLst>
                                          <p:attrName>ppt_h</p:attrName>
                                        </p:attrNameLst>
                                      </p:cBhvr>
                                      <p:tavLst>
                                        <p:tav tm="0">
                                          <p:val>
                                            <p:strVal val="#ppt_h"/>
                                          </p:val>
                                        </p:tav>
                                        <p:tav tm="100000">
                                          <p:val>
                                            <p:strVal val="#ppt_h"/>
                                          </p:val>
                                        </p:tav>
                                      </p:tavLst>
                                    </p:anim>
                                    <p:animEffect transition="in" filter="fade">
                                      <p:cBhvr>
                                        <p:cTn id="15" dur="1000"/>
                                        <p:tgtEl>
                                          <p:spTgt spid="16">
                                            <p:txEl>
                                              <p:pRg st="1" end="1"/>
                                            </p:txEl>
                                          </p:spTgt>
                                        </p:tgtEl>
                                      </p:cBhvr>
                                    </p:animEffect>
                                  </p:childTnLst>
                                </p:cTn>
                              </p:par>
                            </p:childTnLst>
                          </p:cTn>
                        </p:par>
                        <p:par>
                          <p:cTn id="16" fill="hold">
                            <p:stCondLst>
                              <p:cond delay="2000"/>
                            </p:stCondLst>
                            <p:childTnLst>
                              <p:par>
                                <p:cTn id="17" presetID="55" presetClass="entr" presetSubtype="0" fill="hold" nodeType="afterEffect">
                                  <p:stCondLst>
                                    <p:cond delay="0"/>
                                  </p:stCondLst>
                                  <p:childTnLst>
                                    <p:set>
                                      <p:cBhvr>
                                        <p:cTn id="18" dur="1" fill="hold">
                                          <p:stCondLst>
                                            <p:cond delay="0"/>
                                          </p:stCondLst>
                                        </p:cTn>
                                        <p:tgtEl>
                                          <p:spTgt spid="16">
                                            <p:txEl>
                                              <p:pRg st="2" end="2"/>
                                            </p:txEl>
                                          </p:spTgt>
                                        </p:tgtEl>
                                        <p:attrNameLst>
                                          <p:attrName>style.visibility</p:attrName>
                                        </p:attrNameLst>
                                      </p:cBhvr>
                                      <p:to>
                                        <p:strVal val="visible"/>
                                      </p:to>
                                    </p:set>
                                    <p:anim calcmode="lin" valueType="num">
                                      <p:cBhvr>
                                        <p:cTn id="19" dur="1000" fill="hold"/>
                                        <p:tgtEl>
                                          <p:spTgt spid="16">
                                            <p:txEl>
                                              <p:pRg st="2" end="2"/>
                                            </p:txEl>
                                          </p:spTgt>
                                        </p:tgtEl>
                                        <p:attrNameLst>
                                          <p:attrName>ppt_w</p:attrName>
                                        </p:attrNameLst>
                                      </p:cBhvr>
                                      <p:tavLst>
                                        <p:tav tm="0">
                                          <p:val>
                                            <p:strVal val="#ppt_w*0.70"/>
                                          </p:val>
                                        </p:tav>
                                        <p:tav tm="100000">
                                          <p:val>
                                            <p:strVal val="#ppt_w"/>
                                          </p:val>
                                        </p:tav>
                                      </p:tavLst>
                                    </p:anim>
                                    <p:anim calcmode="lin" valueType="num">
                                      <p:cBhvr>
                                        <p:cTn id="20" dur="1000" fill="hold"/>
                                        <p:tgtEl>
                                          <p:spTgt spid="16">
                                            <p:txEl>
                                              <p:pRg st="2" end="2"/>
                                            </p:txEl>
                                          </p:spTgt>
                                        </p:tgtEl>
                                        <p:attrNameLst>
                                          <p:attrName>ppt_h</p:attrName>
                                        </p:attrNameLst>
                                      </p:cBhvr>
                                      <p:tavLst>
                                        <p:tav tm="0">
                                          <p:val>
                                            <p:strVal val="#ppt_h"/>
                                          </p:val>
                                        </p:tav>
                                        <p:tav tm="100000">
                                          <p:val>
                                            <p:strVal val="#ppt_h"/>
                                          </p:val>
                                        </p:tav>
                                      </p:tavLst>
                                    </p:anim>
                                    <p:animEffect transition="in" filter="fade">
                                      <p:cBhvr>
                                        <p:cTn id="21" dur="1000"/>
                                        <p:tgtEl>
                                          <p:spTgt spid="16">
                                            <p:txEl>
                                              <p:pRg st="2" end="2"/>
                                            </p:txEl>
                                          </p:spTgt>
                                        </p:tgtEl>
                                      </p:cBhvr>
                                    </p:animEffect>
                                  </p:childTnLst>
                                </p:cTn>
                              </p:par>
                            </p:childTnLst>
                          </p:cTn>
                        </p:par>
                        <p:par>
                          <p:cTn id="22" fill="hold">
                            <p:stCondLst>
                              <p:cond delay="3000"/>
                            </p:stCondLst>
                            <p:childTnLst>
                              <p:par>
                                <p:cTn id="23" presetID="55" presetClass="entr" presetSubtype="0" fill="hold" nodeType="afterEffect">
                                  <p:stCondLst>
                                    <p:cond delay="0"/>
                                  </p:stCondLst>
                                  <p:childTnLst>
                                    <p:set>
                                      <p:cBhvr>
                                        <p:cTn id="24" dur="1" fill="hold">
                                          <p:stCondLst>
                                            <p:cond delay="0"/>
                                          </p:stCondLst>
                                        </p:cTn>
                                        <p:tgtEl>
                                          <p:spTgt spid="16">
                                            <p:txEl>
                                              <p:pRg st="3" end="3"/>
                                            </p:txEl>
                                          </p:spTgt>
                                        </p:tgtEl>
                                        <p:attrNameLst>
                                          <p:attrName>style.visibility</p:attrName>
                                        </p:attrNameLst>
                                      </p:cBhvr>
                                      <p:to>
                                        <p:strVal val="visible"/>
                                      </p:to>
                                    </p:set>
                                    <p:anim calcmode="lin" valueType="num">
                                      <p:cBhvr>
                                        <p:cTn id="25" dur="1000" fill="hold"/>
                                        <p:tgtEl>
                                          <p:spTgt spid="16">
                                            <p:txEl>
                                              <p:pRg st="3" end="3"/>
                                            </p:txEl>
                                          </p:spTgt>
                                        </p:tgtEl>
                                        <p:attrNameLst>
                                          <p:attrName>ppt_w</p:attrName>
                                        </p:attrNameLst>
                                      </p:cBhvr>
                                      <p:tavLst>
                                        <p:tav tm="0">
                                          <p:val>
                                            <p:strVal val="#ppt_w*0.70"/>
                                          </p:val>
                                        </p:tav>
                                        <p:tav tm="100000">
                                          <p:val>
                                            <p:strVal val="#ppt_w"/>
                                          </p:val>
                                        </p:tav>
                                      </p:tavLst>
                                    </p:anim>
                                    <p:anim calcmode="lin" valueType="num">
                                      <p:cBhvr>
                                        <p:cTn id="26" dur="1000" fill="hold"/>
                                        <p:tgtEl>
                                          <p:spTgt spid="16">
                                            <p:txEl>
                                              <p:pRg st="3" end="3"/>
                                            </p:txEl>
                                          </p:spTgt>
                                        </p:tgtEl>
                                        <p:attrNameLst>
                                          <p:attrName>ppt_h</p:attrName>
                                        </p:attrNameLst>
                                      </p:cBhvr>
                                      <p:tavLst>
                                        <p:tav tm="0">
                                          <p:val>
                                            <p:strVal val="#ppt_h"/>
                                          </p:val>
                                        </p:tav>
                                        <p:tav tm="100000">
                                          <p:val>
                                            <p:strVal val="#ppt_h"/>
                                          </p:val>
                                        </p:tav>
                                      </p:tavLst>
                                    </p:anim>
                                    <p:animEffect transition="in" filter="fade">
                                      <p:cBhvr>
                                        <p:cTn id="27" dur="1000"/>
                                        <p:tgtEl>
                                          <p:spTgt spid="1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1506012">
            <a:off x="4114800" y="838200"/>
            <a:ext cx="4826000" cy="2108200"/>
          </a:xfrm>
          <a:prstGeom prst="rect">
            <a:avLst/>
          </a:prstGeom>
          <a:noFill/>
        </p:spPr>
      </p:pic>
      <p:pic>
        <p:nvPicPr>
          <p:cNvPr id="16" name="Image 4" descr="gif neige,animé 2.gif"/>
          <p:cNvPicPr>
            <a:picLocks noChangeAspect="1"/>
          </p:cNvPicPr>
          <p:nvPr/>
        </p:nvPicPr>
        <p:blipFill>
          <a:blip r:embed="rId19" cstate="print"/>
          <a:srcRect/>
          <a:stretch>
            <a:fillRect/>
          </a:stretch>
        </p:blipFill>
        <p:spPr bwMode="auto">
          <a:xfrm>
            <a:off x="-500098" y="-500090"/>
            <a:ext cx="9644098" cy="7623600"/>
          </a:xfrm>
          <a:prstGeom prst="rect">
            <a:avLst/>
          </a:prstGeom>
          <a:noFill/>
          <a:ln w="9525">
            <a:noFill/>
            <a:miter lim="800000"/>
            <a:headEnd/>
            <a:tailEnd/>
          </a:ln>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par>
                          <p:cTn id="7" fill="hold">
                            <p:stCondLst>
                              <p:cond delay="1500"/>
                            </p:stCondLst>
                            <p:childTnLst>
                              <p:par>
                                <p:cTn id="8" presetID="17" presetClass="exit" presetSubtype="10" fill="hold" nodeType="afterEffect">
                                  <p:stCondLst>
                                    <p:cond delay="0"/>
                                  </p:stCondLst>
                                  <p:childTnLst>
                                    <p:anim calcmode="lin" valueType="num">
                                      <p:cBhvr>
                                        <p:cTn id="9" dur="3000"/>
                                        <p:tgtEl>
                                          <p:spTgt spid="16"/>
                                        </p:tgtEl>
                                        <p:attrNameLst>
                                          <p:attrName>ppt_w</p:attrName>
                                        </p:attrNameLst>
                                      </p:cBhvr>
                                      <p:tavLst>
                                        <p:tav tm="0">
                                          <p:val>
                                            <p:strVal val="ppt_w"/>
                                          </p:val>
                                        </p:tav>
                                        <p:tav tm="100000">
                                          <p:val>
                                            <p:fltVal val="0"/>
                                          </p:val>
                                        </p:tav>
                                      </p:tavLst>
                                    </p:anim>
                                    <p:anim calcmode="lin" valueType="num">
                                      <p:cBhvr>
                                        <p:cTn id="10" dur="3000"/>
                                        <p:tgtEl>
                                          <p:spTgt spid="16"/>
                                        </p:tgtEl>
                                        <p:attrNameLst>
                                          <p:attrName>ppt_h</p:attrName>
                                        </p:attrNameLst>
                                      </p:cBhvr>
                                      <p:tavLst>
                                        <p:tav tm="0">
                                          <p:val>
                                            <p:strVal val="ppt_h"/>
                                          </p:val>
                                        </p:tav>
                                        <p:tav tm="100000">
                                          <p:val>
                                            <p:strVal val="ppt_h"/>
                                          </p:val>
                                        </p:tav>
                                      </p:tavLst>
                                    </p:anim>
                                    <p:set>
                                      <p:cBhvr>
                                        <p:cTn id="11" dur="1" fill="hold">
                                          <p:stCondLst>
                                            <p:cond delay="2999"/>
                                          </p:stCondLst>
                                        </p:cTn>
                                        <p:tgtEl>
                                          <p:spTgt spid="1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12"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UNA TRISTE HISTORIA DE NAVIDAD">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UNA TRISTE HISTORIA DE NAVIDAD</Template>
  <TotalTime>3</TotalTime>
  <Words>800</Words>
  <Application>Microsoft Office PowerPoint</Application>
  <PresentationFormat>Presentación en pantalla (4:3)</PresentationFormat>
  <Paragraphs>26</Paragraphs>
  <Slides>12</Slides>
  <Notes>0</Notes>
  <HiddenSlides>0</HiddenSlides>
  <MMClips>1</MMClips>
  <ScaleCrop>false</ScaleCrop>
  <HeadingPairs>
    <vt:vector size="4" baseType="variant">
      <vt:variant>
        <vt:lpstr>Tema</vt:lpstr>
      </vt:variant>
      <vt:variant>
        <vt:i4>2</vt:i4>
      </vt:variant>
      <vt:variant>
        <vt:lpstr>Títulos de diapositiva</vt:lpstr>
      </vt:variant>
      <vt:variant>
        <vt:i4>12</vt:i4>
      </vt:variant>
    </vt:vector>
  </HeadingPairs>
  <TitlesOfParts>
    <vt:vector size="14" baseType="lpstr">
      <vt:lpstr>UNA TRISTE HISTORIA DE NAVIDAD</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4</cp:revision>
  <dcterms:created xsi:type="dcterms:W3CDTF">2015-12-04T08:52:08Z</dcterms:created>
  <dcterms:modified xsi:type="dcterms:W3CDTF">2015-12-04T08:55:34Z</dcterms:modified>
</cp:coreProperties>
</file>