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sldIdLst>
    <p:sldId id="256" r:id="rId3"/>
    <p:sldId id="268" r:id="rId4"/>
    <p:sldId id="269" r:id="rId5"/>
    <p:sldId id="266" r:id="rId6"/>
    <p:sldId id="270" r:id="rId7"/>
    <p:sldId id="263" r:id="rId8"/>
    <p:sldId id="262" r:id="rId9"/>
    <p:sldId id="265" r:id="rId10"/>
    <p:sldId id="277" r:id="rId11"/>
    <p:sldId id="271" r:id="rId12"/>
    <p:sldId id="274" r:id="rId13"/>
    <p:sldId id="275" r:id="rId14"/>
    <p:sldId id="273" r:id="rId15"/>
    <p:sldId id="272" r:id="rId16"/>
    <p:sldId id="278" r:id="rId17"/>
    <p:sldId id="279" r:id="rId18"/>
  </p:sldIdLst>
  <p:sldSz cx="9144000" cy="5143500" type="screen16x9"/>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2lVDGjyLqf8RMWURCg5DPw" hashData="cyL2RYgW1gpJsbztc33kB1Hh4A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033"/>
    <a:srgbClr val="640000"/>
    <a:srgbClr val="FBE4C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9875" autoAdjust="0"/>
    <p:restoredTop sz="92874" autoAdjust="0"/>
  </p:normalViewPr>
  <p:slideViewPr>
    <p:cSldViewPr>
      <p:cViewPr>
        <p:scale>
          <a:sx n="328" d="100"/>
          <a:sy n="328" d="100"/>
        </p:scale>
        <p:origin x="3840" y="302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78B54FF5-D260-4CDA-9507-8EB6CB438F01}" type="datetimeFigureOut">
              <a:rPr lang="es-PE" smtClean="0"/>
              <a:pPr/>
              <a:t>7/12/2016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E56C2B8-C313-4405-B643-25978CD204D6}" type="slidenum">
              <a:rPr lang="es-PE" smtClean="0"/>
              <a:pPr/>
              <a:t>‹Nº›</a:t>
            </a:fld>
            <a:endParaRPr lang="es-PE"/>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8B54FF5-D260-4CDA-9507-8EB6CB438F01}" type="datetimeFigureOut">
              <a:rPr lang="es-PE" smtClean="0"/>
              <a:pPr/>
              <a:t>7/12/2016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E56C2B8-C313-4405-B643-25978CD204D6}" type="slidenum">
              <a:rPr lang="es-PE" smtClean="0"/>
              <a:pPr/>
              <a:t>‹Nº›</a:t>
            </a:fld>
            <a:endParaRPr lang="es-PE"/>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8B54FF5-D260-4CDA-9507-8EB6CB438F01}" type="datetimeFigureOut">
              <a:rPr lang="es-PE" smtClean="0"/>
              <a:pPr/>
              <a:t>7/12/2016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E56C2B8-C313-4405-B643-25978CD204D6}" type="slidenum">
              <a:rPr lang="es-PE" smtClean="0"/>
              <a:pPr/>
              <a:t>‹Nº›</a:t>
            </a:fld>
            <a:endParaRPr lang="es-PE"/>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78B54FF5-D260-4CDA-9507-8EB6CB438F01}" type="datetimeFigureOut">
              <a:rPr lang="es-PE" smtClean="0"/>
              <a:pPr/>
              <a:t>7/12/2016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E56C2B8-C313-4405-B643-25978CD204D6}" type="slidenum">
              <a:rPr lang="es-PE" smtClean="0"/>
              <a:pPr/>
              <a:t>‹Nº›</a:t>
            </a:fld>
            <a:endParaRPr lang="es-PE"/>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78B54FF5-D260-4CDA-9507-8EB6CB438F01}" type="datetimeFigureOut">
              <a:rPr lang="es-PE" smtClean="0"/>
              <a:pPr/>
              <a:t>7/12/2016</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9E56C2B8-C313-4405-B643-25978CD204D6}" type="slidenum">
              <a:rPr lang="es-PE" smtClean="0"/>
              <a:pPr/>
              <a:t>‹Nº›</a:t>
            </a:fld>
            <a:endParaRPr lang="es-PE"/>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78B54FF5-D260-4CDA-9507-8EB6CB438F01}" type="datetimeFigureOut">
              <a:rPr lang="es-PE" smtClean="0"/>
              <a:pPr/>
              <a:t>7/12/2016</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9E56C2B8-C313-4405-B643-25978CD204D6}" type="slidenum">
              <a:rPr lang="es-PE" smtClean="0"/>
              <a:pPr/>
              <a:t>‹Nº›</a:t>
            </a:fld>
            <a:endParaRPr lang="es-PE"/>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8B54FF5-D260-4CDA-9507-8EB6CB438F01}" type="datetimeFigureOut">
              <a:rPr lang="es-PE" smtClean="0"/>
              <a:pPr/>
              <a:t>7/12/2016</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9E56C2B8-C313-4405-B643-25978CD204D6}" type="slidenum">
              <a:rPr lang="es-PE" smtClean="0"/>
              <a:pPr/>
              <a:t>‹Nº›</a:t>
            </a:fld>
            <a:endParaRPr lang="es-PE"/>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8B54FF5-D260-4CDA-9507-8EB6CB438F01}" type="datetimeFigureOut">
              <a:rPr lang="es-PE" smtClean="0"/>
              <a:pPr/>
              <a:t>7/12/2016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E56C2B8-C313-4405-B643-25978CD204D6}" type="slidenum">
              <a:rPr lang="es-PE" smtClean="0"/>
              <a:pPr/>
              <a:t>‹Nº›</a:t>
            </a:fld>
            <a:endParaRPr lang="es-PE"/>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8B54FF5-D260-4CDA-9507-8EB6CB438F01}" type="datetimeFigureOut">
              <a:rPr lang="es-PE" smtClean="0"/>
              <a:pPr/>
              <a:t>7/12/2016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E56C2B8-C313-4405-B643-25978CD204D6}" type="slidenum">
              <a:rPr lang="es-PE" smtClean="0"/>
              <a:pPr/>
              <a:t>‹Nº›</a:t>
            </a:fld>
            <a:endParaRPr lang="es-PE"/>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8B54FF5-D260-4CDA-9507-8EB6CB438F01}" type="datetimeFigureOut">
              <a:rPr lang="es-PE" smtClean="0"/>
              <a:pPr/>
              <a:t>7/12/2016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E56C2B8-C313-4405-B643-25978CD204D6}" type="slidenum">
              <a:rPr lang="es-PE" smtClean="0"/>
              <a:pPr/>
              <a:t>‹Nº›</a:t>
            </a:fld>
            <a:endParaRPr lang="es-PE"/>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8B54FF5-D260-4CDA-9507-8EB6CB438F01}" type="datetimeFigureOut">
              <a:rPr lang="es-PE" smtClean="0"/>
              <a:pPr/>
              <a:t>7/12/2016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E56C2B8-C313-4405-B643-25978CD204D6}" type="slidenum">
              <a:rPr lang="es-PE" smtClean="0"/>
              <a:pPr/>
              <a:t>‹Nº›</a:t>
            </a:fld>
            <a:endParaRPr lang="es-PE"/>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78B54FF5-D260-4CDA-9507-8EB6CB438F01}" type="datetimeFigureOut">
              <a:rPr lang="es-PE" smtClean="0"/>
              <a:pPr/>
              <a:t>7/12/2016</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E56C2B8-C313-4405-B643-25978CD204D6}"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10" Type="http://schemas.openxmlformats.org/officeDocument/2006/relationships/image" Target="../media/image8.jpeg"/><Relationship Id="rId4" Type="http://schemas.openxmlformats.org/officeDocument/2006/relationships/image" Target="../media/image2.png"/><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3.gif"/><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3.gif"/><Relationship Id="rId5" Type="http://schemas.openxmlformats.org/officeDocument/2006/relationships/image" Target="../media/image12.gif"/><Relationship Id="rId4" Type="http://schemas.openxmlformats.org/officeDocument/2006/relationships/image" Target="../media/image11.gif"/></Relationships>
</file>

<file path=ppt/slides/_rels/slide3.xml.rels><?xml version="1.0" encoding="UTF-8" standalone="yes"?>
<Relationships xmlns="http://schemas.openxmlformats.org/package/2006/relationships"><Relationship Id="rId3" Type="http://schemas.openxmlformats.org/officeDocument/2006/relationships/image" Target="../media/image14.gif"/><Relationship Id="rId7" Type="http://schemas.openxmlformats.org/officeDocument/2006/relationships/image" Target="../media/image3.gif"/><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7.gif"/><Relationship Id="rId5" Type="http://schemas.openxmlformats.org/officeDocument/2006/relationships/image" Target="../media/image16.gif"/><Relationship Id="rId4" Type="http://schemas.openxmlformats.org/officeDocument/2006/relationships/image" Target="../media/image15.jpeg"/></Relationships>
</file>

<file path=ppt/slides/_rels/slide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9.png"/><Relationship Id="rId1" Type="http://schemas.openxmlformats.org/officeDocument/2006/relationships/slideLayout" Target="../slideLayouts/slideLayout1.xml"/><Relationship Id="rId5" Type="http://schemas.openxmlformats.org/officeDocument/2006/relationships/image" Target="../media/image3.gif"/><Relationship Id="rId4" Type="http://schemas.openxmlformats.org/officeDocument/2006/relationships/image" Target="../media/image19.gif"/></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22.gif"/><Relationship Id="rId4" Type="http://schemas.openxmlformats.org/officeDocument/2006/relationships/image" Target="../media/image21.jpeg"/></Relationships>
</file>

<file path=ppt/slides/_rels/slide6.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25.gif"/><Relationship Id="rId4" Type="http://schemas.openxmlformats.org/officeDocument/2006/relationships/image" Target="../media/image24.jpeg"/></Relationships>
</file>

<file path=ppt/slides/_rels/slide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27.gif"/><Relationship Id="rId4" Type="http://schemas.openxmlformats.org/officeDocument/2006/relationships/image" Target="../media/image6.gif"/></Relationships>
</file>

<file path=ppt/slides/_rels/slide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30.png"/><Relationship Id="rId4" Type="http://schemas.openxmlformats.org/officeDocument/2006/relationships/image" Target="../media/image29.gif"/></Relationships>
</file>

<file path=ppt/slides/_rels/slide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33.png"/><Relationship Id="rId4" Type="http://schemas.openxmlformats.org/officeDocument/2006/relationships/image" Target="../media/image32.gif"/></Relationships>
</file>

<file path=ppt/slides/_rels/slide10.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36.png"/><Relationship Id="rId4" Type="http://schemas.openxmlformats.org/officeDocument/2006/relationships/image" Target="../media/image35.jpeg"/></Relationships>
</file>

<file path=ppt/slides/_rels/slide1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39.png"/><Relationship Id="rId4" Type="http://schemas.openxmlformats.org/officeDocument/2006/relationships/image" Target="../media/image38.gif"/></Relationships>
</file>

<file path=ppt/slides/_rels/slide12.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42.png"/><Relationship Id="rId4" Type="http://schemas.openxmlformats.org/officeDocument/2006/relationships/image" Target="../media/image41.jpeg"/></Relationships>
</file>

<file path=ppt/slides/_rels/slide1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45.gif"/><Relationship Id="rId4" Type="http://schemas.openxmlformats.org/officeDocument/2006/relationships/image" Target="../media/image44.gif"/></Relationships>
</file>

<file path=ppt/slides/_rels/slide1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3.gif"/><Relationship Id="rId5" Type="http://schemas.openxmlformats.org/officeDocument/2006/relationships/image" Target="../media/image48.gif"/><Relationship Id="rId4" Type="http://schemas.openxmlformats.org/officeDocument/2006/relationships/image" Target="../media/image47.jpeg"/></Relationships>
</file>

<file path=ppt/slides/_rels/slide15.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image" Target="../media/image49.jpeg"/><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16.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image" Target="../media/image57.png"/><Relationship Id="rId18" Type="http://schemas.openxmlformats.org/officeDocument/2006/relationships/image" Target="../media/image60.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3.png"/><Relationship Id="rId11" Type="http://schemas.openxmlformats.org/officeDocument/2006/relationships/image" Target="../media/image56.png"/><Relationship Id="rId5" Type="http://schemas.openxmlformats.org/officeDocument/2006/relationships/hyperlink" Target="http://www.mispps.com/" TargetMode="External"/><Relationship Id="rId15" Type="http://schemas.openxmlformats.org/officeDocument/2006/relationships/image" Target="../media/image58.png"/><Relationship Id="rId10" Type="http://schemas.openxmlformats.org/officeDocument/2006/relationships/hyperlink" Target="https://www.facebook.com/mispps" TargetMode="External"/><Relationship Id="rId4" Type="http://schemas.openxmlformats.org/officeDocument/2006/relationships/image" Target="../media/image52.png"/><Relationship Id="rId9" Type="http://schemas.openxmlformats.org/officeDocument/2006/relationships/image" Target="../media/image5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p:spPr>
        <p:txBody>
          <a:bodyPr/>
          <a:lstStyle/>
          <a:p>
            <a:endParaRPr lang="es-PE" dirty="0"/>
          </a:p>
        </p:txBody>
      </p:sp>
      <p:pic>
        <p:nvPicPr>
          <p:cNvPr id="18" name="17 Imagen" descr="bright-christmas-tree-2880x1800.jpg"/>
          <p:cNvPicPr>
            <a:picLocks noChangeAspect="1"/>
          </p:cNvPicPr>
          <p:nvPr/>
        </p:nvPicPr>
        <p:blipFill>
          <a:blip r:embed="rId3"/>
          <a:stretch>
            <a:fillRect/>
          </a:stretch>
        </p:blipFill>
        <p:spPr>
          <a:xfrm>
            <a:off x="0" y="0"/>
            <a:ext cx="9144000" cy="5143500"/>
          </a:xfrm>
          <a:prstGeom prst="rect">
            <a:avLst/>
          </a:prstGeom>
        </p:spPr>
      </p:pic>
      <p:pic>
        <p:nvPicPr>
          <p:cNvPr id="19" name="18 Imagen" descr="ca82c0e6.png"/>
          <p:cNvPicPr>
            <a:picLocks noChangeAspect="1"/>
          </p:cNvPicPr>
          <p:nvPr/>
        </p:nvPicPr>
        <p:blipFill>
          <a:blip r:embed="rId4"/>
          <a:stretch>
            <a:fillRect/>
          </a:stretch>
        </p:blipFill>
        <p:spPr>
          <a:xfrm>
            <a:off x="7358082" y="571486"/>
            <a:ext cx="1357322" cy="4429138"/>
          </a:xfrm>
          <a:prstGeom prst="rect">
            <a:avLst/>
          </a:prstGeom>
        </p:spPr>
      </p:pic>
      <p:pic>
        <p:nvPicPr>
          <p:cNvPr id="20" name="Picture 4" descr="Resultado de imagen de barra navidad gif animado"/>
          <p:cNvPicPr>
            <a:picLocks noChangeAspect="1" noChangeArrowheads="1" noCrop="1"/>
          </p:cNvPicPr>
          <p:nvPr/>
        </p:nvPicPr>
        <p:blipFill>
          <a:blip r:embed="rId5"/>
          <a:srcRect/>
          <a:stretch>
            <a:fillRect/>
          </a:stretch>
        </p:blipFill>
        <p:spPr bwMode="auto">
          <a:xfrm>
            <a:off x="0" y="0"/>
            <a:ext cx="1857355" cy="617571"/>
          </a:xfrm>
          <a:prstGeom prst="rect">
            <a:avLst/>
          </a:prstGeom>
          <a:noFill/>
          <a:effectLst>
            <a:softEdge rad="12700"/>
          </a:effectLst>
        </p:spPr>
      </p:pic>
      <p:pic>
        <p:nvPicPr>
          <p:cNvPr id="21" name="Picture 4" descr="Resultado de imagen de barra navidad gif animado"/>
          <p:cNvPicPr>
            <a:picLocks noChangeAspect="1" noChangeArrowheads="1" noCrop="1"/>
          </p:cNvPicPr>
          <p:nvPr/>
        </p:nvPicPr>
        <p:blipFill>
          <a:blip r:embed="rId5"/>
          <a:srcRect/>
          <a:stretch>
            <a:fillRect/>
          </a:stretch>
        </p:blipFill>
        <p:spPr bwMode="auto">
          <a:xfrm>
            <a:off x="1857388" y="0"/>
            <a:ext cx="1857355" cy="617571"/>
          </a:xfrm>
          <a:prstGeom prst="rect">
            <a:avLst/>
          </a:prstGeom>
          <a:noFill/>
          <a:effectLst>
            <a:softEdge rad="12700"/>
          </a:effectLst>
        </p:spPr>
      </p:pic>
      <p:pic>
        <p:nvPicPr>
          <p:cNvPr id="23" name="Picture 4" descr="Resultado de imagen de barra navidad gif animado"/>
          <p:cNvPicPr>
            <a:picLocks noChangeAspect="1" noChangeArrowheads="1" noCrop="1"/>
          </p:cNvPicPr>
          <p:nvPr/>
        </p:nvPicPr>
        <p:blipFill>
          <a:blip r:embed="rId5"/>
          <a:srcRect/>
          <a:stretch>
            <a:fillRect/>
          </a:stretch>
        </p:blipFill>
        <p:spPr bwMode="auto">
          <a:xfrm>
            <a:off x="3786182" y="0"/>
            <a:ext cx="1857355" cy="617571"/>
          </a:xfrm>
          <a:prstGeom prst="rect">
            <a:avLst/>
          </a:prstGeom>
          <a:noFill/>
          <a:effectLst>
            <a:softEdge rad="12700"/>
          </a:effectLst>
        </p:spPr>
      </p:pic>
      <p:pic>
        <p:nvPicPr>
          <p:cNvPr id="24" name="Picture 4" descr="Resultado de imagen de barra navidad gif animado"/>
          <p:cNvPicPr>
            <a:picLocks noChangeAspect="1" noChangeArrowheads="1" noCrop="1"/>
          </p:cNvPicPr>
          <p:nvPr/>
        </p:nvPicPr>
        <p:blipFill>
          <a:blip r:embed="rId5"/>
          <a:srcRect/>
          <a:stretch>
            <a:fillRect/>
          </a:stretch>
        </p:blipFill>
        <p:spPr bwMode="auto">
          <a:xfrm>
            <a:off x="5572132" y="0"/>
            <a:ext cx="1857355" cy="617571"/>
          </a:xfrm>
          <a:prstGeom prst="rect">
            <a:avLst/>
          </a:prstGeom>
          <a:noFill/>
          <a:effectLst>
            <a:softEdge rad="12700"/>
          </a:effectLst>
        </p:spPr>
      </p:pic>
      <p:pic>
        <p:nvPicPr>
          <p:cNvPr id="26" name="Picture 4" descr="Resultado de imagen de barra navidad gif animado"/>
          <p:cNvPicPr>
            <a:picLocks noChangeAspect="1" noChangeArrowheads="1" noCrop="1"/>
          </p:cNvPicPr>
          <p:nvPr/>
        </p:nvPicPr>
        <p:blipFill>
          <a:blip r:embed="rId5"/>
          <a:srcRect/>
          <a:stretch>
            <a:fillRect/>
          </a:stretch>
        </p:blipFill>
        <p:spPr bwMode="auto">
          <a:xfrm>
            <a:off x="7286645" y="0"/>
            <a:ext cx="1857355" cy="617571"/>
          </a:xfrm>
          <a:prstGeom prst="rect">
            <a:avLst/>
          </a:prstGeom>
          <a:noFill/>
          <a:effectLst>
            <a:softEdge rad="12700"/>
          </a:effectLst>
        </p:spPr>
      </p:pic>
      <p:pic>
        <p:nvPicPr>
          <p:cNvPr id="28" name="Picture 10" descr="Imagen relacionada"/>
          <p:cNvPicPr>
            <a:picLocks noChangeAspect="1" noChangeArrowheads="1" noCrop="1"/>
          </p:cNvPicPr>
          <p:nvPr/>
        </p:nvPicPr>
        <p:blipFill>
          <a:blip r:embed="rId6"/>
          <a:srcRect/>
          <a:stretch>
            <a:fillRect/>
          </a:stretch>
        </p:blipFill>
        <p:spPr bwMode="auto">
          <a:xfrm>
            <a:off x="2285984" y="642924"/>
            <a:ext cx="520144" cy="632842"/>
          </a:xfrm>
          <a:prstGeom prst="rect">
            <a:avLst/>
          </a:prstGeom>
          <a:noFill/>
        </p:spPr>
      </p:pic>
      <p:pic>
        <p:nvPicPr>
          <p:cNvPr id="32" name="Picture 10" descr="Imagen relacionada"/>
          <p:cNvPicPr>
            <a:picLocks noChangeAspect="1" noChangeArrowheads="1" noCrop="1"/>
          </p:cNvPicPr>
          <p:nvPr/>
        </p:nvPicPr>
        <p:blipFill>
          <a:blip r:embed="rId6"/>
          <a:srcRect/>
          <a:stretch>
            <a:fillRect/>
          </a:stretch>
        </p:blipFill>
        <p:spPr bwMode="auto">
          <a:xfrm>
            <a:off x="1142976" y="2000246"/>
            <a:ext cx="520144" cy="632842"/>
          </a:xfrm>
          <a:prstGeom prst="rect">
            <a:avLst/>
          </a:prstGeom>
          <a:noFill/>
        </p:spPr>
      </p:pic>
      <p:pic>
        <p:nvPicPr>
          <p:cNvPr id="33" name="Picture 10" descr="Imagen relacionada"/>
          <p:cNvPicPr>
            <a:picLocks noChangeAspect="1" noChangeArrowheads="1" noCrop="1"/>
          </p:cNvPicPr>
          <p:nvPr/>
        </p:nvPicPr>
        <p:blipFill>
          <a:blip r:embed="rId6"/>
          <a:srcRect/>
          <a:stretch>
            <a:fillRect/>
          </a:stretch>
        </p:blipFill>
        <p:spPr bwMode="auto">
          <a:xfrm>
            <a:off x="3357554" y="2714626"/>
            <a:ext cx="520144" cy="632842"/>
          </a:xfrm>
          <a:prstGeom prst="rect">
            <a:avLst/>
          </a:prstGeom>
          <a:noFill/>
        </p:spPr>
      </p:pic>
      <p:pic>
        <p:nvPicPr>
          <p:cNvPr id="34" name="Picture 10" descr="Imagen relacionada"/>
          <p:cNvPicPr>
            <a:picLocks noChangeAspect="1" noChangeArrowheads="1" noCrop="1"/>
          </p:cNvPicPr>
          <p:nvPr/>
        </p:nvPicPr>
        <p:blipFill>
          <a:blip r:embed="rId6"/>
          <a:srcRect/>
          <a:stretch>
            <a:fillRect/>
          </a:stretch>
        </p:blipFill>
        <p:spPr bwMode="auto">
          <a:xfrm>
            <a:off x="857224" y="3357568"/>
            <a:ext cx="520144" cy="632842"/>
          </a:xfrm>
          <a:prstGeom prst="rect">
            <a:avLst/>
          </a:prstGeom>
          <a:noFill/>
        </p:spPr>
      </p:pic>
      <p:pic>
        <p:nvPicPr>
          <p:cNvPr id="35" name="Picture 10" descr="Imagen relacionada"/>
          <p:cNvPicPr>
            <a:picLocks noChangeAspect="1" noChangeArrowheads="1" noCrop="1"/>
          </p:cNvPicPr>
          <p:nvPr/>
        </p:nvPicPr>
        <p:blipFill>
          <a:blip r:embed="rId6"/>
          <a:srcRect/>
          <a:stretch>
            <a:fillRect/>
          </a:stretch>
        </p:blipFill>
        <p:spPr bwMode="auto">
          <a:xfrm>
            <a:off x="1928794" y="4214824"/>
            <a:ext cx="520144" cy="632842"/>
          </a:xfrm>
          <a:prstGeom prst="rect">
            <a:avLst/>
          </a:prstGeom>
          <a:noFill/>
        </p:spPr>
      </p:pic>
      <p:pic>
        <p:nvPicPr>
          <p:cNvPr id="36" name="Picture 10" descr="Imagen relacionada"/>
          <p:cNvPicPr>
            <a:picLocks noChangeAspect="1" noChangeArrowheads="1" noCrop="1"/>
          </p:cNvPicPr>
          <p:nvPr/>
        </p:nvPicPr>
        <p:blipFill>
          <a:blip r:embed="rId6"/>
          <a:srcRect/>
          <a:stretch>
            <a:fillRect/>
          </a:stretch>
        </p:blipFill>
        <p:spPr bwMode="auto">
          <a:xfrm>
            <a:off x="2285984" y="2643188"/>
            <a:ext cx="520144" cy="632842"/>
          </a:xfrm>
          <a:prstGeom prst="rect">
            <a:avLst/>
          </a:prstGeom>
          <a:noFill/>
        </p:spPr>
      </p:pic>
      <p:pic>
        <p:nvPicPr>
          <p:cNvPr id="37" name="Picture 10" descr="Imagen relacionada"/>
          <p:cNvPicPr>
            <a:picLocks noChangeAspect="1" noChangeArrowheads="1" noCrop="1"/>
          </p:cNvPicPr>
          <p:nvPr/>
        </p:nvPicPr>
        <p:blipFill>
          <a:blip r:embed="rId6"/>
          <a:srcRect/>
          <a:stretch>
            <a:fillRect/>
          </a:stretch>
        </p:blipFill>
        <p:spPr bwMode="auto">
          <a:xfrm>
            <a:off x="2928926" y="1643056"/>
            <a:ext cx="520144" cy="632842"/>
          </a:xfrm>
          <a:prstGeom prst="rect">
            <a:avLst/>
          </a:prstGeom>
          <a:noFill/>
        </p:spPr>
      </p:pic>
      <p:pic>
        <p:nvPicPr>
          <p:cNvPr id="38" name="Picture 6" descr="Resultado de imagen de gifs galleta navidad animados movimiento"/>
          <p:cNvPicPr>
            <a:picLocks noChangeAspect="1" noChangeArrowheads="1" noCrop="1"/>
          </p:cNvPicPr>
          <p:nvPr/>
        </p:nvPicPr>
        <p:blipFill>
          <a:blip r:embed="rId7"/>
          <a:srcRect/>
          <a:stretch>
            <a:fillRect/>
          </a:stretch>
        </p:blipFill>
        <p:spPr bwMode="auto">
          <a:xfrm rot="543104">
            <a:off x="1553643" y="1325199"/>
            <a:ext cx="557316" cy="723937"/>
          </a:xfrm>
          <a:prstGeom prst="rect">
            <a:avLst/>
          </a:prstGeom>
          <a:noFill/>
        </p:spPr>
      </p:pic>
      <p:pic>
        <p:nvPicPr>
          <p:cNvPr id="39" name="Picture 6" descr="Resultado de imagen de gifs galleta navidad animados movimiento"/>
          <p:cNvPicPr>
            <a:picLocks noChangeAspect="1" noChangeArrowheads="1" noCrop="1"/>
          </p:cNvPicPr>
          <p:nvPr/>
        </p:nvPicPr>
        <p:blipFill>
          <a:blip r:embed="rId7"/>
          <a:srcRect/>
          <a:stretch>
            <a:fillRect/>
          </a:stretch>
        </p:blipFill>
        <p:spPr bwMode="auto">
          <a:xfrm rot="543104">
            <a:off x="2339461" y="3539777"/>
            <a:ext cx="557316" cy="723937"/>
          </a:xfrm>
          <a:prstGeom prst="rect">
            <a:avLst/>
          </a:prstGeom>
          <a:noFill/>
        </p:spPr>
      </p:pic>
      <p:pic>
        <p:nvPicPr>
          <p:cNvPr id="40" name="Picture 6" descr="Resultado de imagen de gifs galleta navidad animados movimiento"/>
          <p:cNvPicPr>
            <a:picLocks noChangeAspect="1" noChangeArrowheads="1" noCrop="1"/>
          </p:cNvPicPr>
          <p:nvPr/>
        </p:nvPicPr>
        <p:blipFill>
          <a:blip r:embed="rId7"/>
          <a:srcRect/>
          <a:stretch>
            <a:fillRect/>
          </a:stretch>
        </p:blipFill>
        <p:spPr bwMode="auto">
          <a:xfrm rot="543104">
            <a:off x="1267890" y="2753958"/>
            <a:ext cx="557316" cy="723937"/>
          </a:xfrm>
          <a:prstGeom prst="rect">
            <a:avLst/>
          </a:prstGeom>
          <a:noFill/>
        </p:spPr>
      </p:pic>
      <p:pic>
        <p:nvPicPr>
          <p:cNvPr id="41" name="Picture 6" descr="Resultado de imagen de gifs galleta navidad animados movimiento"/>
          <p:cNvPicPr>
            <a:picLocks noChangeAspect="1" noChangeArrowheads="1" noCrop="1"/>
          </p:cNvPicPr>
          <p:nvPr/>
        </p:nvPicPr>
        <p:blipFill>
          <a:blip r:embed="rId7"/>
          <a:srcRect/>
          <a:stretch>
            <a:fillRect/>
          </a:stretch>
        </p:blipFill>
        <p:spPr bwMode="auto">
          <a:xfrm rot="543104">
            <a:off x="3411031" y="3896966"/>
            <a:ext cx="557316" cy="723937"/>
          </a:xfrm>
          <a:prstGeom prst="rect">
            <a:avLst/>
          </a:prstGeom>
          <a:noFill/>
        </p:spPr>
      </p:pic>
      <p:pic>
        <p:nvPicPr>
          <p:cNvPr id="42" name="Picture 6" descr="Resultado de imagen de gifs galleta navidad animados movimiento"/>
          <p:cNvPicPr>
            <a:picLocks noChangeAspect="1" noChangeArrowheads="1" noCrop="1"/>
          </p:cNvPicPr>
          <p:nvPr/>
        </p:nvPicPr>
        <p:blipFill>
          <a:blip r:embed="rId7"/>
          <a:srcRect/>
          <a:stretch>
            <a:fillRect/>
          </a:stretch>
        </p:blipFill>
        <p:spPr bwMode="auto">
          <a:xfrm rot="543104">
            <a:off x="910701" y="4182719"/>
            <a:ext cx="557316" cy="723937"/>
          </a:xfrm>
          <a:prstGeom prst="rect">
            <a:avLst/>
          </a:prstGeom>
          <a:noFill/>
        </p:spPr>
      </p:pic>
      <p:pic>
        <p:nvPicPr>
          <p:cNvPr id="43" name="Picture 12" descr="Resultado de imagen de gifs galleta navidad animados movimiento"/>
          <p:cNvPicPr>
            <a:picLocks noChangeAspect="1" noChangeArrowheads="1"/>
          </p:cNvPicPr>
          <p:nvPr/>
        </p:nvPicPr>
        <p:blipFill>
          <a:blip r:embed="rId8"/>
          <a:srcRect/>
          <a:stretch>
            <a:fillRect/>
          </a:stretch>
        </p:blipFill>
        <p:spPr bwMode="auto">
          <a:xfrm rot="19187388">
            <a:off x="2221246" y="1639487"/>
            <a:ext cx="639404" cy="567791"/>
          </a:xfrm>
          <a:prstGeom prst="rect">
            <a:avLst/>
          </a:prstGeom>
          <a:noFill/>
        </p:spPr>
      </p:pic>
      <p:pic>
        <p:nvPicPr>
          <p:cNvPr id="44" name="Picture 12" descr="Resultado de imagen de gifs galleta navidad animados movimiento"/>
          <p:cNvPicPr>
            <a:picLocks noChangeAspect="1" noChangeArrowheads="1"/>
          </p:cNvPicPr>
          <p:nvPr/>
        </p:nvPicPr>
        <p:blipFill>
          <a:blip r:embed="rId8"/>
          <a:srcRect/>
          <a:stretch>
            <a:fillRect/>
          </a:stretch>
        </p:blipFill>
        <p:spPr bwMode="auto">
          <a:xfrm rot="19187388">
            <a:off x="2965218" y="3282560"/>
            <a:ext cx="639404" cy="567791"/>
          </a:xfrm>
          <a:prstGeom prst="rect">
            <a:avLst/>
          </a:prstGeom>
          <a:noFill/>
        </p:spPr>
      </p:pic>
      <p:pic>
        <p:nvPicPr>
          <p:cNvPr id="45" name="Picture 12" descr="Resultado de imagen de gifs galleta navidad animados movimiento"/>
          <p:cNvPicPr>
            <a:picLocks noChangeAspect="1" noChangeArrowheads="1"/>
          </p:cNvPicPr>
          <p:nvPr/>
        </p:nvPicPr>
        <p:blipFill>
          <a:blip r:embed="rId8"/>
          <a:srcRect/>
          <a:stretch>
            <a:fillRect/>
          </a:stretch>
        </p:blipFill>
        <p:spPr bwMode="auto">
          <a:xfrm rot="19187388">
            <a:off x="1750772" y="3425439"/>
            <a:ext cx="639404" cy="567791"/>
          </a:xfrm>
          <a:prstGeom prst="rect">
            <a:avLst/>
          </a:prstGeom>
          <a:noFill/>
        </p:spPr>
      </p:pic>
      <p:sp>
        <p:nvSpPr>
          <p:cNvPr id="46" name="45 CuadroTexto"/>
          <p:cNvSpPr txBox="1"/>
          <p:nvPr/>
        </p:nvSpPr>
        <p:spPr>
          <a:xfrm>
            <a:off x="3214678" y="4429138"/>
            <a:ext cx="4134530" cy="338554"/>
          </a:xfrm>
          <a:prstGeom prst="rect">
            <a:avLst/>
          </a:prstGeom>
          <a:noFill/>
        </p:spPr>
        <p:txBody>
          <a:bodyPr wrap="none" rtlCol="0">
            <a:spAutoFit/>
          </a:bodyPr>
          <a:lstStyle/>
          <a:p>
            <a:r>
              <a:rPr lang="es-PE" sz="1600" b="1" dirty="0" smtClean="0">
                <a:ln w="6350">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rPr>
              <a:t>Pasar La Diapositiva  Manualmente</a:t>
            </a:r>
            <a:endParaRPr lang="es-PE" sz="1600" b="1" dirty="0">
              <a:ln w="6350">
                <a:solidFill>
                  <a:sysClr val="windowText" lastClr="000000"/>
                </a:solidFill>
              </a:ln>
              <a:solidFill>
                <a:schemeClr val="bg1"/>
              </a:solidFill>
              <a:effectLst>
                <a:outerShdw blurRad="38100" dist="38100" dir="2700000" algn="tl">
                  <a:srgbClr val="000000">
                    <a:alpha val="43137"/>
                  </a:srgbClr>
                </a:outerShdw>
              </a:effectLst>
              <a:latin typeface="Arial Black" pitchFamily="34" charset="0"/>
            </a:endParaRPr>
          </a:p>
        </p:txBody>
      </p:sp>
      <p:pic>
        <p:nvPicPr>
          <p:cNvPr id="47" name="Picture 4" descr="Resultado de imagen de gifs animado flecha señalando"/>
          <p:cNvPicPr>
            <a:picLocks noChangeAspect="1" noChangeArrowheads="1" noCrop="1"/>
          </p:cNvPicPr>
          <p:nvPr/>
        </p:nvPicPr>
        <p:blipFill>
          <a:blip r:embed="rId9">
            <a:lum bright="-20000" contrast="40000"/>
          </a:blip>
          <a:srcRect/>
          <a:stretch>
            <a:fillRect/>
          </a:stretch>
        </p:blipFill>
        <p:spPr bwMode="auto">
          <a:xfrm>
            <a:off x="2857488" y="4500576"/>
            <a:ext cx="425711" cy="285752"/>
          </a:xfrm>
          <a:prstGeom prst="round2DiagRect">
            <a:avLst>
              <a:gd name="adj1" fmla="val 16667"/>
              <a:gd name="adj2" fmla="val 0"/>
            </a:avLst>
          </a:prstGeom>
          <a:ln w="12700" cap="sq">
            <a:solidFill>
              <a:srgbClr val="FF0000"/>
            </a:solidFill>
            <a:miter lim="800000"/>
          </a:ln>
          <a:effectLst>
            <a:outerShdw blurRad="254000" algn="tl" rotWithShape="0">
              <a:srgbClr val="000000">
                <a:alpha val="43000"/>
              </a:srgbClr>
            </a:outerShdw>
          </a:effectLst>
        </p:spPr>
      </p:pic>
      <p:sp>
        <p:nvSpPr>
          <p:cNvPr id="48" name="47 CuadroTexto"/>
          <p:cNvSpPr txBox="1"/>
          <p:nvPr/>
        </p:nvSpPr>
        <p:spPr>
          <a:xfrm>
            <a:off x="4429124" y="928676"/>
            <a:ext cx="2294218" cy="769441"/>
          </a:xfrm>
          <a:prstGeom prst="rect">
            <a:avLst/>
          </a:prstGeom>
          <a:noFill/>
        </p:spPr>
        <p:txBody>
          <a:bodyPr wrap="none" rtlCol="0">
            <a:spAutoFit/>
            <a:scene3d>
              <a:camera prst="orthographicFront"/>
              <a:lightRig rig="balanced" dir="t"/>
            </a:scene3d>
            <a:sp3d extrusionH="57150">
              <a:bevelT w="38100" h="38100"/>
            </a:sp3d>
          </a:bodyPr>
          <a:lstStyle/>
          <a:p>
            <a:r>
              <a:rPr lang="es-PE" sz="4400" dirty="0" smtClean="0">
                <a:blipFill dpi="0" rotWithShape="1">
                  <a:blip r:embed="rId10"/>
                  <a:srcRect/>
                  <a:stretch>
                    <a:fillRect/>
                  </a:stretch>
                </a:blipFill>
              </a:rPr>
              <a:t>Recetas </a:t>
            </a:r>
            <a:r>
              <a:rPr lang="es-PE" sz="4400" dirty="0" smtClean="0">
                <a:solidFill>
                  <a:schemeClr val="bg1"/>
                </a:solidFill>
              </a:rPr>
              <a:t> </a:t>
            </a:r>
            <a:endParaRPr lang="es-PE" sz="4400" dirty="0">
              <a:solidFill>
                <a:schemeClr val="bg1"/>
              </a:solidFill>
            </a:endParaRPr>
          </a:p>
        </p:txBody>
      </p:sp>
      <p:sp>
        <p:nvSpPr>
          <p:cNvPr id="49" name="48 CuadroTexto"/>
          <p:cNvSpPr txBox="1"/>
          <p:nvPr/>
        </p:nvSpPr>
        <p:spPr>
          <a:xfrm>
            <a:off x="4071934" y="1571618"/>
            <a:ext cx="2688557" cy="769441"/>
          </a:xfrm>
          <a:prstGeom prst="rect">
            <a:avLst/>
          </a:prstGeom>
          <a:noFill/>
        </p:spPr>
        <p:txBody>
          <a:bodyPr wrap="none" rtlCol="0">
            <a:spAutoFit/>
            <a:scene3d>
              <a:camera prst="orthographicFront"/>
              <a:lightRig rig="balanced" dir="t"/>
            </a:scene3d>
            <a:sp3d extrusionH="57150">
              <a:bevelT w="38100" h="38100"/>
            </a:sp3d>
          </a:bodyPr>
          <a:lstStyle/>
          <a:p>
            <a:r>
              <a:rPr lang="es-PE" sz="4400" dirty="0" smtClean="0">
                <a:blipFill>
                  <a:blip r:embed="rId10"/>
                  <a:stretch>
                    <a:fillRect/>
                  </a:stretch>
                </a:blipFill>
              </a:rPr>
              <a:t>Deliciosas</a:t>
            </a:r>
            <a:endParaRPr lang="es-PE" sz="4400" dirty="0">
              <a:blipFill>
                <a:blip r:embed="rId10"/>
                <a:stretch>
                  <a:fillRect/>
                </a:stretch>
              </a:blipFill>
            </a:endParaRPr>
          </a:p>
        </p:txBody>
      </p:sp>
      <p:sp>
        <p:nvSpPr>
          <p:cNvPr id="50" name="49 CuadroTexto"/>
          <p:cNvSpPr txBox="1"/>
          <p:nvPr/>
        </p:nvSpPr>
        <p:spPr>
          <a:xfrm>
            <a:off x="4714876" y="2214560"/>
            <a:ext cx="1279196" cy="769441"/>
          </a:xfrm>
          <a:prstGeom prst="rect">
            <a:avLst/>
          </a:prstGeom>
          <a:noFill/>
        </p:spPr>
        <p:txBody>
          <a:bodyPr wrap="none" rtlCol="0">
            <a:spAutoFit/>
            <a:scene3d>
              <a:camera prst="orthographicFront"/>
              <a:lightRig rig="balanced" dir="t"/>
            </a:scene3d>
            <a:sp3d extrusionH="57150">
              <a:bevelT w="38100" h="38100"/>
            </a:sp3d>
          </a:bodyPr>
          <a:lstStyle/>
          <a:p>
            <a:r>
              <a:rPr lang="es-PE" sz="4400" dirty="0" smtClean="0">
                <a:blipFill>
                  <a:blip r:embed="rId10"/>
                  <a:stretch>
                    <a:fillRect/>
                  </a:stretch>
                </a:blipFill>
              </a:rPr>
              <a:t>Para</a:t>
            </a:r>
            <a:endParaRPr lang="es-PE" sz="4400" dirty="0">
              <a:blipFill>
                <a:blip r:embed="rId10"/>
                <a:stretch>
                  <a:fillRect/>
                </a:stretch>
              </a:blipFill>
            </a:endParaRPr>
          </a:p>
        </p:txBody>
      </p:sp>
      <p:sp>
        <p:nvSpPr>
          <p:cNvPr id="51" name="50 CuadroTexto"/>
          <p:cNvSpPr txBox="1"/>
          <p:nvPr/>
        </p:nvSpPr>
        <p:spPr>
          <a:xfrm>
            <a:off x="4214810" y="2857502"/>
            <a:ext cx="2291012" cy="769441"/>
          </a:xfrm>
          <a:prstGeom prst="rect">
            <a:avLst/>
          </a:prstGeom>
          <a:noFill/>
        </p:spPr>
        <p:txBody>
          <a:bodyPr wrap="none" rtlCol="0">
            <a:spAutoFit/>
            <a:scene3d>
              <a:camera prst="orthographicFront"/>
              <a:lightRig rig="balanced" dir="t"/>
            </a:scene3d>
            <a:sp3d extrusionH="57150">
              <a:bevelT w="38100" h="38100"/>
            </a:sp3d>
          </a:bodyPr>
          <a:lstStyle/>
          <a:p>
            <a:r>
              <a:rPr lang="es-PE" sz="4400" dirty="0" smtClean="0">
                <a:blipFill>
                  <a:blip r:embed="rId10"/>
                  <a:stretch>
                    <a:fillRect/>
                  </a:stretch>
                </a:blipFill>
              </a:rPr>
              <a:t>Navidad</a:t>
            </a:r>
            <a:endParaRPr lang="es-PE" sz="4400" dirty="0">
              <a:blipFill>
                <a:blip r:embed="rId10"/>
                <a:stretch>
                  <a:fillRect/>
                </a:stretch>
              </a:blipFill>
            </a:endParaRPr>
          </a:p>
        </p:txBody>
      </p:sp>
      <p:sp>
        <p:nvSpPr>
          <p:cNvPr id="52" name="51 CuadroTexto"/>
          <p:cNvSpPr txBox="1"/>
          <p:nvPr/>
        </p:nvSpPr>
        <p:spPr>
          <a:xfrm>
            <a:off x="4429124" y="3929072"/>
            <a:ext cx="2300630" cy="276999"/>
          </a:xfrm>
          <a:prstGeom prst="rect">
            <a:avLst/>
          </a:prstGeom>
          <a:noFill/>
        </p:spPr>
        <p:txBody>
          <a:bodyPr wrap="none" rtlCol="0">
            <a:spAutoFit/>
            <a:scene3d>
              <a:camera prst="orthographicFront"/>
              <a:lightRig rig="balanced" dir="t"/>
            </a:scene3d>
            <a:sp3d extrusionH="57150">
              <a:bevelT w="38100" h="38100"/>
            </a:sp3d>
          </a:bodyPr>
          <a:lstStyle/>
          <a:p>
            <a:r>
              <a:rPr lang="es-PE" sz="1200" dirty="0" smtClean="0">
                <a:blipFill>
                  <a:blip r:embed="rId10"/>
                  <a:stretch>
                    <a:fillRect/>
                  </a:stretch>
                </a:blipFill>
              </a:rPr>
              <a:t>Estas es una creación de Raquel</a:t>
            </a:r>
            <a:endParaRPr lang="es-PE" sz="1200" dirty="0">
              <a:blipFill>
                <a:blip r:embed="rId10"/>
                <a:stretch>
                  <a:fillRect/>
                </a:stretch>
              </a:blipFill>
            </a:endParaRPr>
          </a:p>
        </p:txBody>
      </p:sp>
    </p:spTree>
  </p:cSld>
  <p:clrMapOvr>
    <a:masterClrMapping/>
  </p:clrMapOvr>
  <p:transition>
    <p:sndAc>
      <p:stSnd loop="1">
        <p:snd r:embed="rId2" name="Cancion_Para_la_Navidad_Jose_Luis_Perales_mp3cu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0" fill="hold"/>
                                        <p:tgtEl>
                                          <p:spTgt spid="19"/>
                                        </p:tgtEl>
                                        <p:attrNameLst>
                                          <p:attrName>ppt_x</p:attrName>
                                        </p:attrNameLst>
                                      </p:cBhvr>
                                      <p:tavLst>
                                        <p:tav tm="0">
                                          <p:val>
                                            <p:strVal val="1+#ppt_w/2"/>
                                          </p:val>
                                        </p:tav>
                                        <p:tav tm="100000">
                                          <p:val>
                                            <p:strVal val="#ppt_x"/>
                                          </p:val>
                                        </p:tav>
                                      </p:tavLst>
                                    </p:anim>
                                    <p:anim calcmode="lin" valueType="num">
                                      <p:cBhvr additive="base">
                                        <p:cTn id="8" dur="5000" fill="hold"/>
                                        <p:tgtEl>
                                          <p:spTgt spid="19"/>
                                        </p:tgtEl>
                                        <p:attrNameLst>
                                          <p:attrName>ppt_y</p:attrName>
                                        </p:attrNameLst>
                                      </p:cBhvr>
                                      <p:tavLst>
                                        <p:tav tm="0">
                                          <p:val>
                                            <p:strVal val="#ppt_y"/>
                                          </p:val>
                                        </p:tav>
                                        <p:tav tm="100000">
                                          <p:val>
                                            <p:strVal val="#ppt_y"/>
                                          </p:val>
                                        </p:tav>
                                      </p:tavLst>
                                    </p:anim>
                                  </p:childTnLst>
                                </p:cTn>
                              </p:par>
                            </p:childTnLst>
                          </p:cTn>
                        </p:par>
                        <p:par>
                          <p:cTn id="9" fill="hold">
                            <p:stCondLst>
                              <p:cond delay="5000"/>
                            </p:stCondLst>
                            <p:childTnLst>
                              <p:par>
                                <p:cTn id="10" presetID="12" presetClass="entr" presetSubtype="1" fill="hold" grpId="0"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slide(fromTop)">
                                      <p:cBhvr>
                                        <p:cTn id="12" dur="2000"/>
                                        <p:tgtEl>
                                          <p:spTgt spid="48"/>
                                        </p:tgtEl>
                                      </p:cBhvr>
                                    </p:animEffect>
                                  </p:childTnLst>
                                </p:cTn>
                              </p:par>
                              <p:par>
                                <p:cTn id="13" presetID="12" presetClass="entr" presetSubtype="1" fill="hold" grpId="0" nodeType="withEffect">
                                  <p:stCondLst>
                                    <p:cond delay="0"/>
                                  </p:stCondLst>
                                  <p:childTnLst>
                                    <p:set>
                                      <p:cBhvr>
                                        <p:cTn id="14" dur="1" fill="hold">
                                          <p:stCondLst>
                                            <p:cond delay="0"/>
                                          </p:stCondLst>
                                        </p:cTn>
                                        <p:tgtEl>
                                          <p:spTgt spid="49"/>
                                        </p:tgtEl>
                                        <p:attrNameLst>
                                          <p:attrName>style.visibility</p:attrName>
                                        </p:attrNameLst>
                                      </p:cBhvr>
                                      <p:to>
                                        <p:strVal val="visible"/>
                                      </p:to>
                                    </p:set>
                                    <p:animEffect transition="in" filter="slide(fromTop)">
                                      <p:cBhvr>
                                        <p:cTn id="15" dur="2000"/>
                                        <p:tgtEl>
                                          <p:spTgt spid="49"/>
                                        </p:tgtEl>
                                      </p:cBhvr>
                                    </p:animEffect>
                                  </p:childTnLst>
                                </p:cTn>
                              </p:par>
                              <p:par>
                                <p:cTn id="16" presetID="12" presetClass="entr" presetSubtype="1" fill="hold" grpId="0" nodeType="withEffect">
                                  <p:stCondLst>
                                    <p:cond delay="0"/>
                                  </p:stCondLst>
                                  <p:childTnLst>
                                    <p:set>
                                      <p:cBhvr>
                                        <p:cTn id="17" dur="1" fill="hold">
                                          <p:stCondLst>
                                            <p:cond delay="0"/>
                                          </p:stCondLst>
                                        </p:cTn>
                                        <p:tgtEl>
                                          <p:spTgt spid="50"/>
                                        </p:tgtEl>
                                        <p:attrNameLst>
                                          <p:attrName>style.visibility</p:attrName>
                                        </p:attrNameLst>
                                      </p:cBhvr>
                                      <p:to>
                                        <p:strVal val="visible"/>
                                      </p:to>
                                    </p:set>
                                    <p:animEffect transition="in" filter="slide(fromTop)">
                                      <p:cBhvr>
                                        <p:cTn id="18" dur="2000"/>
                                        <p:tgtEl>
                                          <p:spTgt spid="50"/>
                                        </p:tgtEl>
                                      </p:cBhvr>
                                    </p:animEffect>
                                  </p:childTnLst>
                                </p:cTn>
                              </p:par>
                              <p:par>
                                <p:cTn id="19" presetID="12" presetClass="entr" presetSubtype="1" fill="hold" grpId="0" nodeType="with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slide(fromTop)">
                                      <p:cBhvr>
                                        <p:cTn id="21" dur="2000"/>
                                        <p:tgtEl>
                                          <p:spTgt spid="51"/>
                                        </p:tgtEl>
                                      </p:cBhvr>
                                    </p:animEffect>
                                  </p:childTnLst>
                                </p:cTn>
                              </p:par>
                            </p:childTnLst>
                          </p:cTn>
                        </p:par>
                        <p:par>
                          <p:cTn id="22" fill="hold">
                            <p:stCondLst>
                              <p:cond delay="7000"/>
                            </p:stCondLst>
                            <p:childTnLst>
                              <p:par>
                                <p:cTn id="23" presetID="10" presetClass="entr" presetSubtype="0" fill="hold" grpId="0" nodeType="after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fade">
                                      <p:cBhvr>
                                        <p:cTn id="25" dur="20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P spid="50" grpId="0"/>
      <p:bldP spid="51" grpId="0"/>
      <p:bldP spid="5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solidFill>
            <a:srgbClr val="007033"/>
          </a:solidFill>
        </p:spPr>
        <p:style>
          <a:lnRef idx="0">
            <a:schemeClr val="accent2"/>
          </a:lnRef>
          <a:fillRef idx="3">
            <a:schemeClr val="accent2"/>
          </a:fillRef>
          <a:effectRef idx="3">
            <a:schemeClr val="accent2"/>
          </a:effectRef>
          <a:fontRef idx="minor">
            <a:schemeClr val="lt1"/>
          </a:fontRef>
        </p:style>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endParaRPr lang="es-PE"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11" name="10 CuadroTexto"/>
          <p:cNvSpPr txBox="1"/>
          <p:nvPr/>
        </p:nvSpPr>
        <p:spPr>
          <a:xfrm>
            <a:off x="2214546" y="2571750"/>
            <a:ext cx="184731" cy="415498"/>
          </a:xfrm>
          <a:prstGeom prst="rect">
            <a:avLst/>
          </a:prstGeom>
          <a:noFill/>
        </p:spPr>
        <p:txBody>
          <a:bodyPr wrap="none" rtlCol="0">
            <a:spAutoFit/>
          </a:bodyPr>
          <a:lstStyle/>
          <a:p>
            <a:endParaRPr lang="es-PE" sz="1100" b="1" dirty="0" smtClean="0">
              <a:latin typeface="Agency FB" pitchFamily="34" charset="0"/>
            </a:endParaRPr>
          </a:p>
          <a:p>
            <a:endParaRPr lang="es-PE" sz="1000" dirty="0">
              <a:latin typeface="Agency FB" pitchFamily="34" charset="0"/>
            </a:endParaRPr>
          </a:p>
        </p:txBody>
      </p:sp>
      <p:sp>
        <p:nvSpPr>
          <p:cNvPr id="17" name="16 CuadroTexto"/>
          <p:cNvSpPr txBox="1"/>
          <p:nvPr/>
        </p:nvSpPr>
        <p:spPr>
          <a:xfrm>
            <a:off x="2285984" y="2500312"/>
            <a:ext cx="184731" cy="923330"/>
          </a:xfrm>
          <a:prstGeom prst="rect">
            <a:avLst/>
          </a:prstGeom>
          <a:noFill/>
        </p:spPr>
        <p:txBody>
          <a:bodyPr wrap="none" rtlCol="0">
            <a:spAutoFit/>
          </a:bodyPr>
          <a:lstStyle/>
          <a:p>
            <a:r>
              <a:rPr lang="es-PE" b="1" dirty="0" smtClean="0"/>
              <a:t/>
            </a:r>
            <a:br>
              <a:rPr lang="es-PE" b="1" dirty="0" smtClean="0"/>
            </a:br>
            <a:endParaRPr lang="es-PE" b="1" dirty="0" smtClean="0"/>
          </a:p>
          <a:p>
            <a:endParaRPr lang="es-PE" dirty="0"/>
          </a:p>
        </p:txBody>
      </p:sp>
      <p:sp>
        <p:nvSpPr>
          <p:cNvPr id="14" name="13 CuadroTexto"/>
          <p:cNvSpPr txBox="1"/>
          <p:nvPr/>
        </p:nvSpPr>
        <p:spPr>
          <a:xfrm>
            <a:off x="1857356" y="0"/>
            <a:ext cx="5465663" cy="89255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r>
              <a:rPr lang="es-PE"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Filete de Ternera en Salsa de Vino</a:t>
            </a:r>
          </a:p>
          <a:p>
            <a:endParaRPr lang="es-PE"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3" name="12 CuadroTexto"/>
          <p:cNvSpPr txBox="1"/>
          <p:nvPr/>
        </p:nvSpPr>
        <p:spPr>
          <a:xfrm>
            <a:off x="2143108" y="2500312"/>
            <a:ext cx="1712328" cy="1754326"/>
          </a:xfrm>
          <a:prstGeom prst="rect">
            <a:avLst/>
          </a:prstGeom>
          <a:noFill/>
        </p:spPr>
        <p:txBody>
          <a:bodyPr wrap="none" rtlCol="0">
            <a:spAutoFit/>
          </a:bodyPr>
          <a:lstStyle/>
          <a:p>
            <a:r>
              <a:rPr lang="es-PE" sz="1200" b="1" dirty="0" smtClean="0">
                <a:solidFill>
                  <a:sysClr val="windowText" lastClr="000000"/>
                </a:solidFill>
                <a:latin typeface="Agency FB" pitchFamily="34" charset="0"/>
              </a:rPr>
              <a:t>filetes </a:t>
            </a:r>
            <a:r>
              <a:rPr lang="es-PE" sz="1200" b="1" dirty="0" smtClean="0">
                <a:solidFill>
                  <a:sysClr val="windowText" lastClr="000000"/>
                </a:solidFill>
                <a:latin typeface="Agency FB" pitchFamily="34" charset="0"/>
              </a:rPr>
              <a:t>de ternera</a:t>
            </a:r>
            <a:br>
              <a:rPr lang="es-PE" sz="1200" b="1" dirty="0" smtClean="0">
                <a:solidFill>
                  <a:sysClr val="windowText" lastClr="000000"/>
                </a:solidFill>
                <a:latin typeface="Agency FB" pitchFamily="34" charset="0"/>
              </a:rPr>
            </a:br>
            <a:r>
              <a:rPr lang="es-PE" sz="1200" b="1" dirty="0" smtClean="0">
                <a:solidFill>
                  <a:sysClr val="windowText" lastClr="000000"/>
                </a:solidFill>
                <a:latin typeface="Agency FB" pitchFamily="34" charset="0"/>
              </a:rPr>
              <a:t>Media cebolla roja</a:t>
            </a:r>
            <a:br>
              <a:rPr lang="es-PE" sz="1200" b="1" dirty="0" smtClean="0">
                <a:solidFill>
                  <a:sysClr val="windowText" lastClr="000000"/>
                </a:solidFill>
                <a:latin typeface="Agency FB" pitchFamily="34" charset="0"/>
              </a:rPr>
            </a:br>
            <a:r>
              <a:rPr lang="es-PE" sz="1200" b="1" dirty="0" smtClean="0">
                <a:solidFill>
                  <a:sysClr val="windowText" lastClr="000000"/>
                </a:solidFill>
                <a:latin typeface="Agency FB" pitchFamily="34" charset="0"/>
              </a:rPr>
              <a:t>Aceite de oliva</a:t>
            </a:r>
            <a:br>
              <a:rPr lang="es-PE" sz="1200" b="1" dirty="0" smtClean="0">
                <a:solidFill>
                  <a:sysClr val="windowText" lastClr="000000"/>
                </a:solidFill>
                <a:latin typeface="Agency FB" pitchFamily="34" charset="0"/>
              </a:rPr>
            </a:br>
            <a:r>
              <a:rPr lang="es-PE" sz="1200" b="1" dirty="0" smtClean="0">
                <a:solidFill>
                  <a:sysClr val="windowText" lastClr="000000"/>
                </a:solidFill>
                <a:latin typeface="Agency FB" pitchFamily="34" charset="0"/>
              </a:rPr>
              <a:t>Medio vaso de vino tinto</a:t>
            </a:r>
            <a:br>
              <a:rPr lang="es-PE" sz="1200" b="1" dirty="0" smtClean="0">
                <a:solidFill>
                  <a:sysClr val="windowText" lastClr="000000"/>
                </a:solidFill>
                <a:latin typeface="Agency FB" pitchFamily="34" charset="0"/>
              </a:rPr>
            </a:br>
            <a:r>
              <a:rPr lang="es-PE" sz="1200" b="1" dirty="0" smtClean="0">
                <a:solidFill>
                  <a:sysClr val="windowText" lastClr="000000"/>
                </a:solidFill>
                <a:latin typeface="Agency FB" pitchFamily="34" charset="0"/>
              </a:rPr>
              <a:t>1 cucharada de miel</a:t>
            </a:r>
            <a:br>
              <a:rPr lang="es-PE" sz="1200" b="1" dirty="0" smtClean="0">
                <a:solidFill>
                  <a:sysClr val="windowText" lastClr="000000"/>
                </a:solidFill>
                <a:latin typeface="Agency FB" pitchFamily="34" charset="0"/>
              </a:rPr>
            </a:br>
            <a:r>
              <a:rPr lang="es-PE" sz="1200" b="1" dirty="0" smtClean="0">
                <a:solidFill>
                  <a:sysClr val="windowText" lastClr="000000"/>
                </a:solidFill>
                <a:latin typeface="Agency FB" pitchFamily="34" charset="0"/>
              </a:rPr>
              <a:t>Sal</a:t>
            </a:r>
            <a:br>
              <a:rPr lang="es-PE" sz="1200" b="1" dirty="0" smtClean="0">
                <a:solidFill>
                  <a:sysClr val="windowText" lastClr="000000"/>
                </a:solidFill>
                <a:latin typeface="Agency FB" pitchFamily="34" charset="0"/>
              </a:rPr>
            </a:br>
            <a:r>
              <a:rPr lang="es-PE" sz="1200" b="1" dirty="0" smtClean="0">
                <a:solidFill>
                  <a:sysClr val="windowText" lastClr="000000"/>
                </a:solidFill>
                <a:latin typeface="Agency FB" pitchFamily="34" charset="0"/>
              </a:rPr>
              <a:t>Pimienta</a:t>
            </a:r>
            <a:br>
              <a:rPr lang="es-PE" sz="1200" b="1" dirty="0" smtClean="0">
                <a:solidFill>
                  <a:sysClr val="windowText" lastClr="000000"/>
                </a:solidFill>
                <a:latin typeface="Agency FB" pitchFamily="34" charset="0"/>
              </a:rPr>
            </a:br>
            <a:r>
              <a:rPr lang="es-PE" sz="1200" b="1" dirty="0" smtClean="0">
                <a:solidFill>
                  <a:sysClr val="windowText" lastClr="000000"/>
                </a:solidFill>
                <a:latin typeface="Agency FB" pitchFamily="34" charset="0"/>
              </a:rPr>
              <a:t>Salsa </a:t>
            </a:r>
            <a:r>
              <a:rPr lang="es-PE" sz="1200" b="1" dirty="0" err="1" smtClean="0">
                <a:solidFill>
                  <a:sysClr val="windowText" lastClr="000000"/>
                </a:solidFill>
                <a:latin typeface="Agency FB" pitchFamily="34" charset="0"/>
              </a:rPr>
              <a:t>Perrins</a:t>
            </a:r>
            <a:r>
              <a:rPr lang="es-PE" sz="1200" b="1" dirty="0" smtClean="0">
                <a:solidFill>
                  <a:sysClr val="windowText" lastClr="000000"/>
                </a:solidFill>
                <a:latin typeface="Agency FB" pitchFamily="34" charset="0"/>
              </a:rPr>
              <a:t>, opcionalmente</a:t>
            </a:r>
            <a:br>
              <a:rPr lang="es-PE" sz="1200" b="1" dirty="0" smtClean="0">
                <a:solidFill>
                  <a:sysClr val="windowText" lastClr="000000"/>
                </a:solidFill>
                <a:latin typeface="Agency FB" pitchFamily="34" charset="0"/>
              </a:rPr>
            </a:br>
            <a:r>
              <a:rPr lang="es-PE" sz="1200" b="1" dirty="0" smtClean="0">
                <a:solidFill>
                  <a:sysClr val="windowText" lastClr="000000"/>
                </a:solidFill>
                <a:latin typeface="Agency FB" pitchFamily="34" charset="0"/>
              </a:rPr>
              <a:t>Romero fresco</a:t>
            </a:r>
            <a:endParaRPr lang="es-PE" sz="1200" b="1" dirty="0">
              <a:solidFill>
                <a:sysClr val="windowText" lastClr="000000"/>
              </a:solidFill>
              <a:latin typeface="Agency FB" pitchFamily="34" charset="0"/>
            </a:endParaRPr>
          </a:p>
        </p:txBody>
      </p:sp>
      <p:sp>
        <p:nvSpPr>
          <p:cNvPr id="18" name="17 CuadroTexto"/>
          <p:cNvSpPr txBox="1"/>
          <p:nvPr/>
        </p:nvSpPr>
        <p:spPr>
          <a:xfrm>
            <a:off x="4714876" y="1071552"/>
            <a:ext cx="2643206" cy="4370427"/>
          </a:xfrm>
          <a:prstGeom prst="rect">
            <a:avLst/>
          </a:prstGeom>
          <a:noFill/>
        </p:spPr>
        <p:txBody>
          <a:bodyPr wrap="square" rtlCol="0">
            <a:spAutoFit/>
          </a:bodyPr>
          <a:lstStyle/>
          <a:p>
            <a:pPr fontAlgn="base"/>
            <a:r>
              <a:rPr lang="es-PE" sz="1100" b="1" dirty="0" smtClean="0">
                <a:solidFill>
                  <a:sysClr val="windowText" lastClr="000000"/>
                </a:solidFill>
                <a:latin typeface="Agency FB" pitchFamily="34" charset="0"/>
              </a:rPr>
              <a:t>Para hacer un exquisito filete de ternera en salsa de vino, lo primero que debemos hacer es echar una pizca de aceite de oliva en una sartén y ponerla a fuego medio. Cuando esté caliente incorporamos los filetes previamente salpimentados, haciéndolos por ambos lados hasta que estén dorados.</a:t>
            </a:r>
          </a:p>
          <a:p>
            <a:pPr fontAlgn="base"/>
            <a:r>
              <a:rPr lang="es-PE" sz="1100" b="1" dirty="0" smtClean="0">
                <a:solidFill>
                  <a:sysClr val="windowText" lastClr="000000"/>
                </a:solidFill>
                <a:latin typeface="Agency FB" pitchFamily="34" charset="0"/>
              </a:rPr>
              <a:t>Por cada lado del filete también incorporaremos unas gotitas de salsa </a:t>
            </a:r>
            <a:r>
              <a:rPr lang="es-PE" sz="1100" b="1" dirty="0" err="1" smtClean="0">
                <a:solidFill>
                  <a:sysClr val="windowText" lastClr="000000"/>
                </a:solidFill>
                <a:latin typeface="Agency FB" pitchFamily="34" charset="0"/>
              </a:rPr>
              <a:t>Perrins</a:t>
            </a:r>
            <a:r>
              <a:rPr lang="es-PE" sz="1100" b="1" dirty="0" smtClean="0">
                <a:solidFill>
                  <a:sysClr val="windowText" lastClr="000000"/>
                </a:solidFill>
                <a:latin typeface="Agency FB" pitchFamily="34" charset="0"/>
              </a:rPr>
              <a:t>, opcionalmente. Una vez estén hechos los filetes, los reservamos junto con su jugo, manteniéndolos calientes. y en la misma sartén, sofreímos la cebolla, que habremos picado previamente. Después añadimos el vino y cocinamos unos minutos, hasta que se reduzca. Entonces añadimos el romero y la miel, y un poco del jugo de los filetes.</a:t>
            </a:r>
          </a:p>
          <a:p>
            <a:pPr fontAlgn="base"/>
            <a:r>
              <a:rPr lang="es-PE" sz="1100" b="1" dirty="0" smtClean="0">
                <a:solidFill>
                  <a:sysClr val="windowText" lastClr="000000"/>
                </a:solidFill>
                <a:latin typeface="Agency FB" pitchFamily="34" charset="0"/>
              </a:rPr>
              <a:t>Una vez que esté hecha la salsa la vertemos por encima de los filetes y los servimos. Si queremos, podemos batir la salsa previamente, para que quede más </a:t>
            </a:r>
            <a:r>
              <a:rPr lang="es-PE" sz="1100" b="1" dirty="0" err="1" smtClean="0">
                <a:solidFill>
                  <a:sysClr val="windowText" lastClr="000000"/>
                </a:solidFill>
                <a:latin typeface="Agency FB" pitchFamily="34" charset="0"/>
              </a:rPr>
              <a:t>fina.Podemos</a:t>
            </a:r>
            <a:r>
              <a:rPr lang="es-PE" sz="1100" b="1" dirty="0" smtClean="0">
                <a:solidFill>
                  <a:sysClr val="windowText" lastClr="000000"/>
                </a:solidFill>
                <a:latin typeface="Agency FB" pitchFamily="34" charset="0"/>
              </a:rPr>
              <a:t> acompañar la carne con unas patatas cocidas, aderezadas con un poquito de pimentón.</a:t>
            </a:r>
          </a:p>
          <a:p>
            <a:pPr algn="ctr" fontAlgn="base"/>
            <a:r>
              <a:rPr lang="es-PE" sz="1100" b="1" dirty="0" smtClean="0">
                <a:solidFill>
                  <a:sysClr val="windowText" lastClr="000000"/>
                </a:solidFill>
                <a:latin typeface="Agency FB" pitchFamily="34" charset="0"/>
              </a:rPr>
              <a:t> ¡Delicioso!</a:t>
            </a:r>
          </a:p>
          <a:p>
            <a:pPr fontAlgn="base"/>
            <a:endParaRPr lang="es-PE" dirty="0" smtClean="0">
              <a:solidFill>
                <a:sysClr val="windowText" lastClr="000000"/>
              </a:solidFill>
            </a:endParaRPr>
          </a:p>
          <a:p>
            <a:endParaRPr lang="es-PE" dirty="0">
              <a:solidFill>
                <a:sysClr val="windowText" lastClr="000000"/>
              </a:solidFill>
            </a:endParaRPr>
          </a:p>
        </p:txBody>
      </p:sp>
      <p:pic>
        <p:nvPicPr>
          <p:cNvPr id="26626" name="Picture 2" descr="Resultado de imagen de Filete de Ternera en Salsa de Vino"/>
          <p:cNvPicPr>
            <a:picLocks noChangeAspect="1" noChangeArrowheads="1"/>
          </p:cNvPicPr>
          <p:nvPr/>
        </p:nvPicPr>
        <p:blipFill>
          <a:blip r:embed="rId3"/>
          <a:srcRect/>
          <a:stretch>
            <a:fillRect/>
          </a:stretch>
        </p:blipFill>
        <p:spPr bwMode="auto">
          <a:xfrm>
            <a:off x="1928794" y="1071552"/>
            <a:ext cx="2428892" cy="1358091"/>
          </a:xfrm>
          <a:prstGeom prst="rect">
            <a:avLst/>
          </a:prstGeom>
          <a:noFill/>
          <a:effectLst>
            <a:softEdge rad="127000"/>
          </a:effectLst>
        </p:spPr>
      </p:pic>
      <p:pic>
        <p:nvPicPr>
          <p:cNvPr id="11266" name="Picture 2" descr="Resultado de imagen de barra navidad gif animado"/>
          <p:cNvPicPr>
            <a:picLocks noChangeAspect="1" noChangeArrowheads="1" noCrop="1"/>
          </p:cNvPicPr>
          <p:nvPr/>
        </p:nvPicPr>
        <p:blipFill>
          <a:blip r:embed="rId4"/>
          <a:srcRect/>
          <a:stretch>
            <a:fillRect/>
          </a:stretch>
        </p:blipFill>
        <p:spPr bwMode="auto">
          <a:xfrm>
            <a:off x="142844" y="785800"/>
            <a:ext cx="1232305" cy="1643074"/>
          </a:xfrm>
          <a:prstGeom prst="rect">
            <a:avLst/>
          </a:prstGeom>
          <a:noFill/>
        </p:spPr>
      </p:pic>
      <p:pic>
        <p:nvPicPr>
          <p:cNvPr id="4" name="Picture 2" descr="Resultado de imagen de feliz navidad bolas  gifs animado"/>
          <p:cNvPicPr>
            <a:picLocks noChangeAspect="1" noChangeArrowheads="1" noCrop="1"/>
          </p:cNvPicPr>
          <p:nvPr/>
        </p:nvPicPr>
        <p:blipFill>
          <a:blip r:embed="rId5"/>
          <a:srcRect/>
          <a:stretch>
            <a:fillRect/>
          </a:stretch>
        </p:blipFill>
        <p:spPr bwMode="auto">
          <a:xfrm>
            <a:off x="0" y="2714626"/>
            <a:ext cx="1428760" cy="1649117"/>
          </a:xfrm>
          <a:prstGeom prst="rect">
            <a:avLst/>
          </a:prstGeom>
          <a:noFill/>
        </p:spPr>
      </p:pic>
      <p:pic>
        <p:nvPicPr>
          <p:cNvPr id="11268" name="Picture 4" descr="Resultado de imagen de feliz navidad bolas  gifs animado"/>
          <p:cNvPicPr>
            <a:picLocks noChangeAspect="1" noChangeArrowheads="1" noCrop="1"/>
          </p:cNvPicPr>
          <p:nvPr/>
        </p:nvPicPr>
        <p:blipFill>
          <a:blip r:embed="rId6"/>
          <a:srcRect/>
          <a:stretch>
            <a:fillRect/>
          </a:stretch>
        </p:blipFill>
        <p:spPr bwMode="auto">
          <a:xfrm>
            <a:off x="7358082" y="1214428"/>
            <a:ext cx="1905000" cy="3333750"/>
          </a:xfrm>
          <a:prstGeom prst="rect">
            <a:avLst/>
          </a:prstGeom>
          <a:noFill/>
        </p:spPr>
      </p:pic>
      <p:pic>
        <p:nvPicPr>
          <p:cNvPr id="19" name="Picture 4" descr="Resultado de imagen de barra navidad gif animado"/>
          <p:cNvPicPr>
            <a:picLocks noChangeAspect="1" noChangeArrowheads="1" noCrop="1"/>
          </p:cNvPicPr>
          <p:nvPr/>
        </p:nvPicPr>
        <p:blipFill>
          <a:blip r:embed="rId7"/>
          <a:srcRect/>
          <a:stretch>
            <a:fillRect/>
          </a:stretch>
        </p:blipFill>
        <p:spPr bwMode="auto">
          <a:xfrm>
            <a:off x="0" y="0"/>
            <a:ext cx="1857356" cy="617571"/>
          </a:xfrm>
          <a:prstGeom prst="rect">
            <a:avLst/>
          </a:prstGeom>
          <a:noFill/>
          <a:effectLst>
            <a:softEdge rad="12700"/>
          </a:effectLst>
        </p:spPr>
      </p:pic>
      <p:pic>
        <p:nvPicPr>
          <p:cNvPr id="20" name="Picture 4" descr="Resultado de imagen de barra navidad gif animado"/>
          <p:cNvPicPr>
            <a:picLocks noChangeAspect="1" noChangeArrowheads="1" noCrop="1"/>
          </p:cNvPicPr>
          <p:nvPr/>
        </p:nvPicPr>
        <p:blipFill>
          <a:blip r:embed="rId7"/>
          <a:srcRect/>
          <a:stretch>
            <a:fillRect/>
          </a:stretch>
        </p:blipFill>
        <p:spPr bwMode="auto">
          <a:xfrm>
            <a:off x="7286644" y="0"/>
            <a:ext cx="1857356" cy="617571"/>
          </a:xfrm>
          <a:prstGeom prst="rect">
            <a:avLst/>
          </a:prstGeom>
          <a:noFill/>
          <a:effectLst>
            <a:softEdge rad="12700"/>
          </a:effectLst>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solidFill>
            <a:srgbClr val="007033"/>
          </a:solidFill>
        </p:spPr>
        <p:style>
          <a:lnRef idx="0">
            <a:schemeClr val="accent2"/>
          </a:lnRef>
          <a:fillRef idx="3">
            <a:schemeClr val="accent2"/>
          </a:fillRef>
          <a:effectRef idx="3">
            <a:schemeClr val="accent2"/>
          </a:effectRef>
          <a:fontRef idx="minor">
            <a:schemeClr val="lt1"/>
          </a:fontRef>
        </p:style>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endParaRPr lang="es-PE"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11" name="10 CuadroTexto"/>
          <p:cNvSpPr txBox="1"/>
          <p:nvPr/>
        </p:nvSpPr>
        <p:spPr>
          <a:xfrm>
            <a:off x="2214546" y="2571750"/>
            <a:ext cx="184731" cy="415498"/>
          </a:xfrm>
          <a:prstGeom prst="rect">
            <a:avLst/>
          </a:prstGeom>
          <a:noFill/>
        </p:spPr>
        <p:txBody>
          <a:bodyPr wrap="none" rtlCol="0">
            <a:spAutoFit/>
          </a:bodyPr>
          <a:lstStyle/>
          <a:p>
            <a:endParaRPr lang="es-PE" sz="1100" b="1" dirty="0" smtClean="0">
              <a:latin typeface="Agency FB" pitchFamily="34" charset="0"/>
            </a:endParaRPr>
          </a:p>
          <a:p>
            <a:endParaRPr lang="es-PE" sz="1000" dirty="0">
              <a:latin typeface="Agency FB" pitchFamily="34" charset="0"/>
            </a:endParaRPr>
          </a:p>
        </p:txBody>
      </p:sp>
      <p:sp>
        <p:nvSpPr>
          <p:cNvPr id="17" name="16 CuadroTexto"/>
          <p:cNvSpPr txBox="1"/>
          <p:nvPr/>
        </p:nvSpPr>
        <p:spPr>
          <a:xfrm>
            <a:off x="2285984" y="2500312"/>
            <a:ext cx="184731" cy="923330"/>
          </a:xfrm>
          <a:prstGeom prst="rect">
            <a:avLst/>
          </a:prstGeom>
          <a:noFill/>
        </p:spPr>
        <p:txBody>
          <a:bodyPr wrap="none" rtlCol="0">
            <a:spAutoFit/>
          </a:bodyPr>
          <a:lstStyle/>
          <a:p>
            <a:r>
              <a:rPr lang="es-PE" b="1" dirty="0" smtClean="0"/>
              <a:t/>
            </a:r>
            <a:br>
              <a:rPr lang="es-PE" b="1" dirty="0" smtClean="0"/>
            </a:br>
            <a:endParaRPr lang="es-PE" b="1" dirty="0" smtClean="0"/>
          </a:p>
          <a:p>
            <a:endParaRPr lang="es-PE" dirty="0"/>
          </a:p>
        </p:txBody>
      </p:sp>
      <p:sp>
        <p:nvSpPr>
          <p:cNvPr id="14" name="13 CuadroTexto"/>
          <p:cNvSpPr txBox="1"/>
          <p:nvPr/>
        </p:nvSpPr>
        <p:spPr>
          <a:xfrm>
            <a:off x="1571604" y="142858"/>
            <a:ext cx="5972084"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LANGOSTINOS CON SETAS A LA CREMA</a:t>
            </a:r>
          </a:p>
          <a:p>
            <a:endParaRPr lang="es-PE"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8" name="17 CuadroTexto"/>
          <p:cNvSpPr txBox="1"/>
          <p:nvPr/>
        </p:nvSpPr>
        <p:spPr>
          <a:xfrm>
            <a:off x="4714876" y="1071552"/>
            <a:ext cx="2643206" cy="646331"/>
          </a:xfrm>
          <a:prstGeom prst="rect">
            <a:avLst/>
          </a:prstGeom>
          <a:noFill/>
        </p:spPr>
        <p:txBody>
          <a:bodyPr wrap="square" rtlCol="0">
            <a:spAutoFit/>
          </a:bodyPr>
          <a:lstStyle/>
          <a:p>
            <a:pPr fontAlgn="base"/>
            <a:endParaRPr lang="es-PE" dirty="0" smtClean="0"/>
          </a:p>
          <a:p>
            <a:endParaRPr lang="es-PE" dirty="0"/>
          </a:p>
        </p:txBody>
      </p:sp>
      <p:sp>
        <p:nvSpPr>
          <p:cNvPr id="15" name="14 CuadroTexto"/>
          <p:cNvSpPr txBox="1"/>
          <p:nvPr/>
        </p:nvSpPr>
        <p:spPr>
          <a:xfrm>
            <a:off x="1857356" y="2428874"/>
            <a:ext cx="2582758" cy="1708160"/>
          </a:xfrm>
          <a:prstGeom prst="rect">
            <a:avLst/>
          </a:prstGeom>
          <a:noFill/>
        </p:spPr>
        <p:txBody>
          <a:bodyPr wrap="none" rtlCol="0">
            <a:spAutoFit/>
          </a:bodyPr>
          <a:lstStyle/>
          <a:p>
            <a:r>
              <a:rPr lang="es-PE" sz="1050" b="1" dirty="0" smtClean="0">
                <a:latin typeface="Agency FB" pitchFamily="34" charset="0"/>
              </a:rPr>
              <a:t>600-750 grs. de langostinos</a:t>
            </a:r>
          </a:p>
          <a:p>
            <a:r>
              <a:rPr lang="es-PE" sz="1050" b="1" dirty="0" smtClean="0">
                <a:latin typeface="Agency FB" pitchFamily="34" charset="0"/>
              </a:rPr>
              <a:t>250 grs. de setas de cardo </a:t>
            </a:r>
          </a:p>
          <a:p>
            <a:r>
              <a:rPr lang="es-PE" sz="1050" b="1" dirty="0" smtClean="0">
                <a:latin typeface="Agency FB" pitchFamily="34" charset="0"/>
              </a:rPr>
              <a:t>2 dientes de ajo y media cebolla troceados pequeños</a:t>
            </a:r>
          </a:p>
          <a:p>
            <a:r>
              <a:rPr lang="es-PE" sz="1050" b="1" dirty="0" smtClean="0">
                <a:latin typeface="Agency FB" pitchFamily="34" charset="0"/>
              </a:rPr>
              <a:t>3-4 cucharadas de aceite de oliva virgen</a:t>
            </a:r>
          </a:p>
          <a:p>
            <a:r>
              <a:rPr lang="es-PE" sz="1050" b="1" dirty="0" smtClean="0">
                <a:latin typeface="Agency FB" pitchFamily="34" charset="0"/>
              </a:rPr>
              <a:t>200 ml. de nata para cocinar o crema de leche </a:t>
            </a:r>
          </a:p>
          <a:p>
            <a:r>
              <a:rPr lang="es-PE" sz="1050" b="1" dirty="0" smtClean="0">
                <a:latin typeface="Agency FB" pitchFamily="34" charset="0"/>
              </a:rPr>
              <a:t>1/2 vaso de leche ( unos 100 ml. )</a:t>
            </a:r>
          </a:p>
          <a:p>
            <a:r>
              <a:rPr lang="es-PE" sz="1050" b="1" dirty="0" smtClean="0">
                <a:latin typeface="Agency FB" pitchFamily="34" charset="0"/>
              </a:rPr>
              <a:t>1/4 de vaso de brandy o whisky ( opcional )</a:t>
            </a:r>
          </a:p>
          <a:p>
            <a:r>
              <a:rPr lang="es-PE" sz="1050" b="1" dirty="0" smtClean="0">
                <a:latin typeface="Agency FB" pitchFamily="34" charset="0"/>
              </a:rPr>
              <a:t>2-3 cucharadas de salsa de tomate</a:t>
            </a:r>
          </a:p>
          <a:p>
            <a:r>
              <a:rPr lang="es-PE" sz="1050" b="1" dirty="0" smtClean="0">
                <a:latin typeface="Agency FB" pitchFamily="34" charset="0"/>
              </a:rPr>
              <a:t>Sal y pimienta molida</a:t>
            </a:r>
          </a:p>
          <a:p>
            <a:r>
              <a:rPr lang="es-PE" sz="1050" b="1" dirty="0" smtClean="0">
                <a:latin typeface="Agency FB" pitchFamily="34" charset="0"/>
              </a:rPr>
              <a:t>Perejil, eneldo o cebollino para decorar</a:t>
            </a:r>
            <a:endParaRPr lang="es-PE" sz="1050" b="1" dirty="0">
              <a:latin typeface="Agency FB" pitchFamily="34" charset="0"/>
            </a:endParaRPr>
          </a:p>
        </p:txBody>
      </p:sp>
      <p:sp>
        <p:nvSpPr>
          <p:cNvPr id="16" name="15 CuadroTexto"/>
          <p:cNvSpPr txBox="1"/>
          <p:nvPr/>
        </p:nvSpPr>
        <p:spPr>
          <a:xfrm>
            <a:off x="4643438" y="973128"/>
            <a:ext cx="2857520" cy="3701013"/>
          </a:xfrm>
          <a:prstGeom prst="rect">
            <a:avLst/>
          </a:prstGeom>
          <a:noFill/>
        </p:spPr>
        <p:txBody>
          <a:bodyPr wrap="square" rtlCol="0">
            <a:spAutoFit/>
          </a:bodyPr>
          <a:lstStyle/>
          <a:p>
            <a:r>
              <a:rPr lang="es-PE" sz="1050" b="1" dirty="0" smtClean="0">
                <a:latin typeface="Agency FB" pitchFamily="34" charset="0"/>
              </a:rPr>
              <a:t>Pela los langostinos dejando en unos cuantos la parte final de la cola, .. si quieres decorar con. Añádeles un poco de sal .Parte las setas tirando desde el borde al tallo, del tamaño que prefieras; .. como la mayoría de las mías no eran muy grandes, las he dejado enteras y algunas las he partido por la mitad .Añade a una sartén antiadherente un par de cucharadas de aceite y pasa los langostinos hasta que cambien de color. Reserva en un plato y haz lo mismo con las setas, hasta que se doren un poco .</a:t>
            </a:r>
            <a:r>
              <a:rPr lang="es-PE" sz="1000" b="1" dirty="0" smtClean="0">
                <a:latin typeface="Agency FB" pitchFamily="34" charset="0"/>
              </a:rPr>
              <a:t>Vierte un poco más de aceite a la sartén si ves que lo necesita, .. lo justo para poder </a:t>
            </a:r>
            <a:r>
              <a:rPr lang="es-PE" sz="1000" b="1" dirty="0" err="1" smtClean="0">
                <a:latin typeface="Agency FB" pitchFamily="34" charset="0"/>
              </a:rPr>
              <a:t>sofreir</a:t>
            </a:r>
            <a:r>
              <a:rPr lang="es-PE" sz="1000" b="1" dirty="0" smtClean="0">
                <a:latin typeface="Agency FB" pitchFamily="34" charset="0"/>
              </a:rPr>
              <a:t> los ajos y la cebolla hasta que esta última esté tierna. Ahora si quieres añade un buen chorrete de brandy o whisky y prende fuego hasta que se apague la llama. Deja cocinar un par de minutos más, para que el alcohol se evapore completamente .Incorporamos la salsa de tomate y removemos. Pasamos el sofrito al vaso de la batidora y añadimos leche para poder triturar.</a:t>
            </a:r>
            <a:r>
              <a:rPr lang="es-PE" sz="1000" b="1" i="1" dirty="0" smtClean="0">
                <a:latin typeface="Agency FB" pitchFamily="34" charset="0"/>
              </a:rPr>
              <a:t> </a:t>
            </a:r>
            <a:r>
              <a:rPr lang="es-PE" sz="1000" b="1" dirty="0" smtClean="0">
                <a:latin typeface="Agency FB" pitchFamily="34" charset="0"/>
              </a:rPr>
              <a:t>Volvemos a poner en la sartén, mezclando con la nata, dejando cocer suavemente y removiendo hasta que la nata empiece a espesar. Añade sal y un poco de pimienta molida .Introducimos los langostinos y las setas, teniéndolos unos minutos más a fuego lento y removiendo con suavidad. Y terminar decorando con perejil</a:t>
            </a:r>
            <a:r>
              <a:rPr lang="es-PE" sz="1000" dirty="0" smtClean="0">
                <a:latin typeface="Agency FB" pitchFamily="34" charset="0"/>
              </a:rPr>
              <a:t/>
            </a:r>
            <a:br>
              <a:rPr lang="es-PE" sz="1000" dirty="0" smtClean="0">
                <a:latin typeface="Agency FB" pitchFamily="34" charset="0"/>
              </a:rPr>
            </a:br>
            <a:endParaRPr lang="es-PE" sz="1000" dirty="0">
              <a:solidFill>
                <a:sysClr val="windowText" lastClr="000000"/>
              </a:solidFill>
              <a:latin typeface="Agency FB" pitchFamily="34" charset="0"/>
            </a:endParaRPr>
          </a:p>
        </p:txBody>
      </p:sp>
      <p:pic>
        <p:nvPicPr>
          <p:cNvPr id="10242" name="Picture 2" descr="Resultado de imagen de navidad gif animado"/>
          <p:cNvPicPr>
            <a:picLocks noChangeAspect="1" noChangeArrowheads="1" noCrop="1"/>
          </p:cNvPicPr>
          <p:nvPr/>
        </p:nvPicPr>
        <p:blipFill>
          <a:blip r:embed="rId3"/>
          <a:srcRect/>
          <a:stretch>
            <a:fillRect/>
          </a:stretch>
        </p:blipFill>
        <p:spPr bwMode="auto">
          <a:xfrm>
            <a:off x="7715272" y="1857370"/>
            <a:ext cx="1425655" cy="1656207"/>
          </a:xfrm>
          <a:prstGeom prst="rect">
            <a:avLst/>
          </a:prstGeom>
          <a:noFill/>
        </p:spPr>
      </p:pic>
      <p:pic>
        <p:nvPicPr>
          <p:cNvPr id="9218" name="Picture 2" descr="langostinos con setas a la crema"/>
          <p:cNvPicPr>
            <a:picLocks noChangeAspect="1" noChangeArrowheads="1"/>
          </p:cNvPicPr>
          <p:nvPr/>
        </p:nvPicPr>
        <p:blipFill>
          <a:blip r:embed="rId4" cstate="print">
            <a:lum contrast="10000"/>
          </a:blip>
          <a:srcRect/>
          <a:stretch>
            <a:fillRect/>
          </a:stretch>
        </p:blipFill>
        <p:spPr bwMode="auto">
          <a:xfrm>
            <a:off x="2143108" y="1142990"/>
            <a:ext cx="1901264" cy="1245530"/>
          </a:xfrm>
          <a:prstGeom prst="rect">
            <a:avLst/>
          </a:prstGeom>
          <a:ln>
            <a:noFill/>
          </a:ln>
          <a:effectLst>
            <a:softEdge rad="112500"/>
          </a:effectLst>
        </p:spPr>
      </p:pic>
      <p:pic>
        <p:nvPicPr>
          <p:cNvPr id="4" name="Picture 2" descr="Imagen relacionada"/>
          <p:cNvPicPr>
            <a:picLocks noChangeAspect="1" noChangeArrowheads="1" noCrop="1"/>
          </p:cNvPicPr>
          <p:nvPr/>
        </p:nvPicPr>
        <p:blipFill>
          <a:blip r:embed="rId5"/>
          <a:srcRect/>
          <a:stretch>
            <a:fillRect/>
          </a:stretch>
        </p:blipFill>
        <p:spPr bwMode="auto">
          <a:xfrm>
            <a:off x="0" y="500048"/>
            <a:ext cx="1214445" cy="1214446"/>
          </a:xfrm>
          <a:prstGeom prst="rect">
            <a:avLst/>
          </a:prstGeom>
          <a:noFill/>
        </p:spPr>
      </p:pic>
      <p:pic>
        <p:nvPicPr>
          <p:cNvPr id="9220" name="Picture 4" descr="Imagen relacionada"/>
          <p:cNvPicPr>
            <a:picLocks noChangeAspect="1" noChangeArrowheads="1" noCrop="1"/>
          </p:cNvPicPr>
          <p:nvPr/>
        </p:nvPicPr>
        <p:blipFill>
          <a:blip r:embed="rId6"/>
          <a:srcRect/>
          <a:stretch>
            <a:fillRect/>
          </a:stretch>
        </p:blipFill>
        <p:spPr bwMode="auto">
          <a:xfrm>
            <a:off x="0" y="1571618"/>
            <a:ext cx="1161985" cy="1161985"/>
          </a:xfrm>
          <a:prstGeom prst="rect">
            <a:avLst/>
          </a:prstGeom>
          <a:noFill/>
        </p:spPr>
      </p:pic>
      <p:pic>
        <p:nvPicPr>
          <p:cNvPr id="19" name="Picture 2" descr="Imagen relacionada"/>
          <p:cNvPicPr>
            <a:picLocks noChangeAspect="1" noChangeArrowheads="1" noCrop="1"/>
          </p:cNvPicPr>
          <p:nvPr/>
        </p:nvPicPr>
        <p:blipFill>
          <a:blip r:embed="rId5"/>
          <a:srcRect/>
          <a:stretch>
            <a:fillRect/>
          </a:stretch>
        </p:blipFill>
        <p:spPr bwMode="auto">
          <a:xfrm>
            <a:off x="0" y="2643188"/>
            <a:ext cx="1214445" cy="1214446"/>
          </a:xfrm>
          <a:prstGeom prst="rect">
            <a:avLst/>
          </a:prstGeom>
          <a:noFill/>
        </p:spPr>
      </p:pic>
      <p:pic>
        <p:nvPicPr>
          <p:cNvPr id="20" name="Picture 4" descr="Imagen relacionada"/>
          <p:cNvPicPr>
            <a:picLocks noChangeAspect="1" noChangeArrowheads="1" noCrop="1"/>
          </p:cNvPicPr>
          <p:nvPr/>
        </p:nvPicPr>
        <p:blipFill>
          <a:blip r:embed="rId6"/>
          <a:srcRect/>
          <a:stretch>
            <a:fillRect/>
          </a:stretch>
        </p:blipFill>
        <p:spPr bwMode="auto">
          <a:xfrm>
            <a:off x="0" y="3857634"/>
            <a:ext cx="1161985" cy="1161985"/>
          </a:xfrm>
          <a:prstGeom prst="rect">
            <a:avLst/>
          </a:prstGeom>
          <a:noFill/>
        </p:spPr>
      </p:pic>
      <p:pic>
        <p:nvPicPr>
          <p:cNvPr id="21" name="Picture 4" descr="Resultado de imagen de barra navidad gif animado"/>
          <p:cNvPicPr>
            <a:picLocks noChangeAspect="1" noChangeArrowheads="1" noCrop="1"/>
          </p:cNvPicPr>
          <p:nvPr/>
        </p:nvPicPr>
        <p:blipFill>
          <a:blip r:embed="rId7"/>
          <a:srcRect/>
          <a:stretch>
            <a:fillRect/>
          </a:stretch>
        </p:blipFill>
        <p:spPr bwMode="auto">
          <a:xfrm>
            <a:off x="0" y="0"/>
            <a:ext cx="1643042" cy="617571"/>
          </a:xfrm>
          <a:prstGeom prst="rect">
            <a:avLst/>
          </a:prstGeom>
          <a:noFill/>
          <a:effectLst>
            <a:softEdge rad="12700"/>
          </a:effectLst>
        </p:spPr>
      </p:pic>
      <p:pic>
        <p:nvPicPr>
          <p:cNvPr id="22" name="Picture 4" descr="Resultado de imagen de barra navidad gif animado"/>
          <p:cNvPicPr>
            <a:picLocks noChangeAspect="1" noChangeArrowheads="1" noCrop="1"/>
          </p:cNvPicPr>
          <p:nvPr/>
        </p:nvPicPr>
        <p:blipFill>
          <a:blip r:embed="rId7"/>
          <a:srcRect/>
          <a:stretch>
            <a:fillRect/>
          </a:stretch>
        </p:blipFill>
        <p:spPr bwMode="auto">
          <a:xfrm>
            <a:off x="7429520" y="0"/>
            <a:ext cx="1714480" cy="617571"/>
          </a:xfrm>
          <a:prstGeom prst="rect">
            <a:avLst/>
          </a:prstGeom>
          <a:noFill/>
          <a:effectLst>
            <a:softEdge rad="12700"/>
          </a:effectLst>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solidFill>
            <a:srgbClr val="007033"/>
          </a:solidFill>
        </p:spPr>
        <p:style>
          <a:lnRef idx="0">
            <a:schemeClr val="accent2"/>
          </a:lnRef>
          <a:fillRef idx="3">
            <a:schemeClr val="accent2"/>
          </a:fillRef>
          <a:effectRef idx="3">
            <a:schemeClr val="accent2"/>
          </a:effectRef>
          <a:fontRef idx="minor">
            <a:schemeClr val="lt1"/>
          </a:fontRef>
        </p:style>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Pastel de salmón</a:t>
            </a:r>
            <a:endParaRPr lang="es-PE"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11" name="10 CuadroTexto"/>
          <p:cNvSpPr txBox="1"/>
          <p:nvPr/>
        </p:nvSpPr>
        <p:spPr>
          <a:xfrm>
            <a:off x="2214546" y="2571750"/>
            <a:ext cx="184731" cy="415498"/>
          </a:xfrm>
          <a:prstGeom prst="rect">
            <a:avLst/>
          </a:prstGeom>
          <a:noFill/>
        </p:spPr>
        <p:txBody>
          <a:bodyPr wrap="none" rtlCol="0">
            <a:spAutoFit/>
          </a:bodyPr>
          <a:lstStyle/>
          <a:p>
            <a:endParaRPr lang="es-PE" sz="1100" b="1" dirty="0" smtClean="0">
              <a:latin typeface="Agency FB" pitchFamily="34" charset="0"/>
            </a:endParaRPr>
          </a:p>
          <a:p>
            <a:endParaRPr lang="es-PE" sz="1000" dirty="0">
              <a:latin typeface="Agency FB" pitchFamily="34" charset="0"/>
            </a:endParaRPr>
          </a:p>
        </p:txBody>
      </p:sp>
      <p:sp>
        <p:nvSpPr>
          <p:cNvPr id="17" name="16 CuadroTexto"/>
          <p:cNvSpPr txBox="1"/>
          <p:nvPr/>
        </p:nvSpPr>
        <p:spPr>
          <a:xfrm>
            <a:off x="2285984" y="2285998"/>
            <a:ext cx="1231427" cy="1492716"/>
          </a:xfrm>
          <a:prstGeom prst="rect">
            <a:avLst/>
          </a:prstGeom>
          <a:noFill/>
        </p:spPr>
        <p:txBody>
          <a:bodyPr wrap="none" rtlCol="0">
            <a:spAutoFit/>
          </a:bodyPr>
          <a:lstStyle/>
          <a:p>
            <a:r>
              <a:rPr lang="es-PE" sz="1100" b="1" dirty="0" smtClean="0">
                <a:solidFill>
                  <a:schemeClr val="bg1"/>
                </a:solidFill>
                <a:latin typeface="Agency FB" pitchFamily="34" charset="0"/>
              </a:rPr>
              <a:t>200 gr. de espaguetis</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Orégano</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Albahaca</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Sal</a:t>
            </a:r>
            <a:br>
              <a:rPr lang="es-PE" sz="1100" b="1" dirty="0" smtClean="0">
                <a:solidFill>
                  <a:schemeClr val="bg1"/>
                </a:solidFill>
                <a:latin typeface="Agency FB" pitchFamily="34" charset="0"/>
              </a:rPr>
            </a:br>
            <a:r>
              <a:rPr lang="es-PE" sz="1100" b="1" dirty="0" smtClean="0">
                <a:solidFill>
                  <a:schemeClr val="bg1"/>
                </a:solidFill>
                <a:latin typeface="Agency FB" pitchFamily="34" charset="0"/>
              </a:rPr>
              <a:t>Pimienta</a:t>
            </a:r>
            <a:br>
              <a:rPr lang="es-PE" sz="1100" b="1" dirty="0" smtClean="0">
                <a:solidFill>
                  <a:schemeClr val="bg1"/>
                </a:solidFill>
                <a:latin typeface="Agency FB" pitchFamily="34" charset="0"/>
              </a:rPr>
            </a:br>
            <a:endParaRPr lang="es-PE" b="1" dirty="0" smtClean="0">
              <a:solidFill>
                <a:sysClr val="windowText" lastClr="000000"/>
              </a:solidFill>
            </a:endParaRPr>
          </a:p>
          <a:p>
            <a:endParaRPr lang="es-PE" dirty="0">
              <a:solidFill>
                <a:sysClr val="windowText" lastClr="000000"/>
              </a:solidFill>
            </a:endParaRPr>
          </a:p>
        </p:txBody>
      </p:sp>
      <p:sp>
        <p:nvSpPr>
          <p:cNvPr id="18" name="17 CuadroTexto"/>
          <p:cNvSpPr txBox="1"/>
          <p:nvPr/>
        </p:nvSpPr>
        <p:spPr>
          <a:xfrm>
            <a:off x="4643438" y="1071552"/>
            <a:ext cx="2643206" cy="3647152"/>
          </a:xfrm>
          <a:prstGeom prst="rect">
            <a:avLst/>
          </a:prstGeom>
          <a:noFill/>
        </p:spPr>
        <p:txBody>
          <a:bodyPr wrap="square" rtlCol="0">
            <a:spAutoFit/>
          </a:bodyPr>
          <a:lstStyle/>
          <a:p>
            <a:pPr fontAlgn="base"/>
            <a:r>
              <a:rPr lang="es-PE" sz="1050" b="1" dirty="0" smtClean="0">
                <a:latin typeface="Agency FB" pitchFamily="34" charset="0"/>
              </a:rPr>
              <a:t>Coloca un film tranparente de cocina dentro del molde y haz que sobresalgan un buen trozo ambos extremos. Coloca una capa de rebanadas de pan de molde cubriendo el fondo, corta rebanadas para que se adapte bien a la forma de tu molde si fuera necesario. Usa el molde que tengas, yo he usado un molde tipo </a:t>
            </a:r>
            <a:r>
              <a:rPr lang="es-PE" sz="1050" b="1" dirty="0" err="1" smtClean="0">
                <a:latin typeface="Agency FB" pitchFamily="34" charset="0"/>
              </a:rPr>
              <a:t>plum</a:t>
            </a:r>
            <a:r>
              <a:rPr lang="es-PE" sz="1050" b="1" dirty="0" smtClean="0">
                <a:latin typeface="Agency FB" pitchFamily="34" charset="0"/>
              </a:rPr>
              <a:t> cake.</a:t>
            </a:r>
            <a:r>
              <a:rPr lang="es-PE" sz="1050" dirty="0" smtClean="0"/>
              <a:t> </a:t>
            </a:r>
            <a:r>
              <a:rPr lang="es-PE" sz="1050" b="1" dirty="0" smtClean="0">
                <a:latin typeface="Agency FB" pitchFamily="34" charset="0"/>
              </a:rPr>
              <a:t>Unta con poco de mayonesa el pan. Si te ayudas de una espátula de silicona, te va a resultar muy fácil, si no la tienes, reparte la mayonesa con una cuchara. Coloca una primera capa de salmón, cubre con unas loncha de queso y reparte la mitad de la mezcla anterior encima del queso. Procura que el relleno quede bien nivelado y liso.</a:t>
            </a:r>
            <a:r>
              <a:rPr lang="es-PE" sz="1050" dirty="0" smtClean="0"/>
              <a:t> </a:t>
            </a:r>
            <a:r>
              <a:rPr lang="es-PE" sz="1050" b="1" dirty="0" smtClean="0">
                <a:latin typeface="Agency FB" pitchFamily="34" charset="0"/>
              </a:rPr>
              <a:t>Coloca otra capa de pan, unta con mayonesa, cubre de salmón, queso y el resto del relleno. Igual que en el piso anterior. Acaba tapando con unas rebanadas de pan de molde. Rellena todos los huecos con recortes de pan, para que la base de nuestro pastel sea firme.</a:t>
            </a:r>
            <a:r>
              <a:rPr lang="es-PE" sz="1050" dirty="0" smtClean="0"/>
              <a:t> </a:t>
            </a:r>
            <a:r>
              <a:rPr lang="es-PE" sz="1050" b="1" dirty="0" smtClean="0">
                <a:latin typeface="Agency FB" pitchFamily="34" charset="0"/>
              </a:rPr>
              <a:t>Presiona un poco todo el pastel y cierra las dos alas de papel film que has dejado sobresaliendo del molde. Guarda en la nevera una hora. Si lo preparas el día antes, déjalo así en tu frigorífico hasta el momento de decorarlo.</a:t>
            </a:r>
            <a:endParaRPr lang="es-PE" sz="1050" b="1" dirty="0">
              <a:solidFill>
                <a:sysClr val="windowText" lastClr="000000"/>
              </a:solidFill>
              <a:latin typeface="Agency FB" pitchFamily="34" charset="0"/>
            </a:endParaRPr>
          </a:p>
        </p:txBody>
      </p:sp>
      <p:pic>
        <p:nvPicPr>
          <p:cNvPr id="12292" name="Picture 4" descr="Pastel de salmón"/>
          <p:cNvPicPr>
            <a:picLocks noChangeAspect="1" noChangeArrowheads="1"/>
          </p:cNvPicPr>
          <p:nvPr/>
        </p:nvPicPr>
        <p:blipFill>
          <a:blip r:embed="rId3" cstate="print"/>
          <a:srcRect/>
          <a:stretch>
            <a:fillRect/>
          </a:stretch>
        </p:blipFill>
        <p:spPr bwMode="auto">
          <a:xfrm>
            <a:off x="2071670" y="1142990"/>
            <a:ext cx="1951170" cy="1096486"/>
          </a:xfrm>
          <a:prstGeom prst="rect">
            <a:avLst/>
          </a:prstGeom>
          <a:noFill/>
        </p:spPr>
      </p:pic>
      <p:sp>
        <p:nvSpPr>
          <p:cNvPr id="14" name="13 CuadroTexto"/>
          <p:cNvSpPr txBox="1"/>
          <p:nvPr/>
        </p:nvSpPr>
        <p:spPr>
          <a:xfrm>
            <a:off x="1928794" y="2500312"/>
            <a:ext cx="2084225" cy="1869743"/>
          </a:xfrm>
          <a:prstGeom prst="rect">
            <a:avLst/>
          </a:prstGeom>
          <a:noFill/>
        </p:spPr>
        <p:txBody>
          <a:bodyPr wrap="none" rtlCol="0">
            <a:spAutoFit/>
          </a:bodyPr>
          <a:lstStyle/>
          <a:p>
            <a:r>
              <a:rPr lang="es-PE" sz="1050" b="1" dirty="0" smtClean="0">
                <a:latin typeface="Agency FB" pitchFamily="34" charset="0"/>
              </a:rPr>
              <a:t>10 rebanadas de pan de molde sin corteza</a:t>
            </a:r>
          </a:p>
          <a:p>
            <a:r>
              <a:rPr lang="es-PE" sz="1050" b="1" dirty="0" smtClean="0">
                <a:latin typeface="Agency FB" pitchFamily="34" charset="0"/>
              </a:rPr>
              <a:t>200 g de salmón</a:t>
            </a:r>
          </a:p>
          <a:p>
            <a:r>
              <a:rPr lang="es-PE" sz="1050" b="1" dirty="0" smtClean="0">
                <a:latin typeface="Agency FB" pitchFamily="34" charset="0"/>
              </a:rPr>
              <a:t>200 g de palitos de cangrejo</a:t>
            </a:r>
          </a:p>
          <a:p>
            <a:r>
              <a:rPr lang="es-PE" sz="1050" b="1" dirty="0" smtClean="0">
                <a:latin typeface="Agency FB" pitchFamily="34" charset="0"/>
              </a:rPr>
              <a:t>queso en lonchas</a:t>
            </a:r>
          </a:p>
          <a:p>
            <a:r>
              <a:rPr lang="es-PE" sz="1050" b="1" dirty="0" smtClean="0">
                <a:latin typeface="Agency FB" pitchFamily="34" charset="0"/>
              </a:rPr>
              <a:t>4 cucharadas de mayonesa</a:t>
            </a:r>
          </a:p>
          <a:p>
            <a:r>
              <a:rPr lang="es-PE" sz="1050" b="1" dirty="0" smtClean="0">
                <a:latin typeface="Agency FB" pitchFamily="34" charset="0"/>
              </a:rPr>
              <a:t>4 hojas de lechuga</a:t>
            </a:r>
          </a:p>
          <a:p>
            <a:r>
              <a:rPr lang="es-PE" sz="1050" b="1" dirty="0" smtClean="0">
                <a:latin typeface="Agency FB" pitchFamily="34" charset="0"/>
              </a:rPr>
              <a:t>150 g de olivas rellenas</a:t>
            </a:r>
          </a:p>
          <a:p>
            <a:r>
              <a:rPr lang="es-PE" sz="1050" b="1" dirty="0" smtClean="0">
                <a:latin typeface="Agency FB" pitchFamily="34" charset="0"/>
              </a:rPr>
              <a:t>1 aguacate</a:t>
            </a:r>
          </a:p>
          <a:p>
            <a:r>
              <a:rPr lang="es-PE" sz="1050" b="1" dirty="0" smtClean="0">
                <a:latin typeface="Agency FB" pitchFamily="34" charset="0"/>
              </a:rPr>
              <a:t>1 limón</a:t>
            </a:r>
          </a:p>
          <a:p>
            <a:r>
              <a:rPr lang="es-PE" sz="1050" b="1" dirty="0" smtClean="0">
                <a:latin typeface="Agency FB" pitchFamily="34" charset="0"/>
              </a:rPr>
              <a:t>sal</a:t>
            </a:r>
          </a:p>
          <a:p>
            <a:endParaRPr lang="es-PE" sz="1050" b="1" dirty="0">
              <a:latin typeface="Agency FB" pitchFamily="34" charset="0"/>
            </a:endParaRPr>
          </a:p>
        </p:txBody>
      </p:sp>
      <p:pic>
        <p:nvPicPr>
          <p:cNvPr id="4" name="Picture 4" descr="Resultado de imagen de gifs galleta navidad animados movimiento"/>
          <p:cNvPicPr>
            <a:picLocks noChangeAspect="1" noChangeArrowheads="1" noCrop="1"/>
          </p:cNvPicPr>
          <p:nvPr/>
        </p:nvPicPr>
        <p:blipFill>
          <a:blip r:embed="rId4"/>
          <a:srcRect/>
          <a:stretch>
            <a:fillRect/>
          </a:stretch>
        </p:blipFill>
        <p:spPr bwMode="auto">
          <a:xfrm>
            <a:off x="8001024" y="1928808"/>
            <a:ext cx="1142976" cy="1142977"/>
          </a:xfrm>
          <a:prstGeom prst="rect">
            <a:avLst/>
          </a:prstGeom>
          <a:noFill/>
          <a:effectLst>
            <a:softEdge rad="31750"/>
          </a:effectLst>
        </p:spPr>
      </p:pic>
      <p:pic>
        <p:nvPicPr>
          <p:cNvPr id="15" name="Picture 4" descr="Resultado de imagen de gifs galleta navidad animados movimiento"/>
          <p:cNvPicPr>
            <a:picLocks noChangeAspect="1" noChangeArrowheads="1" noCrop="1"/>
          </p:cNvPicPr>
          <p:nvPr/>
        </p:nvPicPr>
        <p:blipFill>
          <a:blip r:embed="rId4"/>
          <a:srcRect/>
          <a:stretch>
            <a:fillRect/>
          </a:stretch>
        </p:blipFill>
        <p:spPr bwMode="auto">
          <a:xfrm>
            <a:off x="0" y="1857371"/>
            <a:ext cx="1285883" cy="1285884"/>
          </a:xfrm>
          <a:prstGeom prst="rect">
            <a:avLst/>
          </a:prstGeom>
          <a:noFill/>
          <a:effectLst>
            <a:softEdge rad="31750"/>
          </a:effectLst>
        </p:spPr>
      </p:pic>
      <p:pic>
        <p:nvPicPr>
          <p:cNvPr id="13" name="Picture 4" descr="Resultado de imagen de barra navidad gif animado"/>
          <p:cNvPicPr>
            <a:picLocks noChangeAspect="1" noChangeArrowheads="1" noCrop="1"/>
          </p:cNvPicPr>
          <p:nvPr/>
        </p:nvPicPr>
        <p:blipFill>
          <a:blip r:embed="rId5"/>
          <a:srcRect/>
          <a:stretch>
            <a:fillRect/>
          </a:stretch>
        </p:blipFill>
        <p:spPr bwMode="auto">
          <a:xfrm>
            <a:off x="0" y="0"/>
            <a:ext cx="1529586" cy="617571"/>
          </a:xfrm>
          <a:prstGeom prst="rect">
            <a:avLst/>
          </a:prstGeom>
          <a:noFill/>
          <a:effectLst>
            <a:softEdge rad="12700"/>
          </a:effectLst>
        </p:spPr>
      </p:pic>
      <p:pic>
        <p:nvPicPr>
          <p:cNvPr id="19" name="Picture 4" descr="Resultado de imagen de barra navidad gif animado"/>
          <p:cNvPicPr>
            <a:picLocks noChangeAspect="1" noChangeArrowheads="1" noCrop="1"/>
          </p:cNvPicPr>
          <p:nvPr/>
        </p:nvPicPr>
        <p:blipFill>
          <a:blip r:embed="rId5"/>
          <a:srcRect/>
          <a:stretch>
            <a:fillRect/>
          </a:stretch>
        </p:blipFill>
        <p:spPr bwMode="auto">
          <a:xfrm>
            <a:off x="1500166" y="0"/>
            <a:ext cx="1643074" cy="617571"/>
          </a:xfrm>
          <a:prstGeom prst="rect">
            <a:avLst/>
          </a:prstGeom>
          <a:noFill/>
          <a:effectLst>
            <a:softEdge rad="12700"/>
          </a:effectLst>
        </p:spPr>
      </p:pic>
      <p:pic>
        <p:nvPicPr>
          <p:cNvPr id="20" name="Picture 4" descr="Resultado de imagen de barra navidad gif animado"/>
          <p:cNvPicPr>
            <a:picLocks noChangeAspect="1" noChangeArrowheads="1" noCrop="1"/>
          </p:cNvPicPr>
          <p:nvPr/>
        </p:nvPicPr>
        <p:blipFill>
          <a:blip r:embed="rId5"/>
          <a:srcRect/>
          <a:stretch>
            <a:fillRect/>
          </a:stretch>
        </p:blipFill>
        <p:spPr bwMode="auto">
          <a:xfrm>
            <a:off x="6000760" y="0"/>
            <a:ext cx="1529586" cy="617571"/>
          </a:xfrm>
          <a:prstGeom prst="rect">
            <a:avLst/>
          </a:prstGeom>
          <a:noFill/>
          <a:effectLst>
            <a:softEdge rad="12700"/>
          </a:effectLst>
        </p:spPr>
      </p:pic>
      <p:pic>
        <p:nvPicPr>
          <p:cNvPr id="21" name="Picture 4" descr="Resultado de imagen de barra navidad gif animado"/>
          <p:cNvPicPr>
            <a:picLocks noChangeAspect="1" noChangeArrowheads="1" noCrop="1"/>
          </p:cNvPicPr>
          <p:nvPr/>
        </p:nvPicPr>
        <p:blipFill>
          <a:blip r:embed="rId5"/>
          <a:srcRect/>
          <a:stretch>
            <a:fillRect/>
          </a:stretch>
        </p:blipFill>
        <p:spPr bwMode="auto">
          <a:xfrm>
            <a:off x="7500926" y="0"/>
            <a:ext cx="1643074" cy="617571"/>
          </a:xfrm>
          <a:prstGeom prst="rect">
            <a:avLst/>
          </a:prstGeom>
          <a:noFill/>
          <a:effectLst>
            <a:softEdge rad="12700"/>
          </a:effectLst>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solidFill>
            <a:srgbClr val="007033"/>
          </a:solidFill>
        </p:spPr>
        <p:style>
          <a:lnRef idx="0">
            <a:schemeClr val="accent2"/>
          </a:lnRef>
          <a:fillRef idx="3">
            <a:schemeClr val="accent2"/>
          </a:fillRef>
          <a:effectRef idx="3">
            <a:schemeClr val="accent2"/>
          </a:effectRef>
          <a:fontRef idx="minor">
            <a:schemeClr val="lt1"/>
          </a:fontRef>
        </p:style>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endParaRPr lang="es-PE"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11" name="10 CuadroTexto"/>
          <p:cNvSpPr txBox="1"/>
          <p:nvPr/>
        </p:nvSpPr>
        <p:spPr>
          <a:xfrm>
            <a:off x="2214546" y="2571750"/>
            <a:ext cx="184731" cy="415498"/>
          </a:xfrm>
          <a:prstGeom prst="rect">
            <a:avLst/>
          </a:prstGeom>
          <a:noFill/>
        </p:spPr>
        <p:txBody>
          <a:bodyPr wrap="none" rtlCol="0">
            <a:spAutoFit/>
          </a:bodyPr>
          <a:lstStyle/>
          <a:p>
            <a:endParaRPr lang="es-PE" sz="1100" b="1" dirty="0" smtClean="0">
              <a:latin typeface="Agency FB" pitchFamily="34" charset="0"/>
            </a:endParaRPr>
          </a:p>
          <a:p>
            <a:endParaRPr lang="es-PE" sz="1000" dirty="0">
              <a:latin typeface="Agency FB" pitchFamily="34" charset="0"/>
            </a:endParaRPr>
          </a:p>
        </p:txBody>
      </p:sp>
      <p:sp>
        <p:nvSpPr>
          <p:cNvPr id="17" name="16 CuadroTexto"/>
          <p:cNvSpPr txBox="1"/>
          <p:nvPr/>
        </p:nvSpPr>
        <p:spPr>
          <a:xfrm>
            <a:off x="2285984" y="2500312"/>
            <a:ext cx="184731" cy="923330"/>
          </a:xfrm>
          <a:prstGeom prst="rect">
            <a:avLst/>
          </a:prstGeom>
          <a:noFill/>
        </p:spPr>
        <p:txBody>
          <a:bodyPr wrap="none" rtlCol="0">
            <a:spAutoFit/>
          </a:bodyPr>
          <a:lstStyle/>
          <a:p>
            <a:r>
              <a:rPr lang="es-PE" b="1" dirty="0" smtClean="0"/>
              <a:t/>
            </a:r>
            <a:br>
              <a:rPr lang="es-PE" b="1" dirty="0" smtClean="0"/>
            </a:br>
            <a:endParaRPr lang="es-PE" b="1" dirty="0" smtClean="0"/>
          </a:p>
          <a:p>
            <a:endParaRPr lang="es-PE" dirty="0"/>
          </a:p>
        </p:txBody>
      </p:sp>
      <p:sp>
        <p:nvSpPr>
          <p:cNvPr id="14" name="13 CuadroTexto"/>
          <p:cNvSpPr txBox="1"/>
          <p:nvPr/>
        </p:nvSpPr>
        <p:spPr>
          <a:xfrm>
            <a:off x="1571604" y="0"/>
            <a:ext cx="6223820" cy="89255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LOMO  DE  CERDO  A  LA  CERVEZA </a:t>
            </a:r>
          </a:p>
          <a:p>
            <a:endParaRPr lang="es-PE"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8" name="17 CuadroTexto"/>
          <p:cNvSpPr txBox="1"/>
          <p:nvPr/>
        </p:nvSpPr>
        <p:spPr>
          <a:xfrm>
            <a:off x="4714876" y="1071552"/>
            <a:ext cx="2643206" cy="646331"/>
          </a:xfrm>
          <a:prstGeom prst="rect">
            <a:avLst/>
          </a:prstGeom>
          <a:noFill/>
        </p:spPr>
        <p:txBody>
          <a:bodyPr wrap="square" rtlCol="0">
            <a:spAutoFit/>
          </a:bodyPr>
          <a:lstStyle/>
          <a:p>
            <a:pPr fontAlgn="base"/>
            <a:endParaRPr lang="es-PE" dirty="0" smtClean="0"/>
          </a:p>
          <a:p>
            <a:endParaRPr lang="es-PE" dirty="0"/>
          </a:p>
        </p:txBody>
      </p:sp>
      <p:sp>
        <p:nvSpPr>
          <p:cNvPr id="19" name="18 CuadroTexto"/>
          <p:cNvSpPr txBox="1"/>
          <p:nvPr/>
        </p:nvSpPr>
        <p:spPr>
          <a:xfrm>
            <a:off x="2285985" y="2357436"/>
            <a:ext cx="1643074" cy="1954381"/>
          </a:xfrm>
          <a:prstGeom prst="rect">
            <a:avLst/>
          </a:prstGeom>
          <a:noFill/>
        </p:spPr>
        <p:txBody>
          <a:bodyPr wrap="square" rtlCol="0">
            <a:spAutoFit/>
          </a:bodyPr>
          <a:lstStyle/>
          <a:p>
            <a:r>
              <a:rPr lang="es-PE" sz="1100" b="1" dirty="0" smtClean="0">
                <a:solidFill>
                  <a:schemeClr val="bg1"/>
                </a:solidFill>
                <a:latin typeface="Agency FB" pitchFamily="34" charset="0"/>
              </a:rPr>
              <a:t>4 huevos</a:t>
            </a:r>
            <a:br>
              <a:rPr lang="es-PE" sz="1100" b="1" dirty="0" smtClean="0">
                <a:solidFill>
                  <a:schemeClr val="bg1"/>
                </a:solidFill>
                <a:latin typeface="Agency FB" pitchFamily="34" charset="0"/>
              </a:rPr>
            </a:br>
            <a:r>
              <a:rPr lang="es-PE" sz="1100" b="1" dirty="0" smtClean="0">
                <a:latin typeface="Agency FB" pitchFamily="34" charset="0"/>
              </a:rPr>
              <a:t>1 lomo de cerdo 1 Kg. Aproximadamente</a:t>
            </a:r>
          </a:p>
          <a:p>
            <a:r>
              <a:rPr lang="es-PE" sz="1100" b="1" dirty="0" smtClean="0">
                <a:latin typeface="Agency FB" pitchFamily="34" charset="0"/>
              </a:rPr>
              <a:t> 2 zanahorias</a:t>
            </a:r>
          </a:p>
          <a:p>
            <a:r>
              <a:rPr lang="es-PE" sz="1100" b="1" dirty="0" smtClean="0">
                <a:latin typeface="Agency FB" pitchFamily="34" charset="0"/>
              </a:rPr>
              <a:t> 1 cebolla </a:t>
            </a:r>
          </a:p>
          <a:p>
            <a:r>
              <a:rPr lang="es-PE" sz="1100" b="1" dirty="0" smtClean="0">
                <a:latin typeface="Agency FB" pitchFamily="34" charset="0"/>
              </a:rPr>
              <a:t>3 o 4 dientes de ajo</a:t>
            </a:r>
          </a:p>
          <a:p>
            <a:r>
              <a:rPr lang="es-PE" sz="1100" b="1" dirty="0" smtClean="0">
                <a:latin typeface="Agency FB" pitchFamily="34" charset="0"/>
              </a:rPr>
              <a:t> 1 lata de cerveza</a:t>
            </a:r>
          </a:p>
          <a:p>
            <a:r>
              <a:rPr lang="es-PE" sz="1100" b="1" dirty="0" smtClean="0">
                <a:latin typeface="Agency FB" pitchFamily="34" charset="0"/>
              </a:rPr>
              <a:t> 1 hoja de laurel Tomillo </a:t>
            </a:r>
          </a:p>
          <a:p>
            <a:r>
              <a:rPr lang="es-PE" sz="1100" b="1" dirty="0" smtClean="0">
                <a:latin typeface="Agency FB" pitchFamily="34" charset="0"/>
              </a:rPr>
              <a:t> 1 pastilla de caldo de carne Aceite de oliva Sal y pimienta molida</a:t>
            </a:r>
            <a:endParaRPr lang="es-PE" sz="1100" b="1" dirty="0">
              <a:solidFill>
                <a:sysClr val="windowText" lastClr="000000"/>
              </a:solidFill>
              <a:latin typeface="Agency FB" pitchFamily="34" charset="0"/>
            </a:endParaRPr>
          </a:p>
        </p:txBody>
      </p:sp>
      <p:sp>
        <p:nvSpPr>
          <p:cNvPr id="21" name="20 CuadroTexto"/>
          <p:cNvSpPr txBox="1"/>
          <p:nvPr/>
        </p:nvSpPr>
        <p:spPr>
          <a:xfrm>
            <a:off x="4786314" y="1000114"/>
            <a:ext cx="2571767" cy="3647152"/>
          </a:xfrm>
          <a:prstGeom prst="rect">
            <a:avLst/>
          </a:prstGeom>
          <a:noFill/>
        </p:spPr>
        <p:txBody>
          <a:bodyPr wrap="square" rtlCol="0">
            <a:spAutoFit/>
          </a:bodyPr>
          <a:lstStyle/>
          <a:p>
            <a:r>
              <a:rPr lang="es-PE" sz="1050" b="1" dirty="0" smtClean="0">
                <a:latin typeface="Agency FB" pitchFamily="34" charset="0"/>
              </a:rPr>
              <a:t>Limpia un poco de grasa..., y </a:t>
            </a:r>
            <a:r>
              <a:rPr lang="es-PE" sz="1050" b="1" dirty="0" err="1" smtClean="0">
                <a:latin typeface="Agency FB" pitchFamily="34" charset="0"/>
              </a:rPr>
              <a:t>salpimenta</a:t>
            </a:r>
            <a:r>
              <a:rPr lang="es-PE" sz="1050" b="1" dirty="0" smtClean="0">
                <a:latin typeface="Agency FB" pitchFamily="34" charset="0"/>
              </a:rPr>
              <a:t> el trozo de lomo.</a:t>
            </a:r>
          </a:p>
          <a:p>
            <a:r>
              <a:rPr lang="es-PE" sz="1050" b="1" dirty="0" smtClean="0">
                <a:latin typeface="Agency FB" pitchFamily="34" charset="0"/>
              </a:rPr>
              <a:t>Cubre el fondo de la olla con aceite de oliva, y dora la carne por todos lados para sellarla. Añade los ajos y las zanahorias en trozos grandes, y una vez un poco pasados, la cebolla troceada. Deja hacer unos minutos .Incorpora: la lata de cerveza, la hoja de laurel, la pastilla de caldo, ... y un poco de tomillo molido si quieres. Cerramos la olla, y si la pieza de lomo es muy gruesa, como en este caso.., cuando la válvula suba bajamos el fuego y dejamos 15 </a:t>
            </a:r>
            <a:r>
              <a:rPr lang="es-PE" sz="1050" b="1" dirty="0" err="1" smtClean="0">
                <a:latin typeface="Agency FB" pitchFamily="34" charset="0"/>
              </a:rPr>
              <a:t>mts</a:t>
            </a:r>
            <a:r>
              <a:rPr lang="es-PE" sz="1050" b="1" dirty="0" smtClean="0">
                <a:latin typeface="Agency FB" pitchFamily="34" charset="0"/>
              </a:rPr>
              <a:t>. Apagamos el fuego, quitamos el vapor y damos la vuelta al lomo, dejándolo 10-15 </a:t>
            </a:r>
            <a:r>
              <a:rPr lang="es-PE" sz="1050" b="1" dirty="0" err="1" smtClean="0">
                <a:latin typeface="Agency FB" pitchFamily="34" charset="0"/>
              </a:rPr>
              <a:t>mts</a:t>
            </a:r>
            <a:r>
              <a:rPr lang="es-PE" sz="1050" b="1" dirty="0" smtClean="0">
                <a:latin typeface="Agency FB" pitchFamily="34" charset="0"/>
              </a:rPr>
              <a:t>. más; ... si es de la parte más delgada, con darle 20 </a:t>
            </a:r>
            <a:r>
              <a:rPr lang="es-PE" sz="1050" b="1" dirty="0" err="1" smtClean="0">
                <a:latin typeface="Agency FB" pitchFamily="34" charset="0"/>
              </a:rPr>
              <a:t>mts</a:t>
            </a:r>
            <a:r>
              <a:rPr lang="es-PE" sz="1050" b="1" dirty="0" smtClean="0">
                <a:latin typeface="Agency FB" pitchFamily="34" charset="0"/>
              </a:rPr>
              <a:t>. ( sin dar la vuelta ), será suficiente. Prueba de sal. </a:t>
            </a:r>
          </a:p>
          <a:p>
            <a:r>
              <a:rPr lang="es-PE" sz="1050" b="1" dirty="0" smtClean="0">
                <a:latin typeface="Agency FB" pitchFamily="34" charset="0"/>
              </a:rPr>
              <a:t>Sacamos la carne, y dejamos templar para poder cortarla bien.</a:t>
            </a:r>
          </a:p>
          <a:p>
            <a:r>
              <a:rPr lang="es-PE" sz="1050" b="1" dirty="0" smtClean="0">
                <a:latin typeface="Agency FB" pitchFamily="34" charset="0"/>
              </a:rPr>
              <a:t>Reserva las zanahorias, quita la hoja de laurel.., y pasa la salsa por la batidora.</a:t>
            </a:r>
          </a:p>
          <a:p>
            <a:r>
              <a:rPr lang="es-PE" sz="1050" b="1" dirty="0" smtClean="0">
                <a:latin typeface="Agency FB" pitchFamily="34" charset="0"/>
              </a:rPr>
              <a:t>Coloca en una fuente si vas a servir en el momento, o pasa todo a la olla para calentar más tarde.</a:t>
            </a:r>
          </a:p>
          <a:p>
            <a:endParaRPr lang="es-PE" sz="1050" b="1" dirty="0">
              <a:latin typeface="Agency FB" pitchFamily="34" charset="0"/>
            </a:endParaRPr>
          </a:p>
        </p:txBody>
      </p:sp>
      <p:pic>
        <p:nvPicPr>
          <p:cNvPr id="9218" name="Picture 2" descr="Resultado de imagen de navidad gif animado"/>
          <p:cNvPicPr>
            <a:picLocks noChangeAspect="1" noChangeArrowheads="1"/>
          </p:cNvPicPr>
          <p:nvPr/>
        </p:nvPicPr>
        <p:blipFill>
          <a:blip r:embed="rId3"/>
          <a:srcRect/>
          <a:stretch>
            <a:fillRect/>
          </a:stretch>
        </p:blipFill>
        <p:spPr bwMode="auto">
          <a:xfrm>
            <a:off x="0" y="0"/>
            <a:ext cx="1285852" cy="4886318"/>
          </a:xfrm>
          <a:prstGeom prst="rect">
            <a:avLst/>
          </a:prstGeom>
          <a:noFill/>
        </p:spPr>
      </p:pic>
      <p:pic>
        <p:nvPicPr>
          <p:cNvPr id="8194" name="Picture 2" descr="lomo de cerdo a la cerveza"/>
          <p:cNvPicPr>
            <a:picLocks noChangeAspect="1" noChangeArrowheads="1"/>
          </p:cNvPicPr>
          <p:nvPr/>
        </p:nvPicPr>
        <p:blipFill>
          <a:blip r:embed="rId4" cstate="print"/>
          <a:srcRect/>
          <a:stretch>
            <a:fillRect/>
          </a:stretch>
        </p:blipFill>
        <p:spPr bwMode="auto">
          <a:xfrm>
            <a:off x="2285984" y="1142990"/>
            <a:ext cx="1719889" cy="1143008"/>
          </a:xfrm>
          <a:prstGeom prst="rect">
            <a:avLst/>
          </a:prstGeom>
          <a:ln>
            <a:noFill/>
          </a:ln>
          <a:effectLst>
            <a:softEdge rad="112500"/>
          </a:effectLst>
        </p:spPr>
      </p:pic>
      <p:pic>
        <p:nvPicPr>
          <p:cNvPr id="4" name="Picture 2" descr="Imagen relacionada"/>
          <p:cNvPicPr>
            <a:picLocks noChangeAspect="1" noChangeArrowheads="1" noCrop="1"/>
          </p:cNvPicPr>
          <p:nvPr/>
        </p:nvPicPr>
        <p:blipFill>
          <a:blip r:embed="rId5">
            <a:lum bright="-10000" contrast="10000"/>
          </a:blip>
          <a:srcRect/>
          <a:stretch>
            <a:fillRect/>
          </a:stretch>
        </p:blipFill>
        <p:spPr bwMode="auto">
          <a:xfrm>
            <a:off x="7072330" y="1357304"/>
            <a:ext cx="2071670" cy="3143272"/>
          </a:xfrm>
          <a:prstGeom prst="rect">
            <a:avLst/>
          </a:prstGeom>
          <a:noFill/>
        </p:spPr>
      </p:pic>
      <p:pic>
        <p:nvPicPr>
          <p:cNvPr id="15" name="Picture 4" descr="Resultado de imagen de barra navidad gif animado"/>
          <p:cNvPicPr>
            <a:picLocks noChangeAspect="1" noChangeArrowheads="1" noCrop="1"/>
          </p:cNvPicPr>
          <p:nvPr/>
        </p:nvPicPr>
        <p:blipFill>
          <a:blip r:embed="rId6"/>
          <a:srcRect/>
          <a:stretch>
            <a:fillRect/>
          </a:stretch>
        </p:blipFill>
        <p:spPr bwMode="auto">
          <a:xfrm>
            <a:off x="0" y="0"/>
            <a:ext cx="1643042" cy="617571"/>
          </a:xfrm>
          <a:prstGeom prst="rect">
            <a:avLst/>
          </a:prstGeom>
          <a:noFill/>
          <a:effectLst>
            <a:softEdge rad="12700"/>
          </a:effectLst>
        </p:spPr>
      </p:pic>
      <p:pic>
        <p:nvPicPr>
          <p:cNvPr id="16" name="Picture 4" descr="Resultado de imagen de barra navidad gif animado"/>
          <p:cNvPicPr>
            <a:picLocks noChangeAspect="1" noChangeArrowheads="1" noCrop="1"/>
          </p:cNvPicPr>
          <p:nvPr/>
        </p:nvPicPr>
        <p:blipFill>
          <a:blip r:embed="rId6"/>
          <a:srcRect/>
          <a:stretch>
            <a:fillRect/>
          </a:stretch>
        </p:blipFill>
        <p:spPr bwMode="auto">
          <a:xfrm>
            <a:off x="7500926" y="0"/>
            <a:ext cx="1643074" cy="617571"/>
          </a:xfrm>
          <a:prstGeom prst="rect">
            <a:avLst/>
          </a:prstGeom>
          <a:noFill/>
          <a:effectLst>
            <a:softEdge rad="12700"/>
          </a:effectLst>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solidFill>
            <a:srgbClr val="007033"/>
          </a:solidFill>
        </p:spPr>
        <p:style>
          <a:lnRef idx="0">
            <a:schemeClr val="accent2"/>
          </a:lnRef>
          <a:fillRef idx="3">
            <a:schemeClr val="accent2"/>
          </a:fillRef>
          <a:effectRef idx="3">
            <a:schemeClr val="accent2"/>
          </a:effectRef>
          <a:fontRef idx="minor">
            <a:schemeClr val="lt1"/>
          </a:fontRef>
        </p:style>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Lasaña de ternera</a:t>
            </a:r>
          </a:p>
          <a:p>
            <a:endParaRPr lang="es-PE"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11" name="10 CuadroTexto"/>
          <p:cNvSpPr txBox="1"/>
          <p:nvPr/>
        </p:nvSpPr>
        <p:spPr>
          <a:xfrm>
            <a:off x="2285984" y="2357436"/>
            <a:ext cx="1785950" cy="2400657"/>
          </a:xfrm>
          <a:prstGeom prst="rect">
            <a:avLst/>
          </a:prstGeom>
          <a:noFill/>
        </p:spPr>
        <p:txBody>
          <a:bodyPr wrap="square" rtlCol="0">
            <a:spAutoFit/>
          </a:bodyPr>
          <a:lstStyle/>
          <a:p>
            <a:r>
              <a:rPr lang="es-PE" sz="1000" b="1" dirty="0" smtClean="0">
                <a:latin typeface="Agency FB" pitchFamily="34" charset="0"/>
              </a:rPr>
              <a:t>1 kg de carne picada de ternera</a:t>
            </a:r>
          </a:p>
          <a:p>
            <a:r>
              <a:rPr lang="es-PE" sz="1000" b="1" dirty="0" smtClean="0">
                <a:latin typeface="Agency FB" pitchFamily="34" charset="0"/>
              </a:rPr>
              <a:t>22 placas de lasaña </a:t>
            </a:r>
            <a:r>
              <a:rPr lang="es-PE" sz="1000" b="1" dirty="0" err="1" smtClean="0">
                <a:latin typeface="Agency FB" pitchFamily="34" charset="0"/>
              </a:rPr>
              <a:t>precocidas</a:t>
            </a:r>
            <a:endParaRPr lang="es-PE" sz="1000" b="1" dirty="0" smtClean="0">
              <a:latin typeface="Agency FB" pitchFamily="34" charset="0"/>
            </a:endParaRPr>
          </a:p>
          <a:p>
            <a:r>
              <a:rPr lang="es-PE" sz="1000" b="1" dirty="0" smtClean="0">
                <a:latin typeface="Agency FB" pitchFamily="34" charset="0"/>
              </a:rPr>
              <a:t>aceite de oliva</a:t>
            </a:r>
          </a:p>
          <a:p>
            <a:r>
              <a:rPr lang="es-PE" sz="1000" b="1" dirty="0" smtClean="0">
                <a:latin typeface="Agency FB" pitchFamily="34" charset="0"/>
              </a:rPr>
              <a:t>tomate frito 400 ml </a:t>
            </a:r>
            <a:r>
              <a:rPr lang="es-PE" sz="1000" b="1" dirty="0" err="1" smtClean="0">
                <a:latin typeface="Agency FB" pitchFamily="34" charset="0"/>
              </a:rPr>
              <a:t>aprox</a:t>
            </a:r>
            <a:endParaRPr lang="es-PE" sz="1000" b="1" dirty="0" smtClean="0">
              <a:latin typeface="Agency FB" pitchFamily="34" charset="0"/>
            </a:endParaRPr>
          </a:p>
          <a:p>
            <a:r>
              <a:rPr lang="es-PE" sz="1000" b="1" dirty="0" smtClean="0">
                <a:latin typeface="Agency FB" pitchFamily="34" charset="0"/>
              </a:rPr>
              <a:t>sal</a:t>
            </a:r>
          </a:p>
          <a:p>
            <a:r>
              <a:rPr lang="es-PE" sz="1000" b="1" dirty="0" smtClean="0">
                <a:latin typeface="Agency FB" pitchFamily="34" charset="0"/>
              </a:rPr>
              <a:t>pimenta</a:t>
            </a:r>
          </a:p>
          <a:p>
            <a:r>
              <a:rPr lang="es-PE" sz="1000" b="1" dirty="0" smtClean="0">
                <a:latin typeface="Agency FB" pitchFamily="34" charset="0"/>
              </a:rPr>
              <a:t>tomillo</a:t>
            </a:r>
          </a:p>
          <a:p>
            <a:r>
              <a:rPr lang="es-PE" sz="1000" b="1" dirty="0" smtClean="0">
                <a:latin typeface="Agency FB" pitchFamily="34" charset="0"/>
              </a:rPr>
              <a:t>Para la bechamel:</a:t>
            </a:r>
          </a:p>
          <a:p>
            <a:r>
              <a:rPr lang="es-PE" sz="1000" b="1" dirty="0" smtClean="0">
                <a:latin typeface="Agency FB" pitchFamily="34" charset="0"/>
              </a:rPr>
              <a:t>700 ml de leche</a:t>
            </a:r>
          </a:p>
          <a:p>
            <a:r>
              <a:rPr lang="es-PE" sz="1000" b="1" dirty="0" smtClean="0">
                <a:latin typeface="Agency FB" pitchFamily="34" charset="0"/>
              </a:rPr>
              <a:t>25 gr de mantequilla</a:t>
            </a:r>
          </a:p>
          <a:p>
            <a:r>
              <a:rPr lang="es-PE" sz="1000" b="1" dirty="0" smtClean="0">
                <a:latin typeface="Agency FB" pitchFamily="34" charset="0"/>
              </a:rPr>
              <a:t>2 cucharadas de harina</a:t>
            </a:r>
          </a:p>
          <a:p>
            <a:r>
              <a:rPr lang="es-PE" sz="1000" b="1" dirty="0" smtClean="0">
                <a:latin typeface="Agency FB" pitchFamily="34" charset="0"/>
              </a:rPr>
              <a:t>sal</a:t>
            </a:r>
          </a:p>
          <a:p>
            <a:r>
              <a:rPr lang="es-PE" sz="1000" b="1" dirty="0" smtClean="0">
                <a:latin typeface="Agency FB" pitchFamily="34" charset="0"/>
              </a:rPr>
              <a:t>pimienta</a:t>
            </a:r>
          </a:p>
          <a:p>
            <a:r>
              <a:rPr lang="es-PE" sz="1000" b="1" dirty="0" smtClean="0">
                <a:latin typeface="Agency FB" pitchFamily="34" charset="0"/>
              </a:rPr>
              <a:t>nuez moscada</a:t>
            </a:r>
          </a:p>
          <a:p>
            <a:endParaRPr lang="es-PE" sz="1000" b="1" dirty="0">
              <a:solidFill>
                <a:sysClr val="windowText" lastClr="000000"/>
              </a:solidFill>
              <a:latin typeface="Agency FB" pitchFamily="34" charset="0"/>
            </a:endParaRPr>
          </a:p>
        </p:txBody>
      </p:sp>
      <p:sp>
        <p:nvSpPr>
          <p:cNvPr id="12" name="11 CuadroTexto"/>
          <p:cNvSpPr txBox="1"/>
          <p:nvPr/>
        </p:nvSpPr>
        <p:spPr>
          <a:xfrm>
            <a:off x="4786314" y="1000114"/>
            <a:ext cx="2643205" cy="3993401"/>
          </a:xfrm>
          <a:prstGeom prst="rect">
            <a:avLst/>
          </a:prstGeom>
          <a:noFill/>
        </p:spPr>
        <p:txBody>
          <a:bodyPr wrap="square" rtlCol="0">
            <a:spAutoFit/>
          </a:bodyPr>
          <a:lstStyle/>
          <a:p>
            <a:r>
              <a:rPr lang="es-PE" sz="900" b="1" dirty="0" smtClean="0">
                <a:latin typeface="Agency FB" pitchFamily="34" charset="0"/>
              </a:rPr>
              <a:t>La preparación de la salsa bechamel que es lo que hay que hacer ahora no es muy complicada si sigues estas pequeñas indicaciones,</a:t>
            </a:r>
          </a:p>
          <a:p>
            <a:r>
              <a:rPr lang="es-PE" sz="900" b="1" dirty="0" smtClean="0">
                <a:latin typeface="Agency FB" pitchFamily="34" charset="0"/>
              </a:rPr>
              <a:t>Vamos a trabajar siempre a fuego medio alto, pero no alto del todo, así que agregamos la mantequilla</a:t>
            </a:r>
          </a:p>
          <a:p>
            <a:r>
              <a:rPr lang="es-PE" sz="900" b="1" dirty="0" smtClean="0">
                <a:latin typeface="Agency FB" pitchFamily="34" charset="0"/>
              </a:rPr>
              <a:t>Cuando se deshaga vamos a echar las dos cucharadas de harina y la vamos a tostar, adquirirá un tono marroncito</a:t>
            </a:r>
          </a:p>
          <a:p>
            <a:r>
              <a:rPr lang="es-PE" sz="900" b="1" dirty="0" smtClean="0">
                <a:latin typeface="Agency FB" pitchFamily="34" charset="0"/>
              </a:rPr>
              <a:t>Una vez tostada vamos a agregar la leche pero de pocos en pocos y vamos a ver que cada poquito de leche que echamos y sin dejar de remover se va espesando la leche</a:t>
            </a:r>
          </a:p>
          <a:p>
            <a:r>
              <a:rPr lang="es-PE" sz="900" b="1" dirty="0" smtClean="0">
                <a:latin typeface="Agency FB" pitchFamily="34" charset="0"/>
              </a:rPr>
              <a:t>Eso tenemos que conseguir y ese proceso lo repetiremos varias veces, es decir, echamos leche y sin para de mover esperamos a que espese, leche y que espese, leche y que espese, y así hasta que nos quedemos sin leche  y tengamos la bechamel a nuestro gusto de espesor</a:t>
            </a:r>
          </a:p>
          <a:p>
            <a:r>
              <a:rPr lang="es-PE" sz="900" b="1" dirty="0" smtClean="0">
                <a:latin typeface="Agency FB" pitchFamily="34" charset="0"/>
              </a:rPr>
              <a:t>La ultima vez que echéis la leche incorporáis la sal, la pimienta y la nuez moscada, la termináis de hacer y reserváis</a:t>
            </a:r>
          </a:p>
          <a:p>
            <a:r>
              <a:rPr lang="es-PE" sz="900" b="1" dirty="0" smtClean="0">
                <a:latin typeface="Agency FB" pitchFamily="34" charset="0"/>
              </a:rPr>
              <a:t>El montaje es muy sencillo, en el fondo de una fuente de horno vamos a echar una base de tomate frito, sobre el tomate placas de lasaña y sobre las placas un poco de carne con tomate, otra fila de placas, mas carne, otra fila de placas, mas carne, terminamos con placas</a:t>
            </a:r>
          </a:p>
          <a:p>
            <a:r>
              <a:rPr lang="es-PE" sz="900" b="1" dirty="0" smtClean="0">
                <a:latin typeface="Agency FB" pitchFamily="34" charset="0"/>
              </a:rPr>
              <a:t>Agregamos la bechamel sobre las placas y terminamos con queso en polvo echándolo por encima de la salsa</a:t>
            </a:r>
          </a:p>
          <a:p>
            <a:r>
              <a:rPr lang="es-PE" sz="900" b="1" dirty="0" smtClean="0">
                <a:latin typeface="Agency FB" pitchFamily="34" charset="0"/>
              </a:rPr>
              <a:t>Precalentamos el horno a 180º e introducimos la lasaña en el horno hasta que se dore el queso con temperatura arriba y abajo aprox. un cuarto de hora y listo amigos, a disfrutarla</a:t>
            </a:r>
          </a:p>
          <a:p>
            <a:endParaRPr lang="es-PE" sz="1050" dirty="0">
              <a:solidFill>
                <a:sysClr val="windowText" lastClr="000000"/>
              </a:solidFill>
              <a:latin typeface="Agency FB" pitchFamily="34" charset="0"/>
            </a:endParaRPr>
          </a:p>
        </p:txBody>
      </p:sp>
      <p:pic>
        <p:nvPicPr>
          <p:cNvPr id="16388" name="Picture 4" descr="Imagen relacionada"/>
          <p:cNvPicPr>
            <a:picLocks noChangeAspect="1" noChangeArrowheads="1" noCrop="1"/>
          </p:cNvPicPr>
          <p:nvPr/>
        </p:nvPicPr>
        <p:blipFill>
          <a:blip r:embed="rId3">
            <a:lum contrast="20000"/>
          </a:blip>
          <a:srcRect/>
          <a:stretch>
            <a:fillRect/>
          </a:stretch>
        </p:blipFill>
        <p:spPr bwMode="auto">
          <a:xfrm>
            <a:off x="-214346" y="2071684"/>
            <a:ext cx="1872717" cy="2643206"/>
          </a:xfrm>
          <a:prstGeom prst="rect">
            <a:avLst/>
          </a:prstGeom>
          <a:noFill/>
          <a:effectLst>
            <a:softEdge rad="12700"/>
          </a:effectLst>
        </p:spPr>
      </p:pic>
      <p:pic>
        <p:nvPicPr>
          <p:cNvPr id="15364" name="Picture 4" descr="lasaña de carne de ternera"/>
          <p:cNvPicPr>
            <a:picLocks noChangeAspect="1" noChangeArrowheads="1"/>
          </p:cNvPicPr>
          <p:nvPr/>
        </p:nvPicPr>
        <p:blipFill>
          <a:blip r:embed="rId4" cstate="print">
            <a:lum contrast="10000"/>
          </a:blip>
          <a:srcRect/>
          <a:stretch>
            <a:fillRect/>
          </a:stretch>
        </p:blipFill>
        <p:spPr bwMode="auto">
          <a:xfrm>
            <a:off x="2143108" y="1071552"/>
            <a:ext cx="1882124" cy="1252509"/>
          </a:xfrm>
          <a:prstGeom prst="rect">
            <a:avLst/>
          </a:prstGeom>
          <a:ln>
            <a:noFill/>
          </a:ln>
          <a:effectLst>
            <a:softEdge rad="112500"/>
          </a:effectLst>
        </p:spPr>
      </p:pic>
      <p:pic>
        <p:nvPicPr>
          <p:cNvPr id="15362" name="Picture 2" descr="Resultado de imagen de gifs galleta navidad animados movimiento"/>
          <p:cNvPicPr>
            <a:picLocks noChangeAspect="1" noChangeArrowheads="1" noCrop="1"/>
          </p:cNvPicPr>
          <p:nvPr/>
        </p:nvPicPr>
        <p:blipFill>
          <a:blip r:embed="rId5"/>
          <a:srcRect/>
          <a:stretch>
            <a:fillRect/>
          </a:stretch>
        </p:blipFill>
        <p:spPr bwMode="auto">
          <a:xfrm>
            <a:off x="7358082" y="2428874"/>
            <a:ext cx="1928826" cy="2500330"/>
          </a:xfrm>
          <a:prstGeom prst="rect">
            <a:avLst/>
          </a:prstGeom>
          <a:noFill/>
        </p:spPr>
      </p:pic>
      <p:pic>
        <p:nvPicPr>
          <p:cNvPr id="13" name="Picture 4" descr="Resultado de imagen de barra navidad gif animado"/>
          <p:cNvPicPr>
            <a:picLocks noChangeAspect="1" noChangeArrowheads="1" noCrop="1"/>
          </p:cNvPicPr>
          <p:nvPr/>
        </p:nvPicPr>
        <p:blipFill>
          <a:blip r:embed="rId6"/>
          <a:srcRect/>
          <a:stretch>
            <a:fillRect/>
          </a:stretch>
        </p:blipFill>
        <p:spPr bwMode="auto">
          <a:xfrm>
            <a:off x="0" y="0"/>
            <a:ext cx="1857355" cy="617571"/>
          </a:xfrm>
          <a:prstGeom prst="rect">
            <a:avLst/>
          </a:prstGeom>
          <a:noFill/>
          <a:effectLst>
            <a:softEdge rad="12700"/>
          </a:effectLst>
        </p:spPr>
      </p:pic>
      <p:pic>
        <p:nvPicPr>
          <p:cNvPr id="14" name="Picture 4" descr="Resultado de imagen de barra navidad gif animado"/>
          <p:cNvPicPr>
            <a:picLocks noChangeAspect="1" noChangeArrowheads="1" noCrop="1"/>
          </p:cNvPicPr>
          <p:nvPr/>
        </p:nvPicPr>
        <p:blipFill>
          <a:blip r:embed="rId6"/>
          <a:srcRect/>
          <a:stretch>
            <a:fillRect/>
          </a:stretch>
        </p:blipFill>
        <p:spPr bwMode="auto">
          <a:xfrm>
            <a:off x="1714480" y="0"/>
            <a:ext cx="1214446" cy="617571"/>
          </a:xfrm>
          <a:prstGeom prst="rect">
            <a:avLst/>
          </a:prstGeom>
          <a:noFill/>
          <a:effectLst>
            <a:softEdge rad="12700"/>
          </a:effectLst>
        </p:spPr>
      </p:pic>
      <p:pic>
        <p:nvPicPr>
          <p:cNvPr id="15" name="Picture 4" descr="Resultado de imagen de barra navidad gif animado"/>
          <p:cNvPicPr>
            <a:picLocks noChangeAspect="1" noChangeArrowheads="1" noCrop="1"/>
          </p:cNvPicPr>
          <p:nvPr/>
        </p:nvPicPr>
        <p:blipFill>
          <a:blip r:embed="rId6"/>
          <a:srcRect/>
          <a:stretch>
            <a:fillRect/>
          </a:stretch>
        </p:blipFill>
        <p:spPr bwMode="auto">
          <a:xfrm>
            <a:off x="6215074" y="0"/>
            <a:ext cx="1857355" cy="617571"/>
          </a:xfrm>
          <a:prstGeom prst="rect">
            <a:avLst/>
          </a:prstGeom>
          <a:noFill/>
          <a:effectLst>
            <a:softEdge rad="12700"/>
          </a:effectLst>
        </p:spPr>
      </p:pic>
      <p:pic>
        <p:nvPicPr>
          <p:cNvPr id="16" name="Picture 4" descr="Resultado de imagen de barra navidad gif animado"/>
          <p:cNvPicPr>
            <a:picLocks noChangeAspect="1" noChangeArrowheads="1" noCrop="1"/>
          </p:cNvPicPr>
          <p:nvPr/>
        </p:nvPicPr>
        <p:blipFill>
          <a:blip r:embed="rId6"/>
          <a:srcRect/>
          <a:stretch>
            <a:fillRect/>
          </a:stretch>
        </p:blipFill>
        <p:spPr bwMode="auto">
          <a:xfrm>
            <a:off x="7929554" y="0"/>
            <a:ext cx="1214446" cy="617571"/>
          </a:xfrm>
          <a:prstGeom prst="rect">
            <a:avLst/>
          </a:prstGeom>
          <a:noFill/>
          <a:effectLst>
            <a:softEdge rad="12700"/>
          </a:effectLst>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solidFill>
            <a:srgbClr val="007033"/>
          </a:solidFill>
        </p:spPr>
        <p:style>
          <a:lnRef idx="0">
            <a:schemeClr val="accent2"/>
          </a:lnRef>
          <a:fillRef idx="3">
            <a:schemeClr val="accent2"/>
          </a:fillRef>
          <a:effectRef idx="3">
            <a:schemeClr val="accent2"/>
          </a:effectRef>
          <a:fontRef idx="minor">
            <a:schemeClr val="lt1"/>
          </a:fontRef>
        </p:style>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Bacalao al horno</a:t>
            </a:r>
          </a:p>
          <a:p>
            <a:endParaRPr lang="es-PE"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27" name="26 CuadroTexto"/>
          <p:cNvSpPr txBox="1"/>
          <p:nvPr/>
        </p:nvSpPr>
        <p:spPr>
          <a:xfrm>
            <a:off x="2285984" y="2643188"/>
            <a:ext cx="1622560" cy="1408078"/>
          </a:xfrm>
          <a:prstGeom prst="rect">
            <a:avLst/>
          </a:prstGeom>
          <a:noFill/>
        </p:spPr>
        <p:txBody>
          <a:bodyPr wrap="none" rtlCol="0">
            <a:spAutoFit/>
          </a:bodyPr>
          <a:lstStyle/>
          <a:p>
            <a:r>
              <a:rPr lang="es-PE" sz="1050" b="1" dirty="0" smtClean="0">
                <a:latin typeface="Agency FB" pitchFamily="34" charset="0"/>
              </a:rPr>
              <a:t>4 dientes de ajo</a:t>
            </a:r>
          </a:p>
          <a:p>
            <a:r>
              <a:rPr lang="es-PE" sz="1050" b="1" dirty="0" smtClean="0">
                <a:latin typeface="Agency FB" pitchFamily="34" charset="0"/>
              </a:rPr>
              <a:t>2 cucharadas de aceite de oliva</a:t>
            </a:r>
          </a:p>
          <a:p>
            <a:r>
              <a:rPr lang="es-PE" sz="1050" b="1" dirty="0" smtClean="0">
                <a:latin typeface="Agency FB" pitchFamily="34" charset="0"/>
              </a:rPr>
              <a:t>½ kilo de lomo de bacalao</a:t>
            </a:r>
          </a:p>
          <a:p>
            <a:r>
              <a:rPr lang="es-PE" sz="1050" b="1" dirty="0" smtClean="0">
                <a:latin typeface="Agency FB" pitchFamily="34" charset="0"/>
              </a:rPr>
              <a:t>1 taza de vino blanco</a:t>
            </a:r>
          </a:p>
          <a:p>
            <a:r>
              <a:rPr lang="es-PE" sz="1050" b="1" dirty="0" smtClean="0">
                <a:latin typeface="Agency FB" pitchFamily="34" charset="0"/>
              </a:rPr>
              <a:t>Unas ramas de perejil</a:t>
            </a:r>
          </a:p>
          <a:p>
            <a:r>
              <a:rPr lang="es-PE" sz="1050" b="1" dirty="0" smtClean="0">
                <a:latin typeface="Agency FB" pitchFamily="34" charset="0"/>
              </a:rPr>
              <a:t>Sal y pimienta</a:t>
            </a:r>
          </a:p>
          <a:p>
            <a:r>
              <a:rPr lang="es-PE" sz="1050" b="1" dirty="0" smtClean="0">
                <a:latin typeface="Agency FB" pitchFamily="34" charset="0"/>
              </a:rPr>
              <a:t>Un limón</a:t>
            </a:r>
          </a:p>
          <a:p>
            <a:endParaRPr lang="es-PE" sz="1200" b="1" dirty="0">
              <a:solidFill>
                <a:sysClr val="windowText" lastClr="000000"/>
              </a:solidFill>
              <a:latin typeface="Agency FB" pitchFamily="34" charset="0"/>
            </a:endParaRPr>
          </a:p>
        </p:txBody>
      </p:sp>
      <p:sp>
        <p:nvSpPr>
          <p:cNvPr id="29" name="28 CuadroTexto"/>
          <p:cNvSpPr txBox="1"/>
          <p:nvPr/>
        </p:nvSpPr>
        <p:spPr>
          <a:xfrm>
            <a:off x="4714876" y="1357304"/>
            <a:ext cx="2643205" cy="2516073"/>
          </a:xfrm>
          <a:prstGeom prst="rect">
            <a:avLst/>
          </a:prstGeom>
          <a:noFill/>
        </p:spPr>
        <p:txBody>
          <a:bodyPr wrap="square" rtlCol="0">
            <a:spAutoFit/>
          </a:bodyPr>
          <a:lstStyle/>
          <a:p>
            <a:r>
              <a:rPr lang="es-PE" sz="1050" b="1" dirty="0" smtClean="0">
                <a:latin typeface="Agency FB" pitchFamily="34" charset="0"/>
              </a:rPr>
              <a:t>Precalentar el horno a unos 200º. Toma el lomo de bacalao y córtalo en finos filetes, aderézalo con sal y pimienta, exprime el limón y agrégale el zumo a los filetes,  pela los ajos y corta el perejil en pequeños pedazos y colócaselos al bacalao mezcla bien para que todos los ingredientes se unan  y deja macerar por espacio de unos 10 minutos.</a:t>
            </a:r>
          </a:p>
          <a:p>
            <a:r>
              <a:rPr lang="es-PE" sz="1050" b="1" dirty="0" smtClean="0">
                <a:latin typeface="Agency FB" pitchFamily="34" charset="0"/>
              </a:rPr>
              <a:t>En una bandeja (preferiblemente de teflón) agrega un poco de aceite de oliva, coloca el bacalao aquí y añade la taza de vino blanco, llévalo al horno por un espacio de 20 minutos, pasado el tiempo retiramos del horno y le agregamos un poco más de perejil picado, ya listo para servir. El bacalao podemos acompañarlo de una buena ensalada de vegetales o unas papas gratinada.</a:t>
            </a:r>
          </a:p>
          <a:p>
            <a:endParaRPr lang="es-PE" sz="1050" b="1" dirty="0">
              <a:solidFill>
                <a:sysClr val="windowText" lastClr="000000"/>
              </a:solidFill>
              <a:latin typeface="Agency FB" pitchFamily="34" charset="0"/>
            </a:endParaRPr>
          </a:p>
        </p:txBody>
      </p:sp>
      <p:pic>
        <p:nvPicPr>
          <p:cNvPr id="16386" name="Picture 2" descr="Bacalao al horno"/>
          <p:cNvPicPr>
            <a:picLocks noChangeAspect="1" noChangeArrowheads="1"/>
          </p:cNvPicPr>
          <p:nvPr/>
        </p:nvPicPr>
        <p:blipFill>
          <a:blip r:embed="rId3"/>
          <a:srcRect/>
          <a:stretch>
            <a:fillRect/>
          </a:stretch>
        </p:blipFill>
        <p:spPr bwMode="auto">
          <a:xfrm>
            <a:off x="1857356" y="1071552"/>
            <a:ext cx="2472188" cy="1428760"/>
          </a:xfrm>
          <a:prstGeom prst="rect">
            <a:avLst/>
          </a:prstGeom>
          <a:ln>
            <a:noFill/>
          </a:ln>
          <a:effectLst>
            <a:softEdge rad="112500"/>
          </a:effectLst>
        </p:spPr>
      </p:pic>
      <p:pic>
        <p:nvPicPr>
          <p:cNvPr id="4" name="Picture 2" descr="Resultado de imagen de gifs galleta navidad animados movimiento"/>
          <p:cNvPicPr>
            <a:picLocks noChangeAspect="1" noChangeArrowheads="1"/>
          </p:cNvPicPr>
          <p:nvPr/>
        </p:nvPicPr>
        <p:blipFill>
          <a:blip r:embed="rId4">
            <a:lum contrast="20000"/>
          </a:blip>
          <a:srcRect/>
          <a:stretch>
            <a:fillRect/>
          </a:stretch>
        </p:blipFill>
        <p:spPr bwMode="auto">
          <a:xfrm rot="20427985">
            <a:off x="8065174" y="946253"/>
            <a:ext cx="1132944" cy="1006054"/>
          </a:xfrm>
          <a:prstGeom prst="rect">
            <a:avLst/>
          </a:prstGeom>
          <a:noFill/>
          <a:effectLst>
            <a:softEdge rad="12700"/>
          </a:effectLst>
        </p:spPr>
      </p:pic>
      <p:pic>
        <p:nvPicPr>
          <p:cNvPr id="11" name="Picture 2" descr="Resultado de imagen de gifs galleta navidad animados movimiento"/>
          <p:cNvPicPr>
            <a:picLocks noChangeAspect="1" noChangeArrowheads="1" noCrop="1"/>
          </p:cNvPicPr>
          <p:nvPr/>
        </p:nvPicPr>
        <p:blipFill>
          <a:blip r:embed="rId5"/>
          <a:srcRect/>
          <a:stretch>
            <a:fillRect/>
          </a:stretch>
        </p:blipFill>
        <p:spPr bwMode="auto">
          <a:xfrm>
            <a:off x="0" y="1214428"/>
            <a:ext cx="2143108" cy="3143272"/>
          </a:xfrm>
          <a:prstGeom prst="rect">
            <a:avLst/>
          </a:prstGeom>
          <a:noFill/>
        </p:spPr>
      </p:pic>
      <p:pic>
        <p:nvPicPr>
          <p:cNvPr id="12" name="Picture 2" descr="Resultado de imagen de gifs galleta navidad animados movimiento"/>
          <p:cNvPicPr>
            <a:picLocks noChangeAspect="1" noChangeArrowheads="1"/>
          </p:cNvPicPr>
          <p:nvPr/>
        </p:nvPicPr>
        <p:blipFill>
          <a:blip r:embed="rId4">
            <a:lum contrast="20000"/>
          </a:blip>
          <a:srcRect/>
          <a:stretch>
            <a:fillRect/>
          </a:stretch>
        </p:blipFill>
        <p:spPr bwMode="auto">
          <a:xfrm rot="20427985">
            <a:off x="8065174" y="2089262"/>
            <a:ext cx="1132944" cy="1006054"/>
          </a:xfrm>
          <a:prstGeom prst="rect">
            <a:avLst/>
          </a:prstGeom>
          <a:noFill/>
          <a:effectLst>
            <a:softEdge rad="12700"/>
          </a:effectLst>
        </p:spPr>
      </p:pic>
      <p:pic>
        <p:nvPicPr>
          <p:cNvPr id="13" name="Picture 2" descr="Resultado de imagen de gifs galleta navidad animados movimiento"/>
          <p:cNvPicPr>
            <a:picLocks noChangeAspect="1" noChangeArrowheads="1"/>
          </p:cNvPicPr>
          <p:nvPr/>
        </p:nvPicPr>
        <p:blipFill>
          <a:blip r:embed="rId4">
            <a:lum contrast="20000"/>
          </a:blip>
          <a:srcRect/>
          <a:stretch>
            <a:fillRect/>
          </a:stretch>
        </p:blipFill>
        <p:spPr bwMode="auto">
          <a:xfrm rot="20427985">
            <a:off x="8065175" y="3160832"/>
            <a:ext cx="1132944" cy="1006054"/>
          </a:xfrm>
          <a:prstGeom prst="rect">
            <a:avLst/>
          </a:prstGeom>
          <a:noFill/>
          <a:effectLst>
            <a:softEdge rad="12700"/>
          </a:effectLst>
        </p:spPr>
      </p:pic>
      <p:pic>
        <p:nvPicPr>
          <p:cNvPr id="14" name="Picture 4" descr="Resultado de imagen de barra navidad gif animado"/>
          <p:cNvPicPr>
            <a:picLocks noChangeAspect="1" noChangeArrowheads="1" noCrop="1"/>
          </p:cNvPicPr>
          <p:nvPr/>
        </p:nvPicPr>
        <p:blipFill>
          <a:blip r:embed="rId6"/>
          <a:srcRect/>
          <a:stretch>
            <a:fillRect/>
          </a:stretch>
        </p:blipFill>
        <p:spPr bwMode="auto">
          <a:xfrm>
            <a:off x="0" y="0"/>
            <a:ext cx="1857355" cy="617571"/>
          </a:xfrm>
          <a:prstGeom prst="rect">
            <a:avLst/>
          </a:prstGeom>
          <a:noFill/>
          <a:effectLst>
            <a:softEdge rad="12700"/>
          </a:effectLst>
        </p:spPr>
      </p:pic>
      <p:pic>
        <p:nvPicPr>
          <p:cNvPr id="16" name="Picture 4" descr="Resultado de imagen de barra navidad gif animado"/>
          <p:cNvPicPr>
            <a:picLocks noChangeAspect="1" noChangeArrowheads="1" noCrop="1"/>
          </p:cNvPicPr>
          <p:nvPr/>
        </p:nvPicPr>
        <p:blipFill>
          <a:blip r:embed="rId6"/>
          <a:srcRect/>
          <a:stretch>
            <a:fillRect/>
          </a:stretch>
        </p:blipFill>
        <p:spPr bwMode="auto">
          <a:xfrm>
            <a:off x="1714480" y="0"/>
            <a:ext cx="1214446" cy="617571"/>
          </a:xfrm>
          <a:prstGeom prst="rect">
            <a:avLst/>
          </a:prstGeom>
          <a:noFill/>
          <a:effectLst>
            <a:softEdge rad="12700"/>
          </a:effectLst>
        </p:spPr>
      </p:pic>
      <p:pic>
        <p:nvPicPr>
          <p:cNvPr id="17" name="Picture 4" descr="Resultado de imagen de barra navidad gif animado"/>
          <p:cNvPicPr>
            <a:picLocks noChangeAspect="1" noChangeArrowheads="1" noCrop="1"/>
          </p:cNvPicPr>
          <p:nvPr/>
        </p:nvPicPr>
        <p:blipFill>
          <a:blip r:embed="rId6"/>
          <a:srcRect/>
          <a:stretch>
            <a:fillRect/>
          </a:stretch>
        </p:blipFill>
        <p:spPr bwMode="auto">
          <a:xfrm>
            <a:off x="6215074" y="0"/>
            <a:ext cx="1857355" cy="617571"/>
          </a:xfrm>
          <a:prstGeom prst="rect">
            <a:avLst/>
          </a:prstGeom>
          <a:noFill/>
          <a:effectLst>
            <a:softEdge rad="12700"/>
          </a:effectLst>
        </p:spPr>
      </p:pic>
      <p:pic>
        <p:nvPicPr>
          <p:cNvPr id="18" name="Picture 4" descr="Resultado de imagen de barra navidad gif animado"/>
          <p:cNvPicPr>
            <a:picLocks noChangeAspect="1" noChangeArrowheads="1" noCrop="1"/>
          </p:cNvPicPr>
          <p:nvPr/>
        </p:nvPicPr>
        <p:blipFill>
          <a:blip r:embed="rId6"/>
          <a:srcRect/>
          <a:stretch>
            <a:fillRect/>
          </a:stretch>
        </p:blipFill>
        <p:spPr bwMode="auto">
          <a:xfrm>
            <a:off x="7929554" y="0"/>
            <a:ext cx="1214446" cy="617571"/>
          </a:xfrm>
          <a:prstGeom prst="rect">
            <a:avLst/>
          </a:prstGeom>
          <a:noFill/>
          <a:effectLst>
            <a:softEdge rad="12700"/>
          </a:effectLst>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solidFill>
            <a:srgbClr val="007033"/>
          </a:solidFill>
        </p:spPr>
        <p:style>
          <a:lnRef idx="0">
            <a:schemeClr val="accent2"/>
          </a:lnRef>
          <a:fillRef idx="3">
            <a:schemeClr val="accent2"/>
          </a:fillRef>
          <a:effectRef idx="3">
            <a:schemeClr val="accent2"/>
          </a:effectRef>
          <a:fontRef idx="minor">
            <a:schemeClr val="lt1"/>
          </a:fontRef>
        </p:style>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Lomo de cerdo en salsa de cebolla</a:t>
            </a:r>
            <a:endParaRPr lang="es-PE"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11" name="10 CuadroTexto"/>
          <p:cNvSpPr txBox="1"/>
          <p:nvPr/>
        </p:nvSpPr>
        <p:spPr>
          <a:xfrm>
            <a:off x="2214546" y="2571750"/>
            <a:ext cx="184731" cy="415498"/>
          </a:xfrm>
          <a:prstGeom prst="rect">
            <a:avLst/>
          </a:prstGeom>
          <a:noFill/>
        </p:spPr>
        <p:txBody>
          <a:bodyPr wrap="none" rtlCol="0">
            <a:spAutoFit/>
          </a:bodyPr>
          <a:lstStyle/>
          <a:p>
            <a:endParaRPr lang="es-PE" sz="1100" b="1" dirty="0" smtClean="0">
              <a:latin typeface="Agency FB" pitchFamily="34" charset="0"/>
            </a:endParaRPr>
          </a:p>
          <a:p>
            <a:endParaRPr lang="es-PE" sz="1000" dirty="0">
              <a:latin typeface="Agency FB" pitchFamily="34" charset="0"/>
            </a:endParaRPr>
          </a:p>
        </p:txBody>
      </p:sp>
      <p:sp>
        <p:nvSpPr>
          <p:cNvPr id="12" name="11 CuadroTexto"/>
          <p:cNvSpPr txBox="1"/>
          <p:nvPr/>
        </p:nvSpPr>
        <p:spPr>
          <a:xfrm>
            <a:off x="2214546" y="2571750"/>
            <a:ext cx="1285884" cy="1785104"/>
          </a:xfrm>
          <a:prstGeom prst="rect">
            <a:avLst/>
          </a:prstGeom>
          <a:noFill/>
        </p:spPr>
        <p:txBody>
          <a:bodyPr wrap="square" rtlCol="0">
            <a:spAutoFit/>
          </a:bodyPr>
          <a:lstStyle/>
          <a:p>
            <a:r>
              <a:rPr lang="es-PE" sz="1000" b="1" dirty="0" smtClean="0">
                <a:latin typeface="Agency FB" pitchFamily="34" charset="0"/>
              </a:rPr>
              <a:t>Filetes de lomo, cantidad al gusto</a:t>
            </a:r>
          </a:p>
          <a:p>
            <a:r>
              <a:rPr lang="es-PE" sz="1000" b="1" dirty="0" smtClean="0">
                <a:latin typeface="Agency FB" pitchFamily="34" charset="0"/>
              </a:rPr>
              <a:t>1 Cebolla grande</a:t>
            </a:r>
          </a:p>
          <a:p>
            <a:r>
              <a:rPr lang="es-PE" sz="1000" b="1" dirty="0" smtClean="0">
                <a:latin typeface="Agency FB" pitchFamily="34" charset="0"/>
              </a:rPr>
              <a:t>2 dientes de ajo</a:t>
            </a:r>
          </a:p>
          <a:p>
            <a:r>
              <a:rPr lang="es-PE" sz="1000" b="1" dirty="0" smtClean="0">
                <a:latin typeface="Agency FB" pitchFamily="34" charset="0"/>
              </a:rPr>
              <a:t>20 ml de brandy</a:t>
            </a:r>
          </a:p>
          <a:p>
            <a:r>
              <a:rPr lang="es-PE" sz="1000" b="1" dirty="0" smtClean="0">
                <a:latin typeface="Agency FB" pitchFamily="34" charset="0"/>
              </a:rPr>
              <a:t>200 ml de nata liquida o crema de leche</a:t>
            </a:r>
          </a:p>
          <a:p>
            <a:r>
              <a:rPr lang="es-PE" sz="1000" b="1" dirty="0" smtClean="0">
                <a:latin typeface="Agency FB" pitchFamily="34" charset="0"/>
              </a:rPr>
              <a:t>1/2 cucharadita de nuez moscada</a:t>
            </a:r>
          </a:p>
          <a:p>
            <a:r>
              <a:rPr lang="es-PE" sz="1000" b="1" dirty="0" smtClean="0">
                <a:latin typeface="Agency FB" pitchFamily="34" charset="0"/>
              </a:rPr>
              <a:t>sal</a:t>
            </a:r>
          </a:p>
          <a:p>
            <a:r>
              <a:rPr lang="es-PE" sz="1000" b="1" dirty="0" smtClean="0">
                <a:latin typeface="Agency FB" pitchFamily="34" charset="0"/>
              </a:rPr>
              <a:t>aceite</a:t>
            </a:r>
            <a:endParaRPr lang="es-PE" sz="1000" b="1" dirty="0">
              <a:latin typeface="Agency FB" pitchFamily="34" charset="0"/>
            </a:endParaRPr>
          </a:p>
        </p:txBody>
      </p:sp>
      <p:sp>
        <p:nvSpPr>
          <p:cNvPr id="13" name="12 CuadroTexto"/>
          <p:cNvSpPr txBox="1"/>
          <p:nvPr/>
        </p:nvSpPr>
        <p:spPr>
          <a:xfrm>
            <a:off x="4786315" y="1214428"/>
            <a:ext cx="2643205" cy="4185761"/>
          </a:xfrm>
          <a:prstGeom prst="rect">
            <a:avLst/>
          </a:prstGeom>
          <a:noFill/>
        </p:spPr>
        <p:txBody>
          <a:bodyPr wrap="square" rtlCol="0">
            <a:spAutoFit/>
          </a:bodyPr>
          <a:lstStyle/>
          <a:p>
            <a:r>
              <a:rPr lang="es-PE" sz="1000" b="1" dirty="0" smtClean="0">
                <a:latin typeface="Agency FB" pitchFamily="34" charset="0"/>
              </a:rPr>
              <a:t> Lo primer que vamos a hacer es freír los filetes, para ello vamos a echar aceite en una sartén</a:t>
            </a:r>
          </a:p>
          <a:p>
            <a:r>
              <a:rPr lang="es-PE" sz="1000" b="1" dirty="0" smtClean="0">
                <a:latin typeface="Agency FB" pitchFamily="34" charset="0"/>
              </a:rPr>
              <a:t>A continuación freímos todos los filetes y una vez fritos los reservamos</a:t>
            </a:r>
          </a:p>
          <a:p>
            <a:r>
              <a:rPr lang="es-PE" sz="1000" b="1" dirty="0" smtClean="0">
                <a:latin typeface="Agency FB" pitchFamily="34" charset="0"/>
              </a:rPr>
              <a:t>Picamos la cebolla, da igual el gros por la vamos a pasar luego y la echamos sobre el aceite de </a:t>
            </a:r>
            <a:r>
              <a:rPr lang="es-PE" sz="1000" b="1" dirty="0" err="1" smtClean="0">
                <a:latin typeface="Agency FB" pitchFamily="34" charset="0"/>
              </a:rPr>
              <a:t>freir</a:t>
            </a:r>
            <a:r>
              <a:rPr lang="es-PE" sz="1000" b="1" dirty="0" smtClean="0">
                <a:latin typeface="Agency FB" pitchFamily="34" charset="0"/>
              </a:rPr>
              <a:t> los filetes, echamos un poco de sal y la pochamos</a:t>
            </a:r>
          </a:p>
          <a:p>
            <a:r>
              <a:rPr lang="es-PE" sz="1000" b="1" dirty="0" smtClean="0">
                <a:latin typeface="Agency FB" pitchFamily="34" charset="0"/>
              </a:rPr>
              <a:t>Picamos los ajos y los freímos también, da igual el tamaño, también los pasaremos. Una vez bien pochado vamos a incorporar el brandy y dejaremos que reduzca el alcohol un minuto cuando ya haya evaporado el alcohol vertemos la nata liquida o crema de leche y la </a:t>
            </a:r>
            <a:r>
              <a:rPr lang="es-PE" sz="1000" b="1" dirty="0" err="1" smtClean="0">
                <a:latin typeface="Agency FB" pitchFamily="34" charset="0"/>
              </a:rPr>
              <a:t>dejamo</a:t>
            </a:r>
            <a:r>
              <a:rPr lang="es-PE" sz="1000" b="1" dirty="0" smtClean="0">
                <a:latin typeface="Agency FB" pitchFamily="34" charset="0"/>
              </a:rPr>
              <a:t> cocer unos minutos hasta que espese un poco y reduzca Incorporamos a la mitad la nuez moscada  y terminamos de pochar la cebolla </a:t>
            </a:r>
            <a:r>
              <a:rPr lang="es-PE" sz="1000" b="1" dirty="0" err="1" smtClean="0">
                <a:latin typeface="Agency FB" pitchFamily="34" charset="0"/>
              </a:rPr>
              <a:t>cn</a:t>
            </a:r>
            <a:r>
              <a:rPr lang="es-PE" sz="1000" b="1" dirty="0" smtClean="0">
                <a:latin typeface="Agency FB" pitchFamily="34" charset="0"/>
              </a:rPr>
              <a:t> la nata Una vez haya reducido bien, lo vamos a pasar a un vaso para triturarlo.  Con la ayuda de una trituradora procedemos a pasar bien la salsa</a:t>
            </a:r>
          </a:p>
          <a:p>
            <a:r>
              <a:rPr lang="es-PE" sz="1000" b="1" dirty="0" smtClean="0">
                <a:latin typeface="Agency FB" pitchFamily="34" charset="0"/>
              </a:rPr>
              <a:t>En un plato echamos un </a:t>
            </a:r>
            <a:r>
              <a:rPr lang="es-PE" sz="1000" b="1" dirty="0" err="1" smtClean="0">
                <a:latin typeface="Agency FB" pitchFamily="34" charset="0"/>
              </a:rPr>
              <a:t>pco</a:t>
            </a:r>
            <a:r>
              <a:rPr lang="es-PE" sz="1000" b="1" dirty="0" smtClean="0">
                <a:latin typeface="Agency FB" pitchFamily="34" charset="0"/>
              </a:rPr>
              <a:t> de salsa de base</a:t>
            </a:r>
          </a:p>
          <a:p>
            <a:r>
              <a:rPr lang="es-PE" sz="1000" b="1" dirty="0" smtClean="0">
                <a:latin typeface="Agency FB" pitchFamily="34" charset="0"/>
              </a:rPr>
              <a:t>Ponemos los filetes encima</a:t>
            </a:r>
          </a:p>
          <a:p>
            <a:r>
              <a:rPr lang="es-PE" sz="1000" b="1" dirty="0" smtClean="0">
                <a:latin typeface="Agency FB" pitchFamily="34" charset="0"/>
              </a:rPr>
              <a:t>Echamos otro chorrito de salsa</a:t>
            </a:r>
          </a:p>
          <a:p>
            <a:r>
              <a:rPr lang="es-PE" sz="1000" b="1" dirty="0" smtClean="0">
                <a:latin typeface="Agency FB" pitchFamily="34" charset="0"/>
              </a:rPr>
              <a:t>Ponemos perejil picado por encima y a comer</a:t>
            </a:r>
          </a:p>
          <a:p>
            <a:endParaRPr lang="es-PE" sz="1000" dirty="0" smtClean="0"/>
          </a:p>
          <a:p>
            <a:pPr fontAlgn="base"/>
            <a:endParaRPr lang="es-PE" dirty="0" smtClean="0">
              <a:solidFill>
                <a:sysClr val="windowText" lastClr="000000"/>
              </a:solidFill>
            </a:endParaRPr>
          </a:p>
          <a:p>
            <a:endParaRPr lang="es-PE" dirty="0">
              <a:solidFill>
                <a:sysClr val="windowText" lastClr="000000"/>
              </a:solidFill>
            </a:endParaRPr>
          </a:p>
        </p:txBody>
      </p:sp>
      <p:pic>
        <p:nvPicPr>
          <p:cNvPr id="14338" name="Picture 2" descr="PORTADA-DEL-PLATO"/>
          <p:cNvPicPr>
            <a:picLocks noChangeAspect="1" noChangeArrowheads="1"/>
          </p:cNvPicPr>
          <p:nvPr/>
        </p:nvPicPr>
        <p:blipFill>
          <a:blip r:embed="rId3" cstate="print"/>
          <a:srcRect/>
          <a:stretch>
            <a:fillRect/>
          </a:stretch>
        </p:blipFill>
        <p:spPr bwMode="auto">
          <a:xfrm>
            <a:off x="2071670" y="1142990"/>
            <a:ext cx="1920017" cy="1143008"/>
          </a:xfrm>
          <a:prstGeom prst="rect">
            <a:avLst/>
          </a:prstGeom>
          <a:ln>
            <a:noFill/>
          </a:ln>
          <a:effectLst>
            <a:softEdge rad="112500"/>
          </a:effectLst>
        </p:spPr>
      </p:pic>
      <p:pic>
        <p:nvPicPr>
          <p:cNvPr id="4" name="Picture 2" descr="Resultado de imagen de gifs galleta navidad animados movimiento"/>
          <p:cNvPicPr>
            <a:picLocks noChangeAspect="1" noChangeArrowheads="1" noCrop="1"/>
          </p:cNvPicPr>
          <p:nvPr/>
        </p:nvPicPr>
        <p:blipFill>
          <a:blip r:embed="rId4"/>
          <a:srcRect/>
          <a:stretch>
            <a:fillRect/>
          </a:stretch>
        </p:blipFill>
        <p:spPr bwMode="auto">
          <a:xfrm>
            <a:off x="1" y="1714494"/>
            <a:ext cx="2000231" cy="2500310"/>
          </a:xfrm>
          <a:prstGeom prst="rect">
            <a:avLst/>
          </a:prstGeom>
          <a:noFill/>
        </p:spPr>
      </p:pic>
      <p:pic>
        <p:nvPicPr>
          <p:cNvPr id="14344" name="Picture 8" descr="Resultado de imagen de gifs galleta navidad animados movimiento"/>
          <p:cNvPicPr>
            <a:picLocks noChangeAspect="1" noChangeArrowheads="1"/>
          </p:cNvPicPr>
          <p:nvPr/>
        </p:nvPicPr>
        <p:blipFill>
          <a:blip r:embed="rId5"/>
          <a:srcRect/>
          <a:stretch>
            <a:fillRect/>
          </a:stretch>
        </p:blipFill>
        <p:spPr bwMode="auto">
          <a:xfrm>
            <a:off x="7118778" y="1714494"/>
            <a:ext cx="2025222" cy="3429006"/>
          </a:xfrm>
          <a:prstGeom prst="rect">
            <a:avLst/>
          </a:prstGeom>
          <a:noFill/>
        </p:spPr>
      </p:pic>
      <p:pic>
        <p:nvPicPr>
          <p:cNvPr id="14" name="Picture 4" descr="Resultado de imagen de barra navidad gif animado"/>
          <p:cNvPicPr>
            <a:picLocks noChangeAspect="1" noChangeArrowheads="1" noCrop="1"/>
          </p:cNvPicPr>
          <p:nvPr/>
        </p:nvPicPr>
        <p:blipFill>
          <a:blip r:embed="rId6"/>
          <a:srcRect/>
          <a:stretch>
            <a:fillRect/>
          </a:stretch>
        </p:blipFill>
        <p:spPr bwMode="auto">
          <a:xfrm>
            <a:off x="7715272" y="0"/>
            <a:ext cx="1428728" cy="617571"/>
          </a:xfrm>
          <a:prstGeom prst="rect">
            <a:avLst/>
          </a:prstGeom>
          <a:noFill/>
          <a:effectLst>
            <a:softEdge rad="12700"/>
          </a:effectLst>
        </p:spPr>
      </p:pic>
      <p:pic>
        <p:nvPicPr>
          <p:cNvPr id="15" name="Picture 4" descr="Resultado de imagen de barra navidad gif animado"/>
          <p:cNvPicPr>
            <a:picLocks noChangeAspect="1" noChangeArrowheads="1" noCrop="1"/>
          </p:cNvPicPr>
          <p:nvPr/>
        </p:nvPicPr>
        <p:blipFill>
          <a:blip r:embed="rId6"/>
          <a:srcRect/>
          <a:stretch>
            <a:fillRect/>
          </a:stretch>
        </p:blipFill>
        <p:spPr bwMode="auto">
          <a:xfrm>
            <a:off x="0" y="0"/>
            <a:ext cx="1428728" cy="617571"/>
          </a:xfrm>
          <a:prstGeom prst="rect">
            <a:avLst/>
          </a:prstGeom>
          <a:noFill/>
          <a:effectLst>
            <a:softEdge rad="12700"/>
          </a:effectLst>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solidFill>
            <a:srgbClr val="007033"/>
          </a:solidFill>
        </p:spPr>
        <p:style>
          <a:lnRef idx="0">
            <a:schemeClr val="accent2"/>
          </a:lnRef>
          <a:fillRef idx="3">
            <a:schemeClr val="accent2"/>
          </a:fillRef>
          <a:effectRef idx="3">
            <a:schemeClr val="accent2"/>
          </a:effectRef>
          <a:fontRef idx="minor">
            <a:schemeClr val="lt1"/>
          </a:fontRef>
        </p:style>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r>
              <a:rPr lang="es-PE"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Trucha  Rebozada</a:t>
            </a: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11" name="10 CuadroTexto"/>
          <p:cNvSpPr txBox="1"/>
          <p:nvPr/>
        </p:nvSpPr>
        <p:spPr>
          <a:xfrm>
            <a:off x="2214546" y="2571750"/>
            <a:ext cx="184731" cy="415498"/>
          </a:xfrm>
          <a:prstGeom prst="rect">
            <a:avLst/>
          </a:prstGeom>
          <a:noFill/>
        </p:spPr>
        <p:txBody>
          <a:bodyPr wrap="none" rtlCol="0">
            <a:spAutoFit/>
          </a:bodyPr>
          <a:lstStyle/>
          <a:p>
            <a:endParaRPr lang="es-PE" sz="1100" b="1" dirty="0" smtClean="0">
              <a:latin typeface="Agency FB" pitchFamily="34" charset="0"/>
            </a:endParaRPr>
          </a:p>
          <a:p>
            <a:endParaRPr lang="es-PE" sz="1000" dirty="0">
              <a:latin typeface="Agency FB" pitchFamily="34" charset="0"/>
            </a:endParaRPr>
          </a:p>
        </p:txBody>
      </p:sp>
      <p:pic>
        <p:nvPicPr>
          <p:cNvPr id="14" name="Picture 2" descr="titulo receta"/>
          <p:cNvPicPr>
            <a:picLocks noChangeAspect="1" noChangeArrowheads="1"/>
          </p:cNvPicPr>
          <p:nvPr/>
        </p:nvPicPr>
        <p:blipFill>
          <a:blip r:embed="rId3"/>
          <a:srcRect/>
          <a:stretch>
            <a:fillRect/>
          </a:stretch>
        </p:blipFill>
        <p:spPr bwMode="auto">
          <a:xfrm>
            <a:off x="2193807" y="1221630"/>
            <a:ext cx="1976910" cy="1320576"/>
          </a:xfrm>
          <a:prstGeom prst="rect">
            <a:avLst/>
          </a:prstGeom>
          <a:noFill/>
          <a:effectLst>
            <a:softEdge rad="63500"/>
          </a:effectLst>
        </p:spPr>
      </p:pic>
      <p:sp>
        <p:nvSpPr>
          <p:cNvPr id="15" name="14 CuadroTexto"/>
          <p:cNvSpPr txBox="1"/>
          <p:nvPr/>
        </p:nvSpPr>
        <p:spPr>
          <a:xfrm>
            <a:off x="2143108" y="2786064"/>
            <a:ext cx="1794081" cy="1292662"/>
          </a:xfrm>
          <a:prstGeom prst="rect">
            <a:avLst/>
          </a:prstGeom>
          <a:noFill/>
        </p:spPr>
        <p:txBody>
          <a:bodyPr wrap="none" rtlCol="0">
            <a:spAutoFit/>
          </a:bodyPr>
          <a:lstStyle/>
          <a:p>
            <a:r>
              <a:rPr lang="es-PE" sz="1200" b="1" dirty="0" smtClean="0">
                <a:solidFill>
                  <a:sysClr val="windowText" lastClr="000000"/>
                </a:solidFill>
                <a:latin typeface="Agency FB" pitchFamily="34" charset="0"/>
              </a:rPr>
              <a:t>4</a:t>
            </a:r>
            <a:r>
              <a:rPr lang="es-PE" sz="1200" b="1" dirty="0" smtClean="0">
                <a:solidFill>
                  <a:schemeClr val="bg1"/>
                </a:solidFill>
                <a:latin typeface="Agency FB" pitchFamily="34" charset="0"/>
              </a:rPr>
              <a:t> </a:t>
            </a:r>
            <a:r>
              <a:rPr lang="es-PE" sz="1200" b="1" dirty="0" smtClean="0">
                <a:solidFill>
                  <a:sysClr val="windowText" lastClr="000000"/>
                </a:solidFill>
                <a:latin typeface="Agency FB" pitchFamily="34" charset="0"/>
              </a:rPr>
              <a:t>filetes de trucha asalmonada</a:t>
            </a:r>
            <a:br>
              <a:rPr lang="es-PE" sz="1200" b="1" dirty="0" smtClean="0">
                <a:solidFill>
                  <a:sysClr val="windowText" lastClr="000000"/>
                </a:solidFill>
                <a:latin typeface="Agency FB" pitchFamily="34" charset="0"/>
              </a:rPr>
            </a:br>
            <a:r>
              <a:rPr lang="es-PE" sz="1200" b="1" dirty="0" smtClean="0">
                <a:solidFill>
                  <a:sysClr val="windowText" lastClr="000000"/>
                </a:solidFill>
                <a:latin typeface="Agency FB" pitchFamily="34" charset="0"/>
              </a:rPr>
              <a:t>Harina</a:t>
            </a:r>
            <a:br>
              <a:rPr lang="es-PE" sz="1200" b="1" dirty="0" smtClean="0">
                <a:solidFill>
                  <a:sysClr val="windowText" lastClr="000000"/>
                </a:solidFill>
                <a:latin typeface="Agency FB" pitchFamily="34" charset="0"/>
              </a:rPr>
            </a:br>
            <a:r>
              <a:rPr lang="es-PE" sz="1200" b="1" dirty="0" smtClean="0">
                <a:solidFill>
                  <a:sysClr val="windowText" lastClr="000000"/>
                </a:solidFill>
                <a:latin typeface="Agency FB" pitchFamily="34" charset="0"/>
              </a:rPr>
              <a:t>2 Huevos</a:t>
            </a:r>
            <a:br>
              <a:rPr lang="es-PE" sz="1200" b="1" dirty="0" smtClean="0">
                <a:solidFill>
                  <a:sysClr val="windowText" lastClr="000000"/>
                </a:solidFill>
                <a:latin typeface="Agency FB" pitchFamily="34" charset="0"/>
              </a:rPr>
            </a:br>
            <a:r>
              <a:rPr lang="es-PE" sz="1200" b="1" dirty="0" smtClean="0">
                <a:solidFill>
                  <a:sysClr val="windowText" lastClr="000000"/>
                </a:solidFill>
                <a:latin typeface="Agency FB" pitchFamily="34" charset="0"/>
              </a:rPr>
              <a:t>Aceite virgen extra</a:t>
            </a:r>
            <a:br>
              <a:rPr lang="es-PE" sz="1200" b="1" dirty="0" smtClean="0">
                <a:solidFill>
                  <a:sysClr val="windowText" lastClr="000000"/>
                </a:solidFill>
                <a:latin typeface="Agency FB" pitchFamily="34" charset="0"/>
              </a:rPr>
            </a:br>
            <a:r>
              <a:rPr lang="es-PE" sz="1200" b="1" dirty="0" smtClean="0">
                <a:solidFill>
                  <a:sysClr val="windowText" lastClr="000000"/>
                </a:solidFill>
                <a:latin typeface="Agency FB" pitchFamily="34" charset="0"/>
              </a:rPr>
              <a:t>2 dientes de ajo</a:t>
            </a:r>
          </a:p>
          <a:p>
            <a:endParaRPr lang="es-PE" dirty="0">
              <a:solidFill>
                <a:sysClr val="windowText" lastClr="000000"/>
              </a:solidFill>
            </a:endParaRPr>
          </a:p>
        </p:txBody>
      </p:sp>
      <p:sp>
        <p:nvSpPr>
          <p:cNvPr id="16" name="15 CuadroTexto"/>
          <p:cNvSpPr txBox="1"/>
          <p:nvPr/>
        </p:nvSpPr>
        <p:spPr>
          <a:xfrm>
            <a:off x="4786315" y="1285866"/>
            <a:ext cx="2571767" cy="3308598"/>
          </a:xfrm>
          <a:prstGeom prst="rect">
            <a:avLst/>
          </a:prstGeom>
          <a:noFill/>
        </p:spPr>
        <p:txBody>
          <a:bodyPr wrap="square" rtlCol="0">
            <a:spAutoFit/>
          </a:bodyPr>
          <a:lstStyle/>
          <a:p>
            <a:pPr fontAlgn="base"/>
            <a:r>
              <a:rPr lang="es-PE" sz="1100" b="1" dirty="0" smtClean="0">
                <a:solidFill>
                  <a:sysClr val="windowText" lastClr="000000"/>
                </a:solidFill>
                <a:latin typeface="Agency FB" pitchFamily="34" charset="0"/>
              </a:rPr>
              <a:t>Para hacer una riquísima trucha rebozada, lo primero que debemos hacer es aplastar los dientes de ajo. A continuación, echamos abundante aceite de oliva en una sartén y la ponemos a fuego medio.</a:t>
            </a:r>
          </a:p>
          <a:p>
            <a:pPr fontAlgn="base"/>
            <a:r>
              <a:rPr lang="es-PE" sz="1100" b="1" dirty="0" smtClean="0">
                <a:solidFill>
                  <a:sysClr val="windowText" lastClr="000000"/>
                </a:solidFill>
                <a:latin typeface="Agency FB" pitchFamily="34" charset="0"/>
              </a:rPr>
              <a:t>Mientras se calienta, quitamos la piel a los filetes de trucha, los cortamos en trozos más bien grandes, y los salpimentamos y reservamos. Ponemos en un plato abundante harina y en otro batimos dos o tres huevos. Pasamos los trozos de trucha primero por la harina y luego por el huevo, rebozándolos bien. Una vez estén rebozados los freímos primero por un lado y luego por el otro, hasta que queden dorados, y servimos inmediatamente, antes de que se enfríen, acompañándoles con una guarnición de patatas fritas o ensalada. </a:t>
            </a:r>
          </a:p>
          <a:p>
            <a:endParaRPr lang="es-PE" sz="1100" b="1" dirty="0" smtClean="0">
              <a:solidFill>
                <a:sysClr val="windowText" lastClr="000000"/>
              </a:solidFill>
              <a:latin typeface="Agency FB" pitchFamily="34" charset="0"/>
            </a:endParaRPr>
          </a:p>
          <a:p>
            <a:endParaRPr lang="es-PE" sz="1100" dirty="0">
              <a:solidFill>
                <a:sysClr val="windowText" lastClr="000000"/>
              </a:solidFill>
              <a:latin typeface="Agency FB" pitchFamily="34" charset="0"/>
            </a:endParaRPr>
          </a:p>
        </p:txBody>
      </p:sp>
      <p:pic>
        <p:nvPicPr>
          <p:cNvPr id="13314" name="Picture 2" descr="Resultado de imagen de gifs galleta navidad animados movimiento"/>
          <p:cNvPicPr>
            <a:picLocks noChangeAspect="1" noChangeArrowheads="1" noCrop="1"/>
          </p:cNvPicPr>
          <p:nvPr/>
        </p:nvPicPr>
        <p:blipFill>
          <a:blip r:embed="rId4" cstate="print"/>
          <a:srcRect/>
          <a:stretch>
            <a:fillRect/>
          </a:stretch>
        </p:blipFill>
        <p:spPr bwMode="auto">
          <a:xfrm>
            <a:off x="-142908" y="1357305"/>
            <a:ext cx="2286016" cy="3786196"/>
          </a:xfrm>
          <a:prstGeom prst="rect">
            <a:avLst/>
          </a:prstGeom>
          <a:noFill/>
        </p:spPr>
      </p:pic>
      <p:pic>
        <p:nvPicPr>
          <p:cNvPr id="12" name="Picture 2" descr="Resultado de imagen de barra navidad gif animado"/>
          <p:cNvPicPr>
            <a:picLocks noChangeAspect="1" noChangeArrowheads="1"/>
          </p:cNvPicPr>
          <p:nvPr/>
        </p:nvPicPr>
        <p:blipFill>
          <a:blip r:embed="rId5" cstate="print"/>
          <a:srcRect/>
          <a:stretch>
            <a:fillRect/>
          </a:stretch>
        </p:blipFill>
        <p:spPr bwMode="auto">
          <a:xfrm>
            <a:off x="7643834" y="571486"/>
            <a:ext cx="1590588" cy="4572014"/>
          </a:xfrm>
          <a:prstGeom prst="rect">
            <a:avLst/>
          </a:prstGeom>
          <a:noFill/>
        </p:spPr>
      </p:pic>
      <p:pic>
        <p:nvPicPr>
          <p:cNvPr id="13" name="Picture 4" descr="Resultado de imagen de barra navidad gif animado"/>
          <p:cNvPicPr>
            <a:picLocks noChangeAspect="1" noChangeArrowheads="1" noCrop="1"/>
          </p:cNvPicPr>
          <p:nvPr/>
        </p:nvPicPr>
        <p:blipFill>
          <a:blip r:embed="rId6"/>
          <a:srcRect/>
          <a:stretch>
            <a:fillRect/>
          </a:stretch>
        </p:blipFill>
        <p:spPr bwMode="auto">
          <a:xfrm>
            <a:off x="0" y="0"/>
            <a:ext cx="1966611" cy="617571"/>
          </a:xfrm>
          <a:prstGeom prst="rect">
            <a:avLst/>
          </a:prstGeom>
          <a:noFill/>
          <a:effectLst>
            <a:softEdge rad="12700"/>
          </a:effectLst>
        </p:spPr>
      </p:pic>
      <p:pic>
        <p:nvPicPr>
          <p:cNvPr id="17" name="Picture 4" descr="Resultado de imagen de barra navidad gif animado"/>
          <p:cNvPicPr>
            <a:picLocks noChangeAspect="1" noChangeArrowheads="1" noCrop="1"/>
          </p:cNvPicPr>
          <p:nvPr/>
        </p:nvPicPr>
        <p:blipFill>
          <a:blip r:embed="rId6"/>
          <a:srcRect/>
          <a:stretch>
            <a:fillRect/>
          </a:stretch>
        </p:blipFill>
        <p:spPr bwMode="auto">
          <a:xfrm>
            <a:off x="1714480" y="0"/>
            <a:ext cx="1285884" cy="617571"/>
          </a:xfrm>
          <a:prstGeom prst="rect">
            <a:avLst/>
          </a:prstGeom>
          <a:noFill/>
          <a:effectLst>
            <a:softEdge rad="12700"/>
          </a:effectLst>
        </p:spPr>
      </p:pic>
      <p:pic>
        <p:nvPicPr>
          <p:cNvPr id="18" name="Picture 4" descr="Resultado de imagen de barra navidad gif animado"/>
          <p:cNvPicPr>
            <a:picLocks noChangeAspect="1" noChangeArrowheads="1" noCrop="1"/>
          </p:cNvPicPr>
          <p:nvPr/>
        </p:nvPicPr>
        <p:blipFill>
          <a:blip r:embed="rId6"/>
          <a:srcRect/>
          <a:stretch>
            <a:fillRect/>
          </a:stretch>
        </p:blipFill>
        <p:spPr bwMode="auto">
          <a:xfrm>
            <a:off x="6143636" y="0"/>
            <a:ext cx="1928793" cy="617571"/>
          </a:xfrm>
          <a:prstGeom prst="rect">
            <a:avLst/>
          </a:prstGeom>
          <a:noFill/>
          <a:effectLst>
            <a:softEdge rad="12700"/>
          </a:effectLst>
        </p:spPr>
      </p:pic>
      <p:pic>
        <p:nvPicPr>
          <p:cNvPr id="19" name="Picture 4" descr="Resultado de imagen de barra navidad gif animado"/>
          <p:cNvPicPr>
            <a:picLocks noChangeAspect="1" noChangeArrowheads="1" noCrop="1"/>
          </p:cNvPicPr>
          <p:nvPr/>
        </p:nvPicPr>
        <p:blipFill>
          <a:blip r:embed="rId6"/>
          <a:srcRect/>
          <a:stretch>
            <a:fillRect/>
          </a:stretch>
        </p:blipFill>
        <p:spPr bwMode="auto">
          <a:xfrm>
            <a:off x="7882844" y="0"/>
            <a:ext cx="1261156" cy="617571"/>
          </a:xfrm>
          <a:prstGeom prst="rect">
            <a:avLst/>
          </a:prstGeom>
          <a:noFill/>
          <a:effectLst>
            <a:softEdge rad="12700"/>
          </a:effectLst>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solidFill>
            <a:srgbClr val="007033"/>
          </a:solidFill>
        </p:spPr>
        <p:style>
          <a:lnRef idx="0">
            <a:schemeClr val="accent2"/>
          </a:lnRef>
          <a:fillRef idx="3">
            <a:schemeClr val="accent2"/>
          </a:fillRef>
          <a:effectRef idx="3">
            <a:schemeClr val="accent2"/>
          </a:effectRef>
          <a:fontRef idx="minor">
            <a:schemeClr val="lt1"/>
          </a:fontRef>
        </p:style>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endParaRPr lang="es-PE"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11" name="10 CuadroTexto"/>
          <p:cNvSpPr txBox="1"/>
          <p:nvPr/>
        </p:nvSpPr>
        <p:spPr>
          <a:xfrm>
            <a:off x="2214546" y="2571750"/>
            <a:ext cx="184731" cy="415498"/>
          </a:xfrm>
          <a:prstGeom prst="rect">
            <a:avLst/>
          </a:prstGeom>
          <a:noFill/>
        </p:spPr>
        <p:txBody>
          <a:bodyPr wrap="none" rtlCol="0">
            <a:spAutoFit/>
          </a:bodyPr>
          <a:lstStyle/>
          <a:p>
            <a:endParaRPr lang="es-PE" sz="1100" b="1" dirty="0" smtClean="0">
              <a:latin typeface="Agency FB" pitchFamily="34" charset="0"/>
            </a:endParaRPr>
          </a:p>
          <a:p>
            <a:endParaRPr lang="es-PE" sz="1000" dirty="0">
              <a:latin typeface="Agency FB" pitchFamily="34" charset="0"/>
            </a:endParaRPr>
          </a:p>
        </p:txBody>
      </p:sp>
      <p:sp>
        <p:nvSpPr>
          <p:cNvPr id="17" name="16 CuadroTexto"/>
          <p:cNvSpPr txBox="1"/>
          <p:nvPr/>
        </p:nvSpPr>
        <p:spPr>
          <a:xfrm>
            <a:off x="2285984" y="2500312"/>
            <a:ext cx="184731" cy="923330"/>
          </a:xfrm>
          <a:prstGeom prst="rect">
            <a:avLst/>
          </a:prstGeom>
          <a:noFill/>
        </p:spPr>
        <p:txBody>
          <a:bodyPr wrap="none" rtlCol="0">
            <a:spAutoFit/>
          </a:bodyPr>
          <a:lstStyle/>
          <a:p>
            <a:r>
              <a:rPr lang="es-PE" b="1" dirty="0" smtClean="0"/>
              <a:t/>
            </a:r>
            <a:br>
              <a:rPr lang="es-PE" b="1" dirty="0" smtClean="0"/>
            </a:br>
            <a:endParaRPr lang="es-PE" b="1" dirty="0" smtClean="0"/>
          </a:p>
          <a:p>
            <a:endParaRPr lang="es-PE" dirty="0"/>
          </a:p>
        </p:txBody>
      </p:sp>
      <p:sp>
        <p:nvSpPr>
          <p:cNvPr id="14" name="13 CuadroTexto"/>
          <p:cNvSpPr txBox="1"/>
          <p:nvPr/>
        </p:nvSpPr>
        <p:spPr>
          <a:xfrm>
            <a:off x="1928794" y="0"/>
            <a:ext cx="5613524"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Pastel de Pecanas, Manzanas y Canela</a:t>
            </a:r>
          </a:p>
          <a:p>
            <a:endParaRPr lang="es-PE"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8" name="17 CuadroTexto"/>
          <p:cNvSpPr txBox="1"/>
          <p:nvPr/>
        </p:nvSpPr>
        <p:spPr>
          <a:xfrm>
            <a:off x="4714876" y="1071552"/>
            <a:ext cx="2643206" cy="646331"/>
          </a:xfrm>
          <a:prstGeom prst="rect">
            <a:avLst/>
          </a:prstGeom>
          <a:noFill/>
        </p:spPr>
        <p:txBody>
          <a:bodyPr wrap="square" rtlCol="0">
            <a:spAutoFit/>
          </a:bodyPr>
          <a:lstStyle/>
          <a:p>
            <a:pPr fontAlgn="base"/>
            <a:endParaRPr lang="es-PE" dirty="0" smtClean="0"/>
          </a:p>
          <a:p>
            <a:endParaRPr lang="es-PE" dirty="0"/>
          </a:p>
        </p:txBody>
      </p:sp>
      <p:sp>
        <p:nvSpPr>
          <p:cNvPr id="15" name="14 CuadroTexto"/>
          <p:cNvSpPr txBox="1"/>
          <p:nvPr/>
        </p:nvSpPr>
        <p:spPr>
          <a:xfrm>
            <a:off x="1857356" y="2214560"/>
            <a:ext cx="2590774" cy="2031325"/>
          </a:xfrm>
          <a:prstGeom prst="rect">
            <a:avLst/>
          </a:prstGeom>
          <a:noFill/>
        </p:spPr>
        <p:txBody>
          <a:bodyPr wrap="none" rtlCol="0">
            <a:spAutoFit/>
          </a:bodyPr>
          <a:lstStyle/>
          <a:p>
            <a:r>
              <a:rPr lang="es-PE" sz="1050" b="1" dirty="0" smtClean="0">
                <a:latin typeface="Agency FB" pitchFamily="34" charset="0"/>
              </a:rPr>
              <a:t>2 tazas de harina para todo uso</a:t>
            </a:r>
          </a:p>
          <a:p>
            <a:r>
              <a:rPr lang="es-PE" sz="1050" b="1" dirty="0" smtClean="0">
                <a:latin typeface="Agency FB" pitchFamily="34" charset="0"/>
              </a:rPr>
              <a:t>2 cucharaditas de polvo para hornear</a:t>
            </a:r>
          </a:p>
          <a:p>
            <a:r>
              <a:rPr lang="es-PE" sz="1050" b="1" dirty="0" smtClean="0">
                <a:latin typeface="Agency FB" pitchFamily="34" charset="0"/>
              </a:rPr>
              <a:t>1 cucharadita de canela en polvo</a:t>
            </a:r>
          </a:p>
          <a:p>
            <a:r>
              <a:rPr lang="es-PE" sz="1050" b="1" dirty="0" smtClean="0">
                <a:latin typeface="Agency FB" pitchFamily="34" charset="0"/>
              </a:rPr>
              <a:t>1/2 cucharadita de nuez moscada molida</a:t>
            </a:r>
          </a:p>
          <a:p>
            <a:r>
              <a:rPr lang="es-PE" sz="1050" b="1" dirty="0" smtClean="0">
                <a:latin typeface="Agency FB" pitchFamily="34" charset="0"/>
              </a:rPr>
              <a:t>1 taza de azúcar granulada</a:t>
            </a:r>
          </a:p>
          <a:p>
            <a:r>
              <a:rPr lang="es-PE" sz="1050" b="1" dirty="0" smtClean="0">
                <a:latin typeface="Agency FB" pitchFamily="34" charset="0"/>
              </a:rPr>
              <a:t>1/2 taza de mantequilla, suavizada</a:t>
            </a:r>
          </a:p>
          <a:p>
            <a:r>
              <a:rPr lang="es-PE" sz="1050" b="1" dirty="0" smtClean="0">
                <a:latin typeface="Agency FB" pitchFamily="34" charset="0"/>
              </a:rPr>
              <a:t>2 huevos grandes</a:t>
            </a:r>
          </a:p>
          <a:p>
            <a:r>
              <a:rPr lang="es-PE" sz="1050" b="1" dirty="0" smtClean="0">
                <a:latin typeface="Agency FB" pitchFamily="34" charset="0"/>
              </a:rPr>
              <a:t>1 cucharadita de extracto de vainilla</a:t>
            </a:r>
          </a:p>
          <a:p>
            <a:r>
              <a:rPr lang="es-PE" sz="1050" b="1" dirty="0" smtClean="0">
                <a:latin typeface="Agency FB" pitchFamily="34" charset="0"/>
              </a:rPr>
              <a:t>2/3 taza de leche evaporada baja en grasa</a:t>
            </a:r>
          </a:p>
          <a:p>
            <a:r>
              <a:rPr lang="es-PE" sz="1050" b="1" dirty="0" smtClean="0">
                <a:latin typeface="Agency FB" pitchFamily="34" charset="0"/>
              </a:rPr>
              <a:t>3 tazas de manzanas para hornear, finamente picada</a:t>
            </a:r>
          </a:p>
          <a:p>
            <a:r>
              <a:rPr lang="es-PE" sz="1050" b="1" dirty="0" smtClean="0">
                <a:latin typeface="Agency FB" pitchFamily="34" charset="0"/>
              </a:rPr>
              <a:t>3/4 taza de pecanas (nueces), finamente picadas</a:t>
            </a:r>
          </a:p>
          <a:p>
            <a:r>
              <a:rPr lang="es-PE" sz="1050" b="1" dirty="0" smtClean="0">
                <a:latin typeface="Agency FB" pitchFamily="34" charset="0"/>
              </a:rPr>
              <a:t>Azúcar en polvo</a:t>
            </a:r>
            <a:endParaRPr lang="es-PE" sz="1050" b="1" dirty="0">
              <a:latin typeface="Agency FB" pitchFamily="34" charset="0"/>
            </a:endParaRPr>
          </a:p>
        </p:txBody>
      </p:sp>
      <p:sp>
        <p:nvSpPr>
          <p:cNvPr id="16" name="15 CuadroTexto"/>
          <p:cNvSpPr txBox="1"/>
          <p:nvPr/>
        </p:nvSpPr>
        <p:spPr>
          <a:xfrm>
            <a:off x="4714876" y="1357304"/>
            <a:ext cx="2643205" cy="3139321"/>
          </a:xfrm>
          <a:prstGeom prst="rect">
            <a:avLst/>
          </a:prstGeom>
          <a:noFill/>
        </p:spPr>
        <p:txBody>
          <a:bodyPr wrap="square" rtlCol="0">
            <a:spAutoFit/>
          </a:bodyPr>
          <a:lstStyle/>
          <a:p>
            <a:r>
              <a:rPr lang="es-PE" sz="1100" b="1" dirty="0" smtClean="0">
                <a:latin typeface="Agency FB" pitchFamily="34" charset="0"/>
              </a:rPr>
              <a:t>PRECALIENTA el horno a 350° F. Engrasa un molde para hornear de 13 X 9 pulgadas.</a:t>
            </a:r>
          </a:p>
          <a:p>
            <a:endParaRPr lang="es-PE" sz="1100" b="1" dirty="0" smtClean="0">
              <a:latin typeface="Agency FB" pitchFamily="34" charset="0"/>
            </a:endParaRPr>
          </a:p>
          <a:p>
            <a:r>
              <a:rPr lang="es-PE" sz="1100" b="1" dirty="0" smtClean="0">
                <a:latin typeface="Agency FB" pitchFamily="34" charset="0"/>
              </a:rPr>
              <a:t>COMBINA la harina, el polvo para hornear, la canela y la nuez moscada en un tazón mediano. Bate el azúcar granulada y la mantequilla en un tazón para mezclar grande hasta obtener una consistencia cremosa. Agrega, alternándolas mientras las vas batiendo, pequeñas porciones de la mezcla de harina y de la leche evaporada.</a:t>
            </a:r>
          </a:p>
          <a:p>
            <a:endParaRPr lang="es-PE" sz="1100" b="1" dirty="0" smtClean="0">
              <a:latin typeface="Agency FB" pitchFamily="34" charset="0"/>
            </a:endParaRPr>
          </a:p>
          <a:p>
            <a:r>
              <a:rPr lang="es-PE" sz="1100" b="1" dirty="0" smtClean="0">
                <a:latin typeface="Agency FB" pitchFamily="34" charset="0"/>
              </a:rPr>
              <a:t>HORNEA pastel de 40 a 45 minutos o hasta que al insertar un palillo de madera, éste salga limpio. Déjalo enfriar dentro del molde sobre una rejilla de metal durante 20 minutos. Córtalo en barras. Espolvorea el azúcar en polvo antes de servir.</a:t>
            </a:r>
          </a:p>
          <a:p>
            <a:pPr fontAlgn="base"/>
            <a:endParaRPr lang="es-PE" sz="1100" b="1" dirty="0" smtClean="0">
              <a:solidFill>
                <a:sysClr val="windowText" lastClr="000000"/>
              </a:solidFill>
              <a:latin typeface="Agency FB" pitchFamily="34" charset="0"/>
            </a:endParaRPr>
          </a:p>
          <a:p>
            <a:endParaRPr lang="es-PE" sz="1100" b="1" dirty="0">
              <a:solidFill>
                <a:sysClr val="windowText" lastClr="000000"/>
              </a:solidFill>
              <a:latin typeface="Agency FB" pitchFamily="34" charset="0"/>
            </a:endParaRPr>
          </a:p>
        </p:txBody>
      </p:sp>
      <p:pic>
        <p:nvPicPr>
          <p:cNvPr id="8194" name="Picture 2" descr="Resultado de imagen de navidad gif animado"/>
          <p:cNvPicPr>
            <a:picLocks noChangeAspect="1" noChangeArrowheads="1" noCrop="1"/>
          </p:cNvPicPr>
          <p:nvPr/>
        </p:nvPicPr>
        <p:blipFill>
          <a:blip r:embed="rId3"/>
          <a:srcRect/>
          <a:stretch>
            <a:fillRect/>
          </a:stretch>
        </p:blipFill>
        <p:spPr bwMode="auto">
          <a:xfrm>
            <a:off x="0" y="1857352"/>
            <a:ext cx="2155555" cy="3286148"/>
          </a:xfrm>
          <a:prstGeom prst="rect">
            <a:avLst/>
          </a:prstGeom>
          <a:noFill/>
        </p:spPr>
      </p:pic>
      <p:pic>
        <p:nvPicPr>
          <p:cNvPr id="7170" name="Picture 2" descr="https://www.meals.com/ImagesRecipes/131583lrg.jpg"/>
          <p:cNvPicPr>
            <a:picLocks noChangeAspect="1" noChangeArrowheads="1"/>
          </p:cNvPicPr>
          <p:nvPr/>
        </p:nvPicPr>
        <p:blipFill>
          <a:blip r:embed="rId4" cstate="print"/>
          <a:srcRect/>
          <a:stretch>
            <a:fillRect/>
          </a:stretch>
        </p:blipFill>
        <p:spPr bwMode="auto">
          <a:xfrm>
            <a:off x="2357422" y="1071552"/>
            <a:ext cx="1238232" cy="1166794"/>
          </a:xfrm>
          <a:prstGeom prst="rect">
            <a:avLst/>
          </a:prstGeom>
          <a:ln>
            <a:noFill/>
          </a:ln>
          <a:effectLst>
            <a:softEdge rad="112500"/>
          </a:effectLst>
        </p:spPr>
      </p:pic>
      <p:pic>
        <p:nvPicPr>
          <p:cNvPr id="4" name="Picture 2" descr="Resultado de imagen de gifs galleta santa claus"/>
          <p:cNvPicPr>
            <a:picLocks noChangeAspect="1" noChangeArrowheads="1"/>
          </p:cNvPicPr>
          <p:nvPr/>
        </p:nvPicPr>
        <p:blipFill>
          <a:blip r:embed="rId5"/>
          <a:srcRect/>
          <a:stretch>
            <a:fillRect/>
          </a:stretch>
        </p:blipFill>
        <p:spPr bwMode="auto">
          <a:xfrm>
            <a:off x="6786578" y="1857370"/>
            <a:ext cx="2774145" cy="3452798"/>
          </a:xfrm>
          <a:prstGeom prst="rect">
            <a:avLst/>
          </a:prstGeom>
          <a:noFill/>
        </p:spPr>
      </p:pic>
      <p:pic>
        <p:nvPicPr>
          <p:cNvPr id="19" name="Picture 4" descr="Resultado de imagen de barra navidad gif animado"/>
          <p:cNvPicPr>
            <a:picLocks noChangeAspect="1" noChangeArrowheads="1" noCrop="1"/>
          </p:cNvPicPr>
          <p:nvPr/>
        </p:nvPicPr>
        <p:blipFill>
          <a:blip r:embed="rId6"/>
          <a:srcRect/>
          <a:stretch>
            <a:fillRect/>
          </a:stretch>
        </p:blipFill>
        <p:spPr bwMode="auto">
          <a:xfrm>
            <a:off x="0" y="0"/>
            <a:ext cx="2000232" cy="617571"/>
          </a:xfrm>
          <a:prstGeom prst="rect">
            <a:avLst/>
          </a:prstGeom>
          <a:noFill/>
          <a:effectLst>
            <a:softEdge rad="12700"/>
          </a:effectLst>
        </p:spPr>
      </p:pic>
      <p:pic>
        <p:nvPicPr>
          <p:cNvPr id="20" name="Picture 4" descr="Resultado de imagen de barra navidad gif animado"/>
          <p:cNvPicPr>
            <a:picLocks noChangeAspect="1" noChangeArrowheads="1" noCrop="1"/>
          </p:cNvPicPr>
          <p:nvPr/>
        </p:nvPicPr>
        <p:blipFill>
          <a:blip r:embed="rId6"/>
          <a:srcRect/>
          <a:stretch>
            <a:fillRect/>
          </a:stretch>
        </p:blipFill>
        <p:spPr bwMode="auto">
          <a:xfrm>
            <a:off x="7429520" y="0"/>
            <a:ext cx="1714480" cy="617571"/>
          </a:xfrm>
          <a:prstGeom prst="rect">
            <a:avLst/>
          </a:prstGeom>
          <a:noFill/>
          <a:effectLst>
            <a:softEdge rad="12700"/>
          </a:effectLst>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solidFill>
            <a:srgbClr val="007033"/>
          </a:solidFill>
        </p:spPr>
        <p:style>
          <a:lnRef idx="0">
            <a:schemeClr val="accent2"/>
          </a:lnRef>
          <a:fillRef idx="3">
            <a:schemeClr val="accent2"/>
          </a:fillRef>
          <a:effectRef idx="3">
            <a:schemeClr val="accent2"/>
          </a:effectRef>
          <a:fontRef idx="minor">
            <a:schemeClr val="lt1"/>
          </a:fontRef>
        </p:style>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endParaRPr lang="es-PE"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11" name="10 CuadroTexto"/>
          <p:cNvSpPr txBox="1"/>
          <p:nvPr/>
        </p:nvSpPr>
        <p:spPr>
          <a:xfrm>
            <a:off x="2214546" y="2571750"/>
            <a:ext cx="184731" cy="415498"/>
          </a:xfrm>
          <a:prstGeom prst="rect">
            <a:avLst/>
          </a:prstGeom>
          <a:noFill/>
        </p:spPr>
        <p:txBody>
          <a:bodyPr wrap="none" rtlCol="0">
            <a:spAutoFit/>
          </a:bodyPr>
          <a:lstStyle/>
          <a:p>
            <a:endParaRPr lang="es-PE" sz="1100" b="1" dirty="0" smtClean="0">
              <a:latin typeface="Agency FB" pitchFamily="34" charset="0"/>
            </a:endParaRPr>
          </a:p>
          <a:p>
            <a:endParaRPr lang="es-PE" sz="1000" dirty="0">
              <a:latin typeface="Agency FB" pitchFamily="34" charset="0"/>
            </a:endParaRPr>
          </a:p>
        </p:txBody>
      </p:sp>
      <p:sp>
        <p:nvSpPr>
          <p:cNvPr id="17" name="16 CuadroTexto"/>
          <p:cNvSpPr txBox="1"/>
          <p:nvPr/>
        </p:nvSpPr>
        <p:spPr>
          <a:xfrm>
            <a:off x="2285984" y="2500312"/>
            <a:ext cx="184731" cy="923330"/>
          </a:xfrm>
          <a:prstGeom prst="rect">
            <a:avLst/>
          </a:prstGeom>
          <a:noFill/>
        </p:spPr>
        <p:txBody>
          <a:bodyPr wrap="none" rtlCol="0">
            <a:spAutoFit/>
          </a:bodyPr>
          <a:lstStyle/>
          <a:p>
            <a:r>
              <a:rPr lang="es-PE" b="1" dirty="0" smtClean="0"/>
              <a:t/>
            </a:r>
            <a:br>
              <a:rPr lang="es-PE" b="1" dirty="0" smtClean="0"/>
            </a:br>
            <a:endParaRPr lang="es-PE" b="1" dirty="0" smtClean="0"/>
          </a:p>
          <a:p>
            <a:endParaRPr lang="es-PE" dirty="0"/>
          </a:p>
        </p:txBody>
      </p:sp>
      <p:sp>
        <p:nvSpPr>
          <p:cNvPr id="14" name="13 CuadroTexto"/>
          <p:cNvSpPr txBox="1"/>
          <p:nvPr/>
        </p:nvSpPr>
        <p:spPr>
          <a:xfrm>
            <a:off x="2071670" y="0"/>
            <a:ext cx="4918141" cy="1015663"/>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r>
              <a:rPr lang="es-PE"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Flan de Arroz con Leche</a:t>
            </a:r>
          </a:p>
          <a:p>
            <a:endParaRPr lang="es-PE"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8" name="17 CuadroTexto"/>
          <p:cNvSpPr txBox="1"/>
          <p:nvPr/>
        </p:nvSpPr>
        <p:spPr>
          <a:xfrm>
            <a:off x="4714876" y="1071552"/>
            <a:ext cx="2643206" cy="646331"/>
          </a:xfrm>
          <a:prstGeom prst="rect">
            <a:avLst/>
          </a:prstGeom>
          <a:noFill/>
        </p:spPr>
        <p:txBody>
          <a:bodyPr wrap="square" rtlCol="0">
            <a:spAutoFit/>
          </a:bodyPr>
          <a:lstStyle/>
          <a:p>
            <a:pPr fontAlgn="base"/>
            <a:endParaRPr lang="es-PE" dirty="0" smtClean="0"/>
          </a:p>
          <a:p>
            <a:endParaRPr lang="es-PE" dirty="0"/>
          </a:p>
        </p:txBody>
      </p:sp>
      <p:sp>
        <p:nvSpPr>
          <p:cNvPr id="20" name="19 CuadroTexto"/>
          <p:cNvSpPr txBox="1"/>
          <p:nvPr/>
        </p:nvSpPr>
        <p:spPr>
          <a:xfrm>
            <a:off x="4786314" y="1000114"/>
            <a:ext cx="2571768" cy="646331"/>
          </a:xfrm>
          <a:prstGeom prst="rect">
            <a:avLst/>
          </a:prstGeom>
          <a:noFill/>
        </p:spPr>
        <p:txBody>
          <a:bodyPr wrap="square" rtlCol="0">
            <a:spAutoFit/>
          </a:bodyPr>
          <a:lstStyle/>
          <a:p>
            <a:pPr fontAlgn="base"/>
            <a:endParaRPr lang="es-PE" dirty="0" smtClean="0"/>
          </a:p>
          <a:p>
            <a:endParaRPr lang="es-PE" dirty="0"/>
          </a:p>
        </p:txBody>
      </p:sp>
      <p:sp>
        <p:nvSpPr>
          <p:cNvPr id="16" name="15 CuadroTexto"/>
          <p:cNvSpPr txBox="1"/>
          <p:nvPr/>
        </p:nvSpPr>
        <p:spPr>
          <a:xfrm>
            <a:off x="4714876" y="1157794"/>
            <a:ext cx="2643205" cy="430887"/>
          </a:xfrm>
          <a:prstGeom prst="rect">
            <a:avLst/>
          </a:prstGeom>
          <a:noFill/>
        </p:spPr>
        <p:txBody>
          <a:bodyPr wrap="square" rtlCol="0">
            <a:spAutoFit/>
          </a:bodyPr>
          <a:lstStyle/>
          <a:p>
            <a:pPr fontAlgn="base"/>
            <a:endParaRPr lang="es-PE" sz="1100" b="1" dirty="0" smtClean="0"/>
          </a:p>
          <a:p>
            <a:endParaRPr lang="es-PE" sz="1100" b="1" dirty="0"/>
          </a:p>
        </p:txBody>
      </p:sp>
      <p:pic>
        <p:nvPicPr>
          <p:cNvPr id="32770" name="Picture 2" descr="titulo receta"/>
          <p:cNvPicPr>
            <a:picLocks noChangeAspect="1" noChangeArrowheads="1"/>
          </p:cNvPicPr>
          <p:nvPr/>
        </p:nvPicPr>
        <p:blipFill>
          <a:blip r:embed="rId3"/>
          <a:srcRect/>
          <a:stretch>
            <a:fillRect/>
          </a:stretch>
        </p:blipFill>
        <p:spPr bwMode="auto">
          <a:xfrm>
            <a:off x="1785918" y="1000114"/>
            <a:ext cx="2623638" cy="1752590"/>
          </a:xfrm>
          <a:prstGeom prst="rect">
            <a:avLst/>
          </a:prstGeom>
          <a:noFill/>
          <a:effectLst>
            <a:softEdge rad="127000"/>
          </a:effectLst>
        </p:spPr>
      </p:pic>
      <p:sp>
        <p:nvSpPr>
          <p:cNvPr id="19" name="18 CuadroTexto"/>
          <p:cNvSpPr txBox="1"/>
          <p:nvPr/>
        </p:nvSpPr>
        <p:spPr>
          <a:xfrm>
            <a:off x="2285984" y="2643188"/>
            <a:ext cx="1681871" cy="1615827"/>
          </a:xfrm>
          <a:prstGeom prst="rect">
            <a:avLst/>
          </a:prstGeom>
          <a:noFill/>
        </p:spPr>
        <p:txBody>
          <a:bodyPr wrap="none" rtlCol="0">
            <a:spAutoFit/>
          </a:bodyPr>
          <a:lstStyle/>
          <a:p>
            <a:r>
              <a:rPr lang="es-PE" sz="1100" b="1" dirty="0" smtClean="0">
                <a:solidFill>
                  <a:sysClr val="windowText" lastClr="000000"/>
                </a:solidFill>
                <a:latin typeface="Agency FB" pitchFamily="34" charset="0"/>
              </a:rPr>
              <a:t>150 gr. de arroz</a:t>
            </a:r>
            <a:br>
              <a:rPr lang="es-PE" sz="1100" b="1" dirty="0" smtClean="0">
                <a:solidFill>
                  <a:sysClr val="windowText" lastClr="000000"/>
                </a:solidFill>
                <a:latin typeface="Agency FB" pitchFamily="34" charset="0"/>
              </a:rPr>
            </a:br>
            <a:r>
              <a:rPr lang="es-PE" sz="1100" b="1" dirty="0" smtClean="0">
                <a:solidFill>
                  <a:sysClr val="windowText" lastClr="000000"/>
                </a:solidFill>
                <a:latin typeface="Agency FB" pitchFamily="34" charset="0"/>
              </a:rPr>
              <a:t>Caramelo líquido</a:t>
            </a:r>
            <a:br>
              <a:rPr lang="es-PE" sz="1100" b="1" dirty="0" smtClean="0">
                <a:solidFill>
                  <a:sysClr val="windowText" lastClr="000000"/>
                </a:solidFill>
                <a:latin typeface="Agency FB" pitchFamily="34" charset="0"/>
              </a:rPr>
            </a:br>
            <a:r>
              <a:rPr lang="es-PE" sz="1100" b="1" dirty="0" smtClean="0">
                <a:solidFill>
                  <a:sysClr val="windowText" lastClr="000000"/>
                </a:solidFill>
                <a:latin typeface="Agency FB" pitchFamily="34" charset="0"/>
              </a:rPr>
              <a:t>Tres cuartos de litro de leche</a:t>
            </a:r>
            <a:br>
              <a:rPr lang="es-PE" sz="1100" b="1" dirty="0" smtClean="0">
                <a:solidFill>
                  <a:sysClr val="windowText" lastClr="000000"/>
                </a:solidFill>
                <a:latin typeface="Agency FB" pitchFamily="34" charset="0"/>
              </a:rPr>
            </a:br>
            <a:r>
              <a:rPr lang="es-PE" sz="1100" b="1" dirty="0" smtClean="0">
                <a:solidFill>
                  <a:sysClr val="windowText" lastClr="000000"/>
                </a:solidFill>
                <a:latin typeface="Agency FB" pitchFamily="34" charset="0"/>
              </a:rPr>
              <a:t>200 ml. de nata</a:t>
            </a:r>
            <a:br>
              <a:rPr lang="es-PE" sz="1100" b="1" dirty="0" smtClean="0">
                <a:solidFill>
                  <a:sysClr val="windowText" lastClr="000000"/>
                </a:solidFill>
                <a:latin typeface="Agency FB" pitchFamily="34" charset="0"/>
              </a:rPr>
            </a:br>
            <a:r>
              <a:rPr lang="es-PE" sz="1100" b="1" dirty="0" smtClean="0">
                <a:solidFill>
                  <a:sysClr val="windowText" lastClr="000000"/>
                </a:solidFill>
                <a:latin typeface="Agency FB" pitchFamily="34" charset="0"/>
              </a:rPr>
              <a:t>4 huevos</a:t>
            </a:r>
            <a:br>
              <a:rPr lang="es-PE" sz="1100" b="1" dirty="0" smtClean="0">
                <a:solidFill>
                  <a:sysClr val="windowText" lastClr="000000"/>
                </a:solidFill>
                <a:latin typeface="Agency FB" pitchFamily="34" charset="0"/>
              </a:rPr>
            </a:br>
            <a:r>
              <a:rPr lang="es-PE" sz="1100" b="1" dirty="0" smtClean="0">
                <a:solidFill>
                  <a:sysClr val="windowText" lastClr="000000"/>
                </a:solidFill>
                <a:latin typeface="Agency FB" pitchFamily="34" charset="0"/>
              </a:rPr>
              <a:t>1 limón</a:t>
            </a:r>
            <a:br>
              <a:rPr lang="es-PE" sz="1100" b="1" dirty="0" smtClean="0">
                <a:solidFill>
                  <a:sysClr val="windowText" lastClr="000000"/>
                </a:solidFill>
                <a:latin typeface="Agency FB" pitchFamily="34" charset="0"/>
              </a:rPr>
            </a:br>
            <a:r>
              <a:rPr lang="es-PE" sz="1100" b="1" dirty="0" smtClean="0">
                <a:solidFill>
                  <a:sysClr val="windowText" lastClr="000000"/>
                </a:solidFill>
                <a:latin typeface="Agency FB" pitchFamily="34" charset="0"/>
              </a:rPr>
              <a:t>1 ramita de canela</a:t>
            </a:r>
            <a:br>
              <a:rPr lang="es-PE" sz="1100" b="1" dirty="0" smtClean="0">
                <a:solidFill>
                  <a:sysClr val="windowText" lastClr="000000"/>
                </a:solidFill>
                <a:latin typeface="Agency FB" pitchFamily="34" charset="0"/>
              </a:rPr>
            </a:br>
            <a:r>
              <a:rPr lang="es-PE" sz="1100" b="1" dirty="0" smtClean="0">
                <a:solidFill>
                  <a:sysClr val="windowText" lastClr="000000"/>
                </a:solidFill>
                <a:latin typeface="Agency FB" pitchFamily="34" charset="0"/>
              </a:rPr>
              <a:t>Una pizca de esencia de vainilla</a:t>
            </a:r>
            <a:br>
              <a:rPr lang="es-PE" sz="1100" b="1" dirty="0" smtClean="0">
                <a:solidFill>
                  <a:sysClr val="windowText" lastClr="000000"/>
                </a:solidFill>
                <a:latin typeface="Agency FB" pitchFamily="34" charset="0"/>
              </a:rPr>
            </a:br>
            <a:r>
              <a:rPr lang="es-PE" sz="1100" b="1" dirty="0" smtClean="0">
                <a:solidFill>
                  <a:sysClr val="windowText" lastClr="000000"/>
                </a:solidFill>
                <a:latin typeface="Agency FB" pitchFamily="34" charset="0"/>
              </a:rPr>
              <a:t>120 gr. de azúcar</a:t>
            </a:r>
            <a:endParaRPr lang="es-PE" sz="1100" b="1" dirty="0">
              <a:solidFill>
                <a:sysClr val="windowText" lastClr="000000"/>
              </a:solidFill>
              <a:latin typeface="Agency FB" pitchFamily="34" charset="0"/>
            </a:endParaRPr>
          </a:p>
        </p:txBody>
      </p:sp>
      <p:sp>
        <p:nvSpPr>
          <p:cNvPr id="21" name="20 CuadroTexto"/>
          <p:cNvSpPr txBox="1"/>
          <p:nvPr/>
        </p:nvSpPr>
        <p:spPr>
          <a:xfrm>
            <a:off x="4572000" y="1000114"/>
            <a:ext cx="2857520" cy="4370427"/>
          </a:xfrm>
          <a:prstGeom prst="rect">
            <a:avLst/>
          </a:prstGeom>
          <a:noFill/>
        </p:spPr>
        <p:txBody>
          <a:bodyPr wrap="square" rtlCol="0">
            <a:spAutoFit/>
          </a:bodyPr>
          <a:lstStyle/>
          <a:p>
            <a:pPr fontAlgn="base"/>
            <a:r>
              <a:rPr lang="es-PE" sz="1100" b="1" dirty="0" smtClean="0">
                <a:solidFill>
                  <a:sysClr val="windowText" lastClr="000000"/>
                </a:solidFill>
                <a:latin typeface="Agency FB" pitchFamily="34" charset="0"/>
              </a:rPr>
              <a:t>Para hacer un riquísimo flan de arroz con leche, lo primero que debemos hacer es poner agua en una cacerola, a fuego medio, y hervir el arroz durante tres minutos. Aparte, calentamos la leche, a fuego medio, con la piel de un limón, pero teniendo cuidado de echar tan solo la parte amarilla. También le añadiremos la vainilla y la canela. Removemos y cuando comience a hervir la leche añadimos el arroz. Bajamos el fuego y vamos removiendo a fuego lento hasta que se consuma casi toda la leche. Entonces apartamos del fuego, añadimos el azúcar y removemos. Retiramos la canela y la piel del limón, batimos y dejamos enfriar. Después, vamos añadiendo los huevos, uno a uno, y la nata, y mezclamos lentamente, hasta que todos los ingredientes estén bien integrados. Bañamos una flanera con caramelo líquido y vertemos la mezcla que hemos conseguido. Después, ponemos la flanera al baño maría, y los metemos al horno, previamente precalentado a 180º C., con calor por arriba y por abajo. Cuando la consistencia del flan sea firme retiramos del horno y dejamos enfriar antes de desmoldar. </a:t>
            </a:r>
          </a:p>
          <a:p>
            <a:pPr fontAlgn="base"/>
            <a:endParaRPr lang="es-PE" dirty="0" smtClean="0">
              <a:solidFill>
                <a:sysClr val="windowText" lastClr="000000"/>
              </a:solidFill>
            </a:endParaRPr>
          </a:p>
          <a:p>
            <a:endParaRPr lang="es-PE" dirty="0">
              <a:solidFill>
                <a:sysClr val="windowText" lastClr="000000"/>
              </a:solidFill>
            </a:endParaRPr>
          </a:p>
        </p:txBody>
      </p:sp>
      <p:pic>
        <p:nvPicPr>
          <p:cNvPr id="6146" name="Picture 2" descr="Resultado de imagen de navidad gif animado"/>
          <p:cNvPicPr>
            <a:picLocks noChangeAspect="1" noChangeArrowheads="1" noCrop="1"/>
          </p:cNvPicPr>
          <p:nvPr/>
        </p:nvPicPr>
        <p:blipFill>
          <a:blip r:embed="rId4"/>
          <a:srcRect/>
          <a:stretch>
            <a:fillRect/>
          </a:stretch>
        </p:blipFill>
        <p:spPr bwMode="auto">
          <a:xfrm>
            <a:off x="0" y="3286112"/>
            <a:ext cx="2001496" cy="1857388"/>
          </a:xfrm>
          <a:prstGeom prst="rect">
            <a:avLst/>
          </a:prstGeom>
          <a:noFill/>
        </p:spPr>
      </p:pic>
      <p:pic>
        <p:nvPicPr>
          <p:cNvPr id="5122" name="Picture 2" descr="Resultado de imagen de gifs galleta santa claus"/>
          <p:cNvPicPr>
            <a:picLocks noChangeAspect="1" noChangeArrowheads="1"/>
          </p:cNvPicPr>
          <p:nvPr/>
        </p:nvPicPr>
        <p:blipFill>
          <a:blip r:embed="rId5"/>
          <a:srcRect/>
          <a:stretch>
            <a:fillRect/>
          </a:stretch>
        </p:blipFill>
        <p:spPr bwMode="auto">
          <a:xfrm>
            <a:off x="7358082" y="1500180"/>
            <a:ext cx="2150686" cy="3500444"/>
          </a:xfrm>
          <a:prstGeom prst="rect">
            <a:avLst/>
          </a:prstGeom>
          <a:noFill/>
        </p:spPr>
      </p:pic>
      <p:pic>
        <p:nvPicPr>
          <p:cNvPr id="22" name="Picture 4" descr="Resultado de imagen de barra navidad gif animado"/>
          <p:cNvPicPr>
            <a:picLocks noChangeAspect="1" noChangeArrowheads="1" noCrop="1"/>
          </p:cNvPicPr>
          <p:nvPr/>
        </p:nvPicPr>
        <p:blipFill>
          <a:blip r:embed="rId6"/>
          <a:srcRect/>
          <a:stretch>
            <a:fillRect/>
          </a:stretch>
        </p:blipFill>
        <p:spPr bwMode="auto">
          <a:xfrm>
            <a:off x="0" y="0"/>
            <a:ext cx="1357290" cy="548006"/>
          </a:xfrm>
          <a:prstGeom prst="rect">
            <a:avLst/>
          </a:prstGeom>
          <a:noFill/>
          <a:effectLst>
            <a:softEdge rad="12700"/>
          </a:effectLst>
        </p:spPr>
      </p:pic>
      <p:pic>
        <p:nvPicPr>
          <p:cNvPr id="23" name="Picture 4" descr="Resultado de imagen de barra navidad gif animado"/>
          <p:cNvPicPr>
            <a:picLocks noChangeAspect="1" noChangeArrowheads="1" noCrop="1"/>
          </p:cNvPicPr>
          <p:nvPr/>
        </p:nvPicPr>
        <p:blipFill>
          <a:blip r:embed="rId6"/>
          <a:srcRect/>
          <a:stretch>
            <a:fillRect/>
          </a:stretch>
        </p:blipFill>
        <p:spPr bwMode="auto">
          <a:xfrm>
            <a:off x="7715272" y="0"/>
            <a:ext cx="1428728" cy="537006"/>
          </a:xfrm>
          <a:prstGeom prst="rect">
            <a:avLst/>
          </a:prstGeom>
          <a:noFill/>
          <a:effectLst>
            <a:softEdge rad="12700"/>
          </a:effectLst>
        </p:spPr>
      </p:pic>
      <p:pic>
        <p:nvPicPr>
          <p:cNvPr id="24" name="Picture 4" descr="Resultado de imagen de barra navidad gif animado"/>
          <p:cNvPicPr>
            <a:picLocks noChangeAspect="1" noChangeArrowheads="1" noCrop="1"/>
          </p:cNvPicPr>
          <p:nvPr/>
        </p:nvPicPr>
        <p:blipFill>
          <a:blip r:embed="rId6"/>
          <a:srcRect/>
          <a:stretch>
            <a:fillRect/>
          </a:stretch>
        </p:blipFill>
        <p:spPr bwMode="auto">
          <a:xfrm>
            <a:off x="6929454" y="0"/>
            <a:ext cx="1428728" cy="537006"/>
          </a:xfrm>
          <a:prstGeom prst="rect">
            <a:avLst/>
          </a:prstGeom>
          <a:noFill/>
          <a:effectLst>
            <a:softEdge rad="12700"/>
          </a:effectLst>
        </p:spPr>
      </p:pic>
      <p:pic>
        <p:nvPicPr>
          <p:cNvPr id="25" name="Picture 4" descr="Resultado de imagen de barra navidad gif animado"/>
          <p:cNvPicPr>
            <a:picLocks noChangeAspect="1" noChangeArrowheads="1" noCrop="1"/>
          </p:cNvPicPr>
          <p:nvPr/>
        </p:nvPicPr>
        <p:blipFill>
          <a:blip r:embed="rId6"/>
          <a:srcRect/>
          <a:stretch>
            <a:fillRect/>
          </a:stretch>
        </p:blipFill>
        <p:spPr bwMode="auto">
          <a:xfrm>
            <a:off x="714348" y="0"/>
            <a:ext cx="1428728" cy="537006"/>
          </a:xfrm>
          <a:prstGeom prst="rect">
            <a:avLst/>
          </a:prstGeom>
          <a:noFill/>
          <a:effectLst>
            <a:softEdge rad="12700"/>
          </a:effectLst>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solidFill>
            <a:srgbClr val="007033"/>
          </a:solidFill>
        </p:spPr>
        <p:style>
          <a:lnRef idx="0">
            <a:schemeClr val="accent2"/>
          </a:lnRef>
          <a:fillRef idx="3">
            <a:schemeClr val="accent2"/>
          </a:fillRef>
          <a:effectRef idx="3">
            <a:schemeClr val="accent2"/>
          </a:effectRef>
          <a:fontRef idx="minor">
            <a:schemeClr val="lt1"/>
          </a:fontRef>
        </p:style>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endParaRPr lang="es-PE"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11" name="10 CuadroTexto"/>
          <p:cNvSpPr txBox="1"/>
          <p:nvPr/>
        </p:nvSpPr>
        <p:spPr>
          <a:xfrm>
            <a:off x="2214546" y="2571750"/>
            <a:ext cx="184731" cy="415498"/>
          </a:xfrm>
          <a:prstGeom prst="rect">
            <a:avLst/>
          </a:prstGeom>
          <a:noFill/>
        </p:spPr>
        <p:txBody>
          <a:bodyPr wrap="none" rtlCol="0">
            <a:spAutoFit/>
          </a:bodyPr>
          <a:lstStyle/>
          <a:p>
            <a:endParaRPr lang="es-PE" sz="1100" b="1" dirty="0" smtClean="0">
              <a:latin typeface="Agency FB" pitchFamily="34" charset="0"/>
            </a:endParaRPr>
          </a:p>
          <a:p>
            <a:endParaRPr lang="es-PE" sz="1000" dirty="0">
              <a:latin typeface="Agency FB" pitchFamily="34" charset="0"/>
            </a:endParaRPr>
          </a:p>
        </p:txBody>
      </p:sp>
      <p:sp>
        <p:nvSpPr>
          <p:cNvPr id="17" name="16 CuadroTexto"/>
          <p:cNvSpPr txBox="1"/>
          <p:nvPr/>
        </p:nvSpPr>
        <p:spPr>
          <a:xfrm>
            <a:off x="2285984" y="2500312"/>
            <a:ext cx="184731" cy="923330"/>
          </a:xfrm>
          <a:prstGeom prst="rect">
            <a:avLst/>
          </a:prstGeom>
          <a:noFill/>
        </p:spPr>
        <p:txBody>
          <a:bodyPr wrap="none" rtlCol="0">
            <a:spAutoFit/>
          </a:bodyPr>
          <a:lstStyle/>
          <a:p>
            <a:r>
              <a:rPr lang="es-PE" b="1" dirty="0" smtClean="0"/>
              <a:t/>
            </a:r>
            <a:br>
              <a:rPr lang="es-PE" b="1" dirty="0" smtClean="0"/>
            </a:br>
            <a:endParaRPr lang="es-PE" b="1" dirty="0" smtClean="0"/>
          </a:p>
          <a:p>
            <a:endParaRPr lang="es-PE" dirty="0"/>
          </a:p>
        </p:txBody>
      </p:sp>
      <p:sp>
        <p:nvSpPr>
          <p:cNvPr id="14" name="13 CuadroTexto"/>
          <p:cNvSpPr txBox="1"/>
          <p:nvPr/>
        </p:nvSpPr>
        <p:spPr>
          <a:xfrm>
            <a:off x="1571604" y="0"/>
            <a:ext cx="5194435" cy="1015663"/>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r>
              <a:rPr lang="es-PE"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        Tarta  De Chocolate</a:t>
            </a:r>
          </a:p>
          <a:p>
            <a:endParaRPr lang="es-PE"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8" name="17 CuadroTexto"/>
          <p:cNvSpPr txBox="1"/>
          <p:nvPr/>
        </p:nvSpPr>
        <p:spPr>
          <a:xfrm>
            <a:off x="4714876" y="1071552"/>
            <a:ext cx="2643206" cy="646331"/>
          </a:xfrm>
          <a:prstGeom prst="rect">
            <a:avLst/>
          </a:prstGeom>
          <a:noFill/>
        </p:spPr>
        <p:txBody>
          <a:bodyPr wrap="square" rtlCol="0">
            <a:spAutoFit/>
          </a:bodyPr>
          <a:lstStyle/>
          <a:p>
            <a:pPr fontAlgn="base"/>
            <a:endParaRPr lang="es-PE" dirty="0" smtClean="0"/>
          </a:p>
          <a:p>
            <a:endParaRPr lang="es-PE" dirty="0"/>
          </a:p>
        </p:txBody>
      </p:sp>
      <p:sp>
        <p:nvSpPr>
          <p:cNvPr id="20" name="19 CuadroTexto"/>
          <p:cNvSpPr txBox="1"/>
          <p:nvPr/>
        </p:nvSpPr>
        <p:spPr>
          <a:xfrm>
            <a:off x="4572000" y="857238"/>
            <a:ext cx="2571768" cy="646331"/>
          </a:xfrm>
          <a:prstGeom prst="rect">
            <a:avLst/>
          </a:prstGeom>
          <a:noFill/>
        </p:spPr>
        <p:txBody>
          <a:bodyPr wrap="square" rtlCol="0">
            <a:spAutoFit/>
          </a:bodyPr>
          <a:lstStyle/>
          <a:p>
            <a:pPr fontAlgn="base"/>
            <a:endParaRPr lang="es-PE" dirty="0" smtClean="0"/>
          </a:p>
          <a:p>
            <a:endParaRPr lang="es-PE" dirty="0"/>
          </a:p>
        </p:txBody>
      </p:sp>
      <p:sp>
        <p:nvSpPr>
          <p:cNvPr id="16" name="15 CuadroTexto"/>
          <p:cNvSpPr txBox="1"/>
          <p:nvPr/>
        </p:nvSpPr>
        <p:spPr>
          <a:xfrm>
            <a:off x="4714876" y="1157794"/>
            <a:ext cx="2643205" cy="430887"/>
          </a:xfrm>
          <a:prstGeom prst="rect">
            <a:avLst/>
          </a:prstGeom>
          <a:noFill/>
        </p:spPr>
        <p:txBody>
          <a:bodyPr wrap="square" rtlCol="0">
            <a:spAutoFit/>
          </a:bodyPr>
          <a:lstStyle/>
          <a:p>
            <a:pPr fontAlgn="base"/>
            <a:endParaRPr lang="es-PE" sz="1100" b="1" dirty="0" smtClean="0"/>
          </a:p>
          <a:p>
            <a:endParaRPr lang="es-PE" sz="1100" b="1" dirty="0"/>
          </a:p>
        </p:txBody>
      </p:sp>
      <p:sp>
        <p:nvSpPr>
          <p:cNvPr id="22" name="21 CuadroTexto"/>
          <p:cNvSpPr txBox="1"/>
          <p:nvPr/>
        </p:nvSpPr>
        <p:spPr>
          <a:xfrm>
            <a:off x="2214546" y="2571750"/>
            <a:ext cx="2071702" cy="1785104"/>
          </a:xfrm>
          <a:prstGeom prst="rect">
            <a:avLst/>
          </a:prstGeom>
          <a:noFill/>
        </p:spPr>
        <p:txBody>
          <a:bodyPr wrap="square" rtlCol="0">
            <a:spAutoFit/>
          </a:bodyPr>
          <a:lstStyle/>
          <a:p>
            <a:r>
              <a:rPr lang="es-PE" sz="1100" b="1" dirty="0" smtClean="0">
                <a:solidFill>
                  <a:schemeClr val="bg1"/>
                </a:solidFill>
                <a:latin typeface="Agency FB" pitchFamily="34" charset="0"/>
              </a:rPr>
              <a:t>1 huevo mediano</a:t>
            </a:r>
            <a:br>
              <a:rPr lang="es-PE" sz="1100" b="1" dirty="0" smtClean="0">
                <a:solidFill>
                  <a:schemeClr val="bg1"/>
                </a:solidFill>
                <a:latin typeface="Agency FB" pitchFamily="34" charset="0"/>
              </a:rPr>
            </a:br>
            <a:r>
              <a:rPr lang="es-PE" sz="1100" b="1" dirty="0" smtClean="0">
                <a:latin typeface="Agency FB" pitchFamily="34" charset="0"/>
              </a:rPr>
              <a:t>1 corteza preparada de 8 pulgadas (6 oz.) de galletitas María o Graham</a:t>
            </a:r>
          </a:p>
          <a:p>
            <a:r>
              <a:rPr lang="es-PE" sz="1100" b="1" dirty="0" smtClean="0">
                <a:latin typeface="Agency FB" pitchFamily="34" charset="0"/>
              </a:rPr>
              <a:t> 1 lata (12 </a:t>
            </a:r>
            <a:r>
              <a:rPr lang="es-PE" sz="1100" b="1" dirty="0" err="1" smtClean="0">
                <a:latin typeface="Agency FB" pitchFamily="34" charset="0"/>
              </a:rPr>
              <a:t>fl.</a:t>
            </a:r>
            <a:r>
              <a:rPr lang="es-PE" sz="1100" b="1" dirty="0" smtClean="0">
                <a:latin typeface="Agency FB" pitchFamily="34" charset="0"/>
              </a:rPr>
              <a:t> oz.) de leche evaporada </a:t>
            </a:r>
          </a:p>
          <a:p>
            <a:r>
              <a:rPr lang="es-PE" sz="1100" b="1" dirty="0" smtClean="0">
                <a:latin typeface="Agency FB" pitchFamily="34" charset="0"/>
              </a:rPr>
              <a:t>2 yemas de huevo grandes</a:t>
            </a:r>
          </a:p>
          <a:p>
            <a:r>
              <a:rPr lang="es-PE" sz="1100" b="1" dirty="0" smtClean="0">
                <a:latin typeface="Agency FB" pitchFamily="34" charset="0"/>
              </a:rPr>
              <a:t> 2 tazas (paquete de 12 oz.) de trocitos de chocolate semidulce </a:t>
            </a:r>
          </a:p>
          <a:p>
            <a:r>
              <a:rPr lang="es-PE" sz="1100" b="1" dirty="0" smtClean="0">
                <a:latin typeface="Agency FB" pitchFamily="34" charset="0"/>
              </a:rPr>
              <a:t>Chocolate </a:t>
            </a:r>
          </a:p>
          <a:p>
            <a:r>
              <a:rPr lang="es-PE" sz="1100" b="1" dirty="0" smtClean="0">
                <a:latin typeface="Agency FB" pitchFamily="34" charset="0"/>
              </a:rPr>
              <a:t>Crema batida </a:t>
            </a:r>
          </a:p>
          <a:p>
            <a:r>
              <a:rPr lang="es-PE" sz="1100" b="1" dirty="0" smtClean="0">
                <a:latin typeface="Agency FB" pitchFamily="34" charset="0"/>
              </a:rPr>
              <a:t>1/4 taza de nueces picaditas (opcional)</a:t>
            </a:r>
            <a:endParaRPr lang="es-PE" sz="1100" b="1" dirty="0">
              <a:solidFill>
                <a:sysClr val="windowText" lastClr="000000"/>
              </a:solidFill>
              <a:latin typeface="Agency FB" pitchFamily="34" charset="0"/>
            </a:endParaRPr>
          </a:p>
        </p:txBody>
      </p:sp>
      <p:sp>
        <p:nvSpPr>
          <p:cNvPr id="23" name="22 CuadroTexto"/>
          <p:cNvSpPr txBox="1"/>
          <p:nvPr/>
        </p:nvSpPr>
        <p:spPr>
          <a:xfrm>
            <a:off x="4714876" y="1428742"/>
            <a:ext cx="2643206" cy="2908489"/>
          </a:xfrm>
          <a:prstGeom prst="rect">
            <a:avLst/>
          </a:prstGeom>
          <a:noFill/>
        </p:spPr>
        <p:txBody>
          <a:bodyPr wrap="square" rtlCol="0">
            <a:spAutoFit/>
          </a:bodyPr>
          <a:lstStyle/>
          <a:p>
            <a:r>
              <a:rPr lang="es-PE" sz="1100" b="1" dirty="0" smtClean="0">
                <a:latin typeface="Agency FB" pitchFamily="34" charset="0"/>
              </a:rPr>
              <a:t>BATE juntos la leche evaporada y las yemas de huevo en una olla mediana. Calienta a fuego medio-bajo, revolviendo constantemente, hasta que la mezcla esté bien caliente y haya espesado ligeramente; no la dejes hervir. Retira del fuego; añade los trocitos de chocolate revolviendo hasta que estén completamente derretidos y la mezcla esté suave.</a:t>
            </a:r>
          </a:p>
          <a:p>
            <a:endParaRPr lang="es-PE" sz="1100" b="1" dirty="0" smtClean="0">
              <a:latin typeface="Agency FB" pitchFamily="34" charset="0"/>
            </a:endParaRPr>
          </a:p>
          <a:p>
            <a:r>
              <a:rPr lang="es-PE" sz="1100" b="1" dirty="0" smtClean="0">
                <a:latin typeface="Agency FB" pitchFamily="34" charset="0"/>
              </a:rPr>
              <a:t>VIERTE la mezcla en la corteza para pie; refrigera durante 3 horas o hasta que esté firme. Cubre con crema batida antes de servir; salpica con nueces picaditas si lo deseas.</a:t>
            </a:r>
          </a:p>
          <a:p>
            <a:pPr algn="ctr" fontAlgn="base"/>
            <a:endParaRPr lang="es-PE" sz="1100" b="1" dirty="0" smtClean="0">
              <a:solidFill>
                <a:sysClr val="windowText" lastClr="000000"/>
              </a:solidFill>
              <a:latin typeface="Agency FB" pitchFamily="34" charset="0"/>
            </a:endParaRPr>
          </a:p>
          <a:p>
            <a:pPr fontAlgn="base"/>
            <a:endParaRPr lang="es-PE" sz="1100" b="1" dirty="0" smtClean="0">
              <a:solidFill>
                <a:sysClr val="windowText" lastClr="000000"/>
              </a:solidFill>
              <a:latin typeface="Agency FB" pitchFamily="34" charset="0"/>
            </a:endParaRPr>
          </a:p>
          <a:p>
            <a:endParaRPr lang="es-PE" dirty="0">
              <a:solidFill>
                <a:sysClr val="windowText" lastClr="000000"/>
              </a:solidFill>
            </a:endParaRPr>
          </a:p>
        </p:txBody>
      </p:sp>
      <p:pic>
        <p:nvPicPr>
          <p:cNvPr id="4098" name="Picture 2" descr="Resultado de imagen de navidad gif animado"/>
          <p:cNvPicPr>
            <a:picLocks noChangeAspect="1" noChangeArrowheads="1" noCrop="1"/>
          </p:cNvPicPr>
          <p:nvPr/>
        </p:nvPicPr>
        <p:blipFill>
          <a:blip r:embed="rId3"/>
          <a:srcRect/>
          <a:stretch>
            <a:fillRect/>
          </a:stretch>
        </p:blipFill>
        <p:spPr bwMode="auto">
          <a:xfrm>
            <a:off x="0" y="2071684"/>
            <a:ext cx="2357422" cy="3071816"/>
          </a:xfrm>
          <a:prstGeom prst="rect">
            <a:avLst/>
          </a:prstGeom>
          <a:noFill/>
        </p:spPr>
      </p:pic>
      <p:pic>
        <p:nvPicPr>
          <p:cNvPr id="3074" name="Picture 2" descr="https://www.meals.com/ImagesRecipes/121806lrg.jpg"/>
          <p:cNvPicPr>
            <a:picLocks noChangeAspect="1" noChangeArrowheads="1"/>
          </p:cNvPicPr>
          <p:nvPr/>
        </p:nvPicPr>
        <p:blipFill>
          <a:blip r:embed="rId4"/>
          <a:srcRect t="28125"/>
          <a:stretch>
            <a:fillRect/>
          </a:stretch>
        </p:blipFill>
        <p:spPr bwMode="auto">
          <a:xfrm>
            <a:off x="2143108" y="1357304"/>
            <a:ext cx="1888453" cy="1357322"/>
          </a:xfrm>
          <a:prstGeom prst="rect">
            <a:avLst/>
          </a:prstGeom>
          <a:ln>
            <a:noFill/>
          </a:ln>
          <a:effectLst>
            <a:softEdge rad="112500"/>
          </a:effectLst>
        </p:spPr>
      </p:pic>
      <p:pic>
        <p:nvPicPr>
          <p:cNvPr id="4" name="Picture 2" descr="Resultado de imagen de gifs galleta papa noel"/>
          <p:cNvPicPr>
            <a:picLocks noChangeAspect="1" noChangeArrowheads="1"/>
          </p:cNvPicPr>
          <p:nvPr/>
        </p:nvPicPr>
        <p:blipFill>
          <a:blip r:embed="rId5"/>
          <a:srcRect l="8030" t="10922" r="22912" b="12621"/>
          <a:stretch>
            <a:fillRect/>
          </a:stretch>
        </p:blipFill>
        <p:spPr bwMode="auto">
          <a:xfrm>
            <a:off x="7096136" y="2143122"/>
            <a:ext cx="2047864" cy="3000378"/>
          </a:xfrm>
          <a:prstGeom prst="rect">
            <a:avLst/>
          </a:prstGeom>
          <a:noFill/>
        </p:spPr>
      </p:pic>
      <p:pic>
        <p:nvPicPr>
          <p:cNvPr id="19" name="Picture 4" descr="Resultado de imagen de barra navidad gif animado"/>
          <p:cNvPicPr>
            <a:picLocks noChangeAspect="1" noChangeArrowheads="1" noCrop="1"/>
          </p:cNvPicPr>
          <p:nvPr/>
        </p:nvPicPr>
        <p:blipFill>
          <a:blip r:embed="rId6"/>
          <a:srcRect/>
          <a:stretch>
            <a:fillRect/>
          </a:stretch>
        </p:blipFill>
        <p:spPr bwMode="auto">
          <a:xfrm>
            <a:off x="7715272" y="0"/>
            <a:ext cx="1428728" cy="537006"/>
          </a:xfrm>
          <a:prstGeom prst="rect">
            <a:avLst/>
          </a:prstGeom>
          <a:noFill/>
          <a:effectLst>
            <a:softEdge rad="12700"/>
          </a:effectLst>
        </p:spPr>
      </p:pic>
      <p:pic>
        <p:nvPicPr>
          <p:cNvPr id="21" name="Picture 4" descr="Resultado de imagen de barra navidad gif animado"/>
          <p:cNvPicPr>
            <a:picLocks noChangeAspect="1" noChangeArrowheads="1" noCrop="1"/>
          </p:cNvPicPr>
          <p:nvPr/>
        </p:nvPicPr>
        <p:blipFill>
          <a:blip r:embed="rId6"/>
          <a:srcRect/>
          <a:stretch>
            <a:fillRect/>
          </a:stretch>
        </p:blipFill>
        <p:spPr bwMode="auto">
          <a:xfrm>
            <a:off x="6715140" y="0"/>
            <a:ext cx="1428728" cy="537006"/>
          </a:xfrm>
          <a:prstGeom prst="rect">
            <a:avLst/>
          </a:prstGeom>
          <a:noFill/>
          <a:effectLst>
            <a:softEdge rad="12700"/>
          </a:effectLst>
        </p:spPr>
      </p:pic>
      <p:pic>
        <p:nvPicPr>
          <p:cNvPr id="24" name="Picture 4" descr="Resultado de imagen de barra navidad gif animado"/>
          <p:cNvPicPr>
            <a:picLocks noChangeAspect="1" noChangeArrowheads="1" noCrop="1"/>
          </p:cNvPicPr>
          <p:nvPr/>
        </p:nvPicPr>
        <p:blipFill>
          <a:blip r:embed="rId6"/>
          <a:srcRect/>
          <a:stretch>
            <a:fillRect/>
          </a:stretch>
        </p:blipFill>
        <p:spPr bwMode="auto">
          <a:xfrm>
            <a:off x="1214414" y="0"/>
            <a:ext cx="1428728" cy="537006"/>
          </a:xfrm>
          <a:prstGeom prst="rect">
            <a:avLst/>
          </a:prstGeom>
          <a:noFill/>
          <a:effectLst>
            <a:softEdge rad="12700"/>
          </a:effectLst>
        </p:spPr>
      </p:pic>
      <p:pic>
        <p:nvPicPr>
          <p:cNvPr id="25" name="Picture 4" descr="Resultado de imagen de barra navidad gif animado"/>
          <p:cNvPicPr>
            <a:picLocks noChangeAspect="1" noChangeArrowheads="1" noCrop="1"/>
          </p:cNvPicPr>
          <p:nvPr/>
        </p:nvPicPr>
        <p:blipFill>
          <a:blip r:embed="rId6"/>
          <a:srcRect/>
          <a:stretch>
            <a:fillRect/>
          </a:stretch>
        </p:blipFill>
        <p:spPr bwMode="auto">
          <a:xfrm>
            <a:off x="0" y="0"/>
            <a:ext cx="1428728" cy="537006"/>
          </a:xfrm>
          <a:prstGeom prst="rect">
            <a:avLst/>
          </a:prstGeom>
          <a:noFill/>
          <a:effectLst>
            <a:softEdge rad="12700"/>
          </a:effectLst>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solidFill>
            <a:srgbClr val="007033"/>
          </a:solidFill>
        </p:spPr>
        <p:style>
          <a:lnRef idx="0">
            <a:schemeClr val="accent2"/>
          </a:lnRef>
          <a:fillRef idx="3">
            <a:schemeClr val="accent2"/>
          </a:fillRef>
          <a:effectRef idx="3">
            <a:schemeClr val="accent2"/>
          </a:effectRef>
          <a:fontRef idx="minor">
            <a:schemeClr val="lt1"/>
          </a:fontRef>
        </p:style>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endParaRPr lang="es-PE"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11" name="10 CuadroTexto"/>
          <p:cNvSpPr txBox="1"/>
          <p:nvPr/>
        </p:nvSpPr>
        <p:spPr>
          <a:xfrm>
            <a:off x="2214546" y="2571750"/>
            <a:ext cx="184731" cy="415498"/>
          </a:xfrm>
          <a:prstGeom prst="rect">
            <a:avLst/>
          </a:prstGeom>
          <a:noFill/>
        </p:spPr>
        <p:txBody>
          <a:bodyPr wrap="none" rtlCol="0">
            <a:spAutoFit/>
          </a:bodyPr>
          <a:lstStyle/>
          <a:p>
            <a:endParaRPr lang="es-PE" sz="1100" b="1" dirty="0" smtClean="0">
              <a:latin typeface="Agency FB" pitchFamily="34" charset="0"/>
            </a:endParaRPr>
          </a:p>
          <a:p>
            <a:endParaRPr lang="es-PE" sz="1000" dirty="0">
              <a:latin typeface="Agency FB" pitchFamily="34" charset="0"/>
            </a:endParaRPr>
          </a:p>
        </p:txBody>
      </p:sp>
      <p:sp>
        <p:nvSpPr>
          <p:cNvPr id="17" name="16 CuadroTexto"/>
          <p:cNvSpPr txBox="1"/>
          <p:nvPr/>
        </p:nvSpPr>
        <p:spPr>
          <a:xfrm>
            <a:off x="2285984" y="2500312"/>
            <a:ext cx="184731" cy="923330"/>
          </a:xfrm>
          <a:prstGeom prst="rect">
            <a:avLst/>
          </a:prstGeom>
          <a:noFill/>
        </p:spPr>
        <p:txBody>
          <a:bodyPr wrap="none" rtlCol="0">
            <a:spAutoFit/>
          </a:bodyPr>
          <a:lstStyle/>
          <a:p>
            <a:r>
              <a:rPr lang="es-PE" b="1" dirty="0" smtClean="0"/>
              <a:t/>
            </a:r>
            <a:br>
              <a:rPr lang="es-PE" b="1" dirty="0" smtClean="0"/>
            </a:br>
            <a:endParaRPr lang="es-PE" b="1" dirty="0" smtClean="0"/>
          </a:p>
          <a:p>
            <a:endParaRPr lang="es-PE" dirty="0"/>
          </a:p>
        </p:txBody>
      </p:sp>
      <p:sp>
        <p:nvSpPr>
          <p:cNvPr id="14" name="13 CuadroTexto"/>
          <p:cNvSpPr txBox="1"/>
          <p:nvPr/>
        </p:nvSpPr>
        <p:spPr>
          <a:xfrm>
            <a:off x="1714480" y="0"/>
            <a:ext cx="5650906" cy="89255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r>
              <a:rPr lang="es-PE"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rPr>
              <a:t>Tarta de Queso (Con Yogur Griego)</a:t>
            </a:r>
          </a:p>
          <a:p>
            <a:endParaRPr lang="es-PE"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8" name="17 CuadroTexto"/>
          <p:cNvSpPr txBox="1"/>
          <p:nvPr/>
        </p:nvSpPr>
        <p:spPr>
          <a:xfrm>
            <a:off x="4714876" y="1071552"/>
            <a:ext cx="2643206" cy="646331"/>
          </a:xfrm>
          <a:prstGeom prst="rect">
            <a:avLst/>
          </a:prstGeom>
          <a:noFill/>
        </p:spPr>
        <p:txBody>
          <a:bodyPr wrap="square" rtlCol="0">
            <a:spAutoFit/>
          </a:bodyPr>
          <a:lstStyle/>
          <a:p>
            <a:pPr fontAlgn="base"/>
            <a:endParaRPr lang="es-PE" dirty="0" smtClean="0"/>
          </a:p>
          <a:p>
            <a:endParaRPr lang="es-PE" dirty="0"/>
          </a:p>
        </p:txBody>
      </p:sp>
      <p:sp>
        <p:nvSpPr>
          <p:cNvPr id="20" name="19 CuadroTexto"/>
          <p:cNvSpPr txBox="1"/>
          <p:nvPr/>
        </p:nvSpPr>
        <p:spPr>
          <a:xfrm>
            <a:off x="4786314" y="1000114"/>
            <a:ext cx="2571768" cy="646331"/>
          </a:xfrm>
          <a:prstGeom prst="rect">
            <a:avLst/>
          </a:prstGeom>
          <a:noFill/>
        </p:spPr>
        <p:txBody>
          <a:bodyPr wrap="square" rtlCol="0">
            <a:spAutoFit/>
          </a:bodyPr>
          <a:lstStyle/>
          <a:p>
            <a:pPr fontAlgn="base"/>
            <a:endParaRPr lang="es-PE" dirty="0" smtClean="0"/>
          </a:p>
          <a:p>
            <a:endParaRPr lang="es-PE" dirty="0"/>
          </a:p>
        </p:txBody>
      </p:sp>
      <p:pic>
        <p:nvPicPr>
          <p:cNvPr id="31746" name="Picture 2" descr="titulo receta"/>
          <p:cNvPicPr>
            <a:picLocks noChangeAspect="1" noChangeArrowheads="1"/>
          </p:cNvPicPr>
          <p:nvPr/>
        </p:nvPicPr>
        <p:blipFill>
          <a:blip r:embed="rId3">
            <a:lum contrast="10000"/>
          </a:blip>
          <a:srcRect/>
          <a:stretch>
            <a:fillRect/>
          </a:stretch>
        </p:blipFill>
        <p:spPr bwMode="auto">
          <a:xfrm>
            <a:off x="2000232" y="1142990"/>
            <a:ext cx="2359813" cy="1571636"/>
          </a:xfrm>
          <a:prstGeom prst="rect">
            <a:avLst/>
          </a:prstGeom>
          <a:noFill/>
          <a:effectLst>
            <a:softEdge rad="127000"/>
          </a:effectLst>
        </p:spPr>
      </p:pic>
      <p:sp>
        <p:nvSpPr>
          <p:cNvPr id="15" name="14 CuadroTexto"/>
          <p:cNvSpPr txBox="1"/>
          <p:nvPr/>
        </p:nvSpPr>
        <p:spPr>
          <a:xfrm>
            <a:off x="2285984" y="2857502"/>
            <a:ext cx="1683474" cy="1277273"/>
          </a:xfrm>
          <a:prstGeom prst="rect">
            <a:avLst/>
          </a:prstGeom>
          <a:noFill/>
        </p:spPr>
        <p:txBody>
          <a:bodyPr wrap="none" rtlCol="0">
            <a:spAutoFit/>
          </a:bodyPr>
          <a:lstStyle/>
          <a:p>
            <a:r>
              <a:rPr lang="es-PE" sz="1100" b="1" dirty="0" smtClean="0">
                <a:solidFill>
                  <a:sysClr val="windowText" lastClr="000000"/>
                </a:solidFill>
                <a:latin typeface="Agency FB" pitchFamily="34" charset="0"/>
              </a:rPr>
              <a:t>100g: de mantequilla </a:t>
            </a:r>
            <a:br>
              <a:rPr lang="es-PE" sz="1100" b="1" dirty="0" smtClean="0">
                <a:solidFill>
                  <a:sysClr val="windowText" lastClr="000000"/>
                </a:solidFill>
                <a:latin typeface="Agency FB" pitchFamily="34" charset="0"/>
              </a:rPr>
            </a:br>
            <a:r>
              <a:rPr lang="es-PE" sz="1100" b="1" dirty="0" smtClean="0">
                <a:solidFill>
                  <a:sysClr val="windowText" lastClr="000000"/>
                </a:solidFill>
                <a:latin typeface="Agency FB" pitchFamily="34" charset="0"/>
              </a:rPr>
              <a:t>9 Cucharadas de azúcar</a:t>
            </a:r>
            <a:br>
              <a:rPr lang="es-PE" sz="1100" b="1" dirty="0" smtClean="0">
                <a:solidFill>
                  <a:sysClr val="windowText" lastClr="000000"/>
                </a:solidFill>
                <a:latin typeface="Agency FB" pitchFamily="34" charset="0"/>
              </a:rPr>
            </a:br>
            <a:r>
              <a:rPr lang="es-PE" sz="1100" b="1" dirty="0" smtClean="0">
                <a:solidFill>
                  <a:sysClr val="windowText" lastClr="000000"/>
                </a:solidFill>
                <a:latin typeface="Agency FB" pitchFamily="34" charset="0"/>
              </a:rPr>
              <a:t>4 Cucharadas de </a:t>
            </a:r>
            <a:r>
              <a:rPr lang="es-PE" sz="1100" b="1" dirty="0" err="1" smtClean="0">
                <a:solidFill>
                  <a:sysClr val="windowText" lastClr="000000"/>
                </a:solidFill>
                <a:latin typeface="Agency FB" pitchFamily="34" charset="0"/>
              </a:rPr>
              <a:t>Maizena</a:t>
            </a:r>
            <a:r>
              <a:rPr lang="es-PE" sz="1100" b="1" dirty="0" smtClean="0">
                <a:solidFill>
                  <a:sysClr val="windowText" lastClr="000000"/>
                </a:solidFill>
                <a:latin typeface="Agency FB" pitchFamily="34" charset="0"/>
              </a:rPr>
              <a:t> </a:t>
            </a:r>
            <a:br>
              <a:rPr lang="es-PE" sz="1100" b="1" dirty="0" smtClean="0">
                <a:solidFill>
                  <a:sysClr val="windowText" lastClr="000000"/>
                </a:solidFill>
                <a:latin typeface="Agency FB" pitchFamily="34" charset="0"/>
              </a:rPr>
            </a:br>
            <a:r>
              <a:rPr lang="es-PE" sz="1100" b="1" dirty="0" smtClean="0">
                <a:solidFill>
                  <a:sysClr val="windowText" lastClr="000000"/>
                </a:solidFill>
                <a:latin typeface="Agency FB" pitchFamily="34" charset="0"/>
              </a:rPr>
              <a:t>4 Huevos </a:t>
            </a:r>
            <a:br>
              <a:rPr lang="es-PE" sz="1100" b="1" dirty="0" smtClean="0">
                <a:solidFill>
                  <a:sysClr val="windowText" lastClr="000000"/>
                </a:solidFill>
                <a:latin typeface="Agency FB" pitchFamily="34" charset="0"/>
              </a:rPr>
            </a:br>
            <a:r>
              <a:rPr lang="es-PE" sz="1100" b="1" dirty="0" smtClean="0">
                <a:solidFill>
                  <a:sysClr val="windowText" lastClr="000000"/>
                </a:solidFill>
                <a:latin typeface="Agency FB" pitchFamily="34" charset="0"/>
              </a:rPr>
              <a:t>500g: de yogur griego </a:t>
            </a:r>
            <a:br>
              <a:rPr lang="es-PE" sz="1100" b="1" dirty="0" smtClean="0">
                <a:solidFill>
                  <a:sysClr val="windowText" lastClr="000000"/>
                </a:solidFill>
                <a:latin typeface="Agency FB" pitchFamily="34" charset="0"/>
              </a:rPr>
            </a:br>
            <a:r>
              <a:rPr lang="es-PE" sz="1100" b="1" dirty="0" smtClean="0">
                <a:solidFill>
                  <a:sysClr val="windowText" lastClr="000000"/>
                </a:solidFill>
                <a:latin typeface="Agency FB" pitchFamily="34" charset="0"/>
              </a:rPr>
              <a:t>1 Queso </a:t>
            </a:r>
            <a:r>
              <a:rPr lang="es-PE" sz="1100" b="1" dirty="0" err="1" smtClean="0">
                <a:solidFill>
                  <a:sysClr val="windowText" lastClr="000000"/>
                </a:solidFill>
                <a:latin typeface="Agency FB" pitchFamily="34" charset="0"/>
              </a:rPr>
              <a:t>philadelphia</a:t>
            </a:r>
            <a:r>
              <a:rPr lang="es-PE" sz="1100" b="1" dirty="0" smtClean="0">
                <a:solidFill>
                  <a:sysClr val="windowText" lastClr="000000"/>
                </a:solidFill>
                <a:latin typeface="Agency FB" pitchFamily="34" charset="0"/>
              </a:rPr>
              <a:t/>
            </a:r>
            <a:br>
              <a:rPr lang="es-PE" sz="1100" b="1" dirty="0" smtClean="0">
                <a:solidFill>
                  <a:sysClr val="windowText" lastClr="000000"/>
                </a:solidFill>
                <a:latin typeface="Agency FB" pitchFamily="34" charset="0"/>
              </a:rPr>
            </a:br>
            <a:r>
              <a:rPr lang="es-PE" sz="1100" b="1" dirty="0" smtClean="0">
                <a:solidFill>
                  <a:sysClr val="windowText" lastClr="000000"/>
                </a:solidFill>
                <a:latin typeface="Agency FB" pitchFamily="34" charset="0"/>
              </a:rPr>
              <a:t>1 Paquete de galletas de vainilla</a:t>
            </a:r>
            <a:endParaRPr lang="es-PE" sz="1100" b="1" dirty="0">
              <a:solidFill>
                <a:sysClr val="windowText" lastClr="000000"/>
              </a:solidFill>
              <a:latin typeface="Agency FB" pitchFamily="34" charset="0"/>
            </a:endParaRPr>
          </a:p>
        </p:txBody>
      </p:sp>
      <p:sp>
        <p:nvSpPr>
          <p:cNvPr id="16" name="15 CuadroTexto"/>
          <p:cNvSpPr txBox="1"/>
          <p:nvPr/>
        </p:nvSpPr>
        <p:spPr>
          <a:xfrm>
            <a:off x="4714876" y="1157794"/>
            <a:ext cx="2643205" cy="3139321"/>
          </a:xfrm>
          <a:prstGeom prst="rect">
            <a:avLst/>
          </a:prstGeom>
          <a:noFill/>
        </p:spPr>
        <p:txBody>
          <a:bodyPr wrap="square" rtlCol="0">
            <a:spAutoFit/>
          </a:bodyPr>
          <a:lstStyle/>
          <a:p>
            <a:pPr fontAlgn="base"/>
            <a:r>
              <a:rPr lang="es-PE" sz="1100" b="1" dirty="0" smtClean="0">
                <a:solidFill>
                  <a:sysClr val="windowText" lastClr="000000"/>
                </a:solidFill>
                <a:latin typeface="Agency FB" pitchFamily="34" charset="0"/>
              </a:rPr>
              <a:t>Mezclar los huevos, el yogur griego, la </a:t>
            </a:r>
            <a:r>
              <a:rPr lang="es-PE" sz="1100" b="1" dirty="0" err="1" smtClean="0">
                <a:solidFill>
                  <a:sysClr val="windowText" lastClr="000000"/>
                </a:solidFill>
                <a:latin typeface="Agency FB" pitchFamily="34" charset="0"/>
              </a:rPr>
              <a:t>maizena</a:t>
            </a:r>
            <a:r>
              <a:rPr lang="es-PE" sz="1100" b="1" dirty="0" smtClean="0">
                <a:solidFill>
                  <a:sysClr val="windowText" lastClr="000000"/>
                </a:solidFill>
                <a:latin typeface="Agency FB" pitchFamily="34" charset="0"/>
              </a:rPr>
              <a:t>, el azúcar y el queso crema.</a:t>
            </a:r>
          </a:p>
          <a:p>
            <a:pPr fontAlgn="base"/>
            <a:r>
              <a:rPr lang="es-PE" sz="1100" b="1" dirty="0" smtClean="0">
                <a:solidFill>
                  <a:sysClr val="windowText" lastClr="000000"/>
                </a:solidFill>
                <a:latin typeface="Agency FB" pitchFamily="34" charset="0"/>
              </a:rPr>
              <a:t>Pasar por la batidora hasta que quede líquido. Aprovechar para encender el horno a 200 grados para que este caliente durante 10 minutos</a:t>
            </a:r>
          </a:p>
          <a:p>
            <a:pPr fontAlgn="base"/>
            <a:r>
              <a:rPr lang="es-PE" sz="1100" b="1" dirty="0" smtClean="0">
                <a:solidFill>
                  <a:sysClr val="windowText" lastClr="000000"/>
                </a:solidFill>
                <a:latin typeface="Agency FB" pitchFamily="34" charset="0"/>
              </a:rPr>
              <a:t>Deshacer la galleta y mantequilla. Una vez quede bien desecho, hacer una masa, e introducirla en un molde. Dejarlo bien aplastado en el fondo del molde todo por igual.</a:t>
            </a:r>
          </a:p>
          <a:p>
            <a:pPr fontAlgn="base"/>
            <a:r>
              <a:rPr lang="es-PE" sz="1100" b="1" dirty="0" smtClean="0">
                <a:solidFill>
                  <a:sysClr val="windowText" lastClr="000000"/>
                </a:solidFill>
                <a:latin typeface="Agency FB" pitchFamily="34" charset="0"/>
              </a:rPr>
              <a:t>Luego Añadir al molde la mezcla que hemos batido.</a:t>
            </a:r>
          </a:p>
          <a:p>
            <a:pPr fontAlgn="base"/>
            <a:r>
              <a:rPr lang="es-PE" sz="1100" b="1" dirty="0" smtClean="0">
                <a:solidFill>
                  <a:sysClr val="windowText" lastClr="000000"/>
                </a:solidFill>
                <a:latin typeface="Agency FB" pitchFamily="34" charset="0"/>
              </a:rPr>
              <a:t>Con el horno ya caliente, se introduce el molde y se deja durante unos 60 - 70 minutos a unos 175 grados</a:t>
            </a:r>
          </a:p>
          <a:p>
            <a:pPr fontAlgn="base"/>
            <a:r>
              <a:rPr lang="es-PE" sz="1100" b="1" dirty="0" smtClean="0">
                <a:solidFill>
                  <a:sysClr val="windowText" lastClr="000000"/>
                </a:solidFill>
                <a:latin typeface="Agency FB" pitchFamily="34" charset="0"/>
              </a:rPr>
              <a:t>Para asegurarse de que la tarta esta en su punto, ir pinchándola con un palillo y si no se queda nada pegado al sacarlo, es que está listo.</a:t>
            </a:r>
          </a:p>
          <a:p>
            <a:pPr fontAlgn="base"/>
            <a:endParaRPr lang="es-PE" sz="1100" b="1" dirty="0" smtClean="0">
              <a:solidFill>
                <a:sysClr val="windowText" lastClr="000000"/>
              </a:solidFill>
              <a:latin typeface="Agency FB" pitchFamily="34" charset="0"/>
            </a:endParaRPr>
          </a:p>
          <a:p>
            <a:endParaRPr lang="es-PE" sz="1100" b="1" dirty="0">
              <a:solidFill>
                <a:sysClr val="windowText" lastClr="000000"/>
              </a:solidFill>
              <a:latin typeface="Agency FB" pitchFamily="34" charset="0"/>
            </a:endParaRPr>
          </a:p>
        </p:txBody>
      </p:sp>
      <p:pic>
        <p:nvPicPr>
          <p:cNvPr id="5122" name="Picture 2" descr="Resultado de imagen de navidad gif animado"/>
          <p:cNvPicPr>
            <a:picLocks noChangeAspect="1" noChangeArrowheads="1" noCrop="1"/>
          </p:cNvPicPr>
          <p:nvPr/>
        </p:nvPicPr>
        <p:blipFill>
          <a:blip r:embed="rId4"/>
          <a:srcRect/>
          <a:stretch>
            <a:fillRect/>
          </a:stretch>
        </p:blipFill>
        <p:spPr bwMode="auto">
          <a:xfrm>
            <a:off x="0" y="3214692"/>
            <a:ext cx="2411009" cy="1928808"/>
          </a:xfrm>
          <a:prstGeom prst="rect">
            <a:avLst/>
          </a:prstGeom>
          <a:noFill/>
        </p:spPr>
      </p:pic>
      <p:pic>
        <p:nvPicPr>
          <p:cNvPr id="4098" name="Picture 2" descr="Imagen relacionada"/>
          <p:cNvPicPr>
            <a:picLocks noChangeAspect="1" noChangeArrowheads="1" noCrop="1"/>
          </p:cNvPicPr>
          <p:nvPr/>
        </p:nvPicPr>
        <p:blipFill>
          <a:blip r:embed="rId5"/>
          <a:srcRect/>
          <a:stretch>
            <a:fillRect/>
          </a:stretch>
        </p:blipFill>
        <p:spPr bwMode="auto">
          <a:xfrm>
            <a:off x="6786578" y="1928808"/>
            <a:ext cx="2571768" cy="3000396"/>
          </a:xfrm>
          <a:prstGeom prst="rect">
            <a:avLst/>
          </a:prstGeom>
          <a:noFill/>
        </p:spPr>
      </p:pic>
      <p:pic>
        <p:nvPicPr>
          <p:cNvPr id="19" name="Picture 4" descr="Resultado de imagen de barra navidad gif animado"/>
          <p:cNvPicPr>
            <a:picLocks noChangeAspect="1" noChangeArrowheads="1" noCrop="1"/>
          </p:cNvPicPr>
          <p:nvPr/>
        </p:nvPicPr>
        <p:blipFill>
          <a:blip r:embed="rId6"/>
          <a:srcRect/>
          <a:stretch>
            <a:fillRect/>
          </a:stretch>
        </p:blipFill>
        <p:spPr bwMode="auto">
          <a:xfrm>
            <a:off x="7715272" y="0"/>
            <a:ext cx="1428728" cy="537006"/>
          </a:xfrm>
          <a:prstGeom prst="rect">
            <a:avLst/>
          </a:prstGeom>
          <a:noFill/>
          <a:effectLst>
            <a:softEdge rad="12700"/>
          </a:effectLst>
        </p:spPr>
      </p:pic>
      <p:pic>
        <p:nvPicPr>
          <p:cNvPr id="21" name="Picture 4" descr="Resultado de imagen de barra navidad gif animado"/>
          <p:cNvPicPr>
            <a:picLocks noChangeAspect="1" noChangeArrowheads="1" noCrop="1"/>
          </p:cNvPicPr>
          <p:nvPr/>
        </p:nvPicPr>
        <p:blipFill>
          <a:blip r:embed="rId6"/>
          <a:srcRect/>
          <a:stretch>
            <a:fillRect/>
          </a:stretch>
        </p:blipFill>
        <p:spPr bwMode="auto">
          <a:xfrm>
            <a:off x="7215206" y="0"/>
            <a:ext cx="1428728" cy="537006"/>
          </a:xfrm>
          <a:prstGeom prst="rect">
            <a:avLst/>
          </a:prstGeom>
          <a:noFill/>
          <a:effectLst>
            <a:softEdge rad="12700"/>
          </a:effectLst>
        </p:spPr>
      </p:pic>
      <p:pic>
        <p:nvPicPr>
          <p:cNvPr id="22" name="Picture 4" descr="Resultado de imagen de barra navidad gif animado"/>
          <p:cNvPicPr>
            <a:picLocks noChangeAspect="1" noChangeArrowheads="1" noCrop="1"/>
          </p:cNvPicPr>
          <p:nvPr/>
        </p:nvPicPr>
        <p:blipFill>
          <a:blip r:embed="rId6"/>
          <a:srcRect/>
          <a:stretch>
            <a:fillRect/>
          </a:stretch>
        </p:blipFill>
        <p:spPr bwMode="auto">
          <a:xfrm>
            <a:off x="357158" y="0"/>
            <a:ext cx="1428728" cy="537006"/>
          </a:xfrm>
          <a:prstGeom prst="rect">
            <a:avLst/>
          </a:prstGeom>
          <a:noFill/>
          <a:effectLst>
            <a:softEdge rad="12700"/>
          </a:effectLst>
        </p:spPr>
      </p:pic>
      <p:pic>
        <p:nvPicPr>
          <p:cNvPr id="23" name="Picture 4" descr="Resultado de imagen de barra navidad gif animado"/>
          <p:cNvPicPr>
            <a:picLocks noChangeAspect="1" noChangeArrowheads="1" noCrop="1"/>
          </p:cNvPicPr>
          <p:nvPr/>
        </p:nvPicPr>
        <p:blipFill>
          <a:blip r:embed="rId6"/>
          <a:srcRect/>
          <a:stretch>
            <a:fillRect/>
          </a:stretch>
        </p:blipFill>
        <p:spPr bwMode="auto">
          <a:xfrm>
            <a:off x="0" y="0"/>
            <a:ext cx="1428728" cy="537006"/>
          </a:xfrm>
          <a:prstGeom prst="rect">
            <a:avLst/>
          </a:prstGeom>
          <a:noFill/>
          <a:effectLst>
            <a:softEdge rad="12700"/>
          </a:effectLst>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5143499"/>
          </a:xfrm>
        </p:spPr>
        <p:txBody>
          <a:bodyPr/>
          <a:lstStyle/>
          <a:p>
            <a:endParaRPr lang="es-PE" dirty="0"/>
          </a:p>
        </p:txBody>
      </p:sp>
      <p:sp>
        <p:nvSpPr>
          <p:cNvPr id="3" name="2 Subtítulo"/>
          <p:cNvSpPr>
            <a:spLocks noGrp="1"/>
          </p:cNvSpPr>
          <p:nvPr>
            <p:ph type="subTitle" idx="1"/>
          </p:nvPr>
        </p:nvSpPr>
        <p:spPr>
          <a:xfrm>
            <a:off x="0" y="0"/>
            <a:ext cx="9144000" cy="5143500"/>
          </a:xfrm>
          <a:solidFill>
            <a:srgbClr val="007033"/>
          </a:solidFill>
        </p:spPr>
        <p:style>
          <a:lnRef idx="0">
            <a:schemeClr val="accent2"/>
          </a:lnRef>
          <a:fillRef idx="3">
            <a:schemeClr val="accent2"/>
          </a:fillRef>
          <a:effectRef idx="3">
            <a:schemeClr val="accent2"/>
          </a:effectRef>
          <a:fontRef idx="minor">
            <a:schemeClr val="lt1"/>
          </a:fontRef>
        </p:style>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base"/>
            <a:endParaRPr lang="es-PE"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orte" pitchFamily="66" charset="0"/>
            </a:endParaRPr>
          </a:p>
        </p:txBody>
      </p:sp>
      <p:pic>
        <p:nvPicPr>
          <p:cNvPr id="20482" name="Picture 2"/>
          <p:cNvPicPr>
            <a:picLocks noChangeAspect="1" noChangeArrowheads="1"/>
          </p:cNvPicPr>
          <p:nvPr/>
        </p:nvPicPr>
        <p:blipFill>
          <a:blip r:embed="rId2"/>
          <a:srcRect/>
          <a:stretch>
            <a:fillRect/>
          </a:stretch>
        </p:blipFill>
        <p:spPr bwMode="auto">
          <a:xfrm>
            <a:off x="0" y="571486"/>
            <a:ext cx="9144000" cy="4572014"/>
          </a:xfrm>
          <a:prstGeom prst="rect">
            <a:avLst/>
          </a:prstGeom>
          <a:noFill/>
          <a:ln w="9525">
            <a:noFill/>
            <a:miter lim="800000"/>
            <a:headEnd/>
            <a:tailEnd/>
          </a:ln>
          <a:effectLst/>
        </p:spPr>
      </p:pic>
      <p:sp>
        <p:nvSpPr>
          <p:cNvPr id="11" name="10 CuadroTexto"/>
          <p:cNvSpPr txBox="1"/>
          <p:nvPr/>
        </p:nvSpPr>
        <p:spPr>
          <a:xfrm>
            <a:off x="2214546" y="2571750"/>
            <a:ext cx="184731" cy="415498"/>
          </a:xfrm>
          <a:prstGeom prst="rect">
            <a:avLst/>
          </a:prstGeom>
          <a:noFill/>
        </p:spPr>
        <p:txBody>
          <a:bodyPr wrap="none" rtlCol="0">
            <a:spAutoFit/>
          </a:bodyPr>
          <a:lstStyle/>
          <a:p>
            <a:endParaRPr lang="es-PE" sz="1100" b="1" dirty="0" smtClean="0">
              <a:latin typeface="Agency FB" pitchFamily="34" charset="0"/>
            </a:endParaRPr>
          </a:p>
          <a:p>
            <a:endParaRPr lang="es-PE" sz="1000" dirty="0">
              <a:latin typeface="Agency FB" pitchFamily="34" charset="0"/>
            </a:endParaRPr>
          </a:p>
        </p:txBody>
      </p:sp>
      <p:sp>
        <p:nvSpPr>
          <p:cNvPr id="17" name="16 CuadroTexto"/>
          <p:cNvSpPr txBox="1"/>
          <p:nvPr/>
        </p:nvSpPr>
        <p:spPr>
          <a:xfrm>
            <a:off x="2285984" y="2500312"/>
            <a:ext cx="184731" cy="923330"/>
          </a:xfrm>
          <a:prstGeom prst="rect">
            <a:avLst/>
          </a:prstGeom>
          <a:noFill/>
        </p:spPr>
        <p:txBody>
          <a:bodyPr wrap="none" rtlCol="0">
            <a:spAutoFit/>
          </a:bodyPr>
          <a:lstStyle/>
          <a:p>
            <a:r>
              <a:rPr lang="es-PE" b="1" dirty="0" smtClean="0"/>
              <a:t/>
            </a:r>
            <a:br>
              <a:rPr lang="es-PE" b="1" dirty="0" smtClean="0"/>
            </a:br>
            <a:endParaRPr lang="es-PE" b="1" dirty="0" smtClean="0"/>
          </a:p>
          <a:p>
            <a:endParaRPr lang="es-PE" dirty="0"/>
          </a:p>
        </p:txBody>
      </p:sp>
      <p:sp>
        <p:nvSpPr>
          <p:cNvPr id="14" name="13 CuadroTexto"/>
          <p:cNvSpPr txBox="1"/>
          <p:nvPr/>
        </p:nvSpPr>
        <p:spPr>
          <a:xfrm>
            <a:off x="2357422" y="0"/>
            <a:ext cx="4691862"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PE"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Tarta  de  Queso  con  Fresas</a:t>
            </a:r>
            <a:endParaRPr lang="es-PE"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8" name="17 CuadroTexto"/>
          <p:cNvSpPr txBox="1"/>
          <p:nvPr/>
        </p:nvSpPr>
        <p:spPr>
          <a:xfrm>
            <a:off x="4714876" y="1071552"/>
            <a:ext cx="2643206" cy="646331"/>
          </a:xfrm>
          <a:prstGeom prst="rect">
            <a:avLst/>
          </a:prstGeom>
          <a:noFill/>
        </p:spPr>
        <p:txBody>
          <a:bodyPr wrap="square" rtlCol="0">
            <a:spAutoFit/>
          </a:bodyPr>
          <a:lstStyle/>
          <a:p>
            <a:pPr fontAlgn="base"/>
            <a:endParaRPr lang="es-PE" dirty="0" smtClean="0"/>
          </a:p>
          <a:p>
            <a:endParaRPr lang="es-PE" dirty="0"/>
          </a:p>
        </p:txBody>
      </p:sp>
      <p:sp>
        <p:nvSpPr>
          <p:cNvPr id="19" name="18 CuadroTexto"/>
          <p:cNvSpPr txBox="1"/>
          <p:nvPr/>
        </p:nvSpPr>
        <p:spPr>
          <a:xfrm>
            <a:off x="2000232" y="2500312"/>
            <a:ext cx="2214578" cy="1954381"/>
          </a:xfrm>
          <a:prstGeom prst="rect">
            <a:avLst/>
          </a:prstGeom>
          <a:noFill/>
        </p:spPr>
        <p:txBody>
          <a:bodyPr wrap="square" rtlCol="0">
            <a:spAutoFit/>
          </a:bodyPr>
          <a:lstStyle/>
          <a:p>
            <a:r>
              <a:rPr lang="es-PE" sz="1100" b="1" dirty="0" smtClean="0">
                <a:latin typeface="Agency FB" pitchFamily="34" charset="0"/>
              </a:rPr>
              <a:t>1 corteza preparada de 9 pulgadas (6 oz.) de migajas de galletas </a:t>
            </a:r>
            <a:r>
              <a:rPr lang="es-PE" sz="1100" b="1" dirty="0" err="1" smtClean="0">
                <a:latin typeface="Agency FB" pitchFamily="34" charset="0"/>
              </a:rPr>
              <a:t>graham</a:t>
            </a:r>
            <a:endParaRPr lang="es-PE" sz="1100" b="1" dirty="0" smtClean="0">
              <a:latin typeface="Agency FB" pitchFamily="34" charset="0"/>
            </a:endParaRPr>
          </a:p>
          <a:p>
            <a:r>
              <a:rPr lang="es-PE" sz="1100" b="1" dirty="0" smtClean="0">
                <a:latin typeface="Agency FB" pitchFamily="34" charset="0"/>
              </a:rPr>
              <a:t> 2/3 taza de leche evaporada 1 paquete (8 oz.) de queso ablandado</a:t>
            </a:r>
          </a:p>
          <a:p>
            <a:r>
              <a:rPr lang="es-PE" sz="1100" b="1" dirty="0" smtClean="0">
                <a:latin typeface="Agency FB" pitchFamily="34" charset="0"/>
              </a:rPr>
              <a:t> 1 huevo grande</a:t>
            </a:r>
          </a:p>
          <a:p>
            <a:r>
              <a:rPr lang="es-PE" sz="1100" b="1" dirty="0" smtClean="0">
                <a:latin typeface="Agency FB" pitchFamily="34" charset="0"/>
              </a:rPr>
              <a:t> 1/2 taza de azúcar granulada</a:t>
            </a:r>
          </a:p>
          <a:p>
            <a:r>
              <a:rPr lang="es-PE" sz="1100" b="1" dirty="0" smtClean="0">
                <a:latin typeface="Agency FB" pitchFamily="34" charset="0"/>
              </a:rPr>
              <a:t> 2 cucharadas de harina para todo uso</a:t>
            </a:r>
          </a:p>
          <a:p>
            <a:r>
              <a:rPr lang="es-PE" sz="1100" b="1" dirty="0" smtClean="0">
                <a:latin typeface="Agency FB" pitchFamily="34" charset="0"/>
              </a:rPr>
              <a:t> 1 cucharadita de ralladura de limón</a:t>
            </a:r>
          </a:p>
          <a:p>
            <a:r>
              <a:rPr lang="es-PE" sz="1100" b="1" dirty="0" smtClean="0">
                <a:latin typeface="Agency FB" pitchFamily="34" charset="0"/>
              </a:rPr>
              <a:t> 1 1/2 a 2 tazas de mitades de fresas frescas 3 cucharadas de jalea de fresa, caliente</a:t>
            </a:r>
            <a:endParaRPr lang="es-PE" sz="1100" b="1" dirty="0">
              <a:solidFill>
                <a:sysClr val="windowText" lastClr="000000"/>
              </a:solidFill>
              <a:latin typeface="Agency FB" pitchFamily="34" charset="0"/>
            </a:endParaRPr>
          </a:p>
        </p:txBody>
      </p:sp>
      <p:sp>
        <p:nvSpPr>
          <p:cNvPr id="20" name="19 CuadroTexto"/>
          <p:cNvSpPr txBox="1"/>
          <p:nvPr/>
        </p:nvSpPr>
        <p:spPr>
          <a:xfrm>
            <a:off x="4714876" y="1785932"/>
            <a:ext cx="2571768" cy="2462213"/>
          </a:xfrm>
          <a:prstGeom prst="rect">
            <a:avLst/>
          </a:prstGeom>
          <a:noFill/>
        </p:spPr>
        <p:txBody>
          <a:bodyPr wrap="square" rtlCol="0">
            <a:spAutoFit/>
          </a:bodyPr>
          <a:lstStyle/>
          <a:p>
            <a:r>
              <a:rPr lang="es-PE" sz="1100" b="1" dirty="0" smtClean="0">
                <a:latin typeface="Agency FB" pitchFamily="34" charset="0"/>
              </a:rPr>
              <a:t>PRECALIENTA el horno a 325° F.</a:t>
            </a:r>
          </a:p>
          <a:p>
            <a:r>
              <a:rPr lang="es-PE" sz="1100" b="1" dirty="0" smtClean="0">
                <a:latin typeface="Agency FB" pitchFamily="34" charset="0"/>
              </a:rPr>
              <a:t>Cubre el molde con las galletas molidas</a:t>
            </a:r>
          </a:p>
          <a:p>
            <a:endParaRPr lang="es-PE" sz="1100" b="1" dirty="0" smtClean="0">
              <a:latin typeface="Agency FB" pitchFamily="34" charset="0"/>
            </a:endParaRPr>
          </a:p>
          <a:p>
            <a:r>
              <a:rPr lang="es-PE" sz="1100" b="1" dirty="0" smtClean="0">
                <a:latin typeface="Agency FB" pitchFamily="34" charset="0"/>
              </a:rPr>
              <a:t>COLOCA la leche evaporada, el queso crema, el huevo, el azúcar, la harina y la ralladura de limón en la licuadora; pon la tapa. Bate la mezcla hasta obtener una consistencia homogénea. Viértela en la corteza.</a:t>
            </a:r>
          </a:p>
          <a:p>
            <a:endParaRPr lang="es-PE" sz="1100" b="1" dirty="0" smtClean="0">
              <a:latin typeface="Agency FB" pitchFamily="34" charset="0"/>
            </a:endParaRPr>
          </a:p>
          <a:p>
            <a:r>
              <a:rPr lang="es-PE" sz="1100" b="1" dirty="0" smtClean="0">
                <a:latin typeface="Agency FB" pitchFamily="34" charset="0"/>
              </a:rPr>
              <a:t>HORNEA de 35 a 40 minutos o hasta que cuaje el centro. Déjala enfriar por completo sobre una rejilla de metal. Ponle las fresas por encima; rocíala con la jalea. Refrigérala por 2 horas antes de servir.</a:t>
            </a:r>
            <a:endParaRPr lang="es-PE" sz="1100" b="1" dirty="0">
              <a:latin typeface="Agency FB" pitchFamily="34" charset="0"/>
            </a:endParaRPr>
          </a:p>
        </p:txBody>
      </p:sp>
      <p:pic>
        <p:nvPicPr>
          <p:cNvPr id="7170" name="Picture 2" descr="Resultado de imagen de navidad gif animado"/>
          <p:cNvPicPr>
            <a:picLocks noChangeAspect="1" noChangeArrowheads="1"/>
          </p:cNvPicPr>
          <p:nvPr/>
        </p:nvPicPr>
        <p:blipFill>
          <a:blip r:embed="rId3"/>
          <a:srcRect/>
          <a:stretch>
            <a:fillRect/>
          </a:stretch>
        </p:blipFill>
        <p:spPr bwMode="auto">
          <a:xfrm>
            <a:off x="-214346" y="500048"/>
            <a:ext cx="2092341" cy="2092341"/>
          </a:xfrm>
          <a:prstGeom prst="rect">
            <a:avLst/>
          </a:prstGeom>
          <a:noFill/>
        </p:spPr>
      </p:pic>
      <p:pic>
        <p:nvPicPr>
          <p:cNvPr id="16" name="Picture 2" descr="Resultado de imagen de navidad gif animado"/>
          <p:cNvPicPr>
            <a:picLocks noChangeAspect="1" noChangeArrowheads="1"/>
          </p:cNvPicPr>
          <p:nvPr/>
        </p:nvPicPr>
        <p:blipFill>
          <a:blip r:embed="rId3"/>
          <a:srcRect/>
          <a:stretch>
            <a:fillRect/>
          </a:stretch>
        </p:blipFill>
        <p:spPr bwMode="auto">
          <a:xfrm>
            <a:off x="-214346" y="2571750"/>
            <a:ext cx="2092341" cy="2092341"/>
          </a:xfrm>
          <a:prstGeom prst="rect">
            <a:avLst/>
          </a:prstGeom>
          <a:noFill/>
        </p:spPr>
      </p:pic>
      <p:pic>
        <p:nvPicPr>
          <p:cNvPr id="6146" name="Picture 2" descr="https://www.meals.com/ImagesRecipes/134640lrg.jpg"/>
          <p:cNvPicPr>
            <a:picLocks noChangeAspect="1" noChangeArrowheads="1"/>
          </p:cNvPicPr>
          <p:nvPr/>
        </p:nvPicPr>
        <p:blipFill>
          <a:blip r:embed="rId4" cstate="print">
            <a:lum contrast="20000"/>
          </a:blip>
          <a:srcRect/>
          <a:stretch>
            <a:fillRect/>
          </a:stretch>
        </p:blipFill>
        <p:spPr bwMode="auto">
          <a:xfrm>
            <a:off x="2214546" y="1071552"/>
            <a:ext cx="1614468" cy="1366847"/>
          </a:xfrm>
          <a:prstGeom prst="rect">
            <a:avLst/>
          </a:prstGeom>
          <a:ln>
            <a:noFill/>
          </a:ln>
          <a:effectLst>
            <a:softEdge rad="112500"/>
          </a:effectLst>
        </p:spPr>
      </p:pic>
      <p:pic>
        <p:nvPicPr>
          <p:cNvPr id="3074" name="Picture 2" descr="Resultado de imagen de feliz navidad letras gifs animado"/>
          <p:cNvPicPr>
            <a:picLocks noChangeAspect="1" noChangeArrowheads="1" noCrop="1"/>
          </p:cNvPicPr>
          <p:nvPr/>
        </p:nvPicPr>
        <p:blipFill>
          <a:blip r:embed="rId5"/>
          <a:srcRect/>
          <a:stretch>
            <a:fillRect/>
          </a:stretch>
        </p:blipFill>
        <p:spPr bwMode="auto">
          <a:xfrm>
            <a:off x="7143768" y="2000246"/>
            <a:ext cx="2135467" cy="2928946"/>
          </a:xfrm>
          <a:prstGeom prst="rect">
            <a:avLst/>
          </a:prstGeom>
          <a:noFill/>
        </p:spPr>
      </p:pic>
      <p:pic>
        <p:nvPicPr>
          <p:cNvPr id="21" name="Picture 4" descr="Resultado de imagen de barra navidad gif animado"/>
          <p:cNvPicPr>
            <a:picLocks noChangeAspect="1" noChangeArrowheads="1" noCrop="1"/>
          </p:cNvPicPr>
          <p:nvPr/>
        </p:nvPicPr>
        <p:blipFill>
          <a:blip r:embed="rId6"/>
          <a:srcRect/>
          <a:stretch>
            <a:fillRect/>
          </a:stretch>
        </p:blipFill>
        <p:spPr bwMode="auto">
          <a:xfrm>
            <a:off x="7715272" y="0"/>
            <a:ext cx="1428728" cy="537006"/>
          </a:xfrm>
          <a:prstGeom prst="rect">
            <a:avLst/>
          </a:prstGeom>
          <a:noFill/>
          <a:effectLst>
            <a:softEdge rad="12700"/>
          </a:effectLst>
        </p:spPr>
      </p:pic>
      <p:pic>
        <p:nvPicPr>
          <p:cNvPr id="22" name="Picture 4" descr="Resultado de imagen de barra navidad gif animado"/>
          <p:cNvPicPr>
            <a:picLocks noChangeAspect="1" noChangeArrowheads="1" noCrop="1"/>
          </p:cNvPicPr>
          <p:nvPr/>
        </p:nvPicPr>
        <p:blipFill>
          <a:blip r:embed="rId6"/>
          <a:srcRect/>
          <a:stretch>
            <a:fillRect/>
          </a:stretch>
        </p:blipFill>
        <p:spPr bwMode="auto">
          <a:xfrm>
            <a:off x="6929454" y="0"/>
            <a:ext cx="1428728" cy="537006"/>
          </a:xfrm>
          <a:prstGeom prst="rect">
            <a:avLst/>
          </a:prstGeom>
          <a:noFill/>
          <a:effectLst>
            <a:softEdge rad="12700"/>
          </a:effectLst>
        </p:spPr>
      </p:pic>
      <p:pic>
        <p:nvPicPr>
          <p:cNvPr id="23" name="Picture 4" descr="Resultado de imagen de barra navidad gif animado"/>
          <p:cNvPicPr>
            <a:picLocks noChangeAspect="1" noChangeArrowheads="1" noCrop="1"/>
          </p:cNvPicPr>
          <p:nvPr/>
        </p:nvPicPr>
        <p:blipFill>
          <a:blip r:embed="rId6"/>
          <a:srcRect/>
          <a:stretch>
            <a:fillRect/>
          </a:stretch>
        </p:blipFill>
        <p:spPr bwMode="auto">
          <a:xfrm>
            <a:off x="1000100" y="0"/>
            <a:ext cx="1428728" cy="537006"/>
          </a:xfrm>
          <a:prstGeom prst="rect">
            <a:avLst/>
          </a:prstGeom>
          <a:noFill/>
          <a:effectLst>
            <a:softEdge rad="12700"/>
          </a:effectLst>
        </p:spPr>
      </p:pic>
      <p:pic>
        <p:nvPicPr>
          <p:cNvPr id="24" name="Picture 4" descr="Resultado de imagen de barra navidad gif animado"/>
          <p:cNvPicPr>
            <a:picLocks noChangeAspect="1" noChangeArrowheads="1" noCrop="1"/>
          </p:cNvPicPr>
          <p:nvPr/>
        </p:nvPicPr>
        <p:blipFill>
          <a:blip r:embed="rId6"/>
          <a:srcRect/>
          <a:stretch>
            <a:fillRect/>
          </a:stretch>
        </p:blipFill>
        <p:spPr bwMode="auto">
          <a:xfrm>
            <a:off x="0" y="0"/>
            <a:ext cx="1428728" cy="537006"/>
          </a:xfrm>
          <a:prstGeom prst="rect">
            <a:avLst/>
          </a:prstGeom>
          <a:noFill/>
          <a:effectLst>
            <a:softEdge rad="12700"/>
          </a:effectLst>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8" name="17 Marcador de contenido" descr="christmas-red-bow-knot-plate-knife-and-fork-christmas-balls-1366x768.jpg"/>
          <p:cNvPicPr>
            <a:picLocks noGrp="1" noChangeAspect="1"/>
          </p:cNvPicPr>
          <p:nvPr>
            <p:ph idx="1"/>
          </p:nvPr>
        </p:nvPicPr>
        <p:blipFill>
          <a:blip r:embed="rId2"/>
          <a:stretch>
            <a:fillRect/>
          </a:stretch>
        </p:blipFill>
        <p:spPr>
          <a:xfrm>
            <a:off x="0" y="2510"/>
            <a:ext cx="9144000" cy="5140990"/>
          </a:xfrm>
        </p:spPr>
      </p:pic>
      <p:pic>
        <p:nvPicPr>
          <p:cNvPr id="2056" name="Picture 8" descr="Resultado de imagen de feliz navidad letras gifs animado"/>
          <p:cNvPicPr>
            <a:picLocks noChangeAspect="1" noChangeArrowheads="1" noCrop="1"/>
          </p:cNvPicPr>
          <p:nvPr/>
        </p:nvPicPr>
        <p:blipFill>
          <a:blip r:embed="rId3"/>
          <a:srcRect/>
          <a:stretch>
            <a:fillRect/>
          </a:stretch>
        </p:blipFill>
        <p:spPr bwMode="auto">
          <a:xfrm>
            <a:off x="2714612" y="2500312"/>
            <a:ext cx="4000528" cy="2000264"/>
          </a:xfrm>
          <a:prstGeom prst="rect">
            <a:avLst/>
          </a:prstGeom>
          <a:noFill/>
        </p:spPr>
      </p:pic>
      <p:pic>
        <p:nvPicPr>
          <p:cNvPr id="2058" name="Picture 10" descr="Rendered Image"/>
          <p:cNvPicPr>
            <a:picLocks noChangeAspect="1" noChangeArrowheads="1"/>
          </p:cNvPicPr>
          <p:nvPr/>
        </p:nvPicPr>
        <p:blipFill>
          <a:blip r:embed="rId4">
            <a:lum bright="-20000" contrast="40000"/>
          </a:blip>
          <a:srcRect/>
          <a:stretch>
            <a:fillRect/>
          </a:stretch>
        </p:blipFill>
        <p:spPr bwMode="auto">
          <a:xfrm rot="19933964">
            <a:off x="1092323" y="2987224"/>
            <a:ext cx="1757991" cy="1137114"/>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0" fill="hold"/>
                                        <p:tgtEl>
                                          <p:spTgt spid="18"/>
                                        </p:tgtEl>
                                        <p:attrNameLst>
                                          <p:attrName>ppt_w</p:attrName>
                                        </p:attrNameLst>
                                      </p:cBhvr>
                                      <p:tavLst>
                                        <p:tav tm="0">
                                          <p:val>
                                            <p:strVal val="4/3*#ppt_w"/>
                                          </p:val>
                                        </p:tav>
                                        <p:tav tm="100000">
                                          <p:val>
                                            <p:strVal val="#ppt_w"/>
                                          </p:val>
                                        </p:tav>
                                      </p:tavLst>
                                    </p:anim>
                                    <p:anim calcmode="lin" valueType="num">
                                      <p:cBhvr>
                                        <p:cTn id="8" dur="5000" fill="hold"/>
                                        <p:tgtEl>
                                          <p:spTgt spid="18"/>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3" presetClass="entr" presetSubtype="16" fill="hold" nodeType="afterEffect">
                                  <p:stCondLst>
                                    <p:cond delay="0"/>
                                  </p:stCondLst>
                                  <p:childTnLst>
                                    <p:set>
                                      <p:cBhvr>
                                        <p:cTn id="11" dur="1" fill="hold">
                                          <p:stCondLst>
                                            <p:cond delay="0"/>
                                          </p:stCondLst>
                                        </p:cTn>
                                        <p:tgtEl>
                                          <p:spTgt spid="2056"/>
                                        </p:tgtEl>
                                        <p:attrNameLst>
                                          <p:attrName>style.visibility</p:attrName>
                                        </p:attrNameLst>
                                      </p:cBhvr>
                                      <p:to>
                                        <p:strVal val="visible"/>
                                      </p:to>
                                    </p:set>
                                    <p:anim calcmode="lin" valueType="num">
                                      <p:cBhvr>
                                        <p:cTn id="12" dur="3000" fill="hold"/>
                                        <p:tgtEl>
                                          <p:spTgt spid="2056"/>
                                        </p:tgtEl>
                                        <p:attrNameLst>
                                          <p:attrName>ppt_w</p:attrName>
                                        </p:attrNameLst>
                                      </p:cBhvr>
                                      <p:tavLst>
                                        <p:tav tm="0">
                                          <p:val>
                                            <p:fltVal val="0"/>
                                          </p:val>
                                        </p:tav>
                                        <p:tav tm="100000">
                                          <p:val>
                                            <p:strVal val="#ppt_w"/>
                                          </p:val>
                                        </p:tav>
                                      </p:tavLst>
                                    </p:anim>
                                    <p:anim calcmode="lin" valueType="num">
                                      <p:cBhvr>
                                        <p:cTn id="13" dur="3000" fill="hold"/>
                                        <p:tgtEl>
                                          <p:spTgt spid="2056"/>
                                        </p:tgtEl>
                                        <p:attrNameLst>
                                          <p:attrName>ppt_h</p:attrName>
                                        </p:attrNameLst>
                                      </p:cBhvr>
                                      <p:tavLst>
                                        <p:tav tm="0">
                                          <p:val>
                                            <p:fltVal val="0"/>
                                          </p:val>
                                        </p:tav>
                                        <p:tav tm="100000">
                                          <p:val>
                                            <p:strVal val="#ppt_h"/>
                                          </p:val>
                                        </p:tav>
                                      </p:tavLst>
                                    </p:anim>
                                  </p:childTnLst>
                                </p:cTn>
                              </p:par>
                            </p:childTnLst>
                          </p:cTn>
                        </p:par>
                        <p:par>
                          <p:cTn id="14" fill="hold">
                            <p:stCondLst>
                              <p:cond delay="8000"/>
                            </p:stCondLst>
                            <p:childTnLst>
                              <p:par>
                                <p:cTn id="15" presetID="31" presetClass="entr" presetSubtype="0" fill="hold" nodeType="afterEffect">
                                  <p:stCondLst>
                                    <p:cond delay="0"/>
                                  </p:stCondLst>
                                  <p:iterate type="lt">
                                    <p:tmPct val="5000"/>
                                  </p:iterate>
                                  <p:childTnLst>
                                    <p:set>
                                      <p:cBhvr>
                                        <p:cTn id="16" dur="1" fill="hold">
                                          <p:stCondLst>
                                            <p:cond delay="0"/>
                                          </p:stCondLst>
                                        </p:cTn>
                                        <p:tgtEl>
                                          <p:spTgt spid="2058"/>
                                        </p:tgtEl>
                                        <p:attrNameLst>
                                          <p:attrName>style.visibility</p:attrName>
                                        </p:attrNameLst>
                                      </p:cBhvr>
                                      <p:to>
                                        <p:strVal val="visible"/>
                                      </p:to>
                                    </p:set>
                                    <p:anim calcmode="lin" valueType="num">
                                      <p:cBhvr>
                                        <p:cTn id="17" dur="1000" fill="hold"/>
                                        <p:tgtEl>
                                          <p:spTgt spid="2058"/>
                                        </p:tgtEl>
                                        <p:attrNameLst>
                                          <p:attrName>ppt_w</p:attrName>
                                        </p:attrNameLst>
                                      </p:cBhvr>
                                      <p:tavLst>
                                        <p:tav tm="0">
                                          <p:val>
                                            <p:fltVal val="0"/>
                                          </p:val>
                                        </p:tav>
                                        <p:tav tm="100000">
                                          <p:val>
                                            <p:strVal val="#ppt_w"/>
                                          </p:val>
                                        </p:tav>
                                      </p:tavLst>
                                    </p:anim>
                                    <p:anim calcmode="lin" valueType="num">
                                      <p:cBhvr>
                                        <p:cTn id="18" dur="1000" fill="hold"/>
                                        <p:tgtEl>
                                          <p:spTgt spid="2058"/>
                                        </p:tgtEl>
                                        <p:attrNameLst>
                                          <p:attrName>ppt_h</p:attrName>
                                        </p:attrNameLst>
                                      </p:cBhvr>
                                      <p:tavLst>
                                        <p:tav tm="0">
                                          <p:val>
                                            <p:fltVal val="0"/>
                                          </p:val>
                                        </p:tav>
                                        <p:tav tm="100000">
                                          <p:val>
                                            <p:strVal val="#ppt_h"/>
                                          </p:val>
                                        </p:tav>
                                      </p:tavLst>
                                    </p:anim>
                                    <p:anim calcmode="lin" valueType="num">
                                      <p:cBhvr>
                                        <p:cTn id="19" dur="1000" fill="hold"/>
                                        <p:tgtEl>
                                          <p:spTgt spid="2058"/>
                                        </p:tgtEl>
                                        <p:attrNameLst>
                                          <p:attrName>style.rotation</p:attrName>
                                        </p:attrNameLst>
                                      </p:cBhvr>
                                      <p:tavLst>
                                        <p:tav tm="0">
                                          <p:val>
                                            <p:fltVal val="90"/>
                                          </p:val>
                                        </p:tav>
                                        <p:tav tm="100000">
                                          <p:val>
                                            <p:fltVal val="0"/>
                                          </p:val>
                                        </p:tav>
                                      </p:tavLst>
                                    </p:anim>
                                    <p:animEffect transition="in" filter="fade">
                                      <p:cBhvr>
                                        <p:cTn id="20" dur="1000"/>
                                        <p:tgtEl>
                                          <p:spTgt spid="2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RECETAS DELICIOSAS PARA NAVIDA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6">
      <a:majorFont>
        <a:latin typeface="Forte"/>
        <a:ea typeface=""/>
        <a:cs typeface=""/>
      </a:majorFont>
      <a:minorFont>
        <a:latin typeface="Fort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-RECETAS DELICIOSAS PARA NAVIDAD-</Template>
  <TotalTime>0</TotalTime>
  <Words>2269</Words>
  <Application>Microsoft Office PowerPoint</Application>
  <PresentationFormat>Presentación en pantalla (16:9)</PresentationFormat>
  <Paragraphs>172</Paragraphs>
  <Slides>16</Slides>
  <Notes>0</Notes>
  <HiddenSlides>0</HiddenSlides>
  <MMClips>1</MMClips>
  <ScaleCrop>false</ScaleCrop>
  <HeadingPairs>
    <vt:vector size="4" baseType="variant">
      <vt:variant>
        <vt:lpstr>Tema</vt:lpstr>
      </vt:variant>
      <vt:variant>
        <vt:i4>2</vt:i4>
      </vt:variant>
      <vt:variant>
        <vt:lpstr>Títulos de diapositiva</vt:lpstr>
      </vt:variant>
      <vt:variant>
        <vt:i4>16</vt:i4>
      </vt:variant>
    </vt:vector>
  </HeadingPairs>
  <TitlesOfParts>
    <vt:vector size="18" baseType="lpstr">
      <vt:lpstr>-RECETAS DELICIOSAS PARA NAVIDAD-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2016-12-07T22:55:39Z</dcterms:created>
  <dcterms:modified xsi:type="dcterms:W3CDTF">2016-12-07T22:57:37Z</dcterms:modified>
</cp:coreProperties>
</file>