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Comic Sans MS" pitchFamily="66" charset="0"/>
      <p:regular r:id="rId12"/>
      <p:bold r:id="rId13"/>
      <p:italic r:id="rId14"/>
      <p:boldItalic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Georgia" pitchFamily="18" charset="0"/>
      <p:regular r:id="rId20"/>
      <p:bold r:id="rId21"/>
      <p:italic r:id="rId22"/>
      <p:boldItalic r:id="rId23"/>
    </p:embeddedFont>
    <p:embeddedFont>
      <p:font typeface="Kristen ITC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E+AGpIi++UEh3iQNOizjw==" hashData="OLd9Pd02ZODj1Xe7jbHBDLFih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2B3616"/>
    <a:srgbClr val="6F6F6F"/>
    <a:srgbClr val="6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809AA-B7CB-49FA-A714-E54F432D467C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5E8B2-4CF8-4D14-926A-5E04EE0A47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370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5E8B2-4CF8-4D14-926A-5E04EE0A47C0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7435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1956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862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8021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2589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0181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0605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3760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087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1552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1176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6874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94C43-8FAF-4917-8797-3A76EC532CA9}" type="datetimeFigureOut">
              <a:rPr lang="es-ES" smtClean="0"/>
              <a:t>10/12/2022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7671E-F6AB-4FD3-85C9-51B6687223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96469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7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5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9855" cy="5143500"/>
          </a:xfrm>
          <a:prstGeom prst="rect">
            <a:avLst/>
          </a:prstGeom>
        </p:spPr>
      </p:pic>
      <p:pic>
        <p:nvPicPr>
          <p:cNvPr id="57" name="56 Imagen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26" t="16968" r="7682" b="5850"/>
          <a:stretch/>
        </p:blipFill>
        <p:spPr>
          <a:xfrm>
            <a:off x="2123728" y="123478"/>
            <a:ext cx="4010145" cy="47525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88" y="0"/>
            <a:ext cx="2547683" cy="372387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709811"/>
            <a:ext cx="1674416" cy="5143500"/>
          </a:xfrm>
          <a:prstGeom prst="rect">
            <a:avLst/>
          </a:prstGeom>
        </p:spPr>
      </p:pic>
      <p:pic>
        <p:nvPicPr>
          <p:cNvPr id="67" name="66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792" y="-285060"/>
            <a:ext cx="9250748" cy="2146999"/>
          </a:xfrm>
          <a:prstGeom prst="rect">
            <a:avLst/>
          </a:prstGeom>
        </p:spPr>
      </p:pic>
      <p:pic>
        <p:nvPicPr>
          <p:cNvPr id="69" name="6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71517"/>
            <a:ext cx="1107523" cy="796506"/>
          </a:xfrm>
          <a:prstGeom prst="rect">
            <a:avLst/>
          </a:prstGeom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474150"/>
            <a:ext cx="1107523" cy="796506"/>
          </a:xfrm>
          <a:prstGeom prst="rect">
            <a:avLst/>
          </a:prstGeom>
        </p:spPr>
      </p:pic>
      <p:pic>
        <p:nvPicPr>
          <p:cNvPr id="71" name="70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3768"/>
            <a:ext cx="1107523" cy="79650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0"/>
            <a:ext cx="1107523" cy="7965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792" y="243768"/>
            <a:ext cx="1107523" cy="796506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906" y="474150"/>
            <a:ext cx="1107523" cy="796506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745" y="787330"/>
            <a:ext cx="1107523" cy="796506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25" y="4465492"/>
            <a:ext cx="1256145" cy="81224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24" y="3552576"/>
            <a:ext cx="7903858" cy="159092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:blinds/>
        <p:sndAc>
          <p:stSnd>
            <p:snd r:embed="rId2" name="Noche de Paz - Daniela Romo.wav"/>
          </p:stSnd>
        </p:sndAc>
      </p:transition>
    </mc:Choice>
    <mc:Fallback xmlns="">
      <p:transition spd="slow" advClick="0" advTm="10000">
        <p:blinds/>
        <p:sndAc>
          <p:stSnd>
            <p:snd r:embed="rId13" name="Noche de Paz - Daniela Ro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40"/>
            <a:ext cx="9144000" cy="509587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" y="-668610"/>
            <a:ext cx="8352928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-8740"/>
            <a:ext cx="3319588" cy="543446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0608" y="987573"/>
            <a:ext cx="3242336" cy="429266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9" r="4550"/>
          <a:stretch/>
        </p:blipFill>
        <p:spPr>
          <a:xfrm>
            <a:off x="404904" y="-275556"/>
            <a:ext cx="8352263" cy="559914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036" y="-668610"/>
            <a:ext cx="3353927" cy="2859782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457" y="1686899"/>
            <a:ext cx="1118351" cy="735388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40"/>
          <a:stretch/>
        </p:blipFill>
        <p:spPr>
          <a:xfrm>
            <a:off x="-47912" y="4445562"/>
            <a:ext cx="9144000" cy="69481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" y="4386445"/>
            <a:ext cx="1335539" cy="863581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191172"/>
            <a:ext cx="1118351" cy="735388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200" y="2054593"/>
            <a:ext cx="1118351" cy="735388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83180"/>
            <a:ext cx="1118351" cy="73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0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0">
        <p:randomBar dir="vert"/>
      </p:transition>
    </mc:Choice>
    <mc:Fallback xmlns="">
      <p:transition spd="slow" advClick="0" advTm="4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36090" y="-2064412"/>
            <a:ext cx="5143500" cy="927232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b="55733"/>
          <a:stretch/>
        </p:blipFill>
        <p:spPr>
          <a:xfrm>
            <a:off x="-128324" y="10291"/>
            <a:ext cx="9380844" cy="3063489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021085" y="2211710"/>
            <a:ext cx="34211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 cuánto anhelo se espera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época de Navidad!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“Hay que comenzar la fiesta;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tiempo de celebrar.”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16016" y="3100930"/>
            <a:ext cx="31806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Sin saber por qué festejan,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sin conocer la Verdad,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comienza la algarabía</a:t>
            </a:r>
          </a:p>
          <a:p>
            <a:r>
              <a:rPr lang="es-ES" sz="2000" dirty="0">
                <a:gradFill flip="none" rotWithShape="1">
                  <a:gsLst>
                    <a:gs pos="0">
                      <a:srgbClr val="FFC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lo que NO es Navidad.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164554"/>
            <a:ext cx="2017526" cy="2512321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4156332"/>
            <a:ext cx="1621402" cy="104842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732" y="-321757"/>
            <a:ext cx="2893290" cy="442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22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00">
        <p:plus/>
      </p:transition>
    </mc:Choice>
    <mc:Fallback xmlns="">
      <p:transition spd="slow" advClick="0" advTm="21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20187" y="-2075317"/>
            <a:ext cx="5255821" cy="9181813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175574"/>
            <a:ext cx="3312368" cy="4718835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979712" y="2067694"/>
            <a:ext cx="309411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¡Que triste la condición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que vive la sociedad!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Al mundo dan pleitesía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los que en tinieblas están.</a:t>
            </a:r>
          </a:p>
          <a:p>
            <a:endParaRPr lang="es-ES" sz="2000" dirty="0">
              <a:latin typeface="Georgia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64088" y="3219822"/>
            <a:ext cx="276389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Buscan llenar un vacío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que con nada llenarán.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Solo Cristo satisface.</a:t>
            </a:r>
          </a:p>
          <a:p>
            <a:r>
              <a:rPr lang="es-ES" sz="2000" dirty="0">
                <a:gradFill>
                  <a:gsLst>
                    <a:gs pos="0">
                      <a:srgbClr val="FF0000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¡JESÚS es la Navidad!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10" y="4227934"/>
            <a:ext cx="1621402" cy="104842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849" y="144016"/>
            <a:ext cx="1882439" cy="307580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1803">
            <a:off x="5702938" y="-710518"/>
            <a:ext cx="2799933" cy="357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89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000">
        <p:split orient="vert"/>
      </p:transition>
    </mc:Choice>
    <mc:Fallback xmlns="">
      <p:transition spd="slow" advClick="0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25384" y="-2025382"/>
            <a:ext cx="5143500" cy="9194266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148419" y="1646574"/>
            <a:ext cx="323999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La tradición con su engaño</a:t>
            </a:r>
          </a:p>
          <a:p>
            <a:r>
              <a:rPr lang="es-ES" sz="2000" dirty="0"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a muchos suele atrapar.</a:t>
            </a:r>
          </a:p>
          <a:p>
            <a:r>
              <a:rPr lang="es-ES" sz="2000" dirty="0"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Hacen todo por costumbre</a:t>
            </a:r>
          </a:p>
          <a:p>
            <a:r>
              <a:rPr lang="es-ES" sz="2000" dirty="0"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6200000" scaled="1"/>
                </a:gradFill>
                <a:latin typeface="Georgia" pitchFamily="18" charset="0"/>
              </a:rPr>
              <a:t>sin siquiera razonar.</a:t>
            </a:r>
          </a:p>
          <a:p>
            <a:endParaRPr lang="es-ES" sz="2000" dirty="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16200000" scaled="1"/>
              </a:gradFill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1608867" cy="492436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09680" y="3168123"/>
            <a:ext cx="33730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gradFill flip="none" rotWithShape="1"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0800000" scaled="1"/>
                  <a:tileRect/>
                </a:gradFill>
                <a:latin typeface="Georgia" pitchFamily="18" charset="0"/>
              </a:rPr>
              <a:t>El que está en Cristo se goza</a:t>
            </a:r>
          </a:p>
          <a:p>
            <a:r>
              <a:rPr lang="es-ES" sz="2000" dirty="0">
                <a:gradFill flip="none" rotWithShape="1"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0800000" scaled="1"/>
                  <a:tileRect/>
                </a:gradFill>
                <a:latin typeface="Georgia" pitchFamily="18" charset="0"/>
              </a:rPr>
              <a:t>en espíritu y verdad.</a:t>
            </a:r>
          </a:p>
          <a:p>
            <a:r>
              <a:rPr lang="es-ES" sz="2000" dirty="0">
                <a:gradFill flip="none" rotWithShape="1"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0800000" scaled="1"/>
                  <a:tileRect/>
                </a:gradFill>
                <a:latin typeface="Georgia" pitchFamily="18" charset="0"/>
              </a:rPr>
              <a:t>Hay gratitud en el alma …</a:t>
            </a:r>
          </a:p>
          <a:p>
            <a:r>
              <a:rPr lang="es-ES" sz="2000" dirty="0">
                <a:gradFill flip="none" rotWithShape="1">
                  <a:gsLst>
                    <a:gs pos="0">
                      <a:schemeClr val="accent6">
                        <a:lumMod val="75000"/>
                      </a:schemeClr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0800000" scaled="1"/>
                  <a:tileRect/>
                </a:gradFill>
                <a:latin typeface="Georgia" pitchFamily="18" charset="0"/>
              </a:rPr>
              <a:t>¡Cada día es Navidad!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4201419"/>
            <a:ext cx="1621402" cy="1048425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51522">
            <a:off x="6466167" y="-1214782"/>
            <a:ext cx="2409316" cy="51435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73" y="-92546"/>
            <a:ext cx="2141627" cy="204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000">
        <p:split orient="vert" dir="in"/>
      </p:transition>
    </mc:Choice>
    <mc:Fallback xmlns="">
      <p:transition spd="slow" advClick="0" advTm="22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8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7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600"/>
                            </p:stCondLst>
                            <p:childTnLst>
                              <p:par>
                                <p:cTn id="3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63533" y="-2036969"/>
            <a:ext cx="5143500" cy="921743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81" y="-182211"/>
            <a:ext cx="9143244" cy="36004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043608" y="2958083"/>
            <a:ext cx="279275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Georgia" pitchFamily="18" charset="0"/>
              </a:rPr>
              <a:t>Es Navidad vida nueva,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Georgia" pitchFamily="18" charset="0"/>
              </a:rPr>
              <a:t>es dejar lo viejo atrás,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Georgia" pitchFamily="18" charset="0"/>
              </a:rPr>
              <a:t>Es empezar sin reservas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Georgia" pitchFamily="18" charset="0"/>
              </a:rPr>
              <a:t>con Jesús ... una amistad.</a:t>
            </a:r>
          </a:p>
          <a:p>
            <a:endParaRPr lang="es-ES" dirty="0">
              <a:gradFill flip="none" rotWithShape="1">
                <a:gsLst>
                  <a:gs pos="0">
                    <a:schemeClr val="tx1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Georgia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64088" y="3235082"/>
            <a:ext cx="31197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66000">
                      <a:srgbClr val="9CB86E"/>
                    </a:gs>
                    <a:gs pos="100000">
                      <a:srgbClr val="156B13"/>
                    </a:gs>
                  </a:gsLst>
                  <a:lin ang="2700000" scaled="1"/>
                  <a:tileRect/>
                </a:gradFill>
                <a:latin typeface="Georgia" pitchFamily="18" charset="0"/>
              </a:rPr>
              <a:t>Si en verdad quieres gozarte,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66000">
                      <a:srgbClr val="9CB86E"/>
                    </a:gs>
                    <a:gs pos="100000">
                      <a:srgbClr val="156B13"/>
                    </a:gs>
                  </a:gsLst>
                  <a:lin ang="2700000" scaled="1"/>
                  <a:tileRect/>
                </a:gradFill>
                <a:latin typeface="Georgia" pitchFamily="18" charset="0"/>
              </a:rPr>
              <a:t>si anhelas un cambio ya ...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66000">
                      <a:srgbClr val="9CB86E"/>
                    </a:gs>
                    <a:gs pos="100000">
                      <a:srgbClr val="156B13"/>
                    </a:gs>
                  </a:gsLst>
                  <a:lin ang="2700000" scaled="1"/>
                  <a:tileRect/>
                </a:gradFill>
                <a:latin typeface="Georgia" pitchFamily="18" charset="0"/>
              </a:rPr>
              <a:t>Dile que sí a Jesucristo</a:t>
            </a:r>
          </a:p>
          <a:p>
            <a:r>
              <a:rPr lang="es-ES" dirty="0">
                <a:gradFill flip="none" rotWithShape="1">
                  <a:gsLst>
                    <a:gs pos="0">
                      <a:schemeClr val="tx1"/>
                    </a:gs>
                    <a:gs pos="66000">
                      <a:srgbClr val="9CB86E"/>
                    </a:gs>
                    <a:gs pos="100000">
                      <a:srgbClr val="156B13"/>
                    </a:gs>
                  </a:gsLst>
                  <a:lin ang="2700000" scaled="1"/>
                  <a:tileRect/>
                </a:gradFill>
                <a:latin typeface="Georgia" pitchFamily="18" charset="0"/>
              </a:rPr>
              <a:t>¡Haz de El tu Navidad!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66" y="4299942"/>
            <a:ext cx="2723222" cy="103777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37" y="4235043"/>
            <a:ext cx="1621402" cy="10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3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split/>
      </p:transition>
    </mc:Choice>
    <mc:Fallback xmlns="">
      <p:transition spd="slow" advClick="0" advTm="28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7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1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2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1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8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" y="19772"/>
            <a:ext cx="9144000" cy="5123727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02" y="543420"/>
            <a:ext cx="4489314" cy="45365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6"/>
          <a:stretch/>
        </p:blipFill>
        <p:spPr>
          <a:xfrm>
            <a:off x="5652120" y="0"/>
            <a:ext cx="2834870" cy="293144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76"/>
          <a:stretch/>
        </p:blipFill>
        <p:spPr>
          <a:xfrm>
            <a:off x="4534888" y="0"/>
            <a:ext cx="4718373" cy="247730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425627" y="2811671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gradFill flip="none" rotWithShape="1">
                  <a:gsLst>
                    <a:gs pos="0">
                      <a:srgbClr val="FF0000"/>
                    </a:gs>
                    <a:gs pos="82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2700000" scaled="1"/>
                  <a:tileRect/>
                </a:gradFill>
                <a:latin typeface="Comic Sans MS" pitchFamily="66" charset="0"/>
              </a:rPr>
              <a:t>Permite que la luz que acompaña a JESÚS entre en tu HOGAR y lo llene de AMOR, ESPERANZA y FELICIDAD. 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40"/>
          <a:stretch/>
        </p:blipFill>
        <p:spPr>
          <a:xfrm>
            <a:off x="-37112" y="3722909"/>
            <a:ext cx="9144000" cy="142058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175702"/>
            <a:ext cx="1398389" cy="904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63609"/>
      </p:ext>
    </p:extLst>
  </p:cSld>
  <p:clrMapOvr>
    <a:masterClrMapping/>
  </p:clrMapOvr>
  <p:transition spd="med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6F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00878" y="-2137439"/>
            <a:ext cx="5380061" cy="9181815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513">
            <a:off x="480856" y="1336274"/>
            <a:ext cx="3442648" cy="30457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97" y="1449485"/>
            <a:ext cx="4739232" cy="307932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836" y="-10726"/>
            <a:ext cx="7264817" cy="189569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58" y="4527894"/>
            <a:ext cx="2877074" cy="49373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252" y="4527893"/>
            <a:ext cx="2066373" cy="49373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56" y="2453468"/>
            <a:ext cx="463951" cy="42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JESÚS ES L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JESÚS ES LA NAVIDAD</Template>
  <TotalTime>0</TotalTime>
  <Words>221</Words>
  <Application>Microsoft Office PowerPoint</Application>
  <PresentationFormat>Presentación en pantalla (16:9)</PresentationFormat>
  <Paragraphs>37</Paragraphs>
  <Slides>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Comic Sans MS</vt:lpstr>
      <vt:lpstr>Calibri</vt:lpstr>
      <vt:lpstr>Georgia</vt:lpstr>
      <vt:lpstr>Kristen ITC</vt:lpstr>
      <vt:lpstr>JESÚS ES LA NAVIDAD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2022-12-10T22:20:14Z</dcterms:created>
  <dcterms:modified xsi:type="dcterms:W3CDTF">2022-12-10T22:23:29Z</dcterms:modified>
</cp:coreProperties>
</file>