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 id="2147483665" r:id="rId2"/>
  </p:sldMasterIdLst>
  <p:notesMasterIdLst>
    <p:notesMasterId r:id="rId87"/>
  </p:notesMasterIdLst>
  <p:sldIdLst>
    <p:sldId id="285" r:id="rId3"/>
    <p:sldId id="417" r:id="rId4"/>
    <p:sldId id="466" r:id="rId5"/>
    <p:sldId id="335" r:id="rId6"/>
    <p:sldId id="470" r:id="rId7"/>
    <p:sldId id="458" r:id="rId8"/>
    <p:sldId id="462" r:id="rId9"/>
    <p:sldId id="469" r:id="rId10"/>
    <p:sldId id="463" r:id="rId11"/>
    <p:sldId id="475" r:id="rId12"/>
    <p:sldId id="459" r:id="rId13"/>
    <p:sldId id="457" r:id="rId14"/>
    <p:sldId id="286" r:id="rId15"/>
    <p:sldId id="461" r:id="rId16"/>
    <p:sldId id="464" r:id="rId17"/>
    <p:sldId id="451" r:id="rId18"/>
    <p:sldId id="467" r:id="rId19"/>
    <p:sldId id="474" r:id="rId20"/>
    <p:sldId id="471" r:id="rId21"/>
    <p:sldId id="476" r:id="rId22"/>
    <p:sldId id="317" r:id="rId23"/>
    <p:sldId id="473" r:id="rId24"/>
    <p:sldId id="479" r:id="rId25"/>
    <p:sldId id="296" r:id="rId26"/>
    <p:sldId id="481" r:id="rId27"/>
    <p:sldId id="472" r:id="rId28"/>
    <p:sldId id="440" r:id="rId29"/>
    <p:sldId id="437" r:id="rId30"/>
    <p:sldId id="454" r:id="rId31"/>
    <p:sldId id="456" r:id="rId32"/>
    <p:sldId id="438" r:id="rId33"/>
    <p:sldId id="330" r:id="rId34"/>
    <p:sldId id="453" r:id="rId35"/>
    <p:sldId id="291" r:id="rId36"/>
    <p:sldId id="331" r:id="rId37"/>
    <p:sldId id="334" r:id="rId38"/>
    <p:sldId id="293" r:id="rId39"/>
    <p:sldId id="292" r:id="rId40"/>
    <p:sldId id="315" r:id="rId41"/>
    <p:sldId id="308" r:id="rId42"/>
    <p:sldId id="316" r:id="rId43"/>
    <p:sldId id="318" r:id="rId44"/>
    <p:sldId id="319" r:id="rId45"/>
    <p:sldId id="323" r:id="rId46"/>
    <p:sldId id="326" r:id="rId47"/>
    <p:sldId id="294" r:id="rId48"/>
    <p:sldId id="436" r:id="rId49"/>
    <p:sldId id="310" r:id="rId50"/>
    <p:sldId id="298" r:id="rId51"/>
    <p:sldId id="333" r:id="rId52"/>
    <p:sldId id="287" r:id="rId53"/>
    <p:sldId id="290" r:id="rId54"/>
    <p:sldId id="444" r:id="rId55"/>
    <p:sldId id="311" r:id="rId56"/>
    <p:sldId id="320" r:id="rId57"/>
    <p:sldId id="289" r:id="rId58"/>
    <p:sldId id="284" r:id="rId59"/>
    <p:sldId id="321" r:id="rId60"/>
    <p:sldId id="295" r:id="rId61"/>
    <p:sldId id="302" r:id="rId62"/>
    <p:sldId id="300" r:id="rId63"/>
    <p:sldId id="322" r:id="rId64"/>
    <p:sldId id="419" r:id="rId65"/>
    <p:sldId id="307" r:id="rId66"/>
    <p:sldId id="468" r:id="rId67"/>
    <p:sldId id="336" r:id="rId68"/>
    <p:sldId id="420" r:id="rId69"/>
    <p:sldId id="306" r:id="rId70"/>
    <p:sldId id="477" r:id="rId71"/>
    <p:sldId id="299" r:id="rId72"/>
    <p:sldId id="328" r:id="rId73"/>
    <p:sldId id="332" r:id="rId74"/>
    <p:sldId id="329" r:id="rId75"/>
    <p:sldId id="314" r:id="rId76"/>
    <p:sldId id="426" r:id="rId77"/>
    <p:sldId id="422" r:id="rId78"/>
    <p:sldId id="430" r:id="rId79"/>
    <p:sldId id="304" r:id="rId80"/>
    <p:sldId id="421" r:id="rId81"/>
    <p:sldId id="423" r:id="rId82"/>
    <p:sldId id="424" r:id="rId83"/>
    <p:sldId id="428" r:id="rId84"/>
    <p:sldId id="418" r:id="rId85"/>
    <p:sldId id="480" r:id="rId86"/>
  </p:sldIdLst>
  <p:sldSz cx="10369550" cy="6858000"/>
  <p:notesSz cx="6858000" cy="9144000"/>
  <p:defaultTextStyle>
    <a:defPPr>
      <a:defRPr lang="es-ES"/>
    </a:defPPr>
    <a:lvl1pPr algn="l" rtl="0" fontAlgn="base">
      <a:spcBef>
        <a:spcPct val="0"/>
      </a:spcBef>
      <a:spcAft>
        <a:spcPct val="0"/>
      </a:spcAft>
      <a:defRPr kern="1200">
        <a:solidFill>
          <a:schemeClr val="tx1"/>
        </a:solidFill>
        <a:latin typeface="Tahoma" pitchFamily="34" charset="0"/>
        <a:ea typeface="+mn-ea"/>
        <a:cs typeface="Arial" charset="0"/>
      </a:defRPr>
    </a:lvl1pPr>
    <a:lvl2pPr marL="457200" algn="l" rtl="0" fontAlgn="base">
      <a:spcBef>
        <a:spcPct val="0"/>
      </a:spcBef>
      <a:spcAft>
        <a:spcPct val="0"/>
      </a:spcAft>
      <a:defRPr kern="1200">
        <a:solidFill>
          <a:schemeClr val="tx1"/>
        </a:solidFill>
        <a:latin typeface="Tahoma" pitchFamily="34" charset="0"/>
        <a:ea typeface="+mn-ea"/>
        <a:cs typeface="Arial" charset="0"/>
      </a:defRPr>
    </a:lvl2pPr>
    <a:lvl3pPr marL="914400" algn="l" rtl="0" fontAlgn="base">
      <a:spcBef>
        <a:spcPct val="0"/>
      </a:spcBef>
      <a:spcAft>
        <a:spcPct val="0"/>
      </a:spcAft>
      <a:defRPr kern="1200">
        <a:solidFill>
          <a:schemeClr val="tx1"/>
        </a:solidFill>
        <a:latin typeface="Tahoma" pitchFamily="34" charset="0"/>
        <a:ea typeface="+mn-ea"/>
        <a:cs typeface="Arial" charset="0"/>
      </a:defRPr>
    </a:lvl3pPr>
    <a:lvl4pPr marL="1371600" algn="l" rtl="0" fontAlgn="base">
      <a:spcBef>
        <a:spcPct val="0"/>
      </a:spcBef>
      <a:spcAft>
        <a:spcPct val="0"/>
      </a:spcAft>
      <a:defRPr kern="1200">
        <a:solidFill>
          <a:schemeClr val="tx1"/>
        </a:solidFill>
        <a:latin typeface="Tahoma" pitchFamily="34" charset="0"/>
        <a:ea typeface="+mn-ea"/>
        <a:cs typeface="Arial" charset="0"/>
      </a:defRPr>
    </a:lvl4pPr>
    <a:lvl5pPr marL="1828800" algn="l" rtl="0" fontAlgn="base">
      <a:spcBef>
        <a:spcPct val="0"/>
      </a:spcBef>
      <a:spcAft>
        <a:spcPct val="0"/>
      </a:spcAft>
      <a:defRPr kern="1200">
        <a:solidFill>
          <a:schemeClr val="tx1"/>
        </a:solidFill>
        <a:latin typeface="Tahoma" pitchFamily="34" charset="0"/>
        <a:ea typeface="+mn-ea"/>
        <a:cs typeface="Arial" charset="0"/>
      </a:defRPr>
    </a:lvl5pPr>
    <a:lvl6pPr marL="2286000" algn="l" defTabSz="914400" rtl="0" eaLnBrk="1" latinLnBrk="0" hangingPunct="1">
      <a:defRPr kern="1200">
        <a:solidFill>
          <a:schemeClr val="tx1"/>
        </a:solidFill>
        <a:latin typeface="Tahoma" pitchFamily="34" charset="0"/>
        <a:ea typeface="+mn-ea"/>
        <a:cs typeface="Arial" charset="0"/>
      </a:defRPr>
    </a:lvl6pPr>
    <a:lvl7pPr marL="2743200" algn="l" defTabSz="914400" rtl="0" eaLnBrk="1" latinLnBrk="0" hangingPunct="1">
      <a:defRPr kern="1200">
        <a:solidFill>
          <a:schemeClr val="tx1"/>
        </a:solidFill>
        <a:latin typeface="Tahoma" pitchFamily="34" charset="0"/>
        <a:ea typeface="+mn-ea"/>
        <a:cs typeface="Arial" charset="0"/>
      </a:defRPr>
    </a:lvl7pPr>
    <a:lvl8pPr marL="3200400" algn="l" defTabSz="914400" rtl="0" eaLnBrk="1" latinLnBrk="0" hangingPunct="1">
      <a:defRPr kern="1200">
        <a:solidFill>
          <a:schemeClr val="tx1"/>
        </a:solidFill>
        <a:latin typeface="Tahoma" pitchFamily="34" charset="0"/>
        <a:ea typeface="+mn-ea"/>
        <a:cs typeface="Arial" charset="0"/>
      </a:defRPr>
    </a:lvl8pPr>
    <a:lvl9pPr marL="3657600" algn="l" defTabSz="914400" rtl="0" eaLnBrk="1" latinLnBrk="0" hangingPunct="1">
      <a:defRPr kern="1200">
        <a:solidFill>
          <a:schemeClr val="tx1"/>
        </a:solidFill>
        <a:latin typeface="Tahoma" pitchFamily="34" charset="0"/>
        <a:ea typeface="+mn-ea"/>
        <a:cs typeface="Arial" charset="0"/>
      </a:defRPr>
    </a:lvl9pPr>
  </p:defaultTextStyle>
  <p:modifyVerifier cryptProviderType="rsaFull" cryptAlgorithmClass="hash" cryptAlgorithmType="typeAny" cryptAlgorithmSid="4" spinCount="50000" saltData="gApiM+r59uty3E2IuuWMiA" hashData="xwrQEN1UgvcgAFZ7Brzo6E8ekg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1A"/>
    <a:srgbClr val="00FFFF"/>
    <a:srgbClr val="333333"/>
    <a:srgbClr val="FF0000"/>
    <a:srgbClr val="993300"/>
    <a:srgbClr val="CC6600"/>
    <a:srgbClr val="000000"/>
    <a:srgbClr val="10F84D"/>
    <a:srgbClr val="FB3F1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80" d="100"/>
          <a:sy n="80" d="100"/>
        </p:scale>
        <p:origin x="-762" y="-228"/>
      </p:cViewPr>
      <p:guideLst>
        <p:guide orient="horz" pos="2160"/>
        <p:guide pos="326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endParaRPr lang="es-ES"/>
          </a:p>
        </p:txBody>
      </p:sp>
      <p:sp>
        <p:nvSpPr>
          <p:cNvPr id="501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endParaRPr lang="es-ES"/>
          </a:p>
        </p:txBody>
      </p:sp>
      <p:sp>
        <p:nvSpPr>
          <p:cNvPr id="50180" name="Rectangle 4"/>
          <p:cNvSpPr>
            <a:spLocks noGrp="1" noRot="1" noChangeAspect="1" noChangeArrowheads="1" noTextEdit="1"/>
          </p:cNvSpPr>
          <p:nvPr>
            <p:ph type="sldImg" idx="2"/>
          </p:nvPr>
        </p:nvSpPr>
        <p:spPr bwMode="auto">
          <a:xfrm>
            <a:off x="836613" y="685800"/>
            <a:ext cx="5184775" cy="3429000"/>
          </a:xfrm>
          <a:prstGeom prst="rect">
            <a:avLst/>
          </a:prstGeom>
          <a:noFill/>
          <a:ln w="9525">
            <a:solidFill>
              <a:srgbClr val="000000"/>
            </a:solidFill>
            <a:miter lim="800000"/>
            <a:headEnd/>
            <a:tailEnd/>
          </a:ln>
          <a:effectLst/>
        </p:spPr>
      </p:sp>
      <p:sp>
        <p:nvSpPr>
          <p:cNvPr id="501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501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endParaRPr lang="es-ES"/>
          </a:p>
        </p:txBody>
      </p:sp>
      <p:sp>
        <p:nvSpPr>
          <p:cNvPr id="501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297C1B63-67DA-49EB-A494-D0641C481D0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7716" y="2130426"/>
            <a:ext cx="8814118"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55433" y="3886200"/>
            <a:ext cx="7258685"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7DFF532-46DD-4DD7-AFF8-78CC9DB88074}" type="slidenum">
              <a:rPr lang="es-ES_tradnl"/>
              <a:pPr/>
              <a:t>‹Nº›</a:t>
            </a:fld>
            <a:endParaRPr lang="es-ES_tradnl"/>
          </a:p>
        </p:txBody>
      </p:sp>
    </p:spTree>
  </p:cSld>
  <p:clrMapOvr>
    <a:masterClrMapping/>
  </p:clrMapOvr>
  <p:transition spd="slow" advTm="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8C7367D-0298-4AB9-B193-2038AF8F0E9D}" type="slidenum">
              <a:rPr lang="es-ES_tradnl"/>
              <a:pPr/>
              <a:t>‹Nº›</a:t>
            </a:fld>
            <a:endParaRPr lang="es-ES_tradnl"/>
          </a:p>
        </p:txBody>
      </p:sp>
    </p:spTree>
  </p:cSld>
  <p:clrMapOvr>
    <a:masterClrMapping/>
  </p:clrMapOvr>
  <p:transition spd="slow" advTm="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19123" y="4406901"/>
            <a:ext cx="8814118"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19123" y="2906713"/>
            <a:ext cx="8814118"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C49E93E-A89B-44D0-B929-21A97182929A}" type="slidenum">
              <a:rPr lang="es-ES_tradnl"/>
              <a:pPr/>
              <a:t>‹Nº›</a:t>
            </a:fld>
            <a:endParaRPr lang="es-ES_tradnl"/>
          </a:p>
        </p:txBody>
      </p:sp>
    </p:spTree>
  </p:cSld>
  <p:clrMapOvr>
    <a:masterClrMapping/>
  </p:clrMapOvr>
  <p:transition spd="slow" advTm="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18477" y="1600201"/>
            <a:ext cx="457988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271188" y="1600201"/>
            <a:ext cx="457988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BBA33E04-5C9B-4DB0-9EAE-A261EBE64C25}" type="slidenum">
              <a:rPr lang="es-ES_tradnl"/>
              <a:pPr/>
              <a:t>‹Nº›</a:t>
            </a:fld>
            <a:endParaRPr lang="es-ES_tradnl"/>
          </a:p>
        </p:txBody>
      </p:sp>
    </p:spTree>
  </p:cSld>
  <p:clrMapOvr>
    <a:masterClrMapping/>
  </p:clrMapOvr>
  <p:transition spd="slow" advTm="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8478" y="1535113"/>
            <a:ext cx="458168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18478" y="2174875"/>
            <a:ext cx="45816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267588" y="1535113"/>
            <a:ext cx="458348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267588" y="2174875"/>
            <a:ext cx="45834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E79627C9-3F85-4930-9A69-9FC62B268292}" type="slidenum">
              <a:rPr lang="es-ES_tradnl"/>
              <a:pPr/>
              <a:t>‹Nº›</a:t>
            </a:fld>
            <a:endParaRPr lang="es-ES_tradnl"/>
          </a:p>
        </p:txBody>
      </p:sp>
    </p:spTree>
  </p:cSld>
  <p:clrMapOvr>
    <a:masterClrMapping/>
  </p:clrMapOvr>
  <p:transition spd="slow"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F809DCCC-FEED-4353-9EE2-3D7758A8A5E7}" type="slidenum">
              <a:rPr lang="es-ES_tradnl"/>
              <a:pPr/>
              <a:t>‹Nº›</a:t>
            </a:fld>
            <a:endParaRPr lang="es-ES_tradnl"/>
          </a:p>
        </p:txBody>
      </p:sp>
    </p:spTree>
  </p:cSld>
  <p:clrMapOvr>
    <a:masterClrMapping/>
  </p:clrMapOvr>
  <p:transition spd="slow" advTm="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5C69068F-38A8-4BC7-96D7-FFB2919819FB}" type="slidenum">
              <a:rPr lang="es-ES_tradnl"/>
              <a:pPr/>
              <a:t>‹Nº›</a:t>
            </a:fld>
            <a:endParaRPr lang="es-ES_tradnl"/>
          </a:p>
        </p:txBody>
      </p:sp>
    </p:spTree>
  </p:cSld>
  <p:clrMapOvr>
    <a:masterClrMapping/>
  </p:clrMapOvr>
  <p:transition spd="slow" advTm="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18478" y="273050"/>
            <a:ext cx="341151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54206" y="273051"/>
            <a:ext cx="57968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18478" y="1435101"/>
            <a:ext cx="341151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D01B3036-0534-41AD-9637-BAA1158BEF2B}" type="slidenum">
              <a:rPr lang="es-ES_tradnl"/>
              <a:pPr/>
              <a:t>‹Nº›</a:t>
            </a:fld>
            <a:endParaRPr lang="es-ES_tradnl"/>
          </a:p>
        </p:txBody>
      </p:sp>
    </p:spTree>
  </p:cSld>
  <p:clrMapOvr>
    <a:masterClrMapping/>
  </p:clrMapOvr>
  <p:transition spd="slow" advTm="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32504" y="4800600"/>
            <a:ext cx="622173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32504" y="612775"/>
            <a:ext cx="622173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32504" y="5367338"/>
            <a:ext cx="622173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85788580-90E9-4C44-BAF3-F93AD090C98C}" type="slidenum">
              <a:rPr lang="es-ES_tradnl"/>
              <a:pPr/>
              <a:t>‹Nº›</a:t>
            </a:fld>
            <a:endParaRPr lang="es-ES_tradnl"/>
          </a:p>
        </p:txBody>
      </p:sp>
    </p:spTree>
  </p:cSld>
  <p:clrMapOvr>
    <a:masterClrMapping/>
  </p:clrMapOvr>
  <p:transition spd="slow" advTm="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C42A6F5-4A22-4D32-BB6B-3E67D1F05374}" type="slidenum">
              <a:rPr lang="es-ES_tradnl"/>
              <a:pPr/>
              <a:t>‹Nº›</a:t>
            </a:fld>
            <a:endParaRPr lang="es-ES_tradnl"/>
          </a:p>
        </p:txBody>
      </p:sp>
    </p:spTree>
  </p:cSld>
  <p:clrMapOvr>
    <a:masterClrMapping/>
  </p:clrMapOvr>
  <p:transition spd="slow" advTm="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17924" y="274639"/>
            <a:ext cx="2333149"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18478" y="274639"/>
            <a:ext cx="682662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BFE597C-5927-4533-9DC4-4175CF323F45}" type="slidenum">
              <a:rPr lang="es-ES_tradnl"/>
              <a:pPr/>
              <a:t>‹Nº›</a:t>
            </a:fld>
            <a:endParaRPr lang="es-ES_tradnl"/>
          </a:p>
        </p:txBody>
      </p:sp>
    </p:spTree>
  </p:cSld>
  <p:clrMapOvr>
    <a:masterClrMapping/>
  </p:clrMapOvr>
  <p:transition spd="slow" advTm="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7716" y="2130428"/>
            <a:ext cx="8814118"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55434" y="3886200"/>
            <a:ext cx="725868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518478" y="274638"/>
            <a:ext cx="9332595"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39939" name="Rectangle 3"/>
          <p:cNvSpPr>
            <a:spLocks noGrp="1" noChangeArrowheads="1"/>
          </p:cNvSpPr>
          <p:nvPr>
            <p:ph type="body" idx="1"/>
          </p:nvPr>
        </p:nvSpPr>
        <p:spPr bwMode="auto">
          <a:xfrm>
            <a:off x="518478" y="1600201"/>
            <a:ext cx="9332595"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39940" name="Rectangle 4"/>
          <p:cNvSpPr>
            <a:spLocks noGrp="1" noChangeArrowheads="1"/>
          </p:cNvSpPr>
          <p:nvPr>
            <p:ph type="dt" sz="half" idx="2"/>
          </p:nvPr>
        </p:nvSpPr>
        <p:spPr bwMode="auto">
          <a:xfrm>
            <a:off x="518477" y="6245225"/>
            <a:ext cx="2419562"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es-ES_tradnl"/>
          </a:p>
        </p:txBody>
      </p:sp>
      <p:sp>
        <p:nvSpPr>
          <p:cNvPr id="39941" name="Rectangle 5"/>
          <p:cNvSpPr>
            <a:spLocks noGrp="1" noChangeArrowheads="1"/>
          </p:cNvSpPr>
          <p:nvPr>
            <p:ph type="ftr" sz="quarter" idx="3"/>
          </p:nvPr>
        </p:nvSpPr>
        <p:spPr bwMode="auto">
          <a:xfrm>
            <a:off x="3542930" y="6245225"/>
            <a:ext cx="3283691"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es-ES_tradnl"/>
          </a:p>
        </p:txBody>
      </p:sp>
      <p:sp>
        <p:nvSpPr>
          <p:cNvPr id="39942" name="Rectangle 6"/>
          <p:cNvSpPr>
            <a:spLocks noGrp="1" noChangeArrowheads="1"/>
          </p:cNvSpPr>
          <p:nvPr>
            <p:ph type="sldNum" sz="quarter" idx="4"/>
          </p:nvPr>
        </p:nvSpPr>
        <p:spPr bwMode="auto">
          <a:xfrm>
            <a:off x="7431511" y="6245225"/>
            <a:ext cx="2419562"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fld id="{A80405AD-E1EE-4104-8F0F-256F0F4EA1D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Lst>
  <p:transition spd="slow" advTm="5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18477" y="6245225"/>
            <a:ext cx="2419562"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6"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hyperlink" Target="http://www.abc.es/loteria-de-navidad/abci-primer-quinto-premio-loteria-navidad-recae-22259-201612221017_noticia.html" TargetMode="External"/><Relationship Id="rId13" Type="http://schemas.openxmlformats.org/officeDocument/2006/relationships/hyperlink" Target="http://www.abc.es/loteria-de-navidad/abci-60272-sexto-quinto-premio-loteria-navidad-2016-201612221247_noticia.html" TargetMode="External"/><Relationship Id="rId3" Type="http://schemas.openxmlformats.org/officeDocument/2006/relationships/hyperlink" Target="http://www.abc.es/loteria-de-navidad/abci-66513-gordo-loteria-navidad-2016-201612221232_noticia.html" TargetMode="External"/><Relationship Id="rId7" Type="http://schemas.openxmlformats.org/officeDocument/2006/relationships/hyperlink" Target="http://www.abc.es/loteria-de-navidad/abci-numero-07211-segundo-cuarto-premio-loteria-navidad-201612221141_noticia.html" TargetMode="External"/><Relationship Id="rId12" Type="http://schemas.openxmlformats.org/officeDocument/2006/relationships/hyperlink" Target="http://www.abc.es/loteria-de-navidad/abci-loteria-navidad-2016-70264-cuarto-quinto-premio-sorteo-extraordinario-navidad-201612221204_noticia.htmll" TargetMode="External"/><Relationship Id="rId17" Type="http://schemas.openxmlformats.org/officeDocument/2006/relationships/hyperlink" Target="http://pubads.g.doubleclick.net/gampad/clk?id=227094003&amp;iu=/4900/vocento.abc/loteria_navidad_patroc_abc_sanitas" TargetMode="External"/><Relationship Id="rId2" Type="http://schemas.openxmlformats.org/officeDocument/2006/relationships/image" Target="../media/image9.gif"/><Relationship Id="rId16" Type="http://schemas.openxmlformats.org/officeDocument/2006/relationships/hyperlink" Target="http://www.abc.es/loteria-de-navidad/" TargetMode="External"/><Relationship Id="rId1" Type="http://schemas.openxmlformats.org/officeDocument/2006/relationships/slideLayout" Target="../slideLayouts/slideLayout7.xml"/><Relationship Id="rId6" Type="http://schemas.openxmlformats.org/officeDocument/2006/relationships/hyperlink" Target="http://www.abc.es/loteria-de-navidad/abci-loteria-navidad-primer-cuarto-premio-numero-59444-201612220917_noticia.html" TargetMode="External"/><Relationship Id="rId11" Type="http://schemas.openxmlformats.org/officeDocument/2006/relationships/hyperlink" Target="http://www.abc.es/loteria-de-navidad/abci-quinto-quintos-premios-loteria-navidad-recae-91917-201612221236_noticia.html" TargetMode="External"/><Relationship Id="rId5" Type="http://schemas.openxmlformats.org/officeDocument/2006/relationships/hyperlink" Target="http://www.abc.es/loteria-de-navidad/abci-78748-lleva-tercer-premio-loteria-navidad-201612221204_noticia.html" TargetMode="External"/><Relationship Id="rId15" Type="http://schemas.openxmlformats.org/officeDocument/2006/relationships/hyperlink" Target="http://www.abc.es/loteria-de-navidad/abci-loteria-navidad-2016-octavo-quinto-premio-sorteo-navidad-recae-numero-3371-201612221313_noticia.html" TargetMode="External"/><Relationship Id="rId10" Type="http://schemas.openxmlformats.org/officeDocument/2006/relationships/hyperlink" Target="http://www.abc.es/loteria-de-navidad/abci-tercer-quinto-premio-loteria-navidad-para-39415-201612221120_noticia.html" TargetMode="External"/><Relationship Id="rId4" Type="http://schemas.openxmlformats.org/officeDocument/2006/relationships/hyperlink" Target="http://www.abc.es/loteria-de-navidad/abci-loteria-navidad-2016-4536-segundo-premio-loteria-navidad-201612221123_noticia.html" TargetMode="External"/><Relationship Id="rId9" Type="http://schemas.openxmlformats.org/officeDocument/2006/relationships/hyperlink" Target="http://www.abc.es/loteria-de-navidad/abci-19152-segundo-quinto-premio-loteria-navidad-2016-201612221048_noticia.html" TargetMode="External"/><Relationship Id="rId14" Type="http://schemas.openxmlformats.org/officeDocument/2006/relationships/hyperlink" Target="http://www.abc.es/loteria-de-navidad/abci-septimo-quinto-premio-loteria-navidad-lleva-68981-201612221304_noticia.html"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4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4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5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0.gif"/><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50.gif"/><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71.jpeg"/></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50.gif"/><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hyperlink" Target="http://cimarron-zgz.blogspot.com/2011/12/sorteo-de-loteria-de-navidad-2011-las.html" TargetMode="External"/><Relationship Id="rId2" Type="http://schemas.openxmlformats.org/officeDocument/2006/relationships/image" Target="../media/image50.gif"/><Relationship Id="rId1" Type="http://schemas.openxmlformats.org/officeDocument/2006/relationships/slideLayout" Target="../slideLayouts/slideLayout7.xml"/><Relationship Id="rId4" Type="http://schemas.openxmlformats.org/officeDocument/2006/relationships/image" Target="../media/image78.jpeg"/></Relationships>
</file>

<file path=ppt/slides/_rels/slide7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81.jpeg"/></Relationships>
</file>

<file path=ppt/slides/_rels/slide77.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image" Target="../media/image88.jpeg"/><Relationship Id="rId7" Type="http://schemas.openxmlformats.org/officeDocument/2006/relationships/image" Target="../media/image91.png"/><Relationship Id="rId2" Type="http://schemas.openxmlformats.org/officeDocument/2006/relationships/image" Target="../media/image2.gif"/><Relationship Id="rId1" Type="http://schemas.openxmlformats.org/officeDocument/2006/relationships/slideLayout" Target="../slideLayouts/slideLayout7.xml"/><Relationship Id="rId6" Type="http://schemas.openxmlformats.org/officeDocument/2006/relationships/image" Target="../media/image90.png"/><Relationship Id="rId5" Type="http://schemas.openxmlformats.org/officeDocument/2006/relationships/image" Target="../media/image89.png"/><Relationship Id="rId4" Type="http://schemas.openxmlformats.org/officeDocument/2006/relationships/image" Target="../media/image4.gif"/><Relationship Id="rId9" Type="http://schemas.openxmlformats.org/officeDocument/2006/relationships/image" Target="../media/image93.png"/></Relationships>
</file>

<file path=ppt/slides/_rels/slide84.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image" Target="../media/image99.png"/><Relationship Id="rId18" Type="http://schemas.openxmlformats.org/officeDocument/2006/relationships/image" Target="../media/image102.png"/><Relationship Id="rId3" Type="http://schemas.openxmlformats.org/officeDocument/2006/relationships/audio" Target="../media/audio5.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0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5.png"/><Relationship Id="rId11" Type="http://schemas.openxmlformats.org/officeDocument/2006/relationships/image" Target="../media/image98.png"/><Relationship Id="rId5" Type="http://schemas.openxmlformats.org/officeDocument/2006/relationships/hyperlink" Target="http://www.mispps.com/" TargetMode="External"/><Relationship Id="rId15" Type="http://schemas.openxmlformats.org/officeDocument/2006/relationships/image" Target="../media/image100.png"/><Relationship Id="rId10" Type="http://schemas.openxmlformats.org/officeDocument/2006/relationships/hyperlink" Target="https://www.facebook.com/mispps" TargetMode="External"/><Relationship Id="rId4" Type="http://schemas.openxmlformats.org/officeDocument/2006/relationships/image" Target="../media/image94.png"/><Relationship Id="rId9" Type="http://schemas.openxmlformats.org/officeDocument/2006/relationships/image" Target="../media/image9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19" name="Image 3" descr="animation3.gif"/>
          <p:cNvPicPr>
            <a:picLocks noChangeAspect="1"/>
          </p:cNvPicPr>
          <p:nvPr/>
        </p:nvPicPr>
        <p:blipFill>
          <a:blip r:embed="rId3"/>
          <a:srcRect l="3331" t="2769" r="2597" b="7964"/>
          <a:stretch>
            <a:fillRect/>
          </a:stretch>
        </p:blipFill>
        <p:spPr bwMode="auto">
          <a:xfrm>
            <a:off x="0" y="0"/>
            <a:ext cx="10369550" cy="6858000"/>
          </a:xfrm>
          <a:prstGeom prst="rect">
            <a:avLst/>
          </a:prstGeom>
          <a:noFill/>
          <a:ln w="9525">
            <a:noFill/>
            <a:miter lim="800000"/>
            <a:headEnd/>
            <a:tailEnd/>
          </a:ln>
        </p:spPr>
      </p:pic>
      <p:pic>
        <p:nvPicPr>
          <p:cNvPr id="13" name="Picture 2" descr="http://3.bp.blogspot.com/-r6HM6KE57Dc/TzMsOjLvfaI/AAAAAAAACT8/u7-wAM1dZcc/s1600/0k0289_gif-sicodelicos-02.gif"/>
          <p:cNvPicPr>
            <a:picLocks noChangeAspect="1" noChangeArrowheads="1" noCrop="1"/>
          </p:cNvPicPr>
          <p:nvPr/>
        </p:nvPicPr>
        <p:blipFill>
          <a:blip r:embed="rId4">
            <a:duotone>
              <a:schemeClr val="accent1">
                <a:shade val="45000"/>
                <a:satMod val="135000"/>
              </a:schemeClr>
              <a:prstClr val="white"/>
            </a:duotone>
            <a:lum bright="-20000" contrast="100000"/>
          </a:blip>
          <a:srcRect/>
          <a:stretch>
            <a:fillRect/>
          </a:stretch>
        </p:blipFill>
        <p:spPr bwMode="auto">
          <a:xfrm>
            <a:off x="0" y="1"/>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sp>
        <p:nvSpPr>
          <p:cNvPr id="76803" name="1 Marcador de fecha"/>
          <p:cNvSpPr txBox="1">
            <a:spLocks noGrp="1"/>
          </p:cNvSpPr>
          <p:nvPr/>
        </p:nvSpPr>
        <p:spPr bwMode="auto">
          <a:xfrm>
            <a:off x="7615155" y="6143644"/>
            <a:ext cx="2419562" cy="476250"/>
          </a:xfrm>
          <a:prstGeom prst="rect">
            <a:avLst/>
          </a:prstGeom>
          <a:noFill/>
          <a:ln w="9525">
            <a:noFill/>
            <a:miter lim="800000"/>
            <a:headEnd/>
            <a:tailEnd/>
          </a:ln>
        </p:spPr>
        <p:txBody>
          <a:bodyPr/>
          <a:lstStyle/>
          <a:p>
            <a:fld id="{1C6C7FF3-F8A5-4574-A372-9128BEC68558}" type="datetime1">
              <a:rPr lang="es-ES_tradnl" sz="2000" b="1">
                <a:latin typeface="Arial" charset="0"/>
              </a:rPr>
              <a:pPr/>
              <a:t>22/12/2016</a:t>
            </a:fld>
            <a:endParaRPr lang="es-ES_tradnl" sz="2000" b="1" dirty="0">
              <a:latin typeface="Arial" charset="0"/>
            </a:endParaRPr>
          </a:p>
        </p:txBody>
      </p:sp>
      <p:pic>
        <p:nvPicPr>
          <p:cNvPr id="76809" name="Picture 15" descr="butlets_100"/>
          <p:cNvPicPr>
            <a:picLocks noChangeAspect="1" noChangeArrowheads="1" noCrop="1"/>
          </p:cNvPicPr>
          <p:nvPr/>
        </p:nvPicPr>
        <p:blipFill>
          <a:blip r:embed="rId5"/>
          <a:srcRect/>
          <a:stretch>
            <a:fillRect/>
          </a:stretch>
        </p:blipFill>
        <p:spPr bwMode="auto">
          <a:xfrm>
            <a:off x="5427813" y="2214554"/>
            <a:ext cx="673301" cy="582612"/>
          </a:xfrm>
          <a:prstGeom prst="rect">
            <a:avLst/>
          </a:prstGeom>
          <a:noFill/>
          <a:ln w="9525">
            <a:noFill/>
            <a:miter lim="800000"/>
            <a:headEnd/>
            <a:tailEnd/>
          </a:ln>
        </p:spPr>
      </p:pic>
      <p:pic>
        <p:nvPicPr>
          <p:cNvPr id="76810" name="Picture 16" descr="butlets_100"/>
          <p:cNvPicPr>
            <a:picLocks noChangeAspect="1" noChangeArrowheads="1" noCrop="1"/>
          </p:cNvPicPr>
          <p:nvPr/>
        </p:nvPicPr>
        <p:blipFill>
          <a:blip r:embed="rId5"/>
          <a:srcRect/>
          <a:stretch>
            <a:fillRect/>
          </a:stretch>
        </p:blipFill>
        <p:spPr bwMode="auto">
          <a:xfrm>
            <a:off x="8263257" y="2428869"/>
            <a:ext cx="673301" cy="582613"/>
          </a:xfrm>
          <a:prstGeom prst="rect">
            <a:avLst/>
          </a:prstGeom>
          <a:noFill/>
          <a:ln w="9525">
            <a:noFill/>
            <a:miter lim="800000"/>
            <a:headEnd/>
            <a:tailEnd/>
          </a:ln>
        </p:spPr>
      </p:pic>
      <p:sp>
        <p:nvSpPr>
          <p:cNvPr id="3077" name="WordArt 5"/>
          <p:cNvSpPr>
            <a:spLocks noChangeArrowheads="1" noChangeShapeType="1" noTextEdit="1"/>
          </p:cNvSpPr>
          <p:nvPr/>
        </p:nvSpPr>
        <p:spPr bwMode="auto">
          <a:xfrm>
            <a:off x="1377180" y="6000769"/>
            <a:ext cx="2774214" cy="504825"/>
          </a:xfrm>
          <a:prstGeom prst="rect">
            <a:avLst/>
          </a:prstGeom>
        </p:spPr>
        <p:txBody>
          <a:bodyPr wrap="none" fromWordArt="1">
            <a:prstTxWarp prst="textDoubleWave1">
              <a:avLst>
                <a:gd name="adj1" fmla="val 6500"/>
                <a:gd name="adj2" fmla="val 0"/>
              </a:avLst>
            </a:prstTxWarp>
          </a:bodyPr>
          <a:lstStyle/>
          <a:p>
            <a:pPr algn="ctr"/>
            <a:r>
              <a:rPr lang="es-ES" sz="3600" b="1" kern="10" spc="-360" dirty="0">
                <a:ln w="25400">
                  <a:solidFill>
                    <a:srgbClr val="FF0000"/>
                  </a:solidFill>
                  <a:round/>
                  <a:headEnd/>
                  <a:tailEnd/>
                </a:ln>
                <a:solidFill>
                  <a:srgbClr val="FFFF00"/>
                </a:solidFill>
                <a:effectLst>
                  <a:outerShdw dist="125724" dir="18900000" algn="ctr" rotWithShape="0">
                    <a:srgbClr val="000099"/>
                  </a:outerShdw>
                </a:effectLst>
                <a:latin typeface="Arial Black" pitchFamily="34" charset="0"/>
              </a:rPr>
              <a:t>José Luis</a:t>
            </a:r>
          </a:p>
        </p:txBody>
      </p:sp>
      <p:sp>
        <p:nvSpPr>
          <p:cNvPr id="2" name="WordArt 5"/>
          <p:cNvSpPr>
            <a:spLocks noChangeArrowheads="1" noChangeShapeType="1" noTextEdit="1"/>
          </p:cNvSpPr>
          <p:nvPr/>
        </p:nvSpPr>
        <p:spPr bwMode="auto">
          <a:xfrm>
            <a:off x="1541437" y="1285860"/>
            <a:ext cx="7676347" cy="2376488"/>
          </a:xfrm>
          <a:prstGeom prst="rect">
            <a:avLst/>
          </a:prstGeom>
        </p:spPr>
        <p:txBody>
          <a:bodyPr wrap="none" fromWordArt="1">
            <a:prstTxWarp prst="textDoubleWave1">
              <a:avLst>
                <a:gd name="adj1" fmla="val 6500"/>
                <a:gd name="adj2" fmla="val 0"/>
              </a:avLst>
            </a:prstTxWarp>
          </a:bodyPr>
          <a:lstStyle/>
          <a:p>
            <a:pPr algn="ctr"/>
            <a:r>
              <a:rPr lang="es-ES" sz="3600" b="1" kern="10" spc="-360" dirty="0">
                <a:ln w="25400">
                  <a:solidFill>
                    <a:srgbClr val="FF0000"/>
                  </a:solidFill>
                  <a:round/>
                  <a:headEnd/>
                  <a:tailEnd/>
                </a:ln>
                <a:solidFill>
                  <a:srgbClr val="FFFF00"/>
                </a:solidFill>
                <a:effectLst>
                  <a:outerShdw dist="125724" dir="18900000" algn="ctr" rotWithShape="0">
                    <a:srgbClr val="000099"/>
                  </a:outerShdw>
                </a:effectLst>
                <a:latin typeface="Arial Unicode MS"/>
                <a:ea typeface="Arial Unicode MS"/>
                <a:cs typeface="Arial Unicode MS"/>
              </a:rPr>
              <a:t>El Gordo</a:t>
            </a:r>
          </a:p>
        </p:txBody>
      </p:sp>
      <p:sp>
        <p:nvSpPr>
          <p:cNvPr id="3" name="WordArt 5"/>
          <p:cNvSpPr>
            <a:spLocks noChangeArrowheads="1" noChangeShapeType="1" noTextEdit="1"/>
          </p:cNvSpPr>
          <p:nvPr/>
        </p:nvSpPr>
        <p:spPr bwMode="auto">
          <a:xfrm>
            <a:off x="2653597" y="3789363"/>
            <a:ext cx="4736509" cy="647700"/>
          </a:xfrm>
          <a:prstGeom prst="rect">
            <a:avLst/>
          </a:prstGeom>
        </p:spPr>
        <p:txBody>
          <a:bodyPr wrap="none" fromWordArt="1">
            <a:prstTxWarp prst="textDoubleWave1">
              <a:avLst>
                <a:gd name="adj1" fmla="val 6500"/>
                <a:gd name="adj2" fmla="val 0"/>
              </a:avLst>
            </a:prstTxWarp>
          </a:bodyPr>
          <a:lstStyle/>
          <a:p>
            <a:pPr algn="ctr"/>
            <a:r>
              <a:rPr lang="es-ES" sz="3600" b="1" kern="10" spc="-360" dirty="0">
                <a:ln w="25400">
                  <a:solidFill>
                    <a:srgbClr val="FF0000"/>
                  </a:solidFill>
                  <a:round/>
                  <a:headEnd/>
                  <a:tailEnd/>
                </a:ln>
                <a:solidFill>
                  <a:srgbClr val="FFFF00"/>
                </a:solidFill>
                <a:effectLst>
                  <a:outerShdw dist="125724" dir="18900000" algn="ctr" rotWithShape="0">
                    <a:srgbClr val="000099"/>
                  </a:outerShdw>
                </a:effectLst>
                <a:latin typeface="Arial Unicode MS"/>
                <a:ea typeface="Arial Unicode MS"/>
                <a:cs typeface="Arial Unicode MS"/>
              </a:rPr>
              <a:t>de </a:t>
            </a:r>
            <a:r>
              <a:rPr lang="es-ES" sz="3600" b="1" kern="10" spc="-360" dirty="0" smtClean="0">
                <a:ln w="25400">
                  <a:solidFill>
                    <a:srgbClr val="FF0000"/>
                  </a:solidFill>
                  <a:round/>
                  <a:headEnd/>
                  <a:tailEnd/>
                </a:ln>
                <a:solidFill>
                  <a:srgbClr val="FFFF00"/>
                </a:solidFill>
                <a:effectLst>
                  <a:outerShdw dist="125724" dir="18900000" algn="ctr" rotWithShape="0">
                    <a:srgbClr val="000099"/>
                  </a:outerShdw>
                </a:effectLst>
                <a:latin typeface="Arial Unicode MS"/>
                <a:ea typeface="Arial Unicode MS"/>
                <a:cs typeface="Arial Unicode MS"/>
              </a:rPr>
              <a:t> la  NAVIDAD</a:t>
            </a:r>
            <a:endParaRPr lang="es-ES" sz="3600" b="1" kern="10" spc="-360" dirty="0">
              <a:ln w="25400">
                <a:solidFill>
                  <a:srgbClr val="FF0000"/>
                </a:solidFill>
                <a:round/>
                <a:headEnd/>
                <a:tailEnd/>
              </a:ln>
              <a:solidFill>
                <a:srgbClr val="FFFF00"/>
              </a:solidFill>
              <a:effectLst>
                <a:outerShdw dist="125724" dir="18900000" algn="ctr" rotWithShape="0">
                  <a:srgbClr val="000099"/>
                </a:outerShdw>
              </a:effectLst>
              <a:latin typeface="Arial Unicode MS"/>
              <a:ea typeface="Arial Unicode MS"/>
              <a:cs typeface="Arial Unicode MS"/>
            </a:endParaRPr>
          </a:p>
        </p:txBody>
      </p:sp>
      <p:pic>
        <p:nvPicPr>
          <p:cNvPr id="9" name="Image 2" descr="swirlrainbw3.gif"/>
          <p:cNvPicPr>
            <a:picLocks noChangeAspect="1"/>
          </p:cNvPicPr>
          <p:nvPr/>
        </p:nvPicPr>
        <p:blipFill>
          <a:blip r:embed="rId6" cstate="print"/>
          <a:srcRect/>
          <a:stretch>
            <a:fillRect/>
          </a:stretch>
        </p:blipFill>
        <p:spPr bwMode="auto">
          <a:xfrm rot="5400000">
            <a:off x="-3389393" y="3389395"/>
            <a:ext cx="6858000" cy="79212"/>
          </a:xfrm>
          <a:prstGeom prst="rect">
            <a:avLst/>
          </a:prstGeom>
          <a:noFill/>
          <a:ln w="9525">
            <a:noFill/>
            <a:miter lim="800000"/>
            <a:headEnd/>
            <a:tailEnd/>
          </a:ln>
        </p:spPr>
      </p:pic>
      <p:pic>
        <p:nvPicPr>
          <p:cNvPr id="10" name="Image 2" descr="swirlrainbw3.gif"/>
          <p:cNvPicPr>
            <a:picLocks noChangeAspect="1"/>
          </p:cNvPicPr>
          <p:nvPr/>
        </p:nvPicPr>
        <p:blipFill>
          <a:blip r:embed="rId6" cstate="print"/>
          <a:srcRect/>
          <a:stretch>
            <a:fillRect/>
          </a:stretch>
        </p:blipFill>
        <p:spPr bwMode="auto">
          <a:xfrm rot="5400000">
            <a:off x="6980156" y="3389394"/>
            <a:ext cx="6858000" cy="79212"/>
          </a:xfrm>
          <a:prstGeom prst="rect">
            <a:avLst/>
          </a:prstGeom>
          <a:noFill/>
          <a:ln w="9525">
            <a:noFill/>
            <a:miter lim="800000"/>
            <a:headEnd/>
            <a:tailEnd/>
          </a:ln>
        </p:spPr>
      </p:pic>
      <p:pic>
        <p:nvPicPr>
          <p:cNvPr id="11" name="Image 2" descr="swirlrainbw3.gif"/>
          <p:cNvPicPr>
            <a:picLocks noChangeAspect="1"/>
          </p:cNvPicPr>
          <p:nvPr/>
        </p:nvPicPr>
        <p:blipFill>
          <a:blip r:embed="rId6" cstate="print"/>
          <a:srcRect/>
          <a:stretch>
            <a:fillRect/>
          </a:stretch>
        </p:blipFill>
        <p:spPr bwMode="auto">
          <a:xfrm rot="10800000">
            <a:off x="0" y="0"/>
            <a:ext cx="10369550" cy="69850"/>
          </a:xfrm>
          <a:prstGeom prst="rect">
            <a:avLst/>
          </a:prstGeom>
          <a:noFill/>
          <a:ln w="9525">
            <a:noFill/>
            <a:miter lim="800000"/>
            <a:headEnd/>
            <a:tailEnd/>
          </a:ln>
        </p:spPr>
      </p:pic>
      <p:pic>
        <p:nvPicPr>
          <p:cNvPr id="12" name="Image 2" descr="swirlrainbw3.gif"/>
          <p:cNvPicPr>
            <a:picLocks noChangeAspect="1"/>
          </p:cNvPicPr>
          <p:nvPr/>
        </p:nvPicPr>
        <p:blipFill>
          <a:blip r:embed="rId6" cstate="print"/>
          <a:srcRect/>
          <a:stretch>
            <a:fillRect/>
          </a:stretch>
        </p:blipFill>
        <p:spPr bwMode="auto">
          <a:xfrm rot="10800000">
            <a:off x="0" y="6788150"/>
            <a:ext cx="10369550" cy="69850"/>
          </a:xfrm>
          <a:prstGeom prst="rect">
            <a:avLst/>
          </a:prstGeom>
          <a:noFill/>
          <a:ln w="9525">
            <a:noFill/>
            <a:miter lim="800000"/>
            <a:headEnd/>
            <a:tailEnd/>
          </a:ln>
        </p:spPr>
      </p:pic>
      <p:pic>
        <p:nvPicPr>
          <p:cNvPr id="14" name="Picture 2" descr="CARA"/>
          <p:cNvPicPr>
            <a:picLocks noChangeAspect="1" noChangeArrowheads="1"/>
          </p:cNvPicPr>
          <p:nvPr/>
        </p:nvPicPr>
        <p:blipFill>
          <a:blip r:embed="rId7" cstate="print"/>
          <a:srcRect/>
          <a:stretch>
            <a:fillRect/>
          </a:stretch>
        </p:blipFill>
        <p:spPr bwMode="auto">
          <a:xfrm>
            <a:off x="285232" y="5436354"/>
            <a:ext cx="1010935" cy="1061382"/>
          </a:xfrm>
          <a:prstGeom prst="rect">
            <a:avLst/>
          </a:prstGeom>
          <a:noFill/>
          <a:ln w="38100">
            <a:solidFill>
              <a:srgbClr val="1CDEF8"/>
            </a:solidFill>
            <a:miter lim="800000"/>
            <a:headEnd/>
            <a:tailEnd/>
          </a:ln>
        </p:spPr>
      </p:pic>
      <p:pic>
        <p:nvPicPr>
          <p:cNvPr id="15" name="Picture 12" descr="Image1"/>
          <p:cNvPicPr>
            <a:picLocks noChangeAspect="1" noChangeArrowheads="1" noCrop="1"/>
          </p:cNvPicPr>
          <p:nvPr/>
        </p:nvPicPr>
        <p:blipFill>
          <a:blip r:embed="rId8" cstate="print"/>
          <a:srcRect/>
          <a:stretch>
            <a:fillRect/>
          </a:stretch>
        </p:blipFill>
        <p:spPr bwMode="auto">
          <a:xfrm>
            <a:off x="203572" y="188641"/>
            <a:ext cx="885732" cy="1066800"/>
          </a:xfrm>
          <a:prstGeom prst="rect">
            <a:avLst/>
          </a:prstGeom>
          <a:noFill/>
          <a:ln w="9525">
            <a:noFill/>
            <a:miter lim="800000"/>
            <a:headEnd/>
            <a:tailEnd/>
          </a:ln>
        </p:spPr>
      </p:pic>
      <p:pic>
        <p:nvPicPr>
          <p:cNvPr id="16" name="Picture 8"/>
          <p:cNvPicPr>
            <a:picLocks noChangeAspect="1" noChangeArrowheads="1"/>
          </p:cNvPicPr>
          <p:nvPr/>
        </p:nvPicPr>
        <p:blipFill>
          <a:blip r:embed="rId9" cstate="print"/>
          <a:srcRect/>
          <a:stretch>
            <a:fillRect/>
          </a:stretch>
        </p:blipFill>
        <p:spPr bwMode="auto">
          <a:xfrm>
            <a:off x="530210" y="764704"/>
            <a:ext cx="1162973" cy="723900"/>
          </a:xfrm>
          <a:prstGeom prst="rect">
            <a:avLst/>
          </a:prstGeom>
          <a:noFill/>
          <a:ln w="9525">
            <a:noFill/>
            <a:round/>
            <a:headEnd/>
            <a:tailEnd/>
          </a:ln>
        </p:spPr>
      </p:pic>
    </p:spTree>
  </p:cSld>
  <p:clrMapOvr>
    <a:masterClrMapping/>
  </p:clrMapOvr>
  <p:transition spd="slow" advTm="13000">
    <p:sndAc>
      <p:stSnd loop="1">
        <p:snd r:embed="rId2" name="Silvia Marsó, Zori y Santos - 'EL GORDO DE NAVIDAD' - Revista Musical Españo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53" presetClass="entr" presetSubtype="0" fill="hold" grpId="0" nodeType="afterEffect">
                                  <p:stCondLst>
                                    <p:cond delay="0"/>
                                  </p:stCondLst>
                                  <p:childTnLst>
                                    <p:set>
                                      <p:cBhvr>
                                        <p:cTn id="10" dur="1" fill="hold">
                                          <p:stCondLst>
                                            <p:cond delay="0"/>
                                          </p:stCondLst>
                                        </p:cTn>
                                        <p:tgtEl>
                                          <p:spTgt spid="3077"/>
                                        </p:tgtEl>
                                        <p:attrNameLst>
                                          <p:attrName>style.visibility</p:attrName>
                                        </p:attrNameLst>
                                      </p:cBhvr>
                                      <p:to>
                                        <p:strVal val="visible"/>
                                      </p:to>
                                    </p:set>
                                    <p:anim calcmode="lin" valueType="num">
                                      <p:cBhvr>
                                        <p:cTn id="11" dur="2000" fill="hold"/>
                                        <p:tgtEl>
                                          <p:spTgt spid="3077"/>
                                        </p:tgtEl>
                                        <p:attrNameLst>
                                          <p:attrName>ppt_w</p:attrName>
                                        </p:attrNameLst>
                                      </p:cBhvr>
                                      <p:tavLst>
                                        <p:tav tm="0">
                                          <p:val>
                                            <p:fltVal val="0"/>
                                          </p:val>
                                        </p:tav>
                                        <p:tav tm="100000">
                                          <p:val>
                                            <p:strVal val="#ppt_w"/>
                                          </p:val>
                                        </p:tav>
                                      </p:tavLst>
                                    </p:anim>
                                    <p:anim calcmode="lin" valueType="num">
                                      <p:cBhvr>
                                        <p:cTn id="12" dur="2000" fill="hold"/>
                                        <p:tgtEl>
                                          <p:spTgt spid="3077"/>
                                        </p:tgtEl>
                                        <p:attrNameLst>
                                          <p:attrName>ppt_h</p:attrName>
                                        </p:attrNameLst>
                                      </p:cBhvr>
                                      <p:tavLst>
                                        <p:tav tm="0">
                                          <p:val>
                                            <p:fltVal val="0"/>
                                          </p:val>
                                        </p:tav>
                                        <p:tav tm="100000">
                                          <p:val>
                                            <p:strVal val="#ppt_h"/>
                                          </p:val>
                                        </p:tav>
                                      </p:tavLst>
                                    </p:anim>
                                    <p:animEffect transition="in" filter="fade">
                                      <p:cBhvr>
                                        <p:cTn id="13" dur="2000"/>
                                        <p:tgtEl>
                                          <p:spTgt spid="3077"/>
                                        </p:tgtEl>
                                      </p:cBhvr>
                                    </p:animEffect>
                                  </p:childTnLst>
                                </p:cTn>
                              </p:par>
                            </p:childTnLst>
                          </p:cTn>
                        </p:par>
                        <p:par>
                          <p:cTn id="14" fill="hold">
                            <p:stCondLst>
                              <p:cond delay="2000"/>
                            </p:stCondLst>
                            <p:childTnLst>
                              <p:par>
                                <p:cTn id="15" presetID="22" presetClass="emph" presetSubtype="0" repeatCount="indefinite" fill="hold" grpId="1" nodeType="afterEffect">
                                  <p:stCondLst>
                                    <p:cond delay="0"/>
                                  </p:stCondLst>
                                  <p:childTnLst>
                                    <p:animClr clrSpc="hsl" dir="cw">
                                      <p:cBhvr override="childStyle">
                                        <p:cTn id="16" dur="500" fill="hold"/>
                                        <p:tgtEl>
                                          <p:spTgt spid="3077"/>
                                        </p:tgtEl>
                                        <p:attrNameLst>
                                          <p:attrName>style.color</p:attrName>
                                        </p:attrNameLst>
                                      </p:cBhvr>
                                      <p:by>
                                        <p:hsl h="-7200000" s="0" l="0"/>
                                      </p:by>
                                    </p:animClr>
                                    <p:animClr clrSpc="hsl" dir="cw">
                                      <p:cBhvr>
                                        <p:cTn id="17" dur="500" fill="hold"/>
                                        <p:tgtEl>
                                          <p:spTgt spid="3077"/>
                                        </p:tgtEl>
                                        <p:attrNameLst>
                                          <p:attrName>fillcolor</p:attrName>
                                        </p:attrNameLst>
                                      </p:cBhvr>
                                      <p:by>
                                        <p:hsl h="-7200000" s="0" l="0"/>
                                      </p:by>
                                    </p:animClr>
                                    <p:animClr clrSpc="hsl" dir="cw">
                                      <p:cBhvr>
                                        <p:cTn id="18" dur="500" fill="hold"/>
                                        <p:tgtEl>
                                          <p:spTgt spid="3077"/>
                                        </p:tgtEl>
                                        <p:attrNameLst>
                                          <p:attrName>stroke.color</p:attrName>
                                        </p:attrNameLst>
                                      </p:cBhvr>
                                      <p:by>
                                        <p:hsl h="-7200000" s="0" l="0"/>
                                      </p:by>
                                    </p:animClr>
                                    <p:set>
                                      <p:cBhvr>
                                        <p:cTn id="19" dur="500" fill="hold"/>
                                        <p:tgtEl>
                                          <p:spTgt spid="3077"/>
                                        </p:tgtEl>
                                        <p:attrNameLst>
                                          <p:attrName>fill.type</p:attrName>
                                        </p:attrNameLst>
                                      </p:cBhvr>
                                      <p:to>
                                        <p:strVal val="solid"/>
                                      </p:to>
                                    </p:set>
                                  </p:childTnLst>
                                </p:cTn>
                              </p:par>
                            </p:childTnLst>
                          </p:cTn>
                        </p:par>
                        <p:par>
                          <p:cTn id="20" fill="hold">
                            <p:stCondLst>
                              <p:cond delay="2500"/>
                            </p:stCondLst>
                            <p:childTnLst>
                              <p:par>
                                <p:cTn id="21" presetID="53"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2000" fill="hold"/>
                                        <p:tgtEl>
                                          <p:spTgt spid="2"/>
                                        </p:tgtEl>
                                        <p:attrNameLst>
                                          <p:attrName>ppt_w</p:attrName>
                                        </p:attrNameLst>
                                      </p:cBhvr>
                                      <p:tavLst>
                                        <p:tav tm="0">
                                          <p:val>
                                            <p:fltVal val="0"/>
                                          </p:val>
                                        </p:tav>
                                        <p:tav tm="100000">
                                          <p:val>
                                            <p:strVal val="#ppt_w"/>
                                          </p:val>
                                        </p:tav>
                                      </p:tavLst>
                                    </p:anim>
                                    <p:anim calcmode="lin" valueType="num">
                                      <p:cBhvr>
                                        <p:cTn id="24" dur="2000" fill="hold"/>
                                        <p:tgtEl>
                                          <p:spTgt spid="2"/>
                                        </p:tgtEl>
                                        <p:attrNameLst>
                                          <p:attrName>ppt_h</p:attrName>
                                        </p:attrNameLst>
                                      </p:cBhvr>
                                      <p:tavLst>
                                        <p:tav tm="0">
                                          <p:val>
                                            <p:fltVal val="0"/>
                                          </p:val>
                                        </p:tav>
                                        <p:tav tm="100000">
                                          <p:val>
                                            <p:strVal val="#ppt_h"/>
                                          </p:val>
                                        </p:tav>
                                      </p:tavLst>
                                    </p:anim>
                                    <p:animEffect transition="in" filter="fade">
                                      <p:cBhvr>
                                        <p:cTn id="25" dur="2000"/>
                                        <p:tgtEl>
                                          <p:spTgt spid="2"/>
                                        </p:tgtEl>
                                      </p:cBhvr>
                                    </p:animEffect>
                                  </p:childTnLst>
                                </p:cTn>
                              </p:par>
                            </p:childTnLst>
                          </p:cTn>
                        </p:par>
                        <p:par>
                          <p:cTn id="26" fill="hold">
                            <p:stCondLst>
                              <p:cond delay="4500"/>
                            </p:stCondLst>
                            <p:childTnLst>
                              <p:par>
                                <p:cTn id="27" presetID="22" presetClass="emph" presetSubtype="0" repeatCount="indefinite" fill="hold" grpId="1" nodeType="afterEffect">
                                  <p:stCondLst>
                                    <p:cond delay="0"/>
                                  </p:stCondLst>
                                  <p:childTnLst>
                                    <p:animClr clrSpc="hsl" dir="cw">
                                      <p:cBhvr override="childStyle">
                                        <p:cTn id="28" dur="500" fill="hold"/>
                                        <p:tgtEl>
                                          <p:spTgt spid="2"/>
                                        </p:tgtEl>
                                        <p:attrNameLst>
                                          <p:attrName>style.color</p:attrName>
                                        </p:attrNameLst>
                                      </p:cBhvr>
                                      <p:by>
                                        <p:hsl h="-7200000" s="0" l="0"/>
                                      </p:by>
                                    </p:animClr>
                                    <p:animClr clrSpc="hsl" dir="cw">
                                      <p:cBhvr>
                                        <p:cTn id="29" dur="500" fill="hold"/>
                                        <p:tgtEl>
                                          <p:spTgt spid="2"/>
                                        </p:tgtEl>
                                        <p:attrNameLst>
                                          <p:attrName>fillcolor</p:attrName>
                                        </p:attrNameLst>
                                      </p:cBhvr>
                                      <p:by>
                                        <p:hsl h="-7200000" s="0" l="0"/>
                                      </p:by>
                                    </p:animClr>
                                    <p:animClr clrSpc="hsl" dir="cw">
                                      <p:cBhvr>
                                        <p:cTn id="30" dur="500" fill="hold"/>
                                        <p:tgtEl>
                                          <p:spTgt spid="2"/>
                                        </p:tgtEl>
                                        <p:attrNameLst>
                                          <p:attrName>stroke.color</p:attrName>
                                        </p:attrNameLst>
                                      </p:cBhvr>
                                      <p:by>
                                        <p:hsl h="-7200000" s="0" l="0"/>
                                      </p:by>
                                    </p:animClr>
                                    <p:set>
                                      <p:cBhvr>
                                        <p:cTn id="31" dur="500" fill="hold"/>
                                        <p:tgtEl>
                                          <p:spTgt spid="2"/>
                                        </p:tgtEl>
                                        <p:attrNameLst>
                                          <p:attrName>fill.type</p:attrName>
                                        </p:attrNameLst>
                                      </p:cBhvr>
                                      <p:to>
                                        <p:strVal val="solid"/>
                                      </p:to>
                                    </p:set>
                                  </p:childTnLst>
                                </p:cTn>
                              </p:par>
                            </p:childTnLst>
                          </p:cTn>
                        </p:par>
                        <p:par>
                          <p:cTn id="32" fill="hold">
                            <p:stCondLst>
                              <p:cond delay="5000"/>
                            </p:stCondLst>
                            <p:childTnLst>
                              <p:par>
                                <p:cTn id="33" presetID="53" presetClass="entr" presetSubtype="0" fill="hold" grpId="0" nodeType="after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2000" fill="hold"/>
                                        <p:tgtEl>
                                          <p:spTgt spid="3"/>
                                        </p:tgtEl>
                                        <p:attrNameLst>
                                          <p:attrName>ppt_w</p:attrName>
                                        </p:attrNameLst>
                                      </p:cBhvr>
                                      <p:tavLst>
                                        <p:tav tm="0">
                                          <p:val>
                                            <p:fltVal val="0"/>
                                          </p:val>
                                        </p:tav>
                                        <p:tav tm="100000">
                                          <p:val>
                                            <p:strVal val="#ppt_w"/>
                                          </p:val>
                                        </p:tav>
                                      </p:tavLst>
                                    </p:anim>
                                    <p:anim calcmode="lin" valueType="num">
                                      <p:cBhvr>
                                        <p:cTn id="36" dur="2000" fill="hold"/>
                                        <p:tgtEl>
                                          <p:spTgt spid="3"/>
                                        </p:tgtEl>
                                        <p:attrNameLst>
                                          <p:attrName>ppt_h</p:attrName>
                                        </p:attrNameLst>
                                      </p:cBhvr>
                                      <p:tavLst>
                                        <p:tav tm="0">
                                          <p:val>
                                            <p:fltVal val="0"/>
                                          </p:val>
                                        </p:tav>
                                        <p:tav tm="100000">
                                          <p:val>
                                            <p:strVal val="#ppt_h"/>
                                          </p:val>
                                        </p:tav>
                                      </p:tavLst>
                                    </p:anim>
                                    <p:animEffect transition="in" filter="fade">
                                      <p:cBhvr>
                                        <p:cTn id="37" dur="2000"/>
                                        <p:tgtEl>
                                          <p:spTgt spid="3"/>
                                        </p:tgtEl>
                                      </p:cBhvr>
                                    </p:animEffect>
                                  </p:childTnLst>
                                </p:cTn>
                              </p:par>
                            </p:childTnLst>
                          </p:cTn>
                        </p:par>
                        <p:par>
                          <p:cTn id="38" fill="hold">
                            <p:stCondLst>
                              <p:cond delay="7000"/>
                            </p:stCondLst>
                            <p:childTnLst>
                              <p:par>
                                <p:cTn id="39" presetID="22" presetClass="emph" presetSubtype="0" repeatCount="indefinite" fill="hold" grpId="1" nodeType="afterEffect">
                                  <p:stCondLst>
                                    <p:cond delay="0"/>
                                  </p:stCondLst>
                                  <p:childTnLst>
                                    <p:animClr clrSpc="hsl" dir="cw">
                                      <p:cBhvr override="childStyle">
                                        <p:cTn id="40" dur="500" fill="hold"/>
                                        <p:tgtEl>
                                          <p:spTgt spid="3"/>
                                        </p:tgtEl>
                                        <p:attrNameLst>
                                          <p:attrName>style.color</p:attrName>
                                        </p:attrNameLst>
                                      </p:cBhvr>
                                      <p:by>
                                        <p:hsl h="-7200000" s="0" l="0"/>
                                      </p:by>
                                    </p:animClr>
                                    <p:animClr clrSpc="hsl" dir="cw">
                                      <p:cBhvr>
                                        <p:cTn id="41" dur="500" fill="hold"/>
                                        <p:tgtEl>
                                          <p:spTgt spid="3"/>
                                        </p:tgtEl>
                                        <p:attrNameLst>
                                          <p:attrName>fillcolor</p:attrName>
                                        </p:attrNameLst>
                                      </p:cBhvr>
                                      <p:by>
                                        <p:hsl h="-7200000" s="0" l="0"/>
                                      </p:by>
                                    </p:animClr>
                                    <p:animClr clrSpc="hsl" dir="cw">
                                      <p:cBhvr>
                                        <p:cTn id="42" dur="500" fill="hold"/>
                                        <p:tgtEl>
                                          <p:spTgt spid="3"/>
                                        </p:tgtEl>
                                        <p:attrNameLst>
                                          <p:attrName>stroke.color</p:attrName>
                                        </p:attrNameLst>
                                      </p:cBhvr>
                                      <p:by>
                                        <p:hsl h="-7200000" s="0" l="0"/>
                                      </p:by>
                                    </p:animClr>
                                    <p:set>
                                      <p:cBhvr>
                                        <p:cTn id="43" dur="500" fill="hold"/>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7" grpId="0" animBg="1"/>
      <p:bldP spid="3077" grpId="1" animBg="1"/>
      <p:bldP spid="2" grpId="0" animBg="1"/>
      <p:bldP spid="2" grpId="1" animBg="1"/>
      <p:bldP spid="3" grpId="0" animBg="1"/>
      <p:bldP spid="3"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1"/>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61442" name="Picture 2" descr="Resultado de imagen de el gordo de navidad"/>
          <p:cNvPicPr>
            <a:picLocks noChangeAspect="1" noChangeArrowheads="1"/>
          </p:cNvPicPr>
          <p:nvPr/>
        </p:nvPicPr>
        <p:blipFill>
          <a:blip r:embed="rId3"/>
          <a:srcRect/>
          <a:stretch>
            <a:fillRect/>
          </a:stretch>
        </p:blipFill>
        <p:spPr bwMode="auto">
          <a:xfrm>
            <a:off x="469867" y="714356"/>
            <a:ext cx="9552527" cy="5572164"/>
          </a:xfrm>
          <a:prstGeom prst="rect">
            <a:avLst/>
          </a:prstGeom>
          <a:noFill/>
          <a:effectLst>
            <a:softEdge rad="317500"/>
          </a:effectLst>
        </p:spPr>
      </p:pic>
    </p:spTree>
  </p:cSld>
  <p:clrMapOvr>
    <a:masterClrMapping/>
  </p:clrMapOvr>
  <p:transition spd="slow"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0482"/>
                                        </p:tgtEl>
                                        <p:attrNameLst>
                                          <p:attrName>style.opacity</p:attrName>
                                        </p:attrNameLst>
                                      </p:cBhvr>
                                      <p:to>
                                        <p:strVal val="0.25"/>
                                      </p:to>
                                    </p:set>
                                    <p:animEffect filter="image" prLst="opacity: 0.25">
                                      <p:cBhvr rctx="IE">
                                        <p:cTn id="7" dur="indefinite"/>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sp>
        <p:nvSpPr>
          <p:cNvPr id="2" name="1 Rectángulo"/>
          <p:cNvSpPr/>
          <p:nvPr/>
        </p:nvSpPr>
        <p:spPr>
          <a:xfrm>
            <a:off x="1398561" y="1571612"/>
            <a:ext cx="3857652" cy="4278094"/>
          </a:xfrm>
          <a:prstGeom prst="rect">
            <a:avLst/>
          </a:prstGeom>
        </p:spPr>
        <p:txBody>
          <a:bodyPr wrap="square">
            <a:spAutoFit/>
          </a:bodyPr>
          <a:lstStyle/>
          <a:p>
            <a:pPr lvl="0"/>
            <a:r>
              <a:rPr lang="es-ES" sz="4400" dirty="0" smtClean="0">
                <a:solidFill>
                  <a:srgbClr val="000000"/>
                </a:solidFill>
                <a:latin typeface="ABC-display"/>
                <a:cs typeface="Arial" pitchFamily="34" charset="0"/>
              </a:rPr>
              <a:t>El Gordo</a:t>
            </a:r>
          </a:p>
          <a:p>
            <a:pPr lvl="1" indent="-457200" eaLnBrk="0" hangingPunct="0"/>
            <a:r>
              <a:rPr lang="es-ES" sz="6000" b="1" dirty="0" smtClean="0">
                <a:solidFill>
                  <a:srgbClr val="1976B7"/>
                </a:solidFill>
                <a:latin typeface="Arial" pitchFamily="34" charset="0"/>
                <a:cs typeface="Arial" pitchFamily="34" charset="0"/>
                <a:hlinkClick r:id="rId3"/>
              </a:rPr>
              <a:t>66513</a:t>
            </a:r>
            <a:endParaRPr lang="es-ES" sz="6000" b="1" dirty="0" smtClean="0">
              <a:solidFill>
                <a:srgbClr val="1976B7"/>
              </a:solidFill>
              <a:latin typeface="Arial" pitchFamily="34" charset="0"/>
              <a:cs typeface="Arial" pitchFamily="34" charset="0"/>
            </a:endParaRPr>
          </a:p>
          <a:p>
            <a:pPr lvl="0" eaLnBrk="0" hangingPunct="0"/>
            <a:r>
              <a:rPr lang="es-ES" sz="3600" dirty="0" smtClean="0">
                <a:solidFill>
                  <a:srgbClr val="000000"/>
                </a:solidFill>
                <a:latin typeface="ABC-display"/>
                <a:cs typeface="Arial" pitchFamily="34" charset="0"/>
              </a:rPr>
              <a:t>Segundo premio</a:t>
            </a:r>
          </a:p>
          <a:p>
            <a:pPr lvl="1" indent="-457200" eaLnBrk="0" hangingPunct="0"/>
            <a:r>
              <a:rPr lang="es-ES" sz="4800" b="1" dirty="0" smtClean="0">
                <a:solidFill>
                  <a:srgbClr val="1976B7"/>
                </a:solidFill>
                <a:latin typeface="Arial" pitchFamily="34" charset="0"/>
                <a:cs typeface="Arial" pitchFamily="34" charset="0"/>
                <a:hlinkClick r:id="rId4"/>
              </a:rPr>
              <a:t>04536</a:t>
            </a:r>
            <a:endParaRPr lang="es-ES" sz="4800" b="1" dirty="0" smtClean="0">
              <a:solidFill>
                <a:srgbClr val="1976B7"/>
              </a:solidFill>
              <a:latin typeface="Arial" pitchFamily="34" charset="0"/>
              <a:cs typeface="Arial" pitchFamily="34" charset="0"/>
            </a:endParaRPr>
          </a:p>
          <a:p>
            <a:pPr lvl="0" eaLnBrk="0" hangingPunct="0"/>
            <a:r>
              <a:rPr lang="es-ES" sz="3600" dirty="0" smtClean="0">
                <a:solidFill>
                  <a:srgbClr val="000000"/>
                </a:solidFill>
                <a:latin typeface="ABC-display"/>
                <a:cs typeface="Arial" pitchFamily="34" charset="0"/>
              </a:rPr>
              <a:t>Tercer premio</a:t>
            </a:r>
          </a:p>
          <a:p>
            <a:pPr lvl="1" indent="-457200" eaLnBrk="0" hangingPunct="0"/>
            <a:r>
              <a:rPr lang="es-ES" sz="4800" b="1" dirty="0" smtClean="0">
                <a:solidFill>
                  <a:srgbClr val="1976B7"/>
                </a:solidFill>
                <a:latin typeface="Arial" pitchFamily="34" charset="0"/>
                <a:cs typeface="Arial" pitchFamily="34" charset="0"/>
                <a:hlinkClick r:id="rId5"/>
              </a:rPr>
              <a:t>78748</a:t>
            </a:r>
            <a:endParaRPr lang="es-ES" sz="4800" b="1" dirty="0" smtClean="0">
              <a:solidFill>
                <a:srgbClr val="1976B7"/>
              </a:solidFill>
              <a:latin typeface="Arial" pitchFamily="34" charset="0"/>
              <a:cs typeface="Arial" pitchFamily="34" charset="0"/>
            </a:endParaRPr>
          </a:p>
        </p:txBody>
      </p:sp>
      <p:sp>
        <p:nvSpPr>
          <p:cNvPr id="3" name="2 Rectángulo"/>
          <p:cNvSpPr/>
          <p:nvPr/>
        </p:nvSpPr>
        <p:spPr>
          <a:xfrm>
            <a:off x="7113601" y="642918"/>
            <a:ext cx="2786081" cy="5570756"/>
          </a:xfrm>
          <a:prstGeom prst="rect">
            <a:avLst/>
          </a:prstGeom>
        </p:spPr>
        <p:txBody>
          <a:bodyPr wrap="square">
            <a:spAutoFit/>
          </a:bodyPr>
          <a:lstStyle/>
          <a:p>
            <a:pPr lvl="0" eaLnBrk="0" hangingPunct="0"/>
            <a:r>
              <a:rPr lang="es-ES" sz="2800" dirty="0" smtClean="0">
                <a:solidFill>
                  <a:srgbClr val="000000"/>
                </a:solidFill>
                <a:latin typeface="ABC-display"/>
                <a:cs typeface="Arial" pitchFamily="34" charset="0"/>
              </a:rPr>
              <a:t>Cuartos premios</a:t>
            </a:r>
          </a:p>
          <a:p>
            <a:pPr lvl="1" indent="-457200" eaLnBrk="0" hangingPunct="0"/>
            <a:r>
              <a:rPr lang="es-ES" sz="4000" b="1" dirty="0" smtClean="0">
                <a:solidFill>
                  <a:srgbClr val="1976B7"/>
                </a:solidFill>
                <a:latin typeface="Arial" pitchFamily="34" charset="0"/>
                <a:cs typeface="Arial" pitchFamily="34" charset="0"/>
                <a:hlinkClick r:id="rId6"/>
              </a:rPr>
              <a:t>59444</a:t>
            </a:r>
            <a:endParaRPr lang="es-ES" sz="4000" b="1" dirty="0" smtClean="0">
              <a:solidFill>
                <a:srgbClr val="1976B7"/>
              </a:solidFill>
              <a:latin typeface="Arial" pitchFamily="34" charset="0"/>
              <a:cs typeface="Arial" pitchFamily="34" charset="0"/>
            </a:endParaRPr>
          </a:p>
          <a:p>
            <a:pPr lvl="1" indent="-457200" eaLnBrk="0" hangingPunct="0"/>
            <a:r>
              <a:rPr lang="es-ES" sz="4000" b="1" dirty="0" smtClean="0">
                <a:solidFill>
                  <a:srgbClr val="1976B7"/>
                </a:solidFill>
                <a:latin typeface="Arial" pitchFamily="34" charset="0"/>
                <a:cs typeface="Arial" pitchFamily="34" charset="0"/>
                <a:hlinkClick r:id="rId7"/>
              </a:rPr>
              <a:t>07211</a:t>
            </a:r>
            <a:endParaRPr lang="es-ES" sz="4000" b="1" dirty="0" smtClean="0">
              <a:solidFill>
                <a:srgbClr val="1976B7"/>
              </a:solidFill>
              <a:latin typeface="Arial" pitchFamily="34" charset="0"/>
              <a:cs typeface="Arial" pitchFamily="34" charset="0"/>
            </a:endParaRPr>
          </a:p>
          <a:p>
            <a:pPr lvl="0" eaLnBrk="0" hangingPunct="0"/>
            <a:r>
              <a:rPr lang="es-ES" sz="2800" dirty="0" smtClean="0">
                <a:solidFill>
                  <a:srgbClr val="000000"/>
                </a:solidFill>
                <a:latin typeface="ABC-display"/>
                <a:cs typeface="Arial" pitchFamily="34" charset="0"/>
              </a:rPr>
              <a:t>Quintos premios</a:t>
            </a:r>
          </a:p>
          <a:p>
            <a:pPr lvl="1" indent="-457200" eaLnBrk="0" hangingPunct="0"/>
            <a:r>
              <a:rPr lang="es-ES" sz="2400" b="1" dirty="0" smtClean="0">
                <a:solidFill>
                  <a:srgbClr val="1976B7"/>
                </a:solidFill>
                <a:latin typeface="Arial" pitchFamily="34" charset="0"/>
                <a:cs typeface="Arial" pitchFamily="34" charset="0"/>
                <a:hlinkClick r:id="rId8"/>
              </a:rPr>
              <a:t>22259</a:t>
            </a:r>
            <a:endParaRPr lang="es-ES" sz="2400" b="1" dirty="0" smtClean="0">
              <a:solidFill>
                <a:srgbClr val="1976B7"/>
              </a:solidFill>
              <a:latin typeface="Arial" pitchFamily="34" charset="0"/>
              <a:cs typeface="Arial" pitchFamily="34" charset="0"/>
            </a:endParaRPr>
          </a:p>
          <a:p>
            <a:pPr lvl="1" indent="-457200" eaLnBrk="0" hangingPunct="0"/>
            <a:r>
              <a:rPr lang="es-ES" sz="2400" b="1" dirty="0" smtClean="0">
                <a:solidFill>
                  <a:srgbClr val="1976B7"/>
                </a:solidFill>
                <a:latin typeface="Arial" pitchFamily="34" charset="0"/>
                <a:cs typeface="Arial" pitchFamily="34" charset="0"/>
                <a:hlinkClick r:id="rId9"/>
              </a:rPr>
              <a:t>19152</a:t>
            </a:r>
            <a:endParaRPr lang="es-ES" sz="2400" b="1" dirty="0" smtClean="0">
              <a:solidFill>
                <a:srgbClr val="1976B7"/>
              </a:solidFill>
              <a:latin typeface="Arial" pitchFamily="34" charset="0"/>
              <a:cs typeface="Arial" pitchFamily="34" charset="0"/>
            </a:endParaRPr>
          </a:p>
          <a:p>
            <a:pPr lvl="1" indent="-457200" eaLnBrk="0" hangingPunct="0"/>
            <a:r>
              <a:rPr lang="es-ES" sz="2400" b="1" dirty="0" smtClean="0">
                <a:solidFill>
                  <a:srgbClr val="1976B7"/>
                </a:solidFill>
                <a:latin typeface="Arial" pitchFamily="34" charset="0"/>
                <a:cs typeface="Arial" pitchFamily="34" charset="0"/>
                <a:hlinkClick r:id="rId10"/>
              </a:rPr>
              <a:t>39415</a:t>
            </a:r>
            <a:endParaRPr lang="es-ES" sz="2400" b="1" dirty="0" smtClean="0">
              <a:solidFill>
                <a:srgbClr val="1976B7"/>
              </a:solidFill>
              <a:latin typeface="Arial" pitchFamily="34" charset="0"/>
              <a:cs typeface="Arial" pitchFamily="34" charset="0"/>
            </a:endParaRPr>
          </a:p>
          <a:p>
            <a:pPr lvl="1" indent="-457200" eaLnBrk="0" hangingPunct="0"/>
            <a:r>
              <a:rPr lang="es-ES" sz="2400" b="1" dirty="0" smtClean="0">
                <a:solidFill>
                  <a:srgbClr val="1976B7"/>
                </a:solidFill>
                <a:latin typeface="Arial" pitchFamily="34" charset="0"/>
                <a:cs typeface="Arial" pitchFamily="34" charset="0"/>
                <a:hlinkClick r:id="rId11"/>
              </a:rPr>
              <a:t>91917</a:t>
            </a:r>
            <a:endParaRPr lang="es-ES" sz="2400" b="1" dirty="0" smtClean="0">
              <a:solidFill>
                <a:srgbClr val="1976B7"/>
              </a:solidFill>
              <a:latin typeface="Arial" pitchFamily="34" charset="0"/>
              <a:cs typeface="Arial" pitchFamily="34" charset="0"/>
            </a:endParaRPr>
          </a:p>
          <a:p>
            <a:pPr lvl="1" indent="-457200" eaLnBrk="0" hangingPunct="0"/>
            <a:r>
              <a:rPr lang="es-ES" sz="2400" b="1" dirty="0" smtClean="0">
                <a:solidFill>
                  <a:srgbClr val="1976B7"/>
                </a:solidFill>
                <a:latin typeface="Arial" pitchFamily="34" charset="0"/>
                <a:cs typeface="Arial" pitchFamily="34" charset="0"/>
                <a:hlinkClick r:id="rId12"/>
              </a:rPr>
              <a:t>70264</a:t>
            </a:r>
            <a:endParaRPr lang="es-ES" sz="2400" b="1" dirty="0" smtClean="0">
              <a:solidFill>
                <a:srgbClr val="1976B7"/>
              </a:solidFill>
              <a:latin typeface="Arial" pitchFamily="34" charset="0"/>
              <a:cs typeface="Arial" pitchFamily="34" charset="0"/>
            </a:endParaRPr>
          </a:p>
          <a:p>
            <a:pPr lvl="1" indent="-457200" eaLnBrk="0" hangingPunct="0"/>
            <a:r>
              <a:rPr lang="es-ES" sz="2400" b="1" dirty="0" smtClean="0">
                <a:solidFill>
                  <a:srgbClr val="1976B7"/>
                </a:solidFill>
                <a:latin typeface="Arial" pitchFamily="34" charset="0"/>
                <a:cs typeface="Arial" pitchFamily="34" charset="0"/>
                <a:hlinkClick r:id="rId13"/>
              </a:rPr>
              <a:t>60272</a:t>
            </a:r>
            <a:endParaRPr lang="es-ES" sz="2400" b="1" dirty="0" smtClean="0">
              <a:solidFill>
                <a:srgbClr val="1976B7"/>
              </a:solidFill>
              <a:latin typeface="Arial" pitchFamily="34" charset="0"/>
              <a:cs typeface="Arial" pitchFamily="34" charset="0"/>
            </a:endParaRPr>
          </a:p>
          <a:p>
            <a:pPr lvl="1" indent="-457200" eaLnBrk="0" hangingPunct="0"/>
            <a:r>
              <a:rPr lang="es-ES" sz="2400" b="1" dirty="0" smtClean="0">
                <a:solidFill>
                  <a:srgbClr val="1976B7"/>
                </a:solidFill>
                <a:latin typeface="Arial" pitchFamily="34" charset="0"/>
                <a:cs typeface="Arial" pitchFamily="34" charset="0"/>
                <a:hlinkClick r:id="rId14"/>
              </a:rPr>
              <a:t>68981</a:t>
            </a:r>
            <a:endParaRPr lang="es-ES" sz="2400" b="1" dirty="0" smtClean="0">
              <a:solidFill>
                <a:srgbClr val="1976B7"/>
              </a:solidFill>
              <a:latin typeface="Arial" pitchFamily="34" charset="0"/>
              <a:cs typeface="Arial" pitchFamily="34" charset="0"/>
            </a:endParaRPr>
          </a:p>
          <a:p>
            <a:pPr lvl="1" indent="-457200" eaLnBrk="0" hangingPunct="0"/>
            <a:r>
              <a:rPr lang="es-ES" sz="2400" b="1" dirty="0" smtClean="0">
                <a:solidFill>
                  <a:srgbClr val="1976B7"/>
                </a:solidFill>
                <a:latin typeface="Arial" pitchFamily="34" charset="0"/>
                <a:cs typeface="Arial" pitchFamily="34" charset="0"/>
                <a:hlinkClick r:id="rId15"/>
              </a:rPr>
              <a:t>03371</a:t>
            </a:r>
            <a:endParaRPr lang="es-ES" sz="2400" b="1" dirty="0" smtClean="0">
              <a:solidFill>
                <a:srgbClr val="1976B7"/>
              </a:solidFill>
              <a:latin typeface="Arial" pitchFamily="34" charset="0"/>
              <a:cs typeface="Arial" pitchFamily="34" charset="0"/>
            </a:endParaRPr>
          </a:p>
        </p:txBody>
      </p:sp>
      <p:sp>
        <p:nvSpPr>
          <p:cNvPr id="4" name="3 Rectángulo"/>
          <p:cNvSpPr/>
          <p:nvPr/>
        </p:nvSpPr>
        <p:spPr>
          <a:xfrm>
            <a:off x="469867" y="285728"/>
            <a:ext cx="5614037" cy="769441"/>
          </a:xfrm>
          <a:prstGeom prst="rect">
            <a:avLst/>
          </a:prstGeom>
        </p:spPr>
        <p:txBody>
          <a:bodyPr wrap="none">
            <a:spAutoFit/>
          </a:bodyPr>
          <a:lstStyle/>
          <a:p>
            <a:r>
              <a:rPr lang="es-ES" sz="3200" b="1" dirty="0" smtClean="0">
                <a:solidFill>
                  <a:srgbClr val="FF0000"/>
                </a:solidFill>
                <a:latin typeface="Open Sans"/>
                <a:cs typeface="Arial" pitchFamily="34" charset="0"/>
                <a:hlinkClick r:id="rId16"/>
              </a:rPr>
              <a:t>Lotería de Navidad 2016</a:t>
            </a:r>
            <a:r>
              <a:rPr lang="es-ES" sz="4400" b="1" dirty="0" smtClean="0">
                <a:solidFill>
                  <a:srgbClr val="FF0000"/>
                </a:solidFill>
                <a:latin typeface="Open Sans"/>
                <a:cs typeface="Arial" pitchFamily="34" charset="0"/>
                <a:hlinkClick r:id="rId17"/>
              </a:rPr>
              <a:t>  </a:t>
            </a:r>
            <a:r>
              <a:rPr lang="es-ES" sz="4400" b="1" dirty="0" smtClean="0">
                <a:solidFill>
                  <a:srgbClr val="34495E"/>
                </a:solidFill>
                <a:latin typeface="Open Sans"/>
                <a:cs typeface="Arial" pitchFamily="34" charset="0"/>
              </a:rPr>
              <a:t> </a:t>
            </a:r>
            <a:r>
              <a:rPr lang="es-ES" sz="2800" b="1" dirty="0" smtClean="0">
                <a:solidFill>
                  <a:srgbClr val="34495E"/>
                </a:solidFill>
                <a:latin typeface="Open Sans"/>
                <a:cs typeface="Arial" pitchFamily="34" charset="0"/>
              </a:rPr>
              <a:t>   </a:t>
            </a:r>
            <a:endParaRPr lang="es-ES" dirty="0"/>
          </a:p>
        </p:txBody>
      </p:sp>
    </p:spTree>
  </p:cSld>
  <p:clrMapOvr>
    <a:masterClrMapping/>
  </p:clrMapOvr>
  <p:transition spd="slow"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Picture 2" descr="http://st-listas.20minutos.es/images/2012-12/350269/3829553_640px.jpg?1355838624"/>
          <p:cNvPicPr>
            <a:picLocks noChangeAspect="1" noChangeArrowheads="1"/>
          </p:cNvPicPr>
          <p:nvPr/>
        </p:nvPicPr>
        <p:blipFill>
          <a:blip r:embed="rId2"/>
          <a:srcRect/>
          <a:stretch>
            <a:fillRect/>
          </a:stretch>
        </p:blipFill>
        <p:spPr bwMode="auto">
          <a:xfrm>
            <a:off x="0" y="0"/>
            <a:ext cx="10369550" cy="5786454"/>
          </a:xfrm>
          <a:prstGeom prst="rect">
            <a:avLst/>
          </a:prstGeom>
          <a:noFill/>
        </p:spPr>
      </p:pic>
      <p:sp>
        <p:nvSpPr>
          <p:cNvPr id="3" name="2 Rectángulo"/>
          <p:cNvSpPr/>
          <p:nvPr/>
        </p:nvSpPr>
        <p:spPr>
          <a:xfrm>
            <a:off x="405027" y="5786454"/>
            <a:ext cx="9640472" cy="923330"/>
          </a:xfrm>
          <a:prstGeom prst="rect">
            <a:avLst/>
          </a:prstGeom>
        </p:spPr>
        <p:txBody>
          <a:bodyPr wrap="square">
            <a:spAutoFit/>
          </a:bodyPr>
          <a:lstStyle/>
          <a:p>
            <a:pPr algn="ctr"/>
            <a:r>
              <a:rPr lang="es-ES" b="1" dirty="0" smtClean="0"/>
              <a:t>El 13, entre las terminaciones más demandadas</a:t>
            </a:r>
          </a:p>
          <a:p>
            <a:pPr algn="ctr"/>
            <a:r>
              <a:rPr lang="es-ES" dirty="0" smtClean="0"/>
              <a:t>A pesar de que el “Gordo” de la Navidad nunca ha caído en 13, el número del que se cree que trae mala suerte, tiene este año más demanda que ningún otro.</a:t>
            </a:r>
            <a:endParaRPr lang="es-ES" dirty="0"/>
          </a:p>
        </p:txBody>
      </p:sp>
    </p:spTree>
  </p:cSld>
  <p:clrMapOvr>
    <a:masterClrMapping/>
  </p:clrMapOvr>
  <p:transition spd="slow" advTm="2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Picture 2" descr="Nicol y Lorena cantan el Gordo (66.513). Nicol, la niña de oro, da el premio por segundo año consecutivo."/>
          <p:cNvPicPr>
            <a:picLocks noChangeAspect="1" noChangeArrowheads="1"/>
          </p:cNvPicPr>
          <p:nvPr/>
        </p:nvPicPr>
        <p:blipFill>
          <a:blip r:embed="rId2"/>
          <a:srcRect/>
          <a:stretch>
            <a:fillRect/>
          </a:stretch>
        </p:blipFill>
        <p:spPr bwMode="auto">
          <a:xfrm>
            <a:off x="-831850" y="-571528"/>
            <a:ext cx="11201400" cy="7600950"/>
          </a:xfrm>
          <a:prstGeom prst="rect">
            <a:avLst/>
          </a:prstGeom>
          <a:noFill/>
        </p:spPr>
      </p:pic>
    </p:spTree>
  </p:cSld>
  <p:clrMapOvr>
    <a:masterClrMapping/>
  </p:clrMapOvr>
  <p:transition spd="slow" advTm="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sp>
        <p:nvSpPr>
          <p:cNvPr id="2" name="1 Rectángulo"/>
          <p:cNvSpPr/>
          <p:nvPr/>
        </p:nvSpPr>
        <p:spPr>
          <a:xfrm>
            <a:off x="1863255" y="1714488"/>
            <a:ext cx="7048085" cy="3046988"/>
          </a:xfrm>
          <a:prstGeom prst="rect">
            <a:avLst/>
          </a:prstGeom>
        </p:spPr>
        <p:txBody>
          <a:bodyPr wrap="square">
            <a:spAutoFit/>
          </a:bodyPr>
          <a:lstStyle/>
          <a:p>
            <a:pPr algn="ctr"/>
            <a:r>
              <a:rPr lang="es-ES" sz="4800" b="1" dirty="0" smtClean="0"/>
              <a:t>66513, el Gordo de la Lotería de Navidad que ha caído íntegro en Madrid</a:t>
            </a:r>
            <a:endParaRPr lang="es-ES" sz="4800" b="1" dirty="0"/>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http://cdn.20m.es/img2/recortes/2016/12/22/394983-944-651.jpg"/>
          <p:cNvPicPr>
            <a:picLocks noChangeAspect="1" noChangeArrowheads="1"/>
          </p:cNvPicPr>
          <p:nvPr/>
        </p:nvPicPr>
        <p:blipFill>
          <a:blip r:embed="rId2"/>
          <a:srcRect/>
          <a:stretch>
            <a:fillRect/>
          </a:stretch>
        </p:blipFill>
        <p:spPr bwMode="auto">
          <a:xfrm>
            <a:off x="-1" y="0"/>
            <a:ext cx="1045520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Lorena y Nicol, dos de las niñas de Ildefonso, tras cantar el Gordo."/>
          <p:cNvPicPr>
            <a:picLocks noChangeAspect="1" noChangeArrowheads="1"/>
          </p:cNvPicPr>
          <p:nvPr/>
        </p:nvPicPr>
        <p:blipFill>
          <a:blip r:embed="rId2"/>
          <a:srcRect/>
          <a:stretch>
            <a:fillRect/>
          </a:stretch>
        </p:blipFill>
        <p:spPr bwMode="auto">
          <a:xfrm>
            <a:off x="0" y="0"/>
            <a:ext cx="10369550" cy="6920381"/>
          </a:xfrm>
          <a:prstGeom prst="rect">
            <a:avLst/>
          </a:prstGeom>
          <a:noFill/>
        </p:spPr>
      </p:pic>
    </p:spTree>
  </p:cSld>
  <p:clrMapOvr>
    <a:masterClrMapping/>
  </p:clrMapOvr>
  <p:transition spd="slow"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sp>
        <p:nvSpPr>
          <p:cNvPr id="2" name="1 Rectángulo"/>
          <p:cNvSpPr/>
          <p:nvPr/>
        </p:nvSpPr>
        <p:spPr>
          <a:xfrm>
            <a:off x="2592370" y="2143117"/>
            <a:ext cx="6450057" cy="2954655"/>
          </a:xfrm>
          <a:prstGeom prst="rect">
            <a:avLst/>
          </a:prstGeom>
        </p:spPr>
        <p:txBody>
          <a:bodyPr wrap="square">
            <a:spAutoFit/>
          </a:bodyPr>
          <a:lstStyle/>
          <a:p>
            <a:r>
              <a:rPr lang="es-ES" sz="2400" b="1" dirty="0" smtClean="0">
                <a:latin typeface="Agency FB" pitchFamily="34" charset="0"/>
              </a:rPr>
              <a:t>El premio se ha dado a conocer a las 11.57 horas y ha sido cantado por Nicol Valenzuela y Lorena Stefan, quienes ya han cantado el primer quinto de este sorteo y dieron </a:t>
            </a:r>
          </a:p>
          <a:p>
            <a:r>
              <a:rPr lang="es-ES" sz="2400" b="1" dirty="0" smtClean="0">
                <a:latin typeface="Agency FB" pitchFamily="34" charset="0"/>
              </a:rPr>
              <a:t>'el Gordo' el año pasado. Lo han hecho en la misma tabla, la séptima, sólo un poco antes que en 2015 (el Gordo salió a las 12.13 horas). Nerea Pareja Martínez y Daniel Rodríguez Báez han extraído las bolas.</a:t>
            </a:r>
            <a:r>
              <a:rPr lang="es-ES" dirty="0" smtClean="0"/>
              <a:t/>
            </a:r>
            <a:br>
              <a:rPr lang="es-ES" dirty="0" smtClean="0"/>
            </a:br>
            <a:endParaRPr lang="es-ES" dirty="0"/>
          </a:p>
        </p:txBody>
      </p:sp>
    </p:spTree>
  </p:cSld>
  <p:clrMapOvr>
    <a:masterClrMapping/>
  </p:clrMapOvr>
  <p:transition spd="slow"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Detalle de una de las bolas del sorteo de Navidad."/>
          <p:cNvPicPr>
            <a:picLocks noChangeAspect="1" noChangeArrowheads="1"/>
          </p:cNvPicPr>
          <p:nvPr/>
        </p:nvPicPr>
        <p:blipFill>
          <a:blip r:embed="rId2"/>
          <a:srcRect/>
          <a:stretch>
            <a:fillRect/>
          </a:stretch>
        </p:blipFill>
        <p:spPr bwMode="auto">
          <a:xfrm>
            <a:off x="-601703" y="-879476"/>
            <a:ext cx="11201400" cy="7737476"/>
          </a:xfrm>
          <a:prstGeom prst="rect">
            <a:avLst/>
          </a:prstGeom>
          <a:noFill/>
        </p:spPr>
      </p:pic>
    </p:spTree>
  </p:cSld>
  <p:clrMapOvr>
    <a:masterClrMapping/>
  </p:clrMapOvr>
  <p:transition spd="slow" advTm="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El Gordo del Sorteo Extraordinario de Navidad"/>
          <p:cNvPicPr>
            <a:picLocks noChangeAspect="1" noChangeArrowheads="1"/>
          </p:cNvPicPr>
          <p:nvPr/>
        </p:nvPicPr>
        <p:blipFill>
          <a:blip r:embed="rId2"/>
          <a:srcRect/>
          <a:stretch>
            <a:fillRect/>
          </a:stretch>
        </p:blipFill>
        <p:spPr bwMode="auto">
          <a:xfrm>
            <a:off x="486040" y="642918"/>
            <a:ext cx="9353400" cy="5143536"/>
          </a:xfrm>
          <a:prstGeom prst="rect">
            <a:avLst/>
          </a:prstGeom>
          <a:noFill/>
        </p:spPr>
      </p:pic>
    </p:spTree>
  </p:cSld>
  <p:clrMapOvr>
    <a:masterClrMapping/>
  </p:clrMapOvr>
  <p:transition spd="slow" advTm="8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sp>
        <p:nvSpPr>
          <p:cNvPr id="2" name="1 Rectángulo"/>
          <p:cNvSpPr/>
          <p:nvPr/>
        </p:nvSpPr>
        <p:spPr>
          <a:xfrm>
            <a:off x="2684445" y="2786058"/>
            <a:ext cx="6631958" cy="2677656"/>
          </a:xfrm>
          <a:prstGeom prst="rect">
            <a:avLst/>
          </a:prstGeom>
        </p:spPr>
        <p:txBody>
          <a:bodyPr wrap="square">
            <a:spAutoFit/>
          </a:bodyPr>
          <a:lstStyle/>
          <a:p>
            <a:r>
              <a:rPr lang="es-ES" sz="2800" b="1" dirty="0" smtClean="0">
                <a:latin typeface="Agency FB" pitchFamily="34" charset="0"/>
              </a:rPr>
              <a:t>El mayor premio del sorteo extraordinario de Navidad inunda de millones el barrio de </a:t>
            </a:r>
            <a:r>
              <a:rPr lang="es-ES" sz="2800" b="1" dirty="0" err="1" smtClean="0">
                <a:latin typeface="Agency FB" pitchFamily="34" charset="0"/>
              </a:rPr>
              <a:t>Arganzuela</a:t>
            </a:r>
            <a:endParaRPr lang="es-ES" sz="2800" b="1" dirty="0" smtClean="0">
              <a:latin typeface="Agency FB" pitchFamily="34" charset="0"/>
            </a:endParaRPr>
          </a:p>
          <a:p>
            <a:r>
              <a:rPr lang="es-ES" sz="2800" b="1" dirty="0" smtClean="0">
                <a:latin typeface="Agency FB" pitchFamily="34" charset="0"/>
              </a:rPr>
              <a:t>Un pellizco de 20 millones de euros va a parar a la localidad vizcaína de </a:t>
            </a:r>
            <a:r>
              <a:rPr lang="es-ES" sz="2800" b="1" dirty="0" err="1" smtClean="0">
                <a:latin typeface="Agency FB" pitchFamily="34" charset="0"/>
              </a:rPr>
              <a:t>Abadiño</a:t>
            </a:r>
            <a:r>
              <a:rPr lang="es-ES" sz="2800" b="1" dirty="0" smtClean="0">
                <a:latin typeface="Agency FB" pitchFamily="34" charset="0"/>
              </a:rPr>
              <a:t> gracias a un intercambio</a:t>
            </a:r>
          </a:p>
          <a:p>
            <a:r>
              <a:rPr lang="es-ES" sz="2800" b="1" dirty="0" smtClean="0">
                <a:latin typeface="Agency FB" pitchFamily="34" charset="0"/>
              </a:rPr>
              <a:t>Así se ha vivido el sorteo de la Lotería de Navidad</a:t>
            </a:r>
            <a:endParaRPr lang="es-ES" sz="2800" b="1" dirty="0">
              <a:latin typeface="Agency FB" pitchFamily="34" charset="0"/>
            </a:endParaRPr>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1"/>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sp>
        <p:nvSpPr>
          <p:cNvPr id="77827" name="Rectangle 3"/>
          <p:cNvSpPr>
            <a:spLocks noChangeArrowheads="1"/>
          </p:cNvSpPr>
          <p:nvPr/>
        </p:nvSpPr>
        <p:spPr bwMode="auto">
          <a:xfrm>
            <a:off x="1053128" y="1357298"/>
            <a:ext cx="8166021" cy="4524315"/>
          </a:xfrm>
          <a:prstGeom prst="rect">
            <a:avLst/>
          </a:prstGeom>
          <a:solidFill>
            <a:srgbClr val="FFFF00"/>
          </a:solidFill>
          <a:ln w="76200">
            <a:solidFill>
              <a:srgbClr val="FF0000"/>
            </a:solidFill>
            <a:prstDash val="sysDot"/>
            <a:miter lim="800000"/>
            <a:headEnd/>
            <a:tailEnd/>
          </a:ln>
          <a:effectLst/>
        </p:spPr>
        <p:txBody>
          <a:bodyPr wrap="square" anchor="ctr">
            <a:spAutoFit/>
          </a:bodyPr>
          <a:lstStyle/>
          <a:p>
            <a:pPr algn="ctr"/>
            <a:r>
              <a:rPr lang="es-ES" sz="2800" i="1" dirty="0" smtClean="0"/>
              <a:t>El </a:t>
            </a:r>
            <a:r>
              <a:rPr lang="es-ES" sz="3200" b="1" i="1" dirty="0"/>
              <a:t>Sorteo Extraordinario de Navidad</a:t>
            </a:r>
            <a:r>
              <a:rPr lang="es-ES" sz="3200" i="1" dirty="0"/>
              <a:t>, también conocido como </a:t>
            </a:r>
            <a:r>
              <a:rPr lang="es-ES" sz="3200" b="1" i="1" dirty="0"/>
              <a:t>Sorteo</a:t>
            </a:r>
            <a:r>
              <a:rPr lang="es-ES" sz="3200" i="1" dirty="0"/>
              <a:t> o </a:t>
            </a:r>
            <a:r>
              <a:rPr lang="es-ES" sz="3200" b="1" i="1" dirty="0"/>
              <a:t>Lotería de Navidad</a:t>
            </a:r>
            <a:r>
              <a:rPr lang="es-ES" sz="3200" i="1" dirty="0"/>
              <a:t>, es uno de los sorteos de lotería más populares que se celebra en España cada 22 de diciembre, y que tiene lugar, generalmente, en el salón de sorteos de Loterías y Apuestas del Estado, en Madrid. El premio máximo recibe el nombre de </a:t>
            </a:r>
            <a:r>
              <a:rPr lang="es-ES" sz="3200" b="1" i="1" dirty="0"/>
              <a:t>El Gordo</a:t>
            </a:r>
            <a:r>
              <a:rPr lang="es-ES" sz="3200" i="1" dirty="0"/>
              <a:t>, </a:t>
            </a:r>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Resultado de imagen de el gordo de navidad"/>
          <p:cNvPicPr>
            <a:picLocks noChangeAspect="1" noChangeArrowheads="1"/>
          </p:cNvPicPr>
          <p:nvPr/>
        </p:nvPicPr>
        <p:blipFill>
          <a:blip r:embed="rId2"/>
          <a:srcRect/>
          <a:stretch>
            <a:fillRect/>
          </a:stretch>
        </p:blipFill>
        <p:spPr bwMode="auto">
          <a:xfrm>
            <a:off x="-1377252" y="-214338"/>
            <a:ext cx="11746802" cy="7072338"/>
          </a:xfrm>
          <a:prstGeom prst="rect">
            <a:avLst/>
          </a:prstGeom>
          <a:noFill/>
        </p:spPr>
      </p:pic>
    </p:spTree>
  </p:cSld>
  <p:clrMapOvr>
    <a:masterClrMapping/>
  </p:clrMapOvr>
  <p:transition spd="slow" advTm="7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sp>
        <p:nvSpPr>
          <p:cNvPr id="2" name="1 Rectángulo"/>
          <p:cNvSpPr/>
          <p:nvPr/>
        </p:nvSpPr>
        <p:spPr>
          <a:xfrm>
            <a:off x="1944268" y="1714488"/>
            <a:ext cx="7291123" cy="4832092"/>
          </a:xfrm>
          <a:prstGeom prst="rect">
            <a:avLst/>
          </a:prstGeom>
        </p:spPr>
        <p:txBody>
          <a:bodyPr wrap="square">
            <a:spAutoFit/>
          </a:bodyPr>
          <a:lstStyle/>
          <a:p>
            <a:r>
              <a:rPr lang="es-ES" sz="2400" b="1" dirty="0" smtClean="0">
                <a:latin typeface="Agency FB" pitchFamily="34" charset="0"/>
              </a:rPr>
              <a:t>Los ganadores de 'el Gordo' Los propietarios de la administración madrileña que ha repartido el número afortunado son Agustín Ramos y María Josefa Rojo, quienes hace cuatro meses se hicieron cargo del negocio. El número 66.513 era un abonado que ya tenía antes el anterior propietario. Entre lágrimas los propietarios cuentan que se quedaron con un décimo porque "les gusta" el número 13. "Estoy que no me lo creo, no vamos a dejar de trabajar, pero algún capricho nos daremos", dicen. Los dueños de la administración han indicado que el premio se ha repartido principalmente entre la gente del barrio, la residencia de ancianos Las Peñuelas -a poco más de 300 metros de la administración-, en una carnicería y un bar, también vecinos de la zona.</a:t>
            </a:r>
            <a:r>
              <a:rPr lang="es-ES" sz="2000" b="1" dirty="0" smtClean="0">
                <a:latin typeface="Agency FB" pitchFamily="34" charset="0"/>
              </a:rPr>
              <a:t/>
            </a:r>
            <a:br>
              <a:rPr lang="es-ES" sz="2000" b="1" dirty="0" smtClean="0">
                <a:latin typeface="Agency FB" pitchFamily="34" charset="0"/>
              </a:rPr>
            </a:br>
            <a:endParaRPr lang="es-ES" sz="2000" b="1" dirty="0">
              <a:latin typeface="Agency FB" pitchFamily="34" charset="0"/>
            </a:endParaRPr>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66513, el Gordo de la Lotería de Navidad que ha caído íntegro en Madrid"/>
          <p:cNvPicPr>
            <a:picLocks noChangeAspect="1" noChangeArrowheads="1"/>
          </p:cNvPicPr>
          <p:nvPr/>
        </p:nvPicPr>
        <p:blipFill>
          <a:blip r:embed="rId2"/>
          <a:srcRect/>
          <a:stretch>
            <a:fillRect/>
          </a:stretch>
        </p:blipFill>
        <p:spPr bwMode="auto">
          <a:xfrm>
            <a:off x="0" y="0"/>
            <a:ext cx="10715202"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6" name="Picture 4" descr="http://e01-elmundo.uecdn.es/assets/multimedia/imagenes/2016/12/22/14824100892985.jpg"/>
          <p:cNvPicPr>
            <a:picLocks noChangeAspect="1" noChangeArrowheads="1"/>
          </p:cNvPicPr>
          <p:nvPr/>
        </p:nvPicPr>
        <p:blipFill>
          <a:blip r:embed="rId2"/>
          <a:srcRect/>
          <a:stretch>
            <a:fillRect/>
          </a:stretch>
        </p:blipFill>
        <p:spPr bwMode="auto">
          <a:xfrm>
            <a:off x="0" y="0"/>
            <a:ext cx="10440114"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Jose Antonio Garcia (i) y Manuel Quintana (d) celebran haber ganado el Gordo de la Lotería de Navidad, en la administración madrileña de Paseo de la Esperanza."/>
          <p:cNvPicPr>
            <a:picLocks noChangeAspect="1" noChangeArrowheads="1"/>
          </p:cNvPicPr>
          <p:nvPr/>
        </p:nvPicPr>
        <p:blipFill>
          <a:blip r:embed="rId2"/>
          <a:srcRect/>
          <a:stretch>
            <a:fillRect/>
          </a:stretch>
        </p:blipFill>
        <p:spPr bwMode="auto">
          <a:xfrm>
            <a:off x="-458827" y="-928718"/>
            <a:ext cx="11201400" cy="7786718"/>
          </a:xfrm>
          <a:prstGeom prst="rect">
            <a:avLst/>
          </a:prstGeom>
          <a:noFill/>
        </p:spPr>
      </p:pic>
    </p:spTree>
  </p:cSld>
  <p:clrMapOvr>
    <a:masterClrMapping/>
  </p:clrMapOvr>
  <p:transition spd="slow"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Celebración del Gordo de la Lotería de Navidad en el pueblo madrileño de Brea de Tajo. "/>
          <p:cNvPicPr>
            <a:picLocks noChangeAspect="1" noChangeArrowheads="1"/>
          </p:cNvPicPr>
          <p:nvPr/>
        </p:nvPicPr>
        <p:blipFill>
          <a:blip r:embed="rId2"/>
          <a:srcRect/>
          <a:stretch>
            <a:fillRect/>
          </a:stretch>
        </p:blipFill>
        <p:spPr bwMode="auto">
          <a:xfrm>
            <a:off x="0" y="0"/>
            <a:ext cx="1036955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Celebración del Gordo de la Lotería de Navidad en la administración madrileña de Paseo de la Esperanza. "/>
          <p:cNvPicPr>
            <a:picLocks noChangeAspect="1" noChangeArrowheads="1"/>
          </p:cNvPicPr>
          <p:nvPr/>
        </p:nvPicPr>
        <p:blipFill>
          <a:blip r:embed="rId2"/>
          <a:srcRect/>
          <a:stretch>
            <a:fillRect/>
          </a:stretch>
        </p:blipFill>
        <p:spPr bwMode="auto">
          <a:xfrm>
            <a:off x="-458827" y="-606425"/>
            <a:ext cx="11201400" cy="7464425"/>
          </a:xfrm>
          <a:prstGeom prst="rect">
            <a:avLst/>
          </a:prstGeom>
          <a:noFill/>
        </p:spPr>
      </p:pic>
    </p:spTree>
  </p:cSld>
  <p:clrMapOvr>
    <a:masterClrMapping/>
  </p:clrMapOvr>
  <p:transition spd="slow" advTm="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109572" name="Picture 4" descr="gordo-navidad"/>
          <p:cNvPicPr>
            <a:picLocks noChangeAspect="1" noChangeArrowheads="1"/>
          </p:cNvPicPr>
          <p:nvPr/>
        </p:nvPicPr>
        <p:blipFill>
          <a:blip r:embed="rId3"/>
          <a:srcRect/>
          <a:stretch>
            <a:fillRect/>
          </a:stretch>
        </p:blipFill>
        <p:spPr bwMode="auto">
          <a:xfrm>
            <a:off x="0" y="0"/>
            <a:ext cx="1036955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El administrador de lotería Óscar de Toro, se hace un selfie con el número agraciado con el segundo premio de la Lotería de Navidad, 4.536, vendido en su administración situada en un bar, esta mañana en Santiago de Compostela."/>
          <p:cNvPicPr>
            <a:picLocks noChangeAspect="1" noChangeArrowheads="1"/>
          </p:cNvPicPr>
          <p:nvPr/>
        </p:nvPicPr>
        <p:blipFill>
          <a:blip r:embed="rId3"/>
          <a:srcRect/>
          <a:stretch>
            <a:fillRect/>
          </a:stretch>
        </p:blipFill>
        <p:spPr bwMode="auto">
          <a:xfrm>
            <a:off x="-831850" y="-593726"/>
            <a:ext cx="11201400" cy="7451726"/>
          </a:xfrm>
          <a:prstGeom prst="rect">
            <a:avLst/>
          </a:prstGeom>
          <a:noFill/>
        </p:spPr>
      </p:pic>
    </p:spTree>
  </p:cSld>
  <p:clrMapOvr>
    <a:masterClrMapping/>
  </p:clrMapOvr>
  <p:transition spd="slow" advTm="5000">
    <p:sndAc>
      <p:stSnd>
        <p:snd r:embed="rId2" name="a04-white_christmas_320_lame_cbr.wav"/>
      </p:st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Trabajadores de la administración de lotería 299 de Barcelona, en Plaza Molina, celebran la venta del número 4.536, Segundo premio de la Lotería de Navidad. rn"/>
          <p:cNvPicPr>
            <a:picLocks noChangeAspect="1" noChangeArrowheads="1"/>
          </p:cNvPicPr>
          <p:nvPr/>
        </p:nvPicPr>
        <p:blipFill>
          <a:blip r:embed="rId2"/>
          <a:srcRect/>
          <a:stretch>
            <a:fillRect/>
          </a:stretch>
        </p:blipFill>
        <p:spPr bwMode="auto">
          <a:xfrm>
            <a:off x="-173075" y="-1"/>
            <a:ext cx="10542625" cy="7035887"/>
          </a:xfrm>
          <a:prstGeom prst="rect">
            <a:avLst/>
          </a:prstGeom>
          <a:noFill/>
        </p:spPr>
      </p:pic>
    </p:spTree>
  </p:cSld>
  <p:clrMapOvr>
    <a:masterClrMapping/>
  </p:clrMapOvr>
  <p:transition spd="slow" advTm="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0" y="0"/>
            <a:ext cx="10369551" cy="6858000"/>
          </a:xfrm>
          <a:prstGeom prst="rect">
            <a:avLst/>
          </a:prstGeom>
          <a:noFill/>
        </p:spPr>
      </p:pic>
      <p:pic>
        <p:nvPicPr>
          <p:cNvPr id="21506" name="Picture 2" descr="Trabajadores de la administracion de lotería de la calle Amaya de Pamplona celebran la venta del numero 4.536, Segundo premio de la Lotería de Navidad."/>
          <p:cNvPicPr>
            <a:picLocks noChangeAspect="1" noChangeArrowheads="1"/>
          </p:cNvPicPr>
          <p:nvPr/>
        </p:nvPicPr>
        <p:blipFill>
          <a:blip r:embed="rId3"/>
          <a:srcRect/>
          <a:stretch>
            <a:fillRect/>
          </a:stretch>
        </p:blipFill>
        <p:spPr bwMode="auto">
          <a:xfrm>
            <a:off x="0" y="0"/>
            <a:ext cx="10369550" cy="6960922"/>
          </a:xfrm>
          <a:prstGeom prst="rect">
            <a:avLst/>
          </a:prstGeom>
          <a:noFill/>
        </p:spPr>
      </p:pic>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descr="Los propietarios de la administración número 1 de Fuengirola (Málaga), celebran haber vendido el Segundo premio del Sorteo Extraordinario de la Lotería de Navidad."/>
          <p:cNvPicPr>
            <a:picLocks noChangeAspect="1" noChangeArrowheads="1"/>
          </p:cNvPicPr>
          <p:nvPr/>
        </p:nvPicPr>
        <p:blipFill>
          <a:blip r:embed="rId2"/>
          <a:srcRect/>
          <a:stretch>
            <a:fillRect/>
          </a:stretch>
        </p:blipFill>
        <p:spPr bwMode="auto">
          <a:xfrm>
            <a:off x="-315951" y="-214338"/>
            <a:ext cx="11201400" cy="7475538"/>
          </a:xfrm>
          <a:prstGeom prst="rect">
            <a:avLst/>
          </a:prstGeom>
          <a:noFill/>
        </p:spPr>
      </p:pic>
    </p:spTree>
  </p:cSld>
  <p:clrMapOvr>
    <a:masterClrMapping/>
  </p:clrMapOvr>
  <p:transition spd="slow" advTm="5000"/>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Celebración del Segundo premio del sorteo de la Lotería de Navidad en la localidad granadina de Pinos Puente, premiados con el número 4.536."/>
          <p:cNvPicPr>
            <a:picLocks noChangeAspect="1" noChangeArrowheads="1"/>
          </p:cNvPicPr>
          <p:nvPr/>
        </p:nvPicPr>
        <p:blipFill>
          <a:blip r:embed="rId2"/>
          <a:srcRect/>
          <a:stretch>
            <a:fillRect/>
          </a:stretch>
        </p:blipFill>
        <p:spPr bwMode="auto">
          <a:xfrm>
            <a:off x="0" y="-142900"/>
            <a:ext cx="10369550" cy="7000900"/>
          </a:xfrm>
          <a:prstGeom prst="rect">
            <a:avLst/>
          </a:prstGeom>
          <a:noFill/>
        </p:spPr>
      </p:pic>
    </p:spTree>
  </p:cSld>
  <p:clrMapOvr>
    <a:masterClrMapping/>
  </p:clrMapOvr>
  <p:transition spd="slow" advTm="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1"/>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67586" name="Picture 2" descr="Los responsables de la administración de La Cruz 1, en Bilbao, donde ha caído un cuarto premio"/>
          <p:cNvPicPr>
            <a:picLocks noChangeAspect="1" noChangeArrowheads="1"/>
          </p:cNvPicPr>
          <p:nvPr/>
        </p:nvPicPr>
        <p:blipFill>
          <a:blip r:embed="rId3"/>
          <a:srcRect/>
          <a:stretch>
            <a:fillRect/>
          </a:stretch>
        </p:blipFill>
        <p:spPr bwMode="auto">
          <a:xfrm>
            <a:off x="398428" y="357166"/>
            <a:ext cx="9644385" cy="5643602"/>
          </a:xfrm>
          <a:prstGeom prst="rect">
            <a:avLst/>
          </a:prstGeom>
          <a:noFill/>
        </p:spPr>
      </p:pic>
      <p:sp>
        <p:nvSpPr>
          <p:cNvPr id="5" name="4 Rectángulo"/>
          <p:cNvSpPr/>
          <p:nvPr/>
        </p:nvSpPr>
        <p:spPr>
          <a:xfrm>
            <a:off x="2327255" y="6211669"/>
            <a:ext cx="5500726" cy="646331"/>
          </a:xfrm>
          <a:prstGeom prst="rect">
            <a:avLst/>
          </a:prstGeom>
        </p:spPr>
        <p:txBody>
          <a:bodyPr wrap="square">
            <a:spAutoFit/>
          </a:bodyPr>
          <a:lstStyle/>
          <a:p>
            <a:pPr algn="ctr"/>
            <a:r>
              <a:rPr lang="es-ES" dirty="0" smtClean="0"/>
              <a:t>Los responsables de la administración de La Cruz 1, en Bilbao, donde ha caído un cuarto premio - </a:t>
            </a:r>
            <a:endParaRPr lang="es-ES" dirty="0"/>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sp>
        <p:nvSpPr>
          <p:cNvPr id="3" name="2 Rectángulo"/>
          <p:cNvSpPr/>
          <p:nvPr/>
        </p:nvSpPr>
        <p:spPr>
          <a:xfrm>
            <a:off x="3041635" y="1928802"/>
            <a:ext cx="6286544" cy="3416320"/>
          </a:xfrm>
          <a:prstGeom prst="rect">
            <a:avLst/>
          </a:prstGeom>
        </p:spPr>
        <p:txBody>
          <a:bodyPr wrap="square">
            <a:spAutoFit/>
          </a:bodyPr>
          <a:lstStyle/>
          <a:p>
            <a:r>
              <a:rPr lang="es-ES" sz="2400" b="1" dirty="0" smtClean="0">
                <a:latin typeface="Agency FB" pitchFamily="34" charset="0"/>
              </a:rPr>
              <a:t>Desde el año 2013 entró en vigor la nueva normativa impositiva sobre los premios en los sorteos, ahora todos los agraciados con la lotería deben pagar impuestos.</a:t>
            </a:r>
          </a:p>
          <a:p>
            <a:r>
              <a:rPr lang="es-ES" sz="2400" b="1" dirty="0" smtClean="0">
                <a:latin typeface="Agency FB" pitchFamily="34" charset="0"/>
              </a:rPr>
              <a:t>Hasta finales de 2012 solo debían pagar impuestos los premios que se obtenían en efectivo o especie (piso, coche, regalos …) de programas de medios de comunicación (TV, radio, prensa) o de cualquier empresa que organizase un sorteo, como el caso del sueldo </a:t>
            </a:r>
            <a:r>
              <a:rPr lang="es-ES" sz="2400" b="1" dirty="0" err="1" smtClean="0">
                <a:latin typeface="Agency FB" pitchFamily="34" charset="0"/>
              </a:rPr>
              <a:t>Nescafé</a:t>
            </a:r>
            <a:r>
              <a:rPr lang="es-ES" sz="2400" b="1" dirty="0" smtClean="0">
                <a:latin typeface="Agency FB" pitchFamily="34" charset="0"/>
              </a:rPr>
              <a:t>.</a:t>
            </a:r>
            <a:endParaRPr lang="es-ES" sz="2400" b="1" dirty="0">
              <a:latin typeface="Agency FB" pitchFamily="34" charset="0"/>
            </a:endParaRPr>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ImpuestosvPremios Loteria Gordo Navidad"/>
          <p:cNvPicPr>
            <a:picLocks noChangeAspect="1" noChangeArrowheads="1"/>
          </p:cNvPicPr>
          <p:nvPr/>
        </p:nvPicPr>
        <p:blipFill>
          <a:blip r:embed="rId2"/>
          <a:srcRect/>
          <a:stretch>
            <a:fillRect/>
          </a:stretch>
        </p:blipFill>
        <p:spPr bwMode="auto">
          <a:xfrm>
            <a:off x="0" y="0"/>
            <a:ext cx="10348670" cy="6858000"/>
          </a:xfrm>
          <a:prstGeom prst="rect">
            <a:avLst/>
          </a:prstGeom>
          <a:noFill/>
        </p:spPr>
      </p:pic>
    </p:spTree>
  </p:cSld>
  <p:clrMapOvr>
    <a:masterClrMapping/>
  </p:clrMapOvr>
  <p:transition spd="slow" advTm="8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sp>
        <p:nvSpPr>
          <p:cNvPr id="2" name="1 Rectángulo"/>
          <p:cNvSpPr/>
          <p:nvPr/>
        </p:nvSpPr>
        <p:spPr>
          <a:xfrm>
            <a:off x="1469999" y="1142984"/>
            <a:ext cx="7615173" cy="4801314"/>
          </a:xfrm>
          <a:prstGeom prst="rect">
            <a:avLst/>
          </a:prstGeom>
        </p:spPr>
        <p:txBody>
          <a:bodyPr wrap="square">
            <a:spAutoFit/>
          </a:bodyPr>
          <a:lstStyle/>
          <a:p>
            <a:r>
              <a:rPr lang="es-ES" dirty="0" smtClean="0"/>
              <a:t>Corre por </a:t>
            </a:r>
            <a:r>
              <a:rPr lang="es-ES" dirty="0" err="1" smtClean="0"/>
              <a:t>WhatsApp</a:t>
            </a:r>
            <a:r>
              <a:rPr lang="es-ES" dirty="0" smtClean="0"/>
              <a:t> una imagen del Ministro de Hacienda frotándose las manos cuando habla de Lotería, Gordo, Niño… y es porque desde 2013 los premios de lotería pagan impuestos</a:t>
            </a:r>
          </a:p>
          <a:p>
            <a:r>
              <a:rPr lang="es-ES" dirty="0" smtClean="0"/>
              <a:t>Se debe tributar</a:t>
            </a:r>
            <a:r>
              <a:rPr lang="es-ES" b="1" dirty="0" smtClean="0"/>
              <a:t> el 20% de</a:t>
            </a:r>
            <a:r>
              <a:rPr lang="es-ES" dirty="0" smtClean="0"/>
              <a:t> </a:t>
            </a:r>
            <a:r>
              <a:rPr lang="es-ES" b="1" dirty="0" smtClean="0"/>
              <a:t> la cantidad del premio que supere los 2.500 euros</a:t>
            </a:r>
            <a:r>
              <a:rPr lang="es-ES" dirty="0" smtClean="0"/>
              <a:t>. Así</a:t>
            </a:r>
            <a:r>
              <a:rPr lang="es-ES" b="1" dirty="0" smtClean="0"/>
              <a:t> los premios menores a 2.500 euros no deben pagar impuestos</a:t>
            </a:r>
            <a:r>
              <a:rPr lang="es-ES" dirty="0" smtClean="0"/>
              <a:t>.</a:t>
            </a:r>
          </a:p>
          <a:p>
            <a:r>
              <a:rPr lang="es-ES" i="1" dirty="0" smtClean="0"/>
              <a:t>Así, por ejemplo, si nos toca en la lotería un premio de 10.000 euros:</a:t>
            </a:r>
            <a:endParaRPr lang="es-ES" dirty="0" smtClean="0"/>
          </a:p>
          <a:p>
            <a:r>
              <a:rPr lang="es-ES" i="1" dirty="0" smtClean="0"/>
              <a:t>La cantidad sobre la que se </a:t>
            </a:r>
            <a:r>
              <a:rPr lang="es-ES" i="1" dirty="0" err="1" smtClean="0"/>
              <a:t>calculán</a:t>
            </a:r>
            <a:r>
              <a:rPr lang="es-ES" i="1" dirty="0" smtClean="0"/>
              <a:t> los impuestos son 7.500 euros, una vez deducida la </a:t>
            </a:r>
            <a:r>
              <a:rPr lang="es-ES" i="1" dirty="0" err="1" smtClean="0"/>
              <a:t>excención</a:t>
            </a:r>
            <a:r>
              <a:rPr lang="es-ES" i="1" dirty="0" smtClean="0"/>
              <a:t> de los 2.500.</a:t>
            </a:r>
            <a:r>
              <a:rPr lang="es-ES" dirty="0" smtClean="0"/>
              <a:t/>
            </a:r>
            <a:br>
              <a:rPr lang="es-ES" dirty="0" smtClean="0"/>
            </a:br>
            <a:r>
              <a:rPr lang="es-ES" i="1" dirty="0" smtClean="0"/>
              <a:t>Sobre esos 7.500 euros,  se paga un 20%. Pagaremos por tanto 1.500 </a:t>
            </a:r>
            <a:r>
              <a:rPr lang="es-ES" i="1" dirty="0" err="1" smtClean="0"/>
              <a:t>eur</a:t>
            </a:r>
            <a:r>
              <a:rPr lang="es-ES" i="1" dirty="0" smtClean="0"/>
              <a:t>: 20%  x 7.500 euros = 1.500 Euros.</a:t>
            </a:r>
            <a:r>
              <a:rPr lang="es-ES" dirty="0" smtClean="0"/>
              <a:t/>
            </a:r>
            <a:br>
              <a:rPr lang="es-ES" dirty="0" smtClean="0"/>
            </a:br>
            <a:r>
              <a:rPr lang="es-ES" i="1" dirty="0" smtClean="0"/>
              <a:t>Por tanto, de los 10.000 euros del premio, la cantidad que recibiremos tras el pago del impuesto será de 8.500 euros.</a:t>
            </a:r>
            <a:endParaRPr lang="es-ES" dirty="0" smtClean="0"/>
          </a:p>
          <a:p>
            <a:r>
              <a:rPr lang="es-ES" dirty="0" smtClean="0"/>
              <a:t>El </a:t>
            </a:r>
            <a:r>
              <a:rPr lang="es-ES" b="1" dirty="0" smtClean="0"/>
              <a:t> impuesto se paga de forma individual por cada  décimo, fracción o cupón de lotería o apuesta</a:t>
            </a:r>
            <a:r>
              <a:rPr lang="es-ES" dirty="0" smtClean="0"/>
              <a:t>. Así en el caso de una apuesta múltiple de Quiniela o Primitiva, con varios apuestas premiadas, por cada premio recibido deberemos reducirnos los 2.500 euros.</a:t>
            </a:r>
            <a:endParaRPr lang="es-ES" dirty="0"/>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71455"/>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81922" name="Picture 2" descr="C:\Documents and Settings\Jose Luis\Escritorio\CUK1RiJUYAAYcDE.png"/>
          <p:cNvPicPr>
            <a:picLocks noChangeAspect="1" noChangeArrowheads="1"/>
          </p:cNvPicPr>
          <p:nvPr/>
        </p:nvPicPr>
        <p:blipFill>
          <a:blip r:embed="rId3"/>
          <a:srcRect/>
          <a:stretch>
            <a:fillRect/>
          </a:stretch>
        </p:blipFill>
        <p:spPr bwMode="auto">
          <a:xfrm flipH="1">
            <a:off x="2598076" y="-247982"/>
            <a:ext cx="7771474" cy="7105982"/>
          </a:xfrm>
          <a:prstGeom prst="rect">
            <a:avLst/>
          </a:prstGeom>
          <a:noFill/>
        </p:spPr>
      </p:pic>
      <p:sp>
        <p:nvSpPr>
          <p:cNvPr id="4" name="3 Rectángulo"/>
          <p:cNvSpPr/>
          <p:nvPr/>
        </p:nvSpPr>
        <p:spPr>
          <a:xfrm>
            <a:off x="0" y="1285860"/>
            <a:ext cx="2592333" cy="2308324"/>
          </a:xfrm>
          <a:prstGeom prst="rect">
            <a:avLst/>
          </a:prstGeom>
        </p:spPr>
        <p:txBody>
          <a:bodyPr wrap="square">
            <a:spAutoFit/>
          </a:bodyPr>
          <a:lstStyle/>
          <a:p>
            <a:pPr algn="ctr"/>
            <a:r>
              <a:rPr lang="es-ES" sz="3600" b="1" dirty="0" smtClean="0">
                <a:solidFill>
                  <a:srgbClr val="FF0000"/>
                </a:solidFill>
                <a:latin typeface="Agency FB" pitchFamily="34" charset="0"/>
              </a:rPr>
              <a:t>El año 2015</a:t>
            </a:r>
          </a:p>
          <a:p>
            <a:pPr algn="ctr"/>
            <a:r>
              <a:rPr lang="es-ES" sz="3600" b="1" dirty="0" smtClean="0">
                <a:solidFill>
                  <a:srgbClr val="FF0000"/>
                </a:solidFill>
                <a:latin typeface="Agency FB" pitchFamily="34" charset="0"/>
              </a:rPr>
              <a:t>“El mayor premio es compartirlo”</a:t>
            </a:r>
          </a:p>
        </p:txBody>
      </p:sp>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descr="https://www.ventura24.es/blog/wp-content/uploads/2015/11/Justino2-578x420.jpg"/>
          <p:cNvPicPr>
            <a:picLocks noChangeAspect="1" noChangeArrowheads="1"/>
          </p:cNvPicPr>
          <p:nvPr/>
        </p:nvPicPr>
        <p:blipFill>
          <a:blip r:embed="rId2"/>
          <a:srcRect/>
          <a:stretch>
            <a:fillRect/>
          </a:stretch>
        </p:blipFill>
        <p:spPr bwMode="auto">
          <a:xfrm>
            <a:off x="0" y="0"/>
            <a:ext cx="1036955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C:\Documents and Settings\Jose Luis\Escritorio\mqdefault.jpg"/>
          <p:cNvPicPr>
            <a:picLocks noChangeAspect="1" noChangeArrowheads="1"/>
          </p:cNvPicPr>
          <p:nvPr/>
        </p:nvPicPr>
        <p:blipFill>
          <a:blip r:embed="rId2"/>
          <a:srcRect/>
          <a:stretch>
            <a:fillRect/>
          </a:stretch>
        </p:blipFill>
        <p:spPr bwMode="auto">
          <a:xfrm>
            <a:off x="0" y="0"/>
            <a:ext cx="10936676"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1"/>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sp>
        <p:nvSpPr>
          <p:cNvPr id="82947" name="Rectangle 3"/>
          <p:cNvSpPr>
            <a:spLocks noChangeArrowheads="1"/>
          </p:cNvSpPr>
          <p:nvPr/>
        </p:nvSpPr>
        <p:spPr bwMode="auto">
          <a:xfrm>
            <a:off x="1458192" y="1571612"/>
            <a:ext cx="7777217" cy="3724096"/>
          </a:xfrm>
          <a:prstGeom prst="rect">
            <a:avLst/>
          </a:prstGeom>
          <a:solidFill>
            <a:srgbClr val="FFFF00"/>
          </a:solidFill>
          <a:ln w="76200">
            <a:solidFill>
              <a:srgbClr val="FF0000"/>
            </a:solidFill>
            <a:prstDash val="sysDot"/>
            <a:miter lim="800000"/>
            <a:headEnd/>
            <a:tailEnd/>
          </a:ln>
          <a:effectLst/>
        </p:spPr>
        <p:txBody>
          <a:bodyPr wrap="square" lIns="0" tIns="0" rIns="0" bIns="0" anchor="ctr">
            <a:spAutoFit/>
          </a:bodyPr>
          <a:lstStyle/>
          <a:p>
            <a:pPr algn="ctr"/>
            <a:endParaRPr lang="es-ES" sz="2800" i="1" dirty="0"/>
          </a:p>
          <a:p>
            <a:pPr algn="ctr"/>
            <a:r>
              <a:rPr lang="es-ES" sz="2800" i="1" dirty="0"/>
              <a:t>El </a:t>
            </a:r>
            <a:r>
              <a:rPr lang="es-ES" sz="2800" b="1" i="1" dirty="0"/>
              <a:t>sorteo extraordinario de Navidad</a:t>
            </a:r>
            <a:r>
              <a:rPr lang="es-ES" sz="2800" i="1" dirty="0"/>
              <a:t>, es el sorteo por excelencia para los españoles, de hecho, desde hace meses se venden ya la </a:t>
            </a:r>
            <a:r>
              <a:rPr lang="es-ES" sz="2800" b="1" i="1" dirty="0"/>
              <a:t>lotería de Navidad</a:t>
            </a:r>
            <a:r>
              <a:rPr lang="es-ES" sz="2800" i="1" dirty="0"/>
              <a:t>, y en los últimos días las ventas han ido en aumento, incluso se </a:t>
            </a:r>
            <a:r>
              <a:rPr lang="es-ES" sz="2800" i="1" dirty="0" smtClean="0"/>
              <a:t>prevé </a:t>
            </a:r>
            <a:r>
              <a:rPr lang="es-ES" sz="2800" i="1" dirty="0"/>
              <a:t>que se </a:t>
            </a:r>
            <a:r>
              <a:rPr lang="es-ES" sz="2800" i="1" dirty="0" smtClean="0"/>
              <a:t>hayan vendido más </a:t>
            </a:r>
            <a:r>
              <a:rPr lang="es-ES" sz="2800" i="1" dirty="0"/>
              <a:t>décimos que el año pasado.</a:t>
            </a:r>
          </a:p>
          <a:p>
            <a:pPr algn="ctr"/>
            <a:endParaRPr lang="es-ES" dirty="0"/>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img.rtve.es/v/2856583?w=1180&amp;preview=1415796867189.jpg"/>
          <p:cNvPicPr>
            <a:picLocks noChangeAspect="1" noChangeArrowheads="1"/>
          </p:cNvPicPr>
          <p:nvPr/>
        </p:nvPicPr>
        <p:blipFill>
          <a:blip r:embed="rId2"/>
          <a:srcRect l="15985"/>
          <a:stretch>
            <a:fillRect/>
          </a:stretch>
        </p:blipFill>
        <p:spPr bwMode="auto">
          <a:xfrm>
            <a:off x="0" y="0"/>
            <a:ext cx="10440960" cy="6858000"/>
          </a:xfrm>
          <a:prstGeom prst="rect">
            <a:avLst/>
          </a:prstGeom>
          <a:noFill/>
        </p:spPr>
      </p:pic>
      <p:sp>
        <p:nvSpPr>
          <p:cNvPr id="3" name="2 Rectángulo"/>
          <p:cNvSpPr/>
          <p:nvPr/>
        </p:nvSpPr>
        <p:spPr>
          <a:xfrm>
            <a:off x="405027" y="4214818"/>
            <a:ext cx="5184775" cy="2031325"/>
          </a:xfrm>
          <a:prstGeom prst="rect">
            <a:avLst/>
          </a:prstGeom>
        </p:spPr>
        <p:txBody>
          <a:bodyPr>
            <a:spAutoFit/>
          </a:bodyPr>
          <a:lstStyle/>
          <a:p>
            <a:r>
              <a:rPr lang="es-ES" b="1" dirty="0" smtClean="0">
                <a:solidFill>
                  <a:srgbClr val="FFFF00"/>
                </a:solidFill>
              </a:rPr>
              <a:t>El año 2014</a:t>
            </a:r>
          </a:p>
          <a:p>
            <a:r>
              <a:rPr lang="es-ES" b="1" dirty="0" smtClean="0">
                <a:solidFill>
                  <a:srgbClr val="FFFF00"/>
                </a:solidFill>
              </a:rPr>
              <a:t>'El mayor premio es compartirlo'</a:t>
            </a:r>
          </a:p>
          <a:p>
            <a:r>
              <a:rPr lang="es-ES" dirty="0" smtClean="0">
                <a:solidFill>
                  <a:srgbClr val="FFFF00"/>
                </a:solidFill>
              </a:rPr>
              <a:t>El film principal se centra en Antonio y Manuel, el dueño de un bar y uno de sus parroquianos de siempre, y la trama gira alrededor de un décimo de lotería y de </a:t>
            </a:r>
            <a:r>
              <a:rPr lang="es-ES" b="1" dirty="0" smtClean="0">
                <a:solidFill>
                  <a:srgbClr val="FFFF00"/>
                </a:solidFill>
              </a:rPr>
              <a:t>los sueños de esperanza que ambos comparten</a:t>
            </a:r>
            <a:r>
              <a:rPr lang="es-ES" dirty="0" smtClean="0">
                <a:solidFill>
                  <a:srgbClr val="FFFF00"/>
                </a:solidFill>
              </a:rPr>
              <a:t>.</a:t>
            </a:r>
            <a:endParaRPr lang="es-ES" dirty="0">
              <a:solidFill>
                <a:srgbClr val="FFFF00"/>
              </a:solidFill>
            </a:endParaRPr>
          </a:p>
        </p:txBody>
      </p:sp>
    </p:spTree>
  </p:cSld>
  <p:clrMapOvr>
    <a:masterClrMapping/>
  </p:clrMapOvr>
  <p:transition spd="slow" advTm="23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2" descr="http://st-listas.20minutos.es/images/2012-12/350269/3829470_640px.jpg?1355838624"/>
          <p:cNvPicPr>
            <a:picLocks noChangeAspect="1" noChangeArrowheads="1"/>
          </p:cNvPicPr>
          <p:nvPr/>
        </p:nvPicPr>
        <p:blipFill>
          <a:blip r:embed="rId3"/>
          <a:srcRect/>
          <a:stretch>
            <a:fillRect/>
          </a:stretch>
        </p:blipFill>
        <p:spPr bwMode="auto">
          <a:xfrm>
            <a:off x="0" y="0"/>
            <a:ext cx="10461554" cy="6858000"/>
          </a:xfrm>
          <a:prstGeom prst="rect">
            <a:avLst/>
          </a:prstGeom>
          <a:noFill/>
        </p:spPr>
      </p:pic>
      <p:sp>
        <p:nvSpPr>
          <p:cNvPr id="3" name="2 Rectángulo"/>
          <p:cNvSpPr/>
          <p:nvPr/>
        </p:nvSpPr>
        <p:spPr>
          <a:xfrm>
            <a:off x="6237940" y="285728"/>
            <a:ext cx="3888608" cy="2585323"/>
          </a:xfrm>
          <a:prstGeom prst="rect">
            <a:avLst/>
          </a:prstGeom>
        </p:spPr>
        <p:txBody>
          <a:bodyPr wrap="square">
            <a:spAutoFit/>
          </a:bodyPr>
          <a:lstStyle/>
          <a:p>
            <a:pPr algn="ctr"/>
            <a:r>
              <a:rPr lang="es-ES" b="1" dirty="0" smtClean="0">
                <a:solidFill>
                  <a:srgbClr val="FFFF00"/>
                </a:solidFill>
              </a:rPr>
              <a:t>¿Por qué Loterías y Apuestas del Estado acabó con "el calvo"?</a:t>
            </a:r>
          </a:p>
          <a:p>
            <a:pPr algn="ctr"/>
            <a:r>
              <a:rPr lang="es-ES" dirty="0" smtClean="0">
                <a:solidFill>
                  <a:srgbClr val="FFFF00"/>
                </a:solidFill>
              </a:rPr>
              <a:t>Según la propia entidad estatal, porque "eclipsaba" la esencia del sorteo, y probablemente también porque </a:t>
            </a:r>
            <a:r>
              <a:rPr lang="es-ES" dirty="0" err="1" smtClean="0">
                <a:solidFill>
                  <a:srgbClr val="FFFF00"/>
                </a:solidFill>
              </a:rPr>
              <a:t>Arrindell</a:t>
            </a:r>
            <a:r>
              <a:rPr lang="es-ES" dirty="0" smtClean="0">
                <a:solidFill>
                  <a:srgbClr val="FFFF00"/>
                </a:solidFill>
              </a:rPr>
              <a:t> recibía cada año entre 120.000 y 150.000 euros por trabajar en exclusiva para dicho anuncio.</a:t>
            </a:r>
            <a:endParaRPr lang="es-ES" dirty="0">
              <a:solidFill>
                <a:srgbClr val="FFFF00"/>
              </a:solidFill>
            </a:endParaRPr>
          </a:p>
        </p:txBody>
      </p:sp>
    </p:spTree>
  </p:cSld>
  <p:clrMapOvr>
    <a:masterClrMapping/>
  </p:clrMapOvr>
  <p:transition spd="slow" advTm="23000">
    <p:sndAc>
      <p:stSnd>
        <p:snd r:embed="rId2" name="05 ven a mi casa esta navidad.wav"/>
      </p:stSnd>
    </p:sndAc>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84996" name="Picture 4" descr="-SORTEEHU754--644x362"/>
          <p:cNvPicPr>
            <a:picLocks noChangeAspect="1" noChangeArrowheads="1"/>
          </p:cNvPicPr>
          <p:nvPr/>
        </p:nvPicPr>
        <p:blipFill>
          <a:blip r:embed="rId3"/>
          <a:srcRect/>
          <a:stretch>
            <a:fillRect/>
          </a:stretch>
        </p:blipFill>
        <p:spPr bwMode="auto">
          <a:xfrm>
            <a:off x="0" y="0"/>
            <a:ext cx="1036955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83972" name="Picture 4" descr="31"/>
          <p:cNvPicPr>
            <a:picLocks noChangeAspect="1" noChangeArrowheads="1"/>
          </p:cNvPicPr>
          <p:nvPr/>
        </p:nvPicPr>
        <p:blipFill>
          <a:blip r:embed="rId3"/>
          <a:srcRect/>
          <a:stretch>
            <a:fillRect/>
          </a:stretch>
        </p:blipFill>
        <p:spPr bwMode="auto">
          <a:xfrm>
            <a:off x="243002" y="928671"/>
            <a:ext cx="9717853" cy="4670425"/>
          </a:xfrm>
          <a:prstGeom prst="rect">
            <a:avLst/>
          </a:prstGeom>
          <a:noFill/>
        </p:spPr>
      </p:pic>
      <p:sp>
        <p:nvSpPr>
          <p:cNvPr id="6" name="5 Rectángulo"/>
          <p:cNvSpPr/>
          <p:nvPr/>
        </p:nvSpPr>
        <p:spPr>
          <a:xfrm>
            <a:off x="972116" y="6000769"/>
            <a:ext cx="9073420" cy="461665"/>
          </a:xfrm>
          <a:prstGeom prst="rect">
            <a:avLst/>
          </a:prstGeom>
        </p:spPr>
        <p:txBody>
          <a:bodyPr wrap="square">
            <a:spAutoFit/>
          </a:bodyPr>
          <a:lstStyle/>
          <a:p>
            <a:r>
              <a:rPr lang="es-ES" sz="2400" b="1" i="1" dirty="0" smtClean="0"/>
              <a:t>En 2002 se produjo el primer sorteo en euros</a:t>
            </a:r>
            <a:endParaRPr lang="es-ES" sz="2400" b="1" i="1" dirty="0"/>
          </a:p>
        </p:txBody>
      </p:sp>
    </p:spTree>
  </p:cSld>
  <p:clrMapOvr>
    <a:masterClrMapping/>
  </p:clrMapOvr>
  <p:transition spd="slow" advTm="9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107525" name="Picture 5" descr="5107-944-549"/>
          <p:cNvPicPr>
            <a:picLocks noChangeAspect="1" noChangeArrowheads="1"/>
          </p:cNvPicPr>
          <p:nvPr/>
        </p:nvPicPr>
        <p:blipFill>
          <a:blip r:embed="rId3"/>
          <a:srcRect/>
          <a:stretch>
            <a:fillRect/>
          </a:stretch>
        </p:blipFill>
        <p:spPr bwMode="auto">
          <a:xfrm>
            <a:off x="0" y="1"/>
            <a:ext cx="10196724" cy="5229225"/>
          </a:xfrm>
          <a:prstGeom prst="rect">
            <a:avLst/>
          </a:prstGeom>
          <a:noFill/>
        </p:spPr>
      </p:pic>
      <p:sp>
        <p:nvSpPr>
          <p:cNvPr id="6" name="5 Rectángulo"/>
          <p:cNvSpPr/>
          <p:nvPr/>
        </p:nvSpPr>
        <p:spPr>
          <a:xfrm>
            <a:off x="161989" y="5500703"/>
            <a:ext cx="10045536" cy="1200329"/>
          </a:xfrm>
          <a:prstGeom prst="rect">
            <a:avLst/>
          </a:prstGeom>
        </p:spPr>
        <p:txBody>
          <a:bodyPr wrap="square">
            <a:spAutoFit/>
          </a:bodyPr>
          <a:lstStyle/>
          <a:p>
            <a:r>
              <a:rPr lang="es-ES" dirty="0" smtClean="0"/>
              <a:t>No obstante, quizá una de las </a:t>
            </a:r>
            <a:r>
              <a:rPr lang="es-ES" b="1" dirty="0" smtClean="0"/>
              <a:t>historias más conocidas del sorteo ocurrió en 1949</a:t>
            </a:r>
            <a:r>
              <a:rPr lang="es-ES" dirty="0" smtClean="0"/>
              <a:t>. Ese año, un malagueño acudió a una Oficina de Correos asegurando que, tras haberlo soñado, el</a:t>
            </a:r>
            <a:r>
              <a:rPr lang="es-ES" b="1" dirty="0" smtClean="0"/>
              <a:t> 55.666 </a:t>
            </a:r>
            <a:r>
              <a:rPr lang="es-ES" dirty="0" smtClean="0"/>
              <a:t>sería el número premiado en la </a:t>
            </a:r>
            <a:r>
              <a:rPr lang="es-ES" b="1" dirty="0" smtClean="0"/>
              <a:t>Lotería de Navidad</a:t>
            </a:r>
            <a:r>
              <a:rPr lang="es-ES" dirty="0" smtClean="0"/>
              <a:t>. A pesar de los incrédulos, tal y como había predicho, el 'Gordo' fue para ese número.</a:t>
            </a:r>
            <a:endParaRPr lang="es-ES" dirty="0"/>
          </a:p>
        </p:txBody>
      </p:sp>
    </p:spTree>
  </p:cSld>
  <p:clrMapOvr>
    <a:masterClrMapping/>
  </p:clrMapOvr>
  <p:transition spd="slow" advTm="25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100356" name="Picture 4" descr="sorteo_gordo_navidad_loteria-640x640x80"/>
          <p:cNvPicPr>
            <a:picLocks noChangeAspect="1" noChangeArrowheads="1"/>
          </p:cNvPicPr>
          <p:nvPr/>
        </p:nvPicPr>
        <p:blipFill>
          <a:blip r:embed="rId3"/>
          <a:srcRect/>
          <a:stretch>
            <a:fillRect/>
          </a:stretch>
        </p:blipFill>
        <p:spPr bwMode="auto">
          <a:xfrm>
            <a:off x="367256" y="476251"/>
            <a:ext cx="9595434" cy="5656263"/>
          </a:xfrm>
          <a:prstGeom prst="rect">
            <a:avLst/>
          </a:prstGeom>
          <a:noFill/>
        </p:spPr>
      </p:pic>
    </p:spTree>
  </p:cSld>
  <p:clrMapOvr>
    <a:masterClrMapping/>
  </p:clrMapOvr>
  <p:transition spd="slow" advTm="5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8"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56322" name="Picture 2" descr="En torno a las 8.50 horas, han comenzado a volcar las bolas con los números premiados en la tolva para ser traspasada a su respectivo bombo, y unos minutos después, se ha procedido al llenado de los bombos. Hay dos tipos de bolas, las de los números que son 100.000, y las de los premios, 1.807, todas ellas fabricadas en madera de boj. En la imagen, los niños de San Ildefonso antes de iniciar el sorteo, en el Teatro Real."/>
          <p:cNvPicPr>
            <a:picLocks noChangeAspect="1" noChangeArrowheads="1"/>
          </p:cNvPicPr>
          <p:nvPr/>
        </p:nvPicPr>
        <p:blipFill>
          <a:blip r:embed="rId3"/>
          <a:srcRect/>
          <a:stretch>
            <a:fillRect/>
          </a:stretch>
        </p:blipFill>
        <p:spPr bwMode="auto">
          <a:xfrm>
            <a:off x="0" y="642918"/>
            <a:ext cx="10369550" cy="5715040"/>
          </a:xfrm>
          <a:prstGeom prst="rect">
            <a:avLst/>
          </a:prstGeom>
          <a:noFill/>
        </p:spPr>
      </p:pic>
    </p:spTree>
  </p:cSld>
  <p:clrMapOvr>
    <a:masterClrMapping/>
  </p:clrMapOvr>
  <p:transition spd="slow" advTm="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5" name="Picture 3" descr="dona-manolita-uly-martin"/>
          <p:cNvPicPr>
            <a:picLocks noChangeAspect="1" noChangeArrowheads="1"/>
          </p:cNvPicPr>
          <p:nvPr/>
        </p:nvPicPr>
        <p:blipFill>
          <a:blip r:embed="rId2"/>
          <a:srcRect/>
          <a:stretch>
            <a:fillRect/>
          </a:stretch>
        </p:blipFill>
        <p:spPr bwMode="auto">
          <a:xfrm>
            <a:off x="0" y="0"/>
            <a:ext cx="10369550" cy="7321550"/>
          </a:xfrm>
          <a:prstGeom prst="rect">
            <a:avLst/>
          </a:prstGeom>
          <a:noFill/>
        </p:spPr>
      </p:pic>
    </p:spTree>
  </p:cSld>
  <p:clrMapOvr>
    <a:masterClrMapping/>
  </p:clrMapOvr>
  <p:transition spd="slow" advTm="5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9" name="Picture 3" descr="282682645_170e8c2dc3"/>
          <p:cNvPicPr>
            <a:picLocks noChangeAspect="1" noChangeArrowheads="1"/>
          </p:cNvPicPr>
          <p:nvPr/>
        </p:nvPicPr>
        <p:blipFill>
          <a:blip r:embed="rId2"/>
          <a:srcRect/>
          <a:stretch>
            <a:fillRect/>
          </a:stretch>
        </p:blipFill>
        <p:spPr bwMode="auto">
          <a:xfrm>
            <a:off x="0" y="0"/>
            <a:ext cx="1036955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42"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116739" name="Picture 3" descr="ADMINISTRACIÓN NÚMERO DOS EN DON BENITO :&quot;DON MANOLITO&quot;"/>
          <p:cNvPicPr>
            <a:picLocks noChangeAspect="1" noChangeArrowheads="1"/>
          </p:cNvPicPr>
          <p:nvPr/>
        </p:nvPicPr>
        <p:blipFill>
          <a:blip r:embed="rId3"/>
          <a:srcRect l="4224" t="2522" r="4224" b="2522"/>
          <a:stretch>
            <a:fillRect/>
          </a:stretch>
        </p:blipFill>
        <p:spPr bwMode="auto">
          <a:xfrm>
            <a:off x="5251386" y="0"/>
            <a:ext cx="5118164" cy="6858000"/>
          </a:xfrm>
          <a:prstGeom prst="rect">
            <a:avLst/>
          </a:prstGeom>
          <a:noFill/>
        </p:spPr>
      </p:pic>
      <p:pic>
        <p:nvPicPr>
          <p:cNvPr id="116743" name="Picture 7" descr="ADMINISTRACIÓN NÚMERO DOS EN DON BENITO :&quot;DON MANOLITO&quot;"/>
          <p:cNvPicPr>
            <a:picLocks noChangeAspect="1" noChangeArrowheads="1"/>
          </p:cNvPicPr>
          <p:nvPr/>
        </p:nvPicPr>
        <p:blipFill>
          <a:blip r:embed="rId4"/>
          <a:srcRect l="4224" t="2522" r="4224" b="2522"/>
          <a:stretch>
            <a:fillRect/>
          </a:stretch>
        </p:blipFill>
        <p:spPr bwMode="auto">
          <a:xfrm>
            <a:off x="1" y="0"/>
            <a:ext cx="5348600" cy="6858000"/>
          </a:xfrm>
          <a:prstGeom prst="rect">
            <a:avLst/>
          </a:prstGeom>
          <a:noFill/>
        </p:spPr>
      </p:pic>
      <p:sp>
        <p:nvSpPr>
          <p:cNvPr id="7" name="6 Rectángulo"/>
          <p:cNvSpPr/>
          <p:nvPr/>
        </p:nvSpPr>
        <p:spPr>
          <a:xfrm>
            <a:off x="469867" y="5572140"/>
            <a:ext cx="9721521" cy="923330"/>
          </a:xfrm>
          <a:prstGeom prst="rect">
            <a:avLst/>
          </a:prstGeom>
        </p:spPr>
        <p:txBody>
          <a:bodyPr wrap="square">
            <a:spAutoFit/>
          </a:bodyPr>
          <a:lstStyle/>
          <a:p>
            <a:r>
              <a:rPr lang="es-ES" i="1" dirty="0" smtClean="0"/>
              <a:t>U</a:t>
            </a:r>
            <a:r>
              <a:rPr lang="es-ES" i="1" dirty="0" smtClean="0"/>
              <a:t>n </a:t>
            </a:r>
            <a:r>
              <a:rPr lang="es-ES" b="1" i="1" dirty="0" smtClean="0"/>
              <a:t>inmigrante que en 2009 pasó de no tener un euro a engrosar su cuenta bancaria con 300.000 euros</a:t>
            </a:r>
            <a:r>
              <a:rPr lang="es-ES" i="1" dirty="0" smtClean="0"/>
              <a:t>, son algunas de las historias curiosas que cada año el Sorteo Extraordinario de Navidad deja a su paso, pero no las únicas.</a:t>
            </a:r>
            <a:endParaRPr lang="es-ES" i="1" dirty="0"/>
          </a:p>
        </p:txBody>
      </p:sp>
    </p:spTree>
  </p:cSld>
  <p:clrMapOvr>
    <a:masterClrMapping/>
  </p:clrMapOvr>
  <p:transition spd="slow" advTm="24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6"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119811" name="Picture 3" descr="loteria-gordo-navidad-espana"/>
          <p:cNvPicPr>
            <a:picLocks noChangeAspect="1" noChangeArrowheads="1"/>
          </p:cNvPicPr>
          <p:nvPr/>
        </p:nvPicPr>
        <p:blipFill>
          <a:blip r:embed="rId3"/>
          <a:srcRect/>
          <a:stretch>
            <a:fillRect/>
          </a:stretch>
        </p:blipFill>
        <p:spPr bwMode="auto">
          <a:xfrm>
            <a:off x="203431" y="476250"/>
            <a:ext cx="5155971" cy="5905500"/>
          </a:xfrm>
          <a:prstGeom prst="rect">
            <a:avLst/>
          </a:prstGeom>
          <a:noFill/>
        </p:spPr>
      </p:pic>
      <p:pic>
        <p:nvPicPr>
          <p:cNvPr id="119815" name="Picture 7" descr="Carteles-Precampana-Loteria"/>
          <p:cNvPicPr>
            <a:picLocks noChangeAspect="1" noChangeArrowheads="1"/>
          </p:cNvPicPr>
          <p:nvPr/>
        </p:nvPicPr>
        <p:blipFill>
          <a:blip r:embed="rId4"/>
          <a:srcRect b="23790"/>
          <a:stretch>
            <a:fillRect/>
          </a:stretch>
        </p:blipFill>
        <p:spPr bwMode="auto">
          <a:xfrm>
            <a:off x="5427813" y="428604"/>
            <a:ext cx="4725707" cy="5929354"/>
          </a:xfrm>
          <a:prstGeom prst="rect">
            <a:avLst/>
          </a:prstGeom>
          <a:noFill/>
        </p:spPr>
      </p:pic>
    </p:spTree>
  </p:cSld>
  <p:clrMapOvr>
    <a:masterClrMapping/>
  </p:clrMapOvr>
  <p:transition spd="slow" advTm="8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Image 3" descr="animation3.gif"/>
          <p:cNvPicPr>
            <a:picLocks noChangeAspect="1"/>
          </p:cNvPicPr>
          <p:nvPr/>
        </p:nvPicPr>
        <p:blipFill>
          <a:blip r:embed="rId3"/>
          <a:srcRect l="3331" t="2769" r="2597" b="7964"/>
          <a:stretch>
            <a:fillRect/>
          </a:stretch>
        </p:blipFill>
        <p:spPr bwMode="auto">
          <a:xfrm>
            <a:off x="0" y="0"/>
            <a:ext cx="10369550" cy="6858000"/>
          </a:xfrm>
          <a:prstGeom prst="rect">
            <a:avLst/>
          </a:prstGeom>
          <a:noFill/>
          <a:ln w="9525">
            <a:noFill/>
            <a:miter lim="800000"/>
            <a:headEnd/>
            <a:tailEnd/>
          </a:ln>
        </p:spPr>
      </p:pic>
      <p:pic>
        <p:nvPicPr>
          <p:cNvPr id="86020" name="Picture 4" descr="1261475664732"/>
          <p:cNvPicPr>
            <a:picLocks noChangeAspect="1" noChangeArrowheads="1"/>
          </p:cNvPicPr>
          <p:nvPr/>
        </p:nvPicPr>
        <p:blipFill>
          <a:blip r:embed="rId4"/>
          <a:srcRect/>
          <a:stretch>
            <a:fillRect/>
          </a:stretch>
        </p:blipFill>
        <p:spPr bwMode="auto">
          <a:xfrm>
            <a:off x="0" y="0"/>
            <a:ext cx="10369550" cy="6858000"/>
          </a:xfrm>
          <a:prstGeom prst="rect">
            <a:avLst/>
          </a:prstGeom>
          <a:noFill/>
        </p:spPr>
      </p:pic>
    </p:spTree>
  </p:cSld>
  <p:clrMapOvr>
    <a:masterClrMapping/>
  </p:clrMapOvr>
  <p:transition spd="slow" advTm="5000">
    <p:sndAc>
      <p:stSnd>
        <p:snd r:embed="rId2" name="christmas medley - ray coniff(2).wav"/>
      </p:stSnd>
    </p:sndAc>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C:\Documents and Settings\Jose Luis\Escritorio\B4_tTzsIMAEDiVU.jpg"/>
          <p:cNvPicPr>
            <a:picLocks noChangeAspect="1" noChangeArrowheads="1"/>
          </p:cNvPicPr>
          <p:nvPr/>
        </p:nvPicPr>
        <p:blipFill>
          <a:blip r:embed="rId2"/>
          <a:srcRect/>
          <a:stretch>
            <a:fillRect/>
          </a:stretch>
        </p:blipFill>
        <p:spPr bwMode="auto">
          <a:xfrm>
            <a:off x="0" y="0"/>
            <a:ext cx="10424191"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sp>
        <p:nvSpPr>
          <p:cNvPr id="6" name="5 Rectángulo"/>
          <p:cNvSpPr/>
          <p:nvPr/>
        </p:nvSpPr>
        <p:spPr>
          <a:xfrm>
            <a:off x="1377179" y="5929331"/>
            <a:ext cx="7777217" cy="646331"/>
          </a:xfrm>
          <a:prstGeom prst="rect">
            <a:avLst/>
          </a:prstGeom>
        </p:spPr>
        <p:txBody>
          <a:bodyPr wrap="square">
            <a:spAutoFit/>
          </a:bodyPr>
          <a:lstStyle/>
          <a:p>
            <a:pPr algn="ctr"/>
            <a:r>
              <a:rPr lang="es-ES" b="1" i="1" dirty="0" smtClean="0"/>
              <a:t>Hasta ahora el </a:t>
            </a:r>
            <a:r>
              <a:rPr lang="es-ES" b="1" i="1" dirty="0" smtClean="0"/>
              <a:t>primer premio nunca ha terminado en 09, 10</a:t>
            </a:r>
            <a:r>
              <a:rPr lang="es-ES" b="1" i="1" dirty="0" smtClean="0"/>
              <a:t>, </a:t>
            </a:r>
            <a:r>
              <a:rPr lang="es-ES" b="1" i="1" dirty="0" smtClean="0"/>
              <a:t>21, 25, 31, 34, 41, 42, 43, 51, 54, 59, 67, 78 ni en 82. </a:t>
            </a:r>
          </a:p>
        </p:txBody>
      </p:sp>
      <p:pic>
        <p:nvPicPr>
          <p:cNvPr id="46082" name="Picture 2" descr="Los niños Nazaret Blanco Carrizal y Josué Guamán Vicente han cantado los números del primer cuarto premio del sorteo de hoy (59444)."/>
          <p:cNvPicPr>
            <a:picLocks noChangeAspect="1" noChangeArrowheads="1"/>
          </p:cNvPicPr>
          <p:nvPr/>
        </p:nvPicPr>
        <p:blipFill>
          <a:blip r:embed="rId3"/>
          <a:srcRect/>
          <a:stretch>
            <a:fillRect/>
          </a:stretch>
        </p:blipFill>
        <p:spPr bwMode="auto">
          <a:xfrm>
            <a:off x="398429" y="0"/>
            <a:ext cx="9473593" cy="5857892"/>
          </a:xfrm>
          <a:prstGeom prst="rect">
            <a:avLst/>
          </a:prstGeom>
          <a:noFill/>
        </p:spPr>
      </p:pic>
    </p:spTree>
  </p:cSld>
  <p:clrMapOvr>
    <a:masterClrMapping/>
  </p:clrMapOvr>
  <p:transition spd="slow" advTm="16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Image 3" descr="animation3.gif"/>
          <p:cNvPicPr>
            <a:picLocks noChangeAspect="1"/>
          </p:cNvPicPr>
          <p:nvPr/>
        </p:nvPicPr>
        <p:blipFill>
          <a:blip r:embed="rId2"/>
          <a:srcRect l="3331" t="2769" r="2597" b="7964"/>
          <a:stretch>
            <a:fillRect/>
          </a:stretch>
        </p:blipFill>
        <p:spPr bwMode="auto">
          <a:xfrm>
            <a:off x="0" y="-100013"/>
            <a:ext cx="10369550" cy="6958013"/>
          </a:xfrm>
          <a:prstGeom prst="rect">
            <a:avLst/>
          </a:prstGeom>
          <a:noFill/>
          <a:ln w="9525">
            <a:noFill/>
            <a:miter lim="800000"/>
            <a:headEnd/>
            <a:tailEnd/>
          </a:ln>
        </p:spPr>
      </p:pic>
      <p:sp>
        <p:nvSpPr>
          <p:cNvPr id="7" name="6 Rectángulo"/>
          <p:cNvSpPr/>
          <p:nvPr/>
        </p:nvSpPr>
        <p:spPr>
          <a:xfrm>
            <a:off x="324015" y="5500703"/>
            <a:ext cx="9640472" cy="1200329"/>
          </a:xfrm>
          <a:prstGeom prst="rect">
            <a:avLst/>
          </a:prstGeom>
        </p:spPr>
        <p:txBody>
          <a:bodyPr wrap="square">
            <a:spAutoFit/>
          </a:bodyPr>
          <a:lstStyle/>
          <a:p>
            <a:pPr algn="ctr"/>
            <a:r>
              <a:rPr lang="es-ES" b="1" dirty="0" smtClean="0"/>
              <a:t>Hay quien afirma que las bolas con números como “88.888” pesan más al tener más pintura y por lo tanto es más probable que estén en la parte baja del bombo, pero lo cierto es que los números están grabados a láser por lo que no hay peso de pintura.</a:t>
            </a:r>
          </a:p>
        </p:txBody>
      </p:sp>
      <p:pic>
        <p:nvPicPr>
          <p:cNvPr id="44034" name="Picture 2" descr="Los niños de San Ildefonso Youssef y Nicol muestran el segundo premio, dotado con 1.250.000 euros a la serie."/>
          <p:cNvPicPr>
            <a:picLocks noChangeAspect="1" noChangeArrowheads="1"/>
          </p:cNvPicPr>
          <p:nvPr/>
        </p:nvPicPr>
        <p:blipFill>
          <a:blip r:embed="rId3"/>
          <a:srcRect/>
          <a:stretch>
            <a:fillRect/>
          </a:stretch>
        </p:blipFill>
        <p:spPr bwMode="auto">
          <a:xfrm>
            <a:off x="898495" y="-214338"/>
            <a:ext cx="8456414" cy="5643602"/>
          </a:xfrm>
          <a:prstGeom prst="rect">
            <a:avLst/>
          </a:prstGeom>
          <a:noFill/>
        </p:spPr>
      </p:pic>
    </p:spTree>
  </p:cSld>
  <p:clrMapOvr>
    <a:masterClrMapping/>
  </p:clrMapOvr>
  <p:transition spd="slow" advTm="26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10369550" cy="6877050"/>
          </a:xfrm>
          <a:prstGeom prst="rect">
            <a:avLst/>
          </a:prstGeom>
          <a:noFill/>
          <a:ln w="9525">
            <a:noFill/>
            <a:miter lim="800000"/>
            <a:headEnd/>
            <a:tailEnd/>
          </a:ln>
        </p:spPr>
      </p:pic>
      <p:pic>
        <p:nvPicPr>
          <p:cNvPr id="3" name="Picture 4" descr="loteria_de_Navidad_TL5IMA20111205_0266_9"/>
          <p:cNvPicPr>
            <a:picLocks noChangeAspect="1" noChangeArrowheads="1"/>
          </p:cNvPicPr>
          <p:nvPr/>
        </p:nvPicPr>
        <p:blipFill>
          <a:blip r:embed="rId3"/>
          <a:srcRect/>
          <a:stretch>
            <a:fillRect/>
          </a:stretch>
        </p:blipFill>
        <p:spPr bwMode="auto">
          <a:xfrm>
            <a:off x="405027" y="357166"/>
            <a:ext cx="9663978" cy="5072098"/>
          </a:xfrm>
          <a:prstGeom prst="rect">
            <a:avLst/>
          </a:prstGeom>
          <a:noFill/>
        </p:spPr>
      </p:pic>
      <p:sp>
        <p:nvSpPr>
          <p:cNvPr id="4" name="3 Rectángulo"/>
          <p:cNvSpPr/>
          <p:nvPr/>
        </p:nvSpPr>
        <p:spPr>
          <a:xfrm>
            <a:off x="648065" y="5786455"/>
            <a:ext cx="9316421" cy="646331"/>
          </a:xfrm>
          <a:prstGeom prst="rect">
            <a:avLst/>
          </a:prstGeom>
        </p:spPr>
        <p:txBody>
          <a:bodyPr wrap="square">
            <a:spAutoFit/>
          </a:bodyPr>
          <a:lstStyle/>
          <a:p>
            <a:pPr algn="ctr"/>
            <a:r>
              <a:rPr lang="es-ES" b="1" i="1" dirty="0" smtClean="0"/>
              <a:t>Las bolas están fabricadas en madera de boj, más ligera y resistente. Miden 18,8 milímetros de diámetro y pesan tres gramos.</a:t>
            </a: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Image 3" descr="animation3.gif"/>
          <p:cNvPicPr>
            <a:picLocks noChangeAspect="1"/>
          </p:cNvPicPr>
          <p:nvPr/>
        </p:nvPicPr>
        <p:blipFill>
          <a:blip r:embed="rId2"/>
          <a:srcRect l="3331" t="2769" r="2597" b="7964"/>
          <a:stretch>
            <a:fillRect/>
          </a:stretch>
        </p:blipFill>
        <p:spPr bwMode="auto">
          <a:xfrm>
            <a:off x="0" y="-100013"/>
            <a:ext cx="10369550" cy="6958013"/>
          </a:xfrm>
          <a:prstGeom prst="rect">
            <a:avLst/>
          </a:prstGeom>
          <a:noFill/>
          <a:ln w="9525">
            <a:noFill/>
            <a:miter lim="800000"/>
            <a:headEnd/>
            <a:tailEnd/>
          </a:ln>
        </p:spPr>
      </p:pic>
      <p:pic>
        <p:nvPicPr>
          <p:cNvPr id="78852" name="Picture 4" descr="2011_11_15_dkrG6TBUP3U08kDCRE5ku2"/>
          <p:cNvPicPr>
            <a:picLocks noChangeAspect="1" noChangeArrowheads="1"/>
          </p:cNvPicPr>
          <p:nvPr/>
        </p:nvPicPr>
        <p:blipFill>
          <a:blip r:embed="rId3"/>
          <a:srcRect t="17043" b="17332"/>
          <a:stretch>
            <a:fillRect/>
          </a:stretch>
        </p:blipFill>
        <p:spPr bwMode="auto">
          <a:xfrm>
            <a:off x="0" y="-142900"/>
            <a:ext cx="10369550" cy="7000900"/>
          </a:xfrm>
          <a:prstGeom prst="rect">
            <a:avLst/>
          </a:prstGeom>
          <a:noFill/>
        </p:spPr>
      </p:pic>
    </p:spTree>
  </p:cSld>
  <p:clrMapOvr>
    <a:masterClrMapping/>
  </p:clrMapOvr>
  <p:transition spd="slow" advTm="5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81924" name="Picture 4" descr="1321370819865"/>
          <p:cNvPicPr>
            <a:picLocks noChangeAspect="1" noChangeArrowheads="1"/>
          </p:cNvPicPr>
          <p:nvPr/>
        </p:nvPicPr>
        <p:blipFill>
          <a:blip r:embed="rId3"/>
          <a:srcRect/>
          <a:stretch>
            <a:fillRect/>
          </a:stretch>
        </p:blipFill>
        <p:spPr bwMode="auto">
          <a:xfrm>
            <a:off x="0" y="0"/>
            <a:ext cx="10369550" cy="5572140"/>
          </a:xfrm>
          <a:prstGeom prst="rect">
            <a:avLst/>
          </a:prstGeom>
          <a:noFill/>
        </p:spPr>
      </p:pic>
      <p:sp>
        <p:nvSpPr>
          <p:cNvPr id="6" name="5 Rectángulo"/>
          <p:cNvSpPr/>
          <p:nvPr/>
        </p:nvSpPr>
        <p:spPr>
          <a:xfrm>
            <a:off x="1296166" y="5786454"/>
            <a:ext cx="8020219" cy="923330"/>
          </a:xfrm>
          <a:prstGeom prst="rect">
            <a:avLst/>
          </a:prstGeom>
        </p:spPr>
        <p:txBody>
          <a:bodyPr wrap="square">
            <a:spAutoFit/>
          </a:bodyPr>
          <a:lstStyle/>
          <a:p>
            <a:pPr algn="ctr"/>
            <a:r>
              <a:rPr lang="es-ES" b="1" i="1" dirty="0" smtClean="0"/>
              <a:t>El número ganador del Gordo se ha repetido dos veces en toda la historia del sorteo: en 2006 y en 1903 con el 20.297 y en 1956 y 1978 con el 15.560.</a:t>
            </a:r>
            <a:endParaRPr lang="es-ES" b="1" i="1" dirty="0"/>
          </a:p>
        </p:txBody>
      </p:sp>
    </p:spTree>
  </p:cSld>
  <p:clrMapOvr>
    <a:masterClrMapping/>
  </p:clrMapOvr>
  <p:transition spd="slow" advTm="15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Los niños de San Ildefonso muestran las bolas con el segundo de los quintos premios, dotado con 60.000 euros la serie y con 6.000 euros cada décimo, que ha caído en el número 19.152."/>
          <p:cNvPicPr>
            <a:picLocks noChangeAspect="1" noChangeArrowheads="1"/>
          </p:cNvPicPr>
          <p:nvPr/>
        </p:nvPicPr>
        <p:blipFill>
          <a:blip r:embed="rId2"/>
          <a:srcRect/>
          <a:stretch>
            <a:fillRect/>
          </a:stretch>
        </p:blipFill>
        <p:spPr bwMode="auto">
          <a:xfrm>
            <a:off x="0" y="-55014"/>
            <a:ext cx="10358510" cy="6913014"/>
          </a:xfrm>
          <a:prstGeom prst="rect">
            <a:avLst/>
          </a:prstGeom>
          <a:noFill/>
        </p:spPr>
      </p:pic>
    </p:spTree>
  </p:cSld>
  <p:clrMapOvr>
    <a:masterClrMapping/>
  </p:clrMapOvr>
  <p:transition spd="slow" advTm="50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pic>
        <p:nvPicPr>
          <p:cNvPr id="103428" name="Picture 4" descr="NAVIDAD+"/>
          <p:cNvPicPr>
            <a:picLocks noChangeAspect="1" noChangeArrowheads="1"/>
          </p:cNvPicPr>
          <p:nvPr/>
        </p:nvPicPr>
        <p:blipFill>
          <a:blip r:embed="rId3"/>
          <a:srcRect/>
          <a:stretch>
            <a:fillRect/>
          </a:stretch>
        </p:blipFill>
        <p:spPr bwMode="auto">
          <a:xfrm>
            <a:off x="324014" y="357167"/>
            <a:ext cx="9800665" cy="4791075"/>
          </a:xfrm>
          <a:prstGeom prst="rect">
            <a:avLst/>
          </a:prstGeom>
          <a:noFill/>
        </p:spPr>
      </p:pic>
      <p:sp>
        <p:nvSpPr>
          <p:cNvPr id="6" name="5 Rectángulo"/>
          <p:cNvSpPr/>
          <p:nvPr/>
        </p:nvSpPr>
        <p:spPr>
          <a:xfrm>
            <a:off x="1458192" y="5500703"/>
            <a:ext cx="7291141" cy="1015663"/>
          </a:xfrm>
          <a:prstGeom prst="rect">
            <a:avLst/>
          </a:prstGeom>
        </p:spPr>
        <p:txBody>
          <a:bodyPr wrap="square">
            <a:spAutoFit/>
          </a:bodyPr>
          <a:lstStyle/>
          <a:p>
            <a:pPr algn="ctr"/>
            <a:r>
              <a:rPr lang="es-ES" sz="2000" b="1" i="1" dirty="0" smtClean="0"/>
              <a:t>Tan sólo en cuatro ocasiones el primer premio ha caído en números acabados en cifras iguales: 25.444, 25.888, 35.999 y 55.666.</a:t>
            </a: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7"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112643" name="Picture 3" descr="xavier-gabriel-la-bruja-oro"/>
          <p:cNvPicPr>
            <a:picLocks noChangeAspect="1" noChangeArrowheads="1"/>
          </p:cNvPicPr>
          <p:nvPr/>
        </p:nvPicPr>
        <p:blipFill>
          <a:blip r:embed="rId3"/>
          <a:srcRect/>
          <a:stretch>
            <a:fillRect/>
          </a:stretch>
        </p:blipFill>
        <p:spPr bwMode="auto">
          <a:xfrm>
            <a:off x="0" y="1916114"/>
            <a:ext cx="3737359" cy="4941887"/>
          </a:xfrm>
          <a:prstGeom prst="rect">
            <a:avLst/>
          </a:prstGeom>
          <a:noFill/>
        </p:spPr>
      </p:pic>
      <p:pic>
        <p:nvPicPr>
          <p:cNvPr id="112645" name="Picture 5" descr="imgMisDecimos"/>
          <p:cNvPicPr>
            <a:picLocks noChangeAspect="1" noChangeArrowheads="1"/>
          </p:cNvPicPr>
          <p:nvPr/>
        </p:nvPicPr>
        <p:blipFill>
          <a:blip r:embed="rId4"/>
          <a:srcRect/>
          <a:stretch>
            <a:fillRect/>
          </a:stretch>
        </p:blipFill>
        <p:spPr bwMode="auto">
          <a:xfrm>
            <a:off x="3715755" y="1989138"/>
            <a:ext cx="6653795" cy="4868862"/>
          </a:xfrm>
          <a:prstGeom prst="rect">
            <a:avLst/>
          </a:prstGeom>
          <a:noFill/>
        </p:spPr>
      </p:pic>
      <p:sp>
        <p:nvSpPr>
          <p:cNvPr id="112646" name="WordArt 6"/>
          <p:cNvSpPr>
            <a:spLocks noChangeArrowheads="1" noChangeShapeType="1" noTextEdit="1"/>
          </p:cNvSpPr>
          <p:nvPr/>
        </p:nvSpPr>
        <p:spPr bwMode="auto">
          <a:xfrm>
            <a:off x="243003" y="357166"/>
            <a:ext cx="3184675" cy="1295400"/>
          </a:xfrm>
          <a:prstGeom prst="rect">
            <a:avLst/>
          </a:prstGeom>
        </p:spPr>
        <p:txBody>
          <a:bodyPr wrap="none" fromWordArt="1">
            <a:prstTxWarp prst="textPlain">
              <a:avLst>
                <a:gd name="adj" fmla="val 50000"/>
              </a:avLst>
            </a:prstTxWarp>
          </a:bodyPr>
          <a:lstStyle/>
          <a:p>
            <a:pPr algn="ctr"/>
            <a:r>
              <a:rPr lang="es-ES" sz="3600" kern="10" dirty="0">
                <a:ln w="9525">
                  <a:solidFill>
                    <a:srgbClr val="000000"/>
                  </a:solidFill>
                  <a:round/>
                  <a:headEnd/>
                  <a:tailEnd/>
                </a:ln>
                <a:solidFill>
                  <a:srgbClr val="FFFF00"/>
                </a:solidFill>
                <a:latin typeface="Arial Black"/>
              </a:rPr>
              <a:t>BRUJA </a:t>
            </a:r>
          </a:p>
          <a:p>
            <a:pPr algn="ctr"/>
            <a:r>
              <a:rPr lang="es-ES" sz="3600" kern="10" dirty="0">
                <a:ln w="9525">
                  <a:solidFill>
                    <a:srgbClr val="000000"/>
                  </a:solidFill>
                  <a:round/>
                  <a:headEnd/>
                  <a:tailEnd/>
                </a:ln>
                <a:solidFill>
                  <a:srgbClr val="FFFF00"/>
                </a:solidFill>
                <a:latin typeface="Arial Black"/>
              </a:rPr>
              <a:t>DE SOS</a:t>
            </a:r>
          </a:p>
        </p:txBody>
      </p:sp>
      <p:sp>
        <p:nvSpPr>
          <p:cNvPr id="112648" name="Rectangle 8"/>
          <p:cNvSpPr>
            <a:spLocks noChangeArrowheads="1"/>
          </p:cNvSpPr>
          <p:nvPr/>
        </p:nvSpPr>
        <p:spPr bwMode="auto">
          <a:xfrm>
            <a:off x="3634706" y="214290"/>
            <a:ext cx="6734844" cy="1754326"/>
          </a:xfrm>
          <a:prstGeom prst="rect">
            <a:avLst/>
          </a:prstGeom>
          <a:solidFill>
            <a:srgbClr val="10F84D"/>
          </a:solidFill>
          <a:ln w="9525">
            <a:noFill/>
            <a:miter lim="800000"/>
            <a:headEnd/>
            <a:tailEnd/>
          </a:ln>
          <a:effectLst/>
        </p:spPr>
        <p:txBody>
          <a:bodyPr wrap="square" anchor="ctr">
            <a:spAutoFit/>
          </a:bodyPr>
          <a:lstStyle/>
          <a:p>
            <a:pPr algn="ctr"/>
            <a:r>
              <a:rPr lang="es-ES" b="1" i="1" dirty="0"/>
              <a:t>Los décimos de La Bruja de Oro (La </a:t>
            </a:r>
            <a:r>
              <a:rPr lang="es-ES" b="1" i="1" dirty="0" err="1"/>
              <a:t>Bruixa</a:t>
            </a:r>
            <a:r>
              <a:rPr lang="es-ES" b="1" i="1" dirty="0"/>
              <a:t> </a:t>
            </a:r>
            <a:r>
              <a:rPr lang="es-ES" b="1" i="1" dirty="0" err="1"/>
              <a:t>d’Or</a:t>
            </a:r>
            <a:r>
              <a:rPr lang="es-ES" b="1" i="1" dirty="0"/>
              <a:t>) son mágicos. Mis décimos son especiales por muchos motivos pero básicamente porque son los únicos que llevan mi magia. No soy yo quien os va a decir que mi lotería toca Mis décimos más; de hecho, nuestra historia habla por sí sola. </a:t>
            </a:r>
          </a:p>
        </p:txBody>
      </p:sp>
    </p:spTree>
  </p:cSld>
  <p:clrMapOvr>
    <a:masterClrMapping/>
  </p:clrMapOvr>
  <p:transition spd="slow" advTm="2100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80900" name="Picture 4" descr="gordo-loteria-navidad-465x315"/>
          <p:cNvPicPr>
            <a:picLocks noChangeAspect="1" noChangeArrowheads="1"/>
          </p:cNvPicPr>
          <p:nvPr/>
        </p:nvPicPr>
        <p:blipFill>
          <a:blip r:embed="rId3"/>
          <a:srcRect/>
          <a:stretch>
            <a:fillRect/>
          </a:stretch>
        </p:blipFill>
        <p:spPr bwMode="auto">
          <a:xfrm>
            <a:off x="203431" y="188914"/>
            <a:ext cx="9881677" cy="6480175"/>
          </a:xfrm>
          <a:prstGeom prst="rect">
            <a:avLst/>
          </a:prstGeom>
          <a:noFill/>
        </p:spPr>
      </p:pic>
    </p:spTree>
  </p:cSld>
  <p:clrMapOvr>
    <a:masterClrMapping/>
  </p:clrMapOvr>
  <p:transition spd="slow" advTm="500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sp>
        <p:nvSpPr>
          <p:cNvPr id="6" name="5 Rectángulo"/>
          <p:cNvSpPr/>
          <p:nvPr/>
        </p:nvSpPr>
        <p:spPr>
          <a:xfrm>
            <a:off x="1215154" y="6286520"/>
            <a:ext cx="8101268" cy="369332"/>
          </a:xfrm>
          <a:prstGeom prst="rect">
            <a:avLst/>
          </a:prstGeom>
        </p:spPr>
        <p:txBody>
          <a:bodyPr wrap="square">
            <a:spAutoFit/>
          </a:bodyPr>
          <a:lstStyle/>
          <a:p>
            <a:r>
              <a:rPr lang="es-ES" b="1" i="1" dirty="0" smtClean="0"/>
              <a:t>Las cifras finales menos repetidas han sido el 1, el 2 y el 9. </a:t>
            </a:r>
            <a:endParaRPr lang="es-ES" b="1" i="1" dirty="0"/>
          </a:p>
        </p:txBody>
      </p:sp>
      <p:pic>
        <p:nvPicPr>
          <p:cNvPr id="35842" name="Picture 2" descr="Los niños de San Ildefonso Youssef y Nicol muestran el segundo premio, dotado con 1.250.000 euros a la serie, por lo que el poseedor de cada décimo ganará 125.000 euros, que ha recaido en el número 4.536 en el Sorteo Extraordinario de la Lotería de Navidad."/>
          <p:cNvPicPr>
            <a:picLocks noChangeAspect="1" noChangeArrowheads="1"/>
          </p:cNvPicPr>
          <p:nvPr/>
        </p:nvPicPr>
        <p:blipFill>
          <a:blip r:embed="rId3"/>
          <a:srcRect/>
          <a:stretch>
            <a:fillRect/>
          </a:stretch>
        </p:blipFill>
        <p:spPr bwMode="auto">
          <a:xfrm>
            <a:off x="255553" y="0"/>
            <a:ext cx="9844078" cy="6258579"/>
          </a:xfrm>
          <a:prstGeom prst="rect">
            <a:avLst/>
          </a:prstGeom>
          <a:noFill/>
        </p:spPr>
      </p:pic>
    </p:spTree>
  </p:cSld>
  <p:clrMapOvr>
    <a:masterClrMapping/>
  </p:clrMapOvr>
  <p:transition spd="slow" advTm="9000"/>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10369550" cy="6877050"/>
          </a:xfrm>
          <a:prstGeom prst="rect">
            <a:avLst/>
          </a:prstGeom>
          <a:noFill/>
          <a:ln w="9525">
            <a:noFill/>
            <a:miter lim="800000"/>
            <a:headEnd/>
            <a:tailEnd/>
          </a:ln>
        </p:spPr>
      </p:pic>
      <p:pic>
        <p:nvPicPr>
          <p:cNvPr id="114691" name="Picture 3" descr="torrevieja"/>
          <p:cNvPicPr>
            <a:picLocks noChangeAspect="1" noChangeArrowheads="1"/>
          </p:cNvPicPr>
          <p:nvPr/>
        </p:nvPicPr>
        <p:blipFill>
          <a:blip r:embed="rId3"/>
          <a:srcRect/>
          <a:stretch>
            <a:fillRect/>
          </a:stretch>
        </p:blipFill>
        <p:spPr bwMode="auto">
          <a:xfrm>
            <a:off x="3564522" y="-142900"/>
            <a:ext cx="6441363" cy="7272338"/>
          </a:xfrm>
          <a:prstGeom prst="rect">
            <a:avLst/>
          </a:prstGeom>
          <a:noFill/>
        </p:spPr>
      </p:pic>
      <p:sp>
        <p:nvSpPr>
          <p:cNvPr id="5" name="4 Rectángulo"/>
          <p:cNvSpPr/>
          <p:nvPr/>
        </p:nvSpPr>
        <p:spPr>
          <a:xfrm>
            <a:off x="243003" y="4286256"/>
            <a:ext cx="2823209" cy="1754326"/>
          </a:xfrm>
          <a:prstGeom prst="rect">
            <a:avLst/>
          </a:prstGeom>
          <a:noFill/>
        </p:spPr>
        <p:txBody>
          <a:bodyPr wrap="none" lIns="91440" tIns="45720" rIns="91440" bIns="45720">
            <a:spAutoFit/>
          </a:bodyPr>
          <a:lstStyle/>
          <a:p>
            <a:pPr algn="ctr"/>
            <a:r>
              <a:rPr lang="es-E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OTROS </a:t>
            </a:r>
          </a:p>
          <a:p>
            <a:pPr algn="ctr"/>
            <a:r>
              <a:rPr lang="es-E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AÑOS</a:t>
            </a:r>
            <a:endParaRPr lang="es-E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87044" name="Picture 4" descr="65402_184521041559687_184520954893029_678738_7793556_n"/>
          <p:cNvPicPr>
            <a:picLocks noChangeAspect="1" noChangeArrowheads="1"/>
          </p:cNvPicPr>
          <p:nvPr/>
        </p:nvPicPr>
        <p:blipFill>
          <a:blip r:embed="rId3"/>
          <a:srcRect/>
          <a:stretch>
            <a:fillRect/>
          </a:stretch>
        </p:blipFill>
        <p:spPr bwMode="auto">
          <a:xfrm>
            <a:off x="810091" y="1"/>
            <a:ext cx="8574681" cy="4995863"/>
          </a:xfrm>
          <a:prstGeom prst="rect">
            <a:avLst/>
          </a:prstGeom>
          <a:noFill/>
        </p:spPr>
      </p:pic>
      <p:sp>
        <p:nvSpPr>
          <p:cNvPr id="6" name="5 Rectángulo"/>
          <p:cNvSpPr/>
          <p:nvPr/>
        </p:nvSpPr>
        <p:spPr>
          <a:xfrm>
            <a:off x="405027" y="5143512"/>
            <a:ext cx="9721521" cy="1477328"/>
          </a:xfrm>
          <a:prstGeom prst="rect">
            <a:avLst/>
          </a:prstGeom>
        </p:spPr>
        <p:txBody>
          <a:bodyPr wrap="square">
            <a:spAutoFit/>
          </a:bodyPr>
          <a:lstStyle/>
          <a:p>
            <a:r>
              <a:rPr lang="es-ES" b="1" dirty="0" smtClean="0"/>
              <a:t>Número 00.000</a:t>
            </a:r>
            <a:endParaRPr lang="es-ES" dirty="0" smtClean="0"/>
          </a:p>
          <a:p>
            <a:r>
              <a:rPr lang="es-ES" dirty="0" smtClean="0"/>
              <a:t>El año pasado en </a:t>
            </a:r>
            <a:r>
              <a:rPr lang="es-ES" dirty="0" smtClean="0"/>
              <a:t>el último alambre los niños han cantado el curioso número 00.000, agraciado con 1.000 euros a la serie, y entre el público había una persona con ese décimo. Al conocerse este dato, se ha visto rodeada de curiosos e informadores que han inmortalizado el momento,</a:t>
            </a:r>
            <a:endParaRPr lang="es-ES" dirty="0"/>
          </a:p>
        </p:txBody>
      </p:sp>
    </p:spTree>
  </p:cSld>
  <p:clrMapOvr>
    <a:masterClrMapping/>
  </p:clrMapOvr>
  <p:transition spd="slow" advTm="24000"/>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pic>
        <p:nvPicPr>
          <p:cNvPr id="94212" name="Picture 4" descr="1322762669_0"/>
          <p:cNvPicPr>
            <a:picLocks noChangeAspect="1" noChangeArrowheads="1"/>
          </p:cNvPicPr>
          <p:nvPr/>
        </p:nvPicPr>
        <p:blipFill>
          <a:blip r:embed="rId3"/>
          <a:srcRect/>
          <a:stretch>
            <a:fillRect/>
          </a:stretch>
        </p:blipFill>
        <p:spPr bwMode="auto">
          <a:xfrm>
            <a:off x="0" y="357166"/>
            <a:ext cx="10369550" cy="6000792"/>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10369550" cy="6877050"/>
          </a:xfrm>
          <a:prstGeom prst="rect">
            <a:avLst/>
          </a:prstGeom>
          <a:noFill/>
          <a:ln w="9525">
            <a:noFill/>
            <a:miter lim="800000"/>
            <a:headEnd/>
            <a:tailEnd/>
          </a:ln>
        </p:spPr>
      </p:pic>
      <p:pic>
        <p:nvPicPr>
          <p:cNvPr id="92164" name="Picture 4" descr="gordo navidad"/>
          <p:cNvPicPr>
            <a:picLocks noChangeAspect="1" noChangeArrowheads="1"/>
          </p:cNvPicPr>
          <p:nvPr/>
        </p:nvPicPr>
        <p:blipFill>
          <a:blip r:embed="rId3"/>
          <a:srcRect/>
          <a:stretch>
            <a:fillRect/>
          </a:stretch>
        </p:blipFill>
        <p:spPr bwMode="auto">
          <a:xfrm>
            <a:off x="1782243" y="428604"/>
            <a:ext cx="6687999" cy="6192838"/>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7" name="Picture 5" descr="primer_premio_loteria1"/>
          <p:cNvPicPr>
            <a:picLocks noChangeAspect="1" noChangeArrowheads="1"/>
          </p:cNvPicPr>
          <p:nvPr/>
        </p:nvPicPr>
        <p:blipFill>
          <a:blip r:embed="rId2"/>
          <a:srcRect/>
          <a:stretch>
            <a:fillRect/>
          </a:stretch>
        </p:blipFill>
        <p:spPr bwMode="auto">
          <a:xfrm>
            <a:off x="0" y="0"/>
            <a:ext cx="1036955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fotonoticia_20141222102453-14121141549_644.jpg"/>
          <p:cNvPicPr>
            <a:picLocks noChangeAspect="1" noChangeArrowheads="1"/>
          </p:cNvPicPr>
          <p:nvPr/>
        </p:nvPicPr>
        <p:blipFill>
          <a:blip r:embed="rId2"/>
          <a:srcRect/>
          <a:stretch>
            <a:fillRect/>
          </a:stretch>
        </p:blipFill>
        <p:spPr bwMode="auto">
          <a:xfrm>
            <a:off x="0" y="0"/>
            <a:ext cx="10369550" cy="6858000"/>
          </a:xfrm>
          <a:prstGeom prst="rect">
            <a:avLst/>
          </a:prstGeom>
          <a:noFill/>
        </p:spPr>
      </p:pic>
      <p:sp>
        <p:nvSpPr>
          <p:cNvPr id="3" name="2 Rectángulo"/>
          <p:cNvSpPr/>
          <p:nvPr/>
        </p:nvSpPr>
        <p:spPr>
          <a:xfrm>
            <a:off x="243002" y="357166"/>
            <a:ext cx="3735317" cy="923330"/>
          </a:xfrm>
          <a:prstGeom prst="rect">
            <a:avLst/>
          </a:prstGeom>
          <a:noFill/>
        </p:spPr>
        <p:txBody>
          <a:bodyPr wrap="none" lIns="91440" tIns="45720" rIns="91440" bIns="45720">
            <a:spAutoFit/>
          </a:bodyPr>
          <a:lstStyle/>
          <a:p>
            <a:pPr algn="ctr"/>
            <a:r>
              <a:rPr lang="es-E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LOGROÑO</a:t>
            </a:r>
            <a:endParaRPr lang="es-E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p:transition spd="slow" advTm="5000"/>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pic>
        <p:nvPicPr>
          <p:cNvPr id="99332" name="Picture 4" descr="Nazareno-Loterias-Apuestas-FOTO-EFE_TL5IMA20091222_0078_4"/>
          <p:cNvPicPr>
            <a:picLocks noChangeAspect="1" noChangeArrowheads="1"/>
          </p:cNvPicPr>
          <p:nvPr/>
        </p:nvPicPr>
        <p:blipFill>
          <a:blip r:embed="rId3"/>
          <a:srcRect/>
          <a:stretch>
            <a:fillRect/>
          </a:stretch>
        </p:blipFill>
        <p:spPr bwMode="auto">
          <a:xfrm>
            <a:off x="405028" y="1571612"/>
            <a:ext cx="9392003" cy="4697412"/>
          </a:xfrm>
          <a:prstGeom prst="rect">
            <a:avLst/>
          </a:prstGeom>
          <a:noFill/>
          <a:ln w="44450">
            <a:solidFill>
              <a:srgbClr val="00001A"/>
            </a:solidFill>
            <a:prstDash val="sysDash"/>
          </a:ln>
        </p:spPr>
      </p:pic>
      <p:sp>
        <p:nvSpPr>
          <p:cNvPr id="99333" name="WordArt 5"/>
          <p:cNvSpPr>
            <a:spLocks noChangeArrowheads="1" noChangeShapeType="1" noTextEdit="1"/>
          </p:cNvSpPr>
          <p:nvPr/>
        </p:nvSpPr>
        <p:spPr bwMode="auto">
          <a:xfrm>
            <a:off x="2106294" y="642918"/>
            <a:ext cx="6778013" cy="431800"/>
          </a:xfrm>
          <a:prstGeom prst="rect">
            <a:avLst/>
          </a:prstGeom>
        </p:spPr>
        <p:txBody>
          <a:bodyPr wrap="none" fromWordArt="1">
            <a:prstTxWarp prst="textPlain">
              <a:avLst>
                <a:gd name="adj" fmla="val 50000"/>
              </a:avLst>
            </a:prstTxWarp>
          </a:bodyPr>
          <a:lstStyle/>
          <a:p>
            <a:pPr algn="ctr"/>
            <a:r>
              <a:rPr lang="es-ES" sz="3600" kern="10" dirty="0">
                <a:ln w="9525">
                  <a:solidFill>
                    <a:srgbClr val="000000"/>
                  </a:solidFill>
                  <a:round/>
                  <a:headEnd/>
                  <a:tailEnd/>
                </a:ln>
                <a:solidFill>
                  <a:srgbClr val="FFFF00"/>
                </a:solidFill>
                <a:latin typeface="Arial Black"/>
              </a:rPr>
              <a:t>DISFRACES EN LA SALA DE SORTEOS</a:t>
            </a:r>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http://e02-elmundo.uecdn.es/assets/multimedia/imagenes/2016/12/22/14823972532208.jpg"/>
          <p:cNvPicPr>
            <a:picLocks noChangeAspect="1" noChangeArrowheads="1"/>
          </p:cNvPicPr>
          <p:nvPr/>
        </p:nvPicPr>
        <p:blipFill>
          <a:blip r:embed="rId2"/>
          <a:srcRect/>
          <a:stretch>
            <a:fillRect/>
          </a:stretch>
        </p:blipFill>
        <p:spPr bwMode="auto">
          <a:xfrm>
            <a:off x="0" y="0"/>
            <a:ext cx="10440114"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El Gordo de Navidad 2010: las mejores fotos de la Lotería"/>
          <p:cNvPicPr>
            <a:picLocks noChangeAspect="1" noChangeArrowheads="1"/>
          </p:cNvPicPr>
          <p:nvPr/>
        </p:nvPicPr>
        <p:blipFill>
          <a:blip r:embed="rId2"/>
          <a:srcRect/>
          <a:stretch>
            <a:fillRect/>
          </a:stretch>
        </p:blipFill>
        <p:spPr bwMode="auto">
          <a:xfrm>
            <a:off x="0" y="0"/>
            <a:ext cx="10460191"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2d798be8-d131-4fdd-a3a2-0245d95ce6e7.jpg"/>
          <p:cNvPicPr>
            <a:picLocks noChangeAspect="1" noChangeArrowheads="1"/>
          </p:cNvPicPr>
          <p:nvPr/>
        </p:nvPicPr>
        <p:blipFill>
          <a:blip r:embed="rId2"/>
          <a:srcRect/>
          <a:stretch>
            <a:fillRect/>
          </a:stretch>
        </p:blipFill>
        <p:spPr bwMode="auto">
          <a:xfrm>
            <a:off x="-1" y="0"/>
            <a:ext cx="10354963"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1"/>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98308" name="Picture 4" descr="blog-frikis-disfraces"/>
          <p:cNvPicPr>
            <a:picLocks noChangeAspect="1" noChangeArrowheads="1"/>
          </p:cNvPicPr>
          <p:nvPr/>
        </p:nvPicPr>
        <p:blipFill>
          <a:blip r:embed="rId3"/>
          <a:srcRect/>
          <a:stretch>
            <a:fillRect/>
          </a:stretch>
        </p:blipFill>
        <p:spPr bwMode="auto">
          <a:xfrm>
            <a:off x="0" y="0"/>
            <a:ext cx="5876078" cy="3886200"/>
          </a:xfrm>
          <a:prstGeom prst="rect">
            <a:avLst/>
          </a:prstGeom>
          <a:noFill/>
        </p:spPr>
      </p:pic>
      <p:pic>
        <p:nvPicPr>
          <p:cNvPr id="98309" name="Picture 5" descr="loteria_navidad_590"/>
          <p:cNvPicPr>
            <a:picLocks noChangeAspect="1" noChangeArrowheads="1"/>
          </p:cNvPicPr>
          <p:nvPr/>
        </p:nvPicPr>
        <p:blipFill>
          <a:blip r:embed="rId4"/>
          <a:srcRect/>
          <a:stretch>
            <a:fillRect/>
          </a:stretch>
        </p:blipFill>
        <p:spPr bwMode="auto">
          <a:xfrm>
            <a:off x="3996597" y="3114676"/>
            <a:ext cx="6372953" cy="3743325"/>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descr="Las ventas del sorteo extraordinario de Navidad que se celebra hoy han aumentado un 3,45 por ciento respecto a 2015 y han alcanzado un total de 2.672 millones de euros, según informa la Loterías y Apuestas del Estado. En la imagen, varias personas posan frente al Teatro Real de Madrid."/>
          <p:cNvPicPr>
            <a:picLocks noChangeAspect="1" noChangeArrowheads="1"/>
          </p:cNvPicPr>
          <p:nvPr/>
        </p:nvPicPr>
        <p:blipFill>
          <a:blip r:embed="rId2"/>
          <a:srcRect/>
          <a:stretch>
            <a:fillRect/>
          </a:stretch>
        </p:blipFill>
        <p:spPr bwMode="auto">
          <a:xfrm>
            <a:off x="-601703" y="0"/>
            <a:ext cx="11201400" cy="7464425"/>
          </a:xfrm>
          <a:prstGeom prst="rect">
            <a:avLst/>
          </a:prstGeom>
          <a:noFill/>
        </p:spPr>
      </p:pic>
    </p:spTree>
  </p:cSld>
  <p:clrMapOvr>
    <a:masterClrMapping/>
  </p:clrMapOvr>
  <p:transition spd="slow" advTm="5000"/>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10369550" cy="6877050"/>
          </a:xfrm>
          <a:prstGeom prst="rect">
            <a:avLst/>
          </a:prstGeom>
          <a:noFill/>
          <a:ln w="9525">
            <a:noFill/>
            <a:miter lim="800000"/>
            <a:headEnd/>
            <a:tailEnd/>
          </a:ln>
        </p:spPr>
      </p:pic>
      <p:pic>
        <p:nvPicPr>
          <p:cNvPr id="91140" name="Picture 4" descr="724320c4140bbg"/>
          <p:cNvPicPr>
            <a:picLocks noChangeAspect="1" noChangeArrowheads="1"/>
          </p:cNvPicPr>
          <p:nvPr/>
        </p:nvPicPr>
        <p:blipFill>
          <a:blip r:embed="rId3"/>
          <a:srcRect/>
          <a:stretch>
            <a:fillRect/>
          </a:stretch>
        </p:blipFill>
        <p:spPr bwMode="auto">
          <a:xfrm>
            <a:off x="1265590" y="549276"/>
            <a:ext cx="7921184" cy="5675313"/>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Picture 2" descr="http://estaticos02.elmundo.es/elmundo/imagenes/2011/12/01/espana/1322762669_extras_ladillos_1_0.jpg"/>
          <p:cNvPicPr>
            <a:picLocks noChangeAspect="1" noChangeArrowheads="1"/>
          </p:cNvPicPr>
          <p:nvPr/>
        </p:nvPicPr>
        <p:blipFill>
          <a:blip r:embed="rId2"/>
          <a:srcRect/>
          <a:stretch>
            <a:fillRect/>
          </a:stretch>
        </p:blipFill>
        <p:spPr bwMode="auto">
          <a:xfrm>
            <a:off x="0" y="0"/>
            <a:ext cx="10353928"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pic>
        <p:nvPicPr>
          <p:cNvPr id="137218" name="Picture 2" descr="http://www.hola.com/loterias/f2.jpg"/>
          <p:cNvPicPr>
            <a:picLocks noChangeAspect="1" noChangeArrowheads="1"/>
          </p:cNvPicPr>
          <p:nvPr/>
        </p:nvPicPr>
        <p:blipFill>
          <a:blip r:embed="rId3"/>
          <a:srcRect/>
          <a:stretch>
            <a:fillRect/>
          </a:stretch>
        </p:blipFill>
        <p:spPr bwMode="auto">
          <a:xfrm>
            <a:off x="0" y="642918"/>
            <a:ext cx="10460030" cy="5429288"/>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http://www.laverdad.es/murcia/noticias/201012/23/Media/M7-656079285--300x400.JPG"/>
          <p:cNvPicPr>
            <a:picLocks noChangeAspect="1" noChangeArrowheads="1"/>
          </p:cNvPicPr>
          <p:nvPr/>
        </p:nvPicPr>
        <p:blipFill>
          <a:blip r:embed="rId2"/>
          <a:srcRect/>
          <a:stretch>
            <a:fillRect/>
          </a:stretch>
        </p:blipFill>
        <p:spPr bwMode="auto">
          <a:xfrm>
            <a:off x="0" y="1"/>
            <a:ext cx="5994922" cy="7048531"/>
          </a:xfrm>
          <a:prstGeom prst="rect">
            <a:avLst/>
          </a:prstGeom>
          <a:noFill/>
        </p:spPr>
      </p:pic>
      <p:pic>
        <p:nvPicPr>
          <p:cNvPr id="134148" name="Picture 4" descr="El Gordo de Navidad 2010: las mejores fotos de la Lotería"/>
          <p:cNvPicPr>
            <a:picLocks noChangeAspect="1" noChangeArrowheads="1"/>
          </p:cNvPicPr>
          <p:nvPr/>
        </p:nvPicPr>
        <p:blipFill>
          <a:blip r:embed="rId3"/>
          <a:srcRect/>
          <a:stretch>
            <a:fillRect/>
          </a:stretch>
        </p:blipFill>
        <p:spPr bwMode="auto">
          <a:xfrm>
            <a:off x="6011189" y="0"/>
            <a:ext cx="4358361" cy="6858000"/>
          </a:xfrm>
          <a:prstGeom prst="rect">
            <a:avLst/>
          </a:prstGeom>
          <a:noFill/>
        </p:spPr>
      </p:pic>
    </p:spTree>
  </p:cSld>
  <p:clrMapOvr>
    <a:masterClrMapping/>
  </p:clrMapOvr>
  <p:transition spd="slow" advTm="9000"/>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10369550" cy="6877050"/>
          </a:xfrm>
          <a:prstGeom prst="rect">
            <a:avLst/>
          </a:prstGeom>
          <a:noFill/>
          <a:ln w="9525">
            <a:noFill/>
            <a:miter lim="800000"/>
            <a:headEnd/>
            <a:tailEnd/>
          </a:ln>
        </p:spPr>
      </p:pic>
      <p:pic>
        <p:nvPicPr>
          <p:cNvPr id="106503" name="Picture 7" descr="http://www.lavozlibre.com/images/get/53330/0/N/galerias/un-hincha-del-real-madrid-en-el-palacio-de-congresos.jpg">
            <a:hlinkClick r:id="rId3"/>
          </p:cNvPr>
          <p:cNvPicPr>
            <a:picLocks noChangeAspect="1" noChangeArrowheads="1"/>
          </p:cNvPicPr>
          <p:nvPr/>
        </p:nvPicPr>
        <p:blipFill>
          <a:blip r:embed="rId4"/>
          <a:srcRect/>
          <a:stretch>
            <a:fillRect/>
          </a:stretch>
        </p:blipFill>
        <p:spPr bwMode="auto">
          <a:xfrm>
            <a:off x="2025280" y="1"/>
            <a:ext cx="6075951" cy="6829177"/>
          </a:xfrm>
          <a:prstGeom prst="rect">
            <a:avLst/>
          </a:prstGeom>
          <a:noFill/>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Jose Luis\Escritorio\disfraz-uno-decimos_xoptimizadax.jpg"/>
          <p:cNvPicPr>
            <a:picLocks noChangeAspect="1" noChangeArrowheads="1"/>
          </p:cNvPicPr>
          <p:nvPr/>
        </p:nvPicPr>
        <p:blipFill>
          <a:blip r:embed="rId2"/>
          <a:srcRect/>
          <a:stretch>
            <a:fillRect/>
          </a:stretch>
        </p:blipFill>
        <p:spPr bwMode="auto">
          <a:xfrm>
            <a:off x="0" y="0"/>
            <a:ext cx="10450594"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pic>
        <p:nvPicPr>
          <p:cNvPr id="4098" name="Picture 2" descr="C:\Documents and Settings\Jose Luis\Escritorio\1387698981751.jpg"/>
          <p:cNvPicPr>
            <a:picLocks noChangeAspect="1" noChangeArrowheads="1"/>
          </p:cNvPicPr>
          <p:nvPr/>
        </p:nvPicPr>
        <p:blipFill>
          <a:blip r:embed="rId3"/>
          <a:srcRect/>
          <a:stretch>
            <a:fillRect/>
          </a:stretch>
        </p:blipFill>
        <p:spPr bwMode="auto">
          <a:xfrm>
            <a:off x="405028" y="428604"/>
            <a:ext cx="4423871" cy="5857892"/>
          </a:xfrm>
          <a:prstGeom prst="rect">
            <a:avLst/>
          </a:prstGeom>
          <a:noFill/>
        </p:spPr>
      </p:pic>
      <p:pic>
        <p:nvPicPr>
          <p:cNvPr id="3" name="Picture 2" descr="C:\Documents and Settings\Jose Luis\Escritorio\1355319886502.jpg"/>
          <p:cNvPicPr>
            <a:picLocks noChangeAspect="1" noChangeArrowheads="1"/>
          </p:cNvPicPr>
          <p:nvPr/>
        </p:nvPicPr>
        <p:blipFill>
          <a:blip r:embed="rId4"/>
          <a:srcRect/>
          <a:stretch>
            <a:fillRect/>
          </a:stretch>
        </p:blipFill>
        <p:spPr bwMode="auto">
          <a:xfrm>
            <a:off x="5265788" y="357166"/>
            <a:ext cx="4677079" cy="6028292"/>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Jose Luis\Escritorio\02-640x640x80.jpg"/>
          <p:cNvPicPr>
            <a:picLocks noChangeAspect="1" noChangeArrowheads="1"/>
          </p:cNvPicPr>
          <p:nvPr/>
        </p:nvPicPr>
        <p:blipFill>
          <a:blip r:embed="rId2"/>
          <a:srcRect/>
          <a:stretch>
            <a:fillRect/>
          </a:stretch>
        </p:blipFill>
        <p:spPr bwMode="auto">
          <a:xfrm>
            <a:off x="0" y="0"/>
            <a:ext cx="10588699"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96260" name="Picture 4" descr="001_small"/>
          <p:cNvPicPr>
            <a:picLocks noChangeAspect="1" noChangeArrowheads="1"/>
          </p:cNvPicPr>
          <p:nvPr/>
        </p:nvPicPr>
        <p:blipFill>
          <a:blip r:embed="rId3"/>
          <a:srcRect/>
          <a:stretch>
            <a:fillRect/>
          </a:stretch>
        </p:blipFill>
        <p:spPr bwMode="auto">
          <a:xfrm>
            <a:off x="1427614" y="333375"/>
            <a:ext cx="7431511" cy="6078538"/>
          </a:xfrm>
          <a:prstGeom prst="rect">
            <a:avLst/>
          </a:prstGeom>
          <a:noFill/>
        </p:spPr>
      </p:pic>
    </p:spTree>
  </p:cSld>
  <p:clrMapOvr>
    <a:masterClrMapping/>
  </p:clrMapOvr>
  <p:transition spd="slow" advTm="5000"/>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PHOTO-6d6a7eaedf6a8bc0ff1bbe7ec9b13a3e-1419235469-8.jpg"/>
          <p:cNvPicPr>
            <a:picLocks noChangeAspect="1" noChangeArrowheads="1"/>
          </p:cNvPicPr>
          <p:nvPr/>
        </p:nvPicPr>
        <p:blipFill>
          <a:blip r:embed="rId2"/>
          <a:srcRect/>
          <a:stretch>
            <a:fillRect/>
          </a:stretch>
        </p:blipFill>
        <p:spPr bwMode="auto">
          <a:xfrm>
            <a:off x="0" y="0"/>
            <a:ext cx="10479298"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1"/>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5122" name="Picture 2" descr="C:\Documents and Settings\Jose Luis\Escritorio\A1-1819474721_xoptimizadax.jpg"/>
          <p:cNvPicPr>
            <a:picLocks noChangeAspect="1" noChangeArrowheads="1"/>
          </p:cNvPicPr>
          <p:nvPr/>
        </p:nvPicPr>
        <p:blipFill>
          <a:blip r:embed="rId3"/>
          <a:srcRect/>
          <a:stretch>
            <a:fillRect/>
          </a:stretch>
        </p:blipFill>
        <p:spPr bwMode="auto">
          <a:xfrm>
            <a:off x="324015" y="500042"/>
            <a:ext cx="9600002" cy="5643602"/>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pic>
        <p:nvPicPr>
          <p:cNvPr id="6146" name="Picture 2" descr="C:\Documents and Settings\Jose Luis\Escritorio\4578455_640px.jpg"/>
          <p:cNvPicPr>
            <a:picLocks noChangeAspect="1" noChangeArrowheads="1"/>
          </p:cNvPicPr>
          <p:nvPr/>
        </p:nvPicPr>
        <p:blipFill>
          <a:blip r:embed="rId3"/>
          <a:srcRect/>
          <a:stretch>
            <a:fillRect/>
          </a:stretch>
        </p:blipFill>
        <p:spPr bwMode="auto">
          <a:xfrm>
            <a:off x="2268319" y="-214338"/>
            <a:ext cx="5835150" cy="7072338"/>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Jose Luis\Escritorio\1387698982551.jpg"/>
          <p:cNvPicPr>
            <a:picLocks noChangeAspect="1" noChangeArrowheads="1"/>
          </p:cNvPicPr>
          <p:nvPr/>
        </p:nvPicPr>
        <p:blipFill>
          <a:blip r:embed="rId2"/>
          <a:srcRect/>
          <a:stretch>
            <a:fillRect/>
          </a:stretch>
        </p:blipFill>
        <p:spPr bwMode="auto">
          <a:xfrm>
            <a:off x="0" y="0"/>
            <a:ext cx="1036955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71455"/>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sp>
        <p:nvSpPr>
          <p:cNvPr id="82947" name="Text Box 3"/>
          <p:cNvSpPr txBox="1">
            <a:spLocks noChangeArrowheads="1"/>
          </p:cNvSpPr>
          <p:nvPr/>
        </p:nvSpPr>
        <p:spPr bwMode="auto">
          <a:xfrm>
            <a:off x="5674449" y="476250"/>
            <a:ext cx="4122616" cy="2800767"/>
          </a:xfrm>
          <a:prstGeom prst="rect">
            <a:avLst/>
          </a:prstGeom>
          <a:solidFill>
            <a:srgbClr val="9933FF"/>
          </a:solidFill>
          <a:ln w="38100">
            <a:solidFill>
              <a:srgbClr val="1CDEF8"/>
            </a:solidFill>
            <a:miter lim="800000"/>
            <a:headEnd/>
            <a:tailEnd/>
          </a:ln>
          <a:effectLst/>
        </p:spPr>
        <p:txBody>
          <a:bodyPr wrap="square">
            <a:spAutoFit/>
          </a:bodyPr>
          <a:lstStyle/>
          <a:p>
            <a:pPr algn="ctr" eaLnBrk="0" hangingPunct="0">
              <a:spcBef>
                <a:spcPct val="50000"/>
              </a:spcBef>
            </a:pPr>
            <a:r>
              <a:rPr lang="fr-FR" sz="3200" b="1" dirty="0" err="1">
                <a:solidFill>
                  <a:srgbClr val="FFFF00"/>
                </a:solidFill>
                <a:latin typeface="Comic Sans MS" pitchFamily="66" charset="0"/>
                <a:cs typeface="Arial" charset="0"/>
              </a:rPr>
              <a:t>Hoy</a:t>
            </a:r>
            <a:r>
              <a:rPr lang="fr-FR" sz="3200" b="1" dirty="0">
                <a:solidFill>
                  <a:srgbClr val="FFFF00"/>
                </a:solidFill>
                <a:latin typeface="Comic Sans MS" pitchFamily="66" charset="0"/>
                <a:cs typeface="Arial" charset="0"/>
              </a:rPr>
              <a:t> es </a:t>
            </a:r>
            <a:fld id="{77943560-33FD-4231-894F-097A9A4A5794}" type="datetime2">
              <a:rPr lang="es-ES_tradnl" sz="3200" b="1">
                <a:solidFill>
                  <a:srgbClr val="FFFF00"/>
                </a:solidFill>
                <a:latin typeface="Comic Sans MS" pitchFamily="66" charset="0"/>
                <a:cs typeface="Arial" charset="0"/>
              </a:rPr>
              <a:pPr algn="ctr" eaLnBrk="0" hangingPunct="0">
                <a:spcBef>
                  <a:spcPct val="50000"/>
                </a:spcBef>
              </a:pPr>
              <a:t>jueves, 22 de diciembre de 2016</a:t>
            </a:fld>
            <a:endParaRPr lang="es-ES" sz="3200" b="1" dirty="0">
              <a:solidFill>
                <a:srgbClr val="FFFF00"/>
              </a:solidFill>
              <a:latin typeface="Comic Sans MS" pitchFamily="66" charset="0"/>
              <a:cs typeface="Arial" charset="0"/>
            </a:endParaRPr>
          </a:p>
          <a:p>
            <a:pPr algn="ctr" eaLnBrk="0" hangingPunct="0">
              <a:spcBef>
                <a:spcPct val="50000"/>
              </a:spcBef>
            </a:pPr>
            <a:r>
              <a:rPr lang="fr-FR" sz="3200" b="1" dirty="0" err="1">
                <a:solidFill>
                  <a:srgbClr val="FFFF00"/>
                </a:solidFill>
                <a:latin typeface="Comic Sans MS" pitchFamily="66" charset="0"/>
                <a:cs typeface="Arial" charset="0"/>
              </a:rPr>
              <a:t>Ahora</a:t>
            </a:r>
            <a:r>
              <a:rPr lang="fr-FR" sz="3200" b="1" dirty="0">
                <a:solidFill>
                  <a:srgbClr val="FFFF00"/>
                </a:solidFill>
                <a:latin typeface="Comic Sans MS" pitchFamily="66" charset="0"/>
                <a:cs typeface="Arial" charset="0"/>
              </a:rPr>
              <a:t> </a:t>
            </a:r>
            <a:r>
              <a:rPr lang="fr-FR" sz="3200" b="1" dirty="0" err="1">
                <a:solidFill>
                  <a:srgbClr val="FFFF00"/>
                </a:solidFill>
                <a:latin typeface="Comic Sans MS" pitchFamily="66" charset="0"/>
                <a:cs typeface="Arial" charset="0"/>
              </a:rPr>
              <a:t>mismo</a:t>
            </a:r>
            <a:r>
              <a:rPr lang="fr-FR" sz="3200" b="1" dirty="0">
                <a:solidFill>
                  <a:srgbClr val="FFFF00"/>
                </a:solidFill>
                <a:latin typeface="Comic Sans MS" pitchFamily="66" charset="0"/>
                <a:cs typeface="Arial" charset="0"/>
              </a:rPr>
              <a:t> son las </a:t>
            </a:r>
            <a:fld id="{310F5673-C861-4397-AEE9-A21FB73DB163}" type="datetime10">
              <a:rPr lang="fr-FR" sz="3200" b="1">
                <a:solidFill>
                  <a:srgbClr val="FFFF00"/>
                </a:solidFill>
                <a:latin typeface="Comic Sans MS" pitchFamily="66" charset="0"/>
                <a:cs typeface="Arial" charset="0"/>
              </a:rPr>
              <a:pPr algn="ctr" eaLnBrk="0" hangingPunct="0">
                <a:spcBef>
                  <a:spcPct val="50000"/>
                </a:spcBef>
              </a:pPr>
              <a:t>17:06</a:t>
            </a:fld>
            <a:r>
              <a:rPr lang="fr-FR" sz="3200" b="1" dirty="0">
                <a:solidFill>
                  <a:srgbClr val="FFFF00"/>
                </a:solidFill>
                <a:latin typeface="Comic Sans MS" pitchFamily="66" charset="0"/>
                <a:cs typeface="Arial" charset="0"/>
              </a:rPr>
              <a:t> </a:t>
            </a:r>
            <a:r>
              <a:rPr lang="fr-FR" sz="3200" b="1" dirty="0" err="1" smtClean="0">
                <a:solidFill>
                  <a:srgbClr val="FFFF00"/>
                </a:solidFill>
                <a:latin typeface="Comic Sans MS" pitchFamily="66" charset="0"/>
                <a:cs typeface="Arial" charset="0"/>
              </a:rPr>
              <a:t>horas</a:t>
            </a:r>
            <a:r>
              <a:rPr lang="fr-FR" sz="3200" b="1" dirty="0" smtClean="0">
                <a:solidFill>
                  <a:srgbClr val="FFFF00"/>
                </a:solidFill>
                <a:latin typeface="Comic Sans MS" pitchFamily="66" charset="0"/>
                <a:cs typeface="Arial" charset="0"/>
              </a:rPr>
              <a:t>.</a:t>
            </a:r>
            <a:endParaRPr lang="fr-FR" sz="3200" b="1" dirty="0">
              <a:solidFill>
                <a:srgbClr val="FFFF00"/>
              </a:solidFill>
              <a:latin typeface="Comic Sans MS" pitchFamily="66" charset="0"/>
              <a:cs typeface="Arial" charset="0"/>
            </a:endParaRPr>
          </a:p>
        </p:txBody>
      </p:sp>
      <p:sp>
        <p:nvSpPr>
          <p:cNvPr id="82950" name="WordArt 6" descr="rainbow"/>
          <p:cNvSpPr>
            <a:spLocks noChangeArrowheads="1" noChangeShapeType="1" noTextEdit="1"/>
          </p:cNvSpPr>
          <p:nvPr/>
        </p:nvSpPr>
        <p:spPr bwMode="auto">
          <a:xfrm>
            <a:off x="324015" y="6072207"/>
            <a:ext cx="2619386" cy="358775"/>
          </a:xfrm>
          <a:prstGeom prst="rect">
            <a:avLst/>
          </a:prstGeom>
        </p:spPr>
        <p:txBody>
          <a:bodyPr wrap="none" fromWordArt="1">
            <a:prstTxWarp prst="textPlain">
              <a:avLst>
                <a:gd name="adj" fmla="val 50000"/>
              </a:avLst>
            </a:prstTxWarp>
          </a:bodyPr>
          <a:lstStyle/>
          <a:p>
            <a:pPr algn="ctr"/>
            <a:r>
              <a:rPr lang="es-ES" sz="36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LUIS</a:t>
            </a:r>
          </a:p>
        </p:txBody>
      </p:sp>
      <p:pic>
        <p:nvPicPr>
          <p:cNvPr id="82951" name="Picture 7" descr="CARA"/>
          <p:cNvPicPr>
            <a:picLocks noChangeAspect="1" noChangeArrowheads="1"/>
          </p:cNvPicPr>
          <p:nvPr/>
        </p:nvPicPr>
        <p:blipFill>
          <a:blip r:embed="rId3" cstate="print"/>
          <a:srcRect/>
          <a:stretch>
            <a:fillRect/>
          </a:stretch>
        </p:blipFill>
        <p:spPr bwMode="auto">
          <a:xfrm>
            <a:off x="324015" y="4929199"/>
            <a:ext cx="972145" cy="935037"/>
          </a:xfrm>
          <a:prstGeom prst="rect">
            <a:avLst/>
          </a:prstGeom>
          <a:noFill/>
          <a:ln w="38100">
            <a:solidFill>
              <a:srgbClr val="1CDEF8"/>
            </a:solidFill>
            <a:miter lim="800000"/>
            <a:headEnd/>
            <a:tailEnd/>
          </a:ln>
        </p:spPr>
      </p:pic>
      <p:pic>
        <p:nvPicPr>
          <p:cNvPr id="82952" name="Image 2" descr="swirlrainbw3.gif"/>
          <p:cNvPicPr>
            <a:picLocks noChangeAspect="1"/>
          </p:cNvPicPr>
          <p:nvPr/>
        </p:nvPicPr>
        <p:blipFill>
          <a:blip r:embed="rId4"/>
          <a:srcRect/>
          <a:stretch>
            <a:fillRect/>
          </a:stretch>
        </p:blipFill>
        <p:spPr bwMode="auto">
          <a:xfrm rot="5400000" flipV="1">
            <a:off x="-3454923" y="3403077"/>
            <a:ext cx="6858000" cy="51847"/>
          </a:xfrm>
          <a:prstGeom prst="rect">
            <a:avLst/>
          </a:prstGeom>
          <a:noFill/>
          <a:ln w="9525">
            <a:noFill/>
            <a:miter lim="800000"/>
            <a:headEnd/>
            <a:tailEnd/>
          </a:ln>
        </p:spPr>
      </p:pic>
      <p:pic>
        <p:nvPicPr>
          <p:cNvPr id="82953" name="Image 2" descr="swirlrainbw3.gif"/>
          <p:cNvPicPr>
            <a:picLocks noChangeAspect="1"/>
          </p:cNvPicPr>
          <p:nvPr/>
        </p:nvPicPr>
        <p:blipFill>
          <a:blip r:embed="rId4"/>
          <a:srcRect/>
          <a:stretch>
            <a:fillRect/>
          </a:stretch>
        </p:blipFill>
        <p:spPr bwMode="auto">
          <a:xfrm rot="5400000">
            <a:off x="6914626" y="3403077"/>
            <a:ext cx="6858000" cy="51847"/>
          </a:xfrm>
          <a:prstGeom prst="rect">
            <a:avLst/>
          </a:prstGeom>
          <a:noFill/>
          <a:ln w="9525">
            <a:noFill/>
            <a:miter lim="800000"/>
            <a:headEnd/>
            <a:tailEnd/>
          </a:ln>
        </p:spPr>
      </p:pic>
      <p:pic>
        <p:nvPicPr>
          <p:cNvPr id="82954" name="Image 2" descr="swirlrainbw3.gif"/>
          <p:cNvPicPr>
            <a:picLocks noChangeAspect="1"/>
          </p:cNvPicPr>
          <p:nvPr/>
        </p:nvPicPr>
        <p:blipFill>
          <a:blip r:embed="rId4"/>
          <a:srcRect/>
          <a:stretch>
            <a:fillRect/>
          </a:stretch>
        </p:blipFill>
        <p:spPr bwMode="auto">
          <a:xfrm>
            <a:off x="0" y="0"/>
            <a:ext cx="10369550" cy="69850"/>
          </a:xfrm>
          <a:prstGeom prst="rect">
            <a:avLst/>
          </a:prstGeom>
          <a:noFill/>
          <a:ln w="9525">
            <a:noFill/>
            <a:miter lim="800000"/>
            <a:headEnd/>
            <a:tailEnd/>
          </a:ln>
        </p:spPr>
      </p:pic>
      <p:pic>
        <p:nvPicPr>
          <p:cNvPr id="82955" name="Image 2" descr="swirlrainbw3.gif"/>
          <p:cNvPicPr>
            <a:picLocks noChangeAspect="1"/>
          </p:cNvPicPr>
          <p:nvPr/>
        </p:nvPicPr>
        <p:blipFill>
          <a:blip r:embed="rId4"/>
          <a:srcRect/>
          <a:stretch>
            <a:fillRect/>
          </a:stretch>
        </p:blipFill>
        <p:spPr bwMode="auto">
          <a:xfrm>
            <a:off x="0" y="6812281"/>
            <a:ext cx="10369550" cy="45719"/>
          </a:xfrm>
          <a:prstGeom prst="rect">
            <a:avLst/>
          </a:prstGeom>
          <a:noFill/>
          <a:ln w="9525">
            <a:noFill/>
            <a:miter lim="800000"/>
            <a:headEnd/>
            <a:tailEnd/>
          </a:ln>
        </p:spPr>
      </p:pic>
      <p:pic>
        <p:nvPicPr>
          <p:cNvPr id="10" name="9 Imagen" descr="QUE.png"/>
          <p:cNvPicPr>
            <a:picLocks noChangeAspect="1"/>
          </p:cNvPicPr>
          <p:nvPr/>
        </p:nvPicPr>
        <p:blipFill>
          <a:blip r:embed="rId5"/>
          <a:srcRect/>
          <a:stretch>
            <a:fillRect/>
          </a:stretch>
        </p:blipFill>
        <p:spPr bwMode="auto">
          <a:xfrm>
            <a:off x="729110" y="500063"/>
            <a:ext cx="1739060" cy="971550"/>
          </a:xfrm>
          <a:prstGeom prst="rect">
            <a:avLst/>
          </a:prstGeom>
          <a:noFill/>
          <a:ln w="9525">
            <a:noFill/>
            <a:miter lim="800000"/>
            <a:headEnd/>
            <a:tailEnd/>
          </a:ln>
        </p:spPr>
      </p:pic>
      <p:pic>
        <p:nvPicPr>
          <p:cNvPr id="11" name="10 Imagen" descr="TENGAS.png"/>
          <p:cNvPicPr>
            <a:picLocks noChangeAspect="1"/>
          </p:cNvPicPr>
          <p:nvPr/>
        </p:nvPicPr>
        <p:blipFill>
          <a:blip r:embed="rId6"/>
          <a:srcRect/>
          <a:stretch>
            <a:fillRect/>
          </a:stretch>
        </p:blipFill>
        <p:spPr bwMode="auto">
          <a:xfrm>
            <a:off x="1836275" y="1628775"/>
            <a:ext cx="3001049" cy="936625"/>
          </a:xfrm>
          <a:prstGeom prst="rect">
            <a:avLst/>
          </a:prstGeom>
          <a:noFill/>
          <a:ln w="9525">
            <a:noFill/>
            <a:miter lim="800000"/>
            <a:headEnd/>
            <a:tailEnd/>
          </a:ln>
        </p:spPr>
      </p:pic>
      <p:pic>
        <p:nvPicPr>
          <p:cNvPr id="12" name="11 Imagen" descr="UN.png"/>
          <p:cNvPicPr>
            <a:picLocks noChangeAspect="1"/>
          </p:cNvPicPr>
          <p:nvPr/>
        </p:nvPicPr>
        <p:blipFill>
          <a:blip r:embed="rId7"/>
          <a:srcRect/>
          <a:stretch>
            <a:fillRect/>
          </a:stretch>
        </p:blipFill>
        <p:spPr bwMode="auto">
          <a:xfrm>
            <a:off x="3796769" y="2852739"/>
            <a:ext cx="1261988" cy="936625"/>
          </a:xfrm>
          <a:prstGeom prst="rect">
            <a:avLst/>
          </a:prstGeom>
          <a:noFill/>
          <a:ln w="9525">
            <a:noFill/>
            <a:miter lim="800000"/>
            <a:headEnd/>
            <a:tailEnd/>
          </a:ln>
        </p:spPr>
      </p:pic>
      <p:pic>
        <p:nvPicPr>
          <p:cNvPr id="13" name="12 Imagen" descr="BUEN.png"/>
          <p:cNvPicPr>
            <a:picLocks noChangeAspect="1"/>
          </p:cNvPicPr>
          <p:nvPr/>
        </p:nvPicPr>
        <p:blipFill>
          <a:blip r:embed="rId8"/>
          <a:srcRect/>
          <a:stretch>
            <a:fillRect/>
          </a:stretch>
        </p:blipFill>
        <p:spPr bwMode="auto">
          <a:xfrm>
            <a:off x="4612290" y="3860801"/>
            <a:ext cx="2163923" cy="936625"/>
          </a:xfrm>
          <a:prstGeom prst="rect">
            <a:avLst/>
          </a:prstGeom>
          <a:noFill/>
          <a:ln w="9525">
            <a:noFill/>
            <a:miter lim="800000"/>
            <a:headEnd/>
            <a:tailEnd/>
          </a:ln>
        </p:spPr>
      </p:pic>
      <p:pic>
        <p:nvPicPr>
          <p:cNvPr id="14" name="13 Imagen" descr="DIA.png"/>
          <p:cNvPicPr>
            <a:picLocks noChangeAspect="1"/>
          </p:cNvPicPr>
          <p:nvPr/>
        </p:nvPicPr>
        <p:blipFill>
          <a:blip r:embed="rId9"/>
          <a:srcRect/>
          <a:stretch>
            <a:fillRect/>
          </a:stretch>
        </p:blipFill>
        <p:spPr bwMode="auto">
          <a:xfrm>
            <a:off x="6561991" y="4929198"/>
            <a:ext cx="1487022" cy="925512"/>
          </a:xfrm>
          <a:prstGeom prst="rect">
            <a:avLst/>
          </a:prstGeom>
          <a:noFill/>
          <a:ln w="9525">
            <a:noFill/>
            <a:miter lim="800000"/>
            <a:headEnd/>
            <a:tailEnd/>
          </a:ln>
        </p:spPr>
      </p:pic>
    </p:spTree>
  </p:cSld>
  <p:clrMapOvr>
    <a:masterClrMapping/>
  </p:clrMapOvr>
  <p:transition spd="slow"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25"/>
                                      </p:to>
                                    </p:set>
                                    <p:animEffect filter="image" prLst="opacity: 0.25">
                                      <p:cBhvr rctx="IE">
                                        <p:cTn id="7" dur="indefinite"/>
                                        <p:tgtEl>
                                          <p:spTgt spid="15"/>
                                        </p:tgtEl>
                                      </p:cBhvr>
                                    </p:animEffect>
                                  </p:childTnLst>
                                </p:cTn>
                              </p:par>
                            </p:childTnLst>
                          </p:cTn>
                        </p:par>
                        <p:par>
                          <p:cTn id="8" fill="hold">
                            <p:stCondLst>
                              <p:cond delay="0"/>
                            </p:stCondLst>
                            <p:childTnLst>
                              <p:par>
                                <p:cTn id="9" presetID="12" presetClass="entr" presetSubtype="1" fill="hold" grpId="0" nodeType="afterEffect">
                                  <p:stCondLst>
                                    <p:cond delay="0"/>
                                  </p:stCondLst>
                                  <p:iterate type="lt">
                                    <p:tmPct val="10000"/>
                                  </p:iterate>
                                  <p:childTnLst>
                                    <p:set>
                                      <p:cBhvr>
                                        <p:cTn id="10" dur="1" fill="hold">
                                          <p:stCondLst>
                                            <p:cond delay="0"/>
                                          </p:stCondLst>
                                        </p:cTn>
                                        <p:tgtEl>
                                          <p:spTgt spid="82947"/>
                                        </p:tgtEl>
                                        <p:attrNameLst>
                                          <p:attrName>style.visibility</p:attrName>
                                        </p:attrNameLst>
                                      </p:cBhvr>
                                      <p:to>
                                        <p:strVal val="visible"/>
                                      </p:to>
                                    </p:set>
                                    <p:animEffect transition="in" filter="slide(fromTop)">
                                      <p:cBhvr>
                                        <p:cTn id="11" dur="500"/>
                                        <p:tgtEl>
                                          <p:spTgt spid="82947"/>
                                        </p:tgtEl>
                                      </p:cBhvr>
                                    </p:animEffect>
                                  </p:childTnLst>
                                </p:cTn>
                              </p:par>
                            </p:childTnLst>
                          </p:cTn>
                        </p:par>
                        <p:par>
                          <p:cTn id="12" fill="hold">
                            <p:stCondLst>
                              <p:cond delay="3350"/>
                            </p:stCondLst>
                            <p:childTnLst>
                              <p:par>
                                <p:cTn id="13" presetID="1" presetClass="entr" presetSubtype="0" fill="hold" nodeType="afterEffect">
                                  <p:stCondLst>
                                    <p:cond delay="0"/>
                                  </p:stCondLst>
                                  <p:childTnLst>
                                    <p:set>
                                      <p:cBhvr>
                                        <p:cTn id="14" dur="1" fill="hold">
                                          <p:stCondLst>
                                            <p:cond delay="499"/>
                                          </p:stCondLst>
                                        </p:cTn>
                                        <p:tgtEl>
                                          <p:spTgt spid="10"/>
                                        </p:tgtEl>
                                        <p:attrNameLst>
                                          <p:attrName>style.visibility</p:attrName>
                                        </p:attrNameLst>
                                      </p:cBhvr>
                                      <p:to>
                                        <p:strVal val="visible"/>
                                      </p:to>
                                    </p:set>
                                  </p:childTnLst>
                                </p:cTn>
                              </p:par>
                            </p:childTnLst>
                          </p:cTn>
                        </p:par>
                        <p:par>
                          <p:cTn id="15" fill="hold">
                            <p:stCondLst>
                              <p:cond delay="3850"/>
                            </p:stCondLst>
                            <p:childTnLst>
                              <p:par>
                                <p:cTn id="16" presetID="1" presetClass="entr" presetSubtype="0" fill="hold" nodeType="afterEffect">
                                  <p:stCondLst>
                                    <p:cond delay="0"/>
                                  </p:stCondLst>
                                  <p:childTnLst>
                                    <p:set>
                                      <p:cBhvr>
                                        <p:cTn id="17" dur="1" fill="hold">
                                          <p:stCondLst>
                                            <p:cond delay="499"/>
                                          </p:stCondLst>
                                        </p:cTn>
                                        <p:tgtEl>
                                          <p:spTgt spid="11"/>
                                        </p:tgtEl>
                                        <p:attrNameLst>
                                          <p:attrName>style.visibility</p:attrName>
                                        </p:attrNameLst>
                                      </p:cBhvr>
                                      <p:to>
                                        <p:strVal val="visible"/>
                                      </p:to>
                                    </p:set>
                                  </p:childTnLst>
                                </p:cTn>
                              </p:par>
                            </p:childTnLst>
                          </p:cTn>
                        </p:par>
                        <p:par>
                          <p:cTn id="18" fill="hold">
                            <p:stCondLst>
                              <p:cond delay="4350"/>
                            </p:stCondLst>
                            <p:childTnLst>
                              <p:par>
                                <p:cTn id="19" presetID="1" presetClass="entr" presetSubtype="0" fill="hold" nodeType="afterEffect">
                                  <p:stCondLst>
                                    <p:cond delay="0"/>
                                  </p:stCondLst>
                                  <p:childTnLst>
                                    <p:set>
                                      <p:cBhvr>
                                        <p:cTn id="20" dur="1" fill="hold">
                                          <p:stCondLst>
                                            <p:cond delay="499"/>
                                          </p:stCondLst>
                                        </p:cTn>
                                        <p:tgtEl>
                                          <p:spTgt spid="12"/>
                                        </p:tgtEl>
                                        <p:attrNameLst>
                                          <p:attrName>style.visibility</p:attrName>
                                        </p:attrNameLst>
                                      </p:cBhvr>
                                      <p:to>
                                        <p:strVal val="visible"/>
                                      </p:to>
                                    </p:set>
                                  </p:childTnLst>
                                </p:cTn>
                              </p:par>
                            </p:childTnLst>
                          </p:cTn>
                        </p:par>
                        <p:par>
                          <p:cTn id="21" fill="hold">
                            <p:stCondLst>
                              <p:cond delay="4850"/>
                            </p:stCondLst>
                            <p:childTnLst>
                              <p:par>
                                <p:cTn id="22" presetID="1" presetClass="entr" presetSubtype="0" fill="hold" nodeType="afterEffect">
                                  <p:stCondLst>
                                    <p:cond delay="0"/>
                                  </p:stCondLst>
                                  <p:childTnLst>
                                    <p:set>
                                      <p:cBhvr>
                                        <p:cTn id="23" dur="1" fill="hold">
                                          <p:stCondLst>
                                            <p:cond delay="499"/>
                                          </p:stCondLst>
                                        </p:cTn>
                                        <p:tgtEl>
                                          <p:spTgt spid="13"/>
                                        </p:tgtEl>
                                        <p:attrNameLst>
                                          <p:attrName>style.visibility</p:attrName>
                                        </p:attrNameLst>
                                      </p:cBhvr>
                                      <p:to>
                                        <p:strVal val="visible"/>
                                      </p:to>
                                    </p:set>
                                  </p:childTnLst>
                                </p:cTn>
                              </p:par>
                            </p:childTnLst>
                          </p:cTn>
                        </p:par>
                        <p:par>
                          <p:cTn id="24" fill="hold">
                            <p:stCondLst>
                              <p:cond delay="5350"/>
                            </p:stCondLst>
                            <p:childTnLst>
                              <p:par>
                                <p:cTn id="25" presetID="1" presetClass="entr" presetSubtype="0" fill="hold" nodeType="afterEffect">
                                  <p:stCondLst>
                                    <p:cond delay="0"/>
                                  </p:stCondLst>
                                  <p:childTnLst>
                                    <p:set>
                                      <p:cBhvr>
                                        <p:cTn id="26" dur="1" fill="hold">
                                          <p:stCondLst>
                                            <p:cond delay="499"/>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5011949" y="3276600"/>
            <a:ext cx="345652" cy="304800"/>
          </a:xfrm>
          <a:prstGeom prst="rect">
            <a:avLst/>
          </a:prstGeom>
          <a:noFill/>
        </p:spPr>
      </p:pic>
      <p:sp>
        <p:nvSpPr>
          <p:cNvPr id="4100" name="Rectangle 4"/>
          <p:cNvSpPr>
            <a:spLocks noChangeArrowheads="1"/>
          </p:cNvSpPr>
          <p:nvPr/>
        </p:nvSpPr>
        <p:spPr bwMode="auto">
          <a:xfrm>
            <a:off x="0" y="1600200"/>
            <a:ext cx="103695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3695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2246737" y="0"/>
            <a:ext cx="5530427" cy="1562100"/>
          </a:xfrm>
          <a:prstGeom prst="rect">
            <a:avLst/>
          </a:prstGeom>
          <a:noFill/>
        </p:spPr>
      </p:pic>
      <p:sp>
        <p:nvSpPr>
          <p:cNvPr id="4104" name="Text Box 8"/>
          <p:cNvSpPr txBox="1">
            <a:spLocks noChangeArrowheads="1"/>
          </p:cNvSpPr>
          <p:nvPr/>
        </p:nvSpPr>
        <p:spPr bwMode="auto">
          <a:xfrm>
            <a:off x="0" y="1905001"/>
            <a:ext cx="103695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296194" y="4724402"/>
            <a:ext cx="3024452"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6394556" y="4191000"/>
            <a:ext cx="26788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579884" y="4876800"/>
            <a:ext cx="1382607"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60489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60489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60489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604890" cy="533400"/>
          </a:xfrm>
          <a:prstGeom prst="rect">
            <a:avLst/>
          </a:prstGeom>
          <a:noFill/>
        </p:spPr>
      </p:pic>
      <p:sp>
        <p:nvSpPr>
          <p:cNvPr id="4122" name="Text Box 26"/>
          <p:cNvSpPr txBox="1">
            <a:spLocks noChangeArrowheads="1"/>
          </p:cNvSpPr>
          <p:nvPr/>
        </p:nvSpPr>
        <p:spPr bwMode="auto">
          <a:xfrm>
            <a:off x="0" y="6553200"/>
            <a:ext cx="1036955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666298" y="838200"/>
            <a:ext cx="5472818"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EL GORDO DE LA NAVIDAD">
  <a:themeElements>
    <a:clrScheme name="EL GOR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EL GOR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L GOR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EL GOR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L GOR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L GOR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L GOR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L GOR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L GOR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L GOR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L GOR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L GOR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L GOR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L GOR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EL GOR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EL GOR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GORDO DE LA NAVIDAD</Template>
  <TotalTime>4</TotalTime>
  <Words>1114</Words>
  <Application>Microsoft Office PowerPoint</Application>
  <PresentationFormat>Personalizado</PresentationFormat>
  <Paragraphs>74</Paragraphs>
  <Slides>84</Slides>
  <Notes>0</Notes>
  <HiddenSlides>0</HiddenSlides>
  <MMClips>1</MMClips>
  <ScaleCrop>false</ScaleCrop>
  <HeadingPairs>
    <vt:vector size="4" baseType="variant">
      <vt:variant>
        <vt:lpstr>Tema</vt:lpstr>
      </vt:variant>
      <vt:variant>
        <vt:i4>2</vt:i4>
      </vt:variant>
      <vt:variant>
        <vt:lpstr>Títulos de diapositiva</vt:lpstr>
      </vt:variant>
      <vt:variant>
        <vt:i4>84</vt:i4>
      </vt:variant>
    </vt:vector>
  </HeadingPairs>
  <TitlesOfParts>
    <vt:vector size="86" baseType="lpstr">
      <vt:lpstr>EL GORDO DE LA NAVIDAD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5</cp:revision>
  <dcterms:created xsi:type="dcterms:W3CDTF">2016-12-22T16:06:07Z</dcterms:created>
  <dcterms:modified xsi:type="dcterms:W3CDTF">2016-12-22T16:11:02Z</dcterms:modified>
</cp:coreProperties>
</file>