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18"/>
  </p:notesMasterIdLst>
  <p:sldIdLst>
    <p:sldId id="256" r:id="rId3"/>
    <p:sldId id="257" r:id="rId4"/>
    <p:sldId id="258" r:id="rId5"/>
    <p:sldId id="268" r:id="rId6"/>
    <p:sldId id="267" r:id="rId7"/>
    <p:sldId id="266" r:id="rId8"/>
    <p:sldId id="265" r:id="rId9"/>
    <p:sldId id="264" r:id="rId10"/>
    <p:sldId id="263" r:id="rId11"/>
    <p:sldId id="262" r:id="rId12"/>
    <p:sldId id="261" r:id="rId13"/>
    <p:sldId id="259" r:id="rId14"/>
    <p:sldId id="260" r:id="rId15"/>
    <p:sldId id="269" r:id="rId16"/>
    <p:sldId id="270" r:id="rId17"/>
  </p:sldIdLst>
  <p:sldSz cx="9144000" cy="5143500" type="screen16x9"/>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4v0uH1wMpsgoyzGPsLV1uw" hashData="T6grq2NJdj85Z1LamdvFBxh1Iz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0000FF"/>
    <a:srgbClr val="993366"/>
    <a:srgbClr val="0066FF"/>
    <a:srgbClr val="7D683F"/>
    <a:srgbClr val="D5C7AB"/>
    <a:srgbClr val="003399"/>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734" autoAdjust="0"/>
    <p:restoredTop sz="94660"/>
  </p:normalViewPr>
  <p:slideViewPr>
    <p:cSldViewPr>
      <p:cViewPr>
        <p:scale>
          <a:sx n="400" d="100"/>
          <a:sy n="400" d="100"/>
        </p:scale>
        <p:origin x="5910" y="402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D21CDE-22E0-4D82-A31F-29F106788BA3}" type="datetimeFigureOut">
              <a:rPr lang="es-PE" smtClean="0"/>
              <a:pPr/>
              <a:t>27/12/2024</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A3F1AE-86BC-4A80-BD1E-85D36086B6A2}"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C5A3F1AE-86BC-4A80-BD1E-85D36086B6A2}" type="slidenum">
              <a:rPr lang="es-PE" smtClean="0"/>
              <a:pPr/>
              <a:t>2</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C5A3F1AE-86BC-4A80-BD1E-85D36086B6A2}" type="slidenum">
              <a:rPr lang="es-PE" smtClean="0"/>
              <a:pPr/>
              <a:t>7</a:t>
            </a:fld>
            <a:endParaRPr lang="es-P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C5A3F1AE-86BC-4A80-BD1E-85D36086B6A2}" type="slidenum">
              <a:rPr lang="es-PE" smtClean="0"/>
              <a:pPr/>
              <a:t>8</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5AF5F53-583C-4112-92E7-C739F128753C}" type="datetimeFigureOut">
              <a:rPr lang="es-PE" smtClean="0"/>
              <a:pPr/>
              <a:t>27/12/2024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30D7BE8-1E2E-460D-AE70-E7C36430BFED}" type="slidenum">
              <a:rPr lang="es-PE" smtClean="0"/>
              <a:pPr/>
              <a:t>‹Nº›</a:t>
            </a:fld>
            <a:endParaRPr lang="es-PE"/>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5AF5F53-583C-4112-92E7-C739F128753C}" type="datetimeFigureOut">
              <a:rPr lang="es-PE" smtClean="0"/>
              <a:pPr/>
              <a:t>27/12/2024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30D7BE8-1E2E-460D-AE70-E7C36430BFE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0.png"/><Relationship Id="rId18" Type="http://schemas.openxmlformats.org/officeDocument/2006/relationships/image" Target="../media/image4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6.png"/><Relationship Id="rId11" Type="http://schemas.openxmlformats.org/officeDocument/2006/relationships/image" Target="../media/image39.png"/><Relationship Id="rId5" Type="http://schemas.openxmlformats.org/officeDocument/2006/relationships/hyperlink" Target="http://www.mispps.com/" TargetMode="External"/><Relationship Id="rId15" Type="http://schemas.openxmlformats.org/officeDocument/2006/relationships/image" Target="../media/image41.png"/><Relationship Id="rId10" Type="http://schemas.openxmlformats.org/officeDocument/2006/relationships/hyperlink" Target="https://www.facebook.com/mispps" TargetMode="External"/><Relationship Id="rId4" Type="http://schemas.openxmlformats.org/officeDocument/2006/relationships/image" Target="../media/image35.png"/><Relationship Id="rId9" Type="http://schemas.openxmlformats.org/officeDocument/2006/relationships/image" Target="../media/image3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d7c0a4db7766b946b704c8b8589ea19.gif"/>
          <p:cNvPicPr>
            <a:picLocks noChangeAspect="1"/>
          </p:cNvPicPr>
          <p:nvPr/>
        </p:nvPicPr>
        <p:blipFill>
          <a:blip r:embed="rId3"/>
          <a:stretch>
            <a:fillRect/>
          </a:stretch>
        </p:blipFill>
        <p:spPr>
          <a:xfrm>
            <a:off x="6357950" y="0"/>
            <a:ext cx="2786050" cy="5143500"/>
          </a:xfrm>
          <a:prstGeom prst="rect">
            <a:avLst/>
          </a:prstGeom>
        </p:spPr>
      </p:pic>
      <p:pic>
        <p:nvPicPr>
          <p:cNvPr id="6" name="5 Imagen" descr="Typography-Happy-New-Year-2025-iPhone-Wallpapers.jpg"/>
          <p:cNvPicPr>
            <a:picLocks noChangeAspect="1"/>
          </p:cNvPicPr>
          <p:nvPr/>
        </p:nvPicPr>
        <p:blipFill>
          <a:blip r:embed="rId4">
            <a:lum bright="20000" contrast="30000"/>
          </a:blip>
          <a:stretch>
            <a:fillRect/>
          </a:stretch>
        </p:blipFill>
        <p:spPr>
          <a:xfrm>
            <a:off x="0" y="0"/>
            <a:ext cx="2857488" cy="5143500"/>
          </a:xfrm>
          <a:prstGeom prst="rect">
            <a:avLst/>
          </a:prstGeom>
        </p:spPr>
      </p:pic>
      <p:pic>
        <p:nvPicPr>
          <p:cNvPr id="7" name="6 Imagen" descr="SP-COVER-PAGE-724x1024.jpg"/>
          <p:cNvPicPr>
            <a:picLocks noChangeAspect="1"/>
          </p:cNvPicPr>
          <p:nvPr/>
        </p:nvPicPr>
        <p:blipFill>
          <a:blip r:embed="rId5"/>
          <a:stretch>
            <a:fillRect/>
          </a:stretch>
        </p:blipFill>
        <p:spPr>
          <a:xfrm>
            <a:off x="2857488" y="0"/>
            <a:ext cx="3537857" cy="5143500"/>
          </a:xfrm>
          <a:prstGeom prst="rect">
            <a:avLst/>
          </a:prstGeom>
        </p:spPr>
      </p:pic>
      <p:sp>
        <p:nvSpPr>
          <p:cNvPr id="19" name="18 Marco"/>
          <p:cNvSpPr/>
          <p:nvPr/>
        </p:nvSpPr>
        <p:spPr>
          <a:xfrm>
            <a:off x="0" y="0"/>
            <a:ext cx="2857488" cy="5143500"/>
          </a:xfrm>
          <a:prstGeom prst="frame">
            <a:avLst>
              <a:gd name="adj1" fmla="val 6657"/>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Marco"/>
          <p:cNvSpPr/>
          <p:nvPr/>
        </p:nvSpPr>
        <p:spPr>
          <a:xfrm>
            <a:off x="6357950" y="0"/>
            <a:ext cx="2786050" cy="5143500"/>
          </a:xfrm>
          <a:prstGeom prst="frame">
            <a:avLst>
              <a:gd name="adj1" fmla="val 6657"/>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Botón de acción: Hacia delante o Siguiente">
            <a:hlinkClick r:id="" action="ppaction://hlinkshowjump?jump=nextslide" highlightClick="1"/>
          </p:cNvPr>
          <p:cNvSpPr/>
          <p:nvPr/>
        </p:nvSpPr>
        <p:spPr>
          <a:xfrm>
            <a:off x="4071934" y="4214824"/>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CuadroTexto"/>
          <p:cNvSpPr txBox="1"/>
          <p:nvPr/>
        </p:nvSpPr>
        <p:spPr>
          <a:xfrm>
            <a:off x="4214811" y="4143386"/>
            <a:ext cx="1357322"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pic>
        <p:nvPicPr>
          <p:cNvPr id="9" name="8 Imagen" descr="cooltext472662091345161.png"/>
          <p:cNvPicPr>
            <a:picLocks noChangeAspect="1"/>
          </p:cNvPicPr>
          <p:nvPr/>
        </p:nvPicPr>
        <p:blipFill>
          <a:blip r:embed="rId7">
            <a:lum bright="10000" contrast="40000"/>
          </a:blip>
          <a:stretch>
            <a:fillRect/>
          </a:stretch>
        </p:blipFill>
        <p:spPr>
          <a:xfrm>
            <a:off x="500034" y="4714890"/>
            <a:ext cx="1928826" cy="257617"/>
          </a:xfrm>
          <a:prstGeom prst="rect">
            <a:avLst/>
          </a:prstGeom>
        </p:spPr>
      </p:pic>
    </p:spTree>
  </p:cSld>
  <p:clrMapOvr>
    <a:masterClrMapping/>
  </p:clrMapOvr>
  <p:transition advTm="15000">
    <p:sndAc>
      <p:stSnd loop="1">
        <p:snd r:embed="rId2" name="ABBA - Happy New Year.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nero.jpg"/>
          <p:cNvPicPr>
            <a:picLocks noChangeAspect="1"/>
          </p:cNvPicPr>
          <p:nvPr/>
        </p:nvPicPr>
        <p:blipFill>
          <a:blip r:embed="rId3"/>
          <a:stretch>
            <a:fillRect/>
          </a:stretch>
        </p:blipFill>
        <p:spPr>
          <a:xfrm>
            <a:off x="2848428" y="0"/>
            <a:ext cx="3447143" cy="5143500"/>
          </a:xfrm>
          <a:prstGeom prst="rect">
            <a:avLst/>
          </a:prstGeom>
        </p:spPr>
      </p:pic>
      <p:sp>
        <p:nvSpPr>
          <p:cNvPr id="8" name="7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pic>
        <p:nvPicPr>
          <p:cNvPr id="10" name="9 Imagen" descr="flax-flowers-isolated-on-transparent-background-with-clipping-path-cut-out-3d-render-free-png.png"/>
          <p:cNvPicPr>
            <a:picLocks noChangeAspect="1"/>
          </p:cNvPicPr>
          <p:nvPr/>
        </p:nvPicPr>
        <p:blipFill>
          <a:blip r:embed="rId4"/>
          <a:srcRect l="16667" t="4167" r="15277"/>
          <a:stretch>
            <a:fillRect/>
          </a:stretch>
        </p:blipFill>
        <p:spPr>
          <a:xfrm>
            <a:off x="0" y="785800"/>
            <a:ext cx="2840924" cy="4357700"/>
          </a:xfrm>
          <a:prstGeom prst="rect">
            <a:avLst/>
          </a:prstGeom>
        </p:spPr>
      </p:pic>
      <p:sp>
        <p:nvSpPr>
          <p:cNvPr id="7" name="6 CuadroTexto"/>
          <p:cNvSpPr txBox="1"/>
          <p:nvPr/>
        </p:nvSpPr>
        <p:spPr>
          <a:xfrm>
            <a:off x="6429388" y="1071552"/>
            <a:ext cx="2571768" cy="3416320"/>
          </a:xfrm>
          <a:prstGeom prst="rect">
            <a:avLst/>
          </a:prstGeom>
          <a:noFill/>
        </p:spPr>
        <p:txBody>
          <a:bodyPr wrap="square" rtlCol="0">
            <a:spAutoFit/>
          </a:bodyPr>
          <a:lstStyle/>
          <a:p>
            <a:r>
              <a:rPr lang="es-PE" b="1" dirty="0" smtClean="0"/>
              <a:t>“Enero</a:t>
            </a:r>
            <a:r>
              <a:rPr lang="es-PE" dirty="0" smtClean="0"/>
              <a:t> </a:t>
            </a:r>
            <a:r>
              <a:rPr lang="es-PE" b="1" dirty="0" smtClean="0"/>
              <a:t>“</a:t>
            </a:r>
            <a:r>
              <a:rPr lang="es-PE" dirty="0" smtClean="0"/>
              <a:t>es el mes de los nuevos comienzos, con la energía de las resoluciones de Año Nuevo. Es un mes de reinvención personal, pero también de reflexionar sobre lo logrado y lo que aún queda por hacer. Aunque a veces puede sentirse pesado por la transición de las fiestas, es un mes con un aire de posibilidad y planes a futuro.</a:t>
            </a:r>
          </a:p>
          <a:p>
            <a:endParaRPr lang="es-PE" dirty="0"/>
          </a:p>
        </p:txBody>
      </p:sp>
    </p:spTree>
  </p:cSld>
  <p:clrMapOvr>
    <a:masterClrMapping/>
  </p:clrMapOvr>
  <p:transition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ebrero.jpg"/>
          <p:cNvPicPr>
            <a:picLocks noChangeAspect="1"/>
          </p:cNvPicPr>
          <p:nvPr/>
        </p:nvPicPr>
        <p:blipFill>
          <a:blip r:embed="rId2"/>
          <a:stretch>
            <a:fillRect/>
          </a:stretch>
        </p:blipFill>
        <p:spPr>
          <a:xfrm>
            <a:off x="2848428" y="0"/>
            <a:ext cx="3447143" cy="5143500"/>
          </a:xfrm>
          <a:prstGeom prst="rect">
            <a:avLst/>
          </a:prstGeom>
        </p:spPr>
      </p:pic>
      <p:pic>
        <p:nvPicPr>
          <p:cNvPr id="7" name="6 Imagen" descr="99c5b4af.png"/>
          <p:cNvPicPr>
            <a:picLocks noChangeAspect="1"/>
          </p:cNvPicPr>
          <p:nvPr/>
        </p:nvPicPr>
        <p:blipFill>
          <a:blip r:embed="rId3"/>
          <a:stretch>
            <a:fillRect/>
          </a:stretch>
        </p:blipFill>
        <p:spPr>
          <a:xfrm flipH="1">
            <a:off x="0" y="785800"/>
            <a:ext cx="2857488" cy="3786214"/>
          </a:xfrm>
          <a:prstGeom prst="rect">
            <a:avLst/>
          </a:prstGeom>
        </p:spPr>
      </p:pic>
      <p:sp>
        <p:nvSpPr>
          <p:cNvPr id="8" name="7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2" name="11 CuadroTexto"/>
          <p:cNvSpPr txBox="1"/>
          <p:nvPr/>
        </p:nvSpPr>
        <p:spPr>
          <a:xfrm>
            <a:off x="6357950" y="1285866"/>
            <a:ext cx="2571768" cy="3416320"/>
          </a:xfrm>
          <a:prstGeom prst="rect">
            <a:avLst/>
          </a:prstGeom>
          <a:noFill/>
        </p:spPr>
        <p:txBody>
          <a:bodyPr wrap="square" rtlCol="0">
            <a:spAutoFit/>
          </a:bodyPr>
          <a:lstStyle/>
          <a:p>
            <a:r>
              <a:rPr lang="es-PE" b="1" dirty="0" smtClean="0"/>
              <a:t>“Febrero” </a:t>
            </a:r>
            <a:r>
              <a:rPr lang="es-PE" dirty="0" smtClean="0"/>
              <a:t>es el mes del amor y la amistad, con el Día de San Valentín como su punto culminante. Es un mes lleno de detalles románticos, gestos de cariño y reflexiones sobre relaciones. Además, en algunas culturas se celebran festivales y carnavales que aportan alegría y color, a menudo ofreciendo un respiro tras el inicio del año.</a:t>
            </a:r>
          </a:p>
          <a:p>
            <a:endParaRPr lang="es-PE" dirty="0"/>
          </a:p>
        </p:txBody>
      </p:sp>
    </p:spTree>
  </p:cSld>
  <p:clrMapOvr>
    <a:masterClrMapping/>
  </p:clrMapOvr>
  <p:transition advTm="3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rzo.jpg"/>
          <p:cNvPicPr>
            <a:picLocks noChangeAspect="1"/>
          </p:cNvPicPr>
          <p:nvPr/>
        </p:nvPicPr>
        <p:blipFill>
          <a:blip r:embed="rId2"/>
          <a:stretch>
            <a:fillRect/>
          </a:stretch>
        </p:blipFill>
        <p:spPr>
          <a:xfrm>
            <a:off x="2848428" y="0"/>
            <a:ext cx="3447143" cy="5143500"/>
          </a:xfrm>
          <a:prstGeom prst="rect">
            <a:avLst/>
          </a:prstGeom>
        </p:spPr>
      </p:pic>
      <p:pic>
        <p:nvPicPr>
          <p:cNvPr id="10" name="9 Imagen" descr="anemone-flower-with-natural-beauty-and-detail-png.png"/>
          <p:cNvPicPr>
            <a:picLocks noChangeAspect="1"/>
          </p:cNvPicPr>
          <p:nvPr/>
        </p:nvPicPr>
        <p:blipFill>
          <a:blip r:embed="rId3"/>
          <a:srcRect l="15000" r="13749"/>
          <a:stretch>
            <a:fillRect/>
          </a:stretch>
        </p:blipFill>
        <p:spPr>
          <a:xfrm rot="20005816">
            <a:off x="307606" y="341268"/>
            <a:ext cx="2857488" cy="4286262"/>
          </a:xfrm>
          <a:prstGeom prst="rect">
            <a:avLst/>
          </a:prstGeom>
        </p:spPr>
      </p:pic>
      <p:sp>
        <p:nvSpPr>
          <p:cNvPr id="7" name="6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3" name="12 CuadroTexto"/>
          <p:cNvSpPr txBox="1"/>
          <p:nvPr/>
        </p:nvSpPr>
        <p:spPr>
          <a:xfrm>
            <a:off x="6357950" y="1071552"/>
            <a:ext cx="2500330" cy="3693319"/>
          </a:xfrm>
          <a:prstGeom prst="rect">
            <a:avLst/>
          </a:prstGeom>
          <a:noFill/>
        </p:spPr>
        <p:txBody>
          <a:bodyPr wrap="square" rtlCol="0">
            <a:spAutoFit/>
          </a:bodyPr>
          <a:lstStyle/>
          <a:p>
            <a:r>
              <a:rPr lang="es-PE" b="1" dirty="0" smtClean="0"/>
              <a:t>“Marzo“ </a:t>
            </a:r>
            <a:r>
              <a:rPr lang="es-PE" dirty="0" smtClean="0"/>
              <a:t>es un mes de transiciones y nuevos retos. En muchos lugares, es un mes donde se toman decisiones importantes o se empieza a cosechar lo que se sembró al principio del año. Además, es un mes que invita a la organización, a retomar el ritmo de trabajo y, en algunos países, a celebraciones importantes como el Día Internacional de la Mujer.</a:t>
            </a:r>
          </a:p>
          <a:p>
            <a:endParaRPr lang="es-PE" dirty="0"/>
          </a:p>
        </p:txBody>
      </p:sp>
    </p:spTree>
  </p:cSld>
  <p:clrMapOvr>
    <a:masterClrMapping/>
  </p:clrMapOvr>
  <p:transition advTm="3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ril.jpg"/>
          <p:cNvPicPr>
            <a:picLocks noChangeAspect="1"/>
          </p:cNvPicPr>
          <p:nvPr/>
        </p:nvPicPr>
        <p:blipFill>
          <a:blip r:embed="rId2"/>
          <a:stretch>
            <a:fillRect/>
          </a:stretch>
        </p:blipFill>
        <p:spPr>
          <a:xfrm>
            <a:off x="2852964" y="0"/>
            <a:ext cx="3438071" cy="5143500"/>
          </a:xfrm>
          <a:prstGeom prst="rect">
            <a:avLst/>
          </a:prstGeom>
        </p:spPr>
      </p:pic>
      <p:pic>
        <p:nvPicPr>
          <p:cNvPr id="7" name="6 Imagen" descr="a61752b4.png"/>
          <p:cNvPicPr>
            <a:picLocks noChangeAspect="1"/>
          </p:cNvPicPr>
          <p:nvPr/>
        </p:nvPicPr>
        <p:blipFill>
          <a:blip r:embed="rId3">
            <a:lum contrast="10000"/>
          </a:blip>
          <a:stretch>
            <a:fillRect/>
          </a:stretch>
        </p:blipFill>
        <p:spPr>
          <a:xfrm>
            <a:off x="0" y="0"/>
            <a:ext cx="2857488" cy="5143500"/>
          </a:xfrm>
          <a:prstGeom prst="rect">
            <a:avLst/>
          </a:prstGeom>
        </p:spPr>
      </p:pic>
      <p:sp>
        <p:nvSpPr>
          <p:cNvPr id="11" name="10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3" name="12 CuadroTexto"/>
          <p:cNvSpPr txBox="1"/>
          <p:nvPr/>
        </p:nvSpPr>
        <p:spPr>
          <a:xfrm>
            <a:off x="6286513" y="1214428"/>
            <a:ext cx="2643205" cy="3139321"/>
          </a:xfrm>
          <a:prstGeom prst="rect">
            <a:avLst/>
          </a:prstGeom>
          <a:noFill/>
        </p:spPr>
        <p:txBody>
          <a:bodyPr wrap="square" rtlCol="0">
            <a:spAutoFit/>
          </a:bodyPr>
          <a:lstStyle/>
          <a:p>
            <a:r>
              <a:rPr lang="es-PE" b="1" dirty="0" smtClean="0"/>
              <a:t>“Abril “</a:t>
            </a:r>
            <a:r>
              <a:rPr lang="es-PE" dirty="0" smtClean="0"/>
              <a:t>tiene un aire de frescura y renovación. Es un mes que motiva a la creatividad y a la introspección, especialmente en culturas donde se celebran festividades religiosas como la Semana Santa. También es un mes que inspira reflexión y acción, ideal para proyectos que requieren enfoque y motivación.</a:t>
            </a:r>
          </a:p>
          <a:p>
            <a:endParaRPr lang="es-PE" dirty="0"/>
          </a:p>
        </p:txBody>
      </p:sp>
    </p:spTree>
  </p:cSld>
  <p:clrMapOvr>
    <a:masterClrMapping/>
  </p:clrMapOvr>
  <p:transition advTm="3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yo.jpg"/>
          <p:cNvPicPr>
            <a:picLocks noChangeAspect="1"/>
          </p:cNvPicPr>
          <p:nvPr/>
        </p:nvPicPr>
        <p:blipFill>
          <a:blip r:embed="rId2"/>
          <a:stretch>
            <a:fillRect/>
          </a:stretch>
        </p:blipFill>
        <p:spPr>
          <a:xfrm>
            <a:off x="2846160" y="0"/>
            <a:ext cx="3451679" cy="5143500"/>
          </a:xfrm>
          <a:prstGeom prst="rect">
            <a:avLst/>
          </a:prstGeom>
        </p:spPr>
      </p:pic>
      <p:pic>
        <p:nvPicPr>
          <p:cNvPr id="4" name="3 Imagen" descr="c90173d1.png"/>
          <p:cNvPicPr>
            <a:picLocks noChangeAspect="1"/>
          </p:cNvPicPr>
          <p:nvPr/>
        </p:nvPicPr>
        <p:blipFill>
          <a:blip r:embed="rId3">
            <a:lum contrast="30000"/>
          </a:blip>
          <a:stretch>
            <a:fillRect/>
          </a:stretch>
        </p:blipFill>
        <p:spPr>
          <a:xfrm>
            <a:off x="0" y="714362"/>
            <a:ext cx="2928926" cy="4214842"/>
          </a:xfrm>
          <a:prstGeom prst="rect">
            <a:avLst/>
          </a:prstGeom>
        </p:spPr>
      </p:pic>
      <p:sp>
        <p:nvSpPr>
          <p:cNvPr id="9" name="8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1" name="10 CuadroTexto"/>
          <p:cNvSpPr txBox="1"/>
          <p:nvPr/>
        </p:nvSpPr>
        <p:spPr>
          <a:xfrm>
            <a:off x="6286513" y="1571618"/>
            <a:ext cx="2571767" cy="3139321"/>
          </a:xfrm>
          <a:prstGeom prst="rect">
            <a:avLst/>
          </a:prstGeom>
          <a:noFill/>
        </p:spPr>
        <p:txBody>
          <a:bodyPr wrap="square" rtlCol="0">
            <a:spAutoFit/>
          </a:bodyPr>
          <a:lstStyle/>
          <a:p>
            <a:r>
              <a:rPr lang="es-PE" b="1" dirty="0" smtClean="0"/>
              <a:t>“Mayo” </a:t>
            </a:r>
            <a:r>
              <a:rPr lang="es-PE" dirty="0" smtClean="0"/>
              <a:t>es un mes cargado de celebraciones, sobre todo el Día del Trabajo y el Día de la Madre, que lo convierten en un mes de gratitud y reconocimiento. Es un tiempo para compartir con seres queridos y apreciar las bendiciones de la vida. La energía de este mes es positiva, optimista y llena de emoción.</a:t>
            </a:r>
          </a:p>
          <a:p>
            <a:endParaRPr lang="es-PE" dirty="0"/>
          </a:p>
        </p:txBody>
      </p:sp>
    </p:spTree>
  </p:cSld>
  <p:clrMapOvr>
    <a:masterClrMapping/>
  </p:clrMapOvr>
  <p:transition advTm="2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unio.jpg"/>
          <p:cNvPicPr>
            <a:picLocks noChangeAspect="1"/>
          </p:cNvPicPr>
          <p:nvPr/>
        </p:nvPicPr>
        <p:blipFill>
          <a:blip r:embed="rId3"/>
          <a:stretch>
            <a:fillRect/>
          </a:stretch>
        </p:blipFill>
        <p:spPr>
          <a:xfrm>
            <a:off x="2843893" y="0"/>
            <a:ext cx="3456214" cy="5143500"/>
          </a:xfrm>
          <a:prstGeom prst="rect">
            <a:avLst/>
          </a:prstGeom>
        </p:spPr>
      </p:pic>
      <p:pic>
        <p:nvPicPr>
          <p:cNvPr id="4" name="3 Imagen" descr="58116d7e.png"/>
          <p:cNvPicPr>
            <a:picLocks noChangeAspect="1"/>
          </p:cNvPicPr>
          <p:nvPr/>
        </p:nvPicPr>
        <p:blipFill>
          <a:blip r:embed="rId4"/>
          <a:stretch>
            <a:fillRect/>
          </a:stretch>
        </p:blipFill>
        <p:spPr>
          <a:xfrm flipH="1">
            <a:off x="-142908" y="642924"/>
            <a:ext cx="2857488" cy="4500576"/>
          </a:xfrm>
          <a:prstGeom prst="rect">
            <a:avLst/>
          </a:prstGeom>
        </p:spPr>
      </p:pic>
      <p:sp>
        <p:nvSpPr>
          <p:cNvPr id="9" name="8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1" name="10 CuadroTexto"/>
          <p:cNvSpPr txBox="1"/>
          <p:nvPr/>
        </p:nvSpPr>
        <p:spPr>
          <a:xfrm>
            <a:off x="6429388" y="928676"/>
            <a:ext cx="2500330" cy="3970318"/>
          </a:xfrm>
          <a:prstGeom prst="rect">
            <a:avLst/>
          </a:prstGeom>
          <a:noFill/>
        </p:spPr>
        <p:txBody>
          <a:bodyPr wrap="square" rtlCol="0">
            <a:spAutoFit/>
          </a:bodyPr>
          <a:lstStyle/>
          <a:p>
            <a:r>
              <a:rPr lang="es-PE" b="1" dirty="0" smtClean="0"/>
              <a:t>“Junio” </a:t>
            </a:r>
            <a:r>
              <a:rPr lang="es-PE" dirty="0" smtClean="0"/>
              <a:t>es un mes de expansión. Es común que muchas personas tomen vacaciones o den inicio a proyectos importantes. Las festividades de junio, como el Día del Padre, traen consigo sentimientos de unión y disfrute. Además, es el mes en que las personas suelen empezar a pensar en el futuro cercano, ya sea en términos de metas personales o planes a largo plazo.</a:t>
            </a:r>
          </a:p>
          <a:p>
            <a:endParaRPr lang="es-PE" dirty="0"/>
          </a:p>
        </p:txBody>
      </p:sp>
    </p:spTree>
  </p:cSld>
  <p:clrMapOvr>
    <a:masterClrMapping/>
  </p:clrMapOvr>
  <p:transition advTm="3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ulio.jpg"/>
          <p:cNvPicPr>
            <a:picLocks noChangeAspect="1"/>
          </p:cNvPicPr>
          <p:nvPr/>
        </p:nvPicPr>
        <p:blipFill>
          <a:blip r:embed="rId3"/>
          <a:stretch>
            <a:fillRect/>
          </a:stretch>
        </p:blipFill>
        <p:spPr>
          <a:xfrm>
            <a:off x="2841625" y="0"/>
            <a:ext cx="3460750" cy="5143500"/>
          </a:xfrm>
          <a:prstGeom prst="rect">
            <a:avLst/>
          </a:prstGeom>
        </p:spPr>
      </p:pic>
      <p:pic>
        <p:nvPicPr>
          <p:cNvPr id="10" name="9 Imagen" descr="6c1f3fd6b07f0d3b9ed8e6915f0b5669.png"/>
          <p:cNvPicPr>
            <a:picLocks noChangeAspect="1"/>
          </p:cNvPicPr>
          <p:nvPr/>
        </p:nvPicPr>
        <p:blipFill>
          <a:blip r:embed="rId4"/>
          <a:stretch>
            <a:fillRect/>
          </a:stretch>
        </p:blipFill>
        <p:spPr>
          <a:xfrm>
            <a:off x="500034" y="142858"/>
            <a:ext cx="2261429" cy="4876397"/>
          </a:xfrm>
          <a:prstGeom prst="rect">
            <a:avLst/>
          </a:prstGeom>
        </p:spPr>
      </p:pic>
      <p:sp>
        <p:nvSpPr>
          <p:cNvPr id="9" name="8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3" name="12 CuadroTexto"/>
          <p:cNvSpPr txBox="1"/>
          <p:nvPr/>
        </p:nvSpPr>
        <p:spPr>
          <a:xfrm>
            <a:off x="6357950" y="1000114"/>
            <a:ext cx="2571767" cy="3693319"/>
          </a:xfrm>
          <a:prstGeom prst="rect">
            <a:avLst/>
          </a:prstGeom>
          <a:noFill/>
        </p:spPr>
        <p:txBody>
          <a:bodyPr wrap="square" rtlCol="0">
            <a:spAutoFit/>
          </a:bodyPr>
          <a:lstStyle/>
          <a:p>
            <a:r>
              <a:rPr lang="es-PE" b="1" dirty="0" smtClean="0"/>
              <a:t>“Julio” </a:t>
            </a:r>
            <a:r>
              <a:rPr lang="es-PE" dirty="0" smtClean="0"/>
              <a:t>es el mes de la acción, de aprovechar el tiempo libre y disfrutar al máximo de la vida. Es un mes que invita a la aventura y a la exploración, sea en viajes o nuevas experiencias. Las celebraciones del Día de la Independencia en varios países de América  le dan un toque patriótico y festivo, ideal para conectar con la identidad personal y colectiva.</a:t>
            </a:r>
          </a:p>
          <a:p>
            <a:endParaRPr lang="es-PE" dirty="0"/>
          </a:p>
        </p:txBody>
      </p:sp>
    </p:spTree>
  </p:cSld>
  <p:clrMapOvr>
    <a:masterClrMapping/>
  </p:clrMapOvr>
  <p:transition advTm="3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gosto.jpg"/>
          <p:cNvPicPr>
            <a:picLocks noChangeAspect="1"/>
          </p:cNvPicPr>
          <p:nvPr/>
        </p:nvPicPr>
        <p:blipFill>
          <a:blip r:embed="rId2"/>
          <a:stretch>
            <a:fillRect/>
          </a:stretch>
        </p:blipFill>
        <p:spPr>
          <a:xfrm>
            <a:off x="2830285" y="0"/>
            <a:ext cx="3483429" cy="5143500"/>
          </a:xfrm>
          <a:prstGeom prst="rect">
            <a:avLst/>
          </a:prstGeom>
        </p:spPr>
      </p:pic>
      <p:pic>
        <p:nvPicPr>
          <p:cNvPr id="6" name="5 Imagen" descr="f9b461d3.png"/>
          <p:cNvPicPr>
            <a:picLocks noChangeAspect="1"/>
          </p:cNvPicPr>
          <p:nvPr/>
        </p:nvPicPr>
        <p:blipFill>
          <a:blip r:embed="rId3"/>
          <a:srcRect t="5000" b="4524"/>
          <a:stretch>
            <a:fillRect/>
          </a:stretch>
        </p:blipFill>
        <p:spPr>
          <a:xfrm rot="16200000" flipV="1">
            <a:off x="-1143006" y="1143007"/>
            <a:ext cx="5143501" cy="2857487"/>
          </a:xfrm>
          <a:prstGeom prst="rect">
            <a:avLst/>
          </a:prstGeom>
        </p:spPr>
      </p:pic>
      <p:sp>
        <p:nvSpPr>
          <p:cNvPr id="7" name="6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1" name="10 CuadroTexto"/>
          <p:cNvSpPr txBox="1"/>
          <p:nvPr/>
        </p:nvSpPr>
        <p:spPr>
          <a:xfrm>
            <a:off x="6500826" y="857238"/>
            <a:ext cx="2428892" cy="3970318"/>
          </a:xfrm>
          <a:prstGeom prst="rect">
            <a:avLst/>
          </a:prstGeom>
          <a:noFill/>
        </p:spPr>
        <p:txBody>
          <a:bodyPr wrap="square" rtlCol="0">
            <a:spAutoFit/>
          </a:bodyPr>
          <a:lstStyle/>
          <a:p>
            <a:r>
              <a:rPr lang="es-PE" b="1" dirty="0" smtClean="0"/>
              <a:t>“Agosto “</a:t>
            </a:r>
            <a:r>
              <a:rPr lang="es-PE" dirty="0" smtClean="0"/>
              <a:t>es un mes de relajación y balance. Muchas personas toman tiempo para desconectarse y descansar. Es un mes ideal para la reflexión, la creatividad y para descansar de la rutina diaria. Además, en muchos lugares es el mes donde se preparan los últimos detalles antes del regreso a la rutina habitual, lo que lo convierte en un mes de transición y serenidad.</a:t>
            </a:r>
          </a:p>
          <a:p>
            <a:endParaRPr lang="es-PE" dirty="0"/>
          </a:p>
        </p:txBody>
      </p:sp>
    </p:spTree>
  </p:cSld>
  <p:clrMapOvr>
    <a:masterClrMapping/>
  </p:clrMapOvr>
  <p:transition advTm="3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ptiembre.jpg"/>
          <p:cNvPicPr>
            <a:picLocks noChangeAspect="1"/>
          </p:cNvPicPr>
          <p:nvPr/>
        </p:nvPicPr>
        <p:blipFill>
          <a:blip r:embed="rId2"/>
          <a:stretch>
            <a:fillRect/>
          </a:stretch>
        </p:blipFill>
        <p:spPr>
          <a:xfrm>
            <a:off x="2843893" y="0"/>
            <a:ext cx="3456214" cy="5143500"/>
          </a:xfrm>
          <a:prstGeom prst="rect">
            <a:avLst/>
          </a:prstGeom>
        </p:spPr>
      </p:pic>
      <p:pic>
        <p:nvPicPr>
          <p:cNvPr id="4" name="3 Imagen" descr="ae9c8db1e35c6670d6e7af21cfdab57d.gif"/>
          <p:cNvPicPr>
            <a:picLocks noChangeAspect="1"/>
          </p:cNvPicPr>
          <p:nvPr/>
        </p:nvPicPr>
        <p:blipFill>
          <a:blip r:embed="rId3"/>
          <a:stretch>
            <a:fillRect/>
          </a:stretch>
        </p:blipFill>
        <p:spPr>
          <a:xfrm flipH="1">
            <a:off x="0" y="928676"/>
            <a:ext cx="2857488" cy="3786196"/>
          </a:xfrm>
          <a:prstGeom prst="rect">
            <a:avLst/>
          </a:prstGeom>
        </p:spPr>
      </p:pic>
      <p:sp>
        <p:nvSpPr>
          <p:cNvPr id="7" name="6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9" name="8 CuadroTexto"/>
          <p:cNvSpPr txBox="1"/>
          <p:nvPr/>
        </p:nvSpPr>
        <p:spPr>
          <a:xfrm>
            <a:off x="6429388" y="857238"/>
            <a:ext cx="2500330" cy="3970318"/>
          </a:xfrm>
          <a:prstGeom prst="rect">
            <a:avLst/>
          </a:prstGeom>
          <a:noFill/>
        </p:spPr>
        <p:txBody>
          <a:bodyPr wrap="square" rtlCol="0">
            <a:spAutoFit/>
          </a:bodyPr>
          <a:lstStyle/>
          <a:p>
            <a:r>
              <a:rPr lang="es-PE" b="1" dirty="0" smtClean="0"/>
              <a:t>“Septiembre” </a:t>
            </a:r>
            <a:r>
              <a:rPr lang="es-PE" dirty="0" smtClean="0"/>
              <a:t>tiene una energía de regreso a los proyectos y las actividades, especialmente después de las vacaciones de verano. Es un mes para empezar de nuevo, para organizarse y poner en marcha nuevas ideas. Además, es un mes de celebración en muchas culturas (como la independencia de varios países en América Latina), lo que le da una sensación de renovación y fiesta.</a:t>
            </a:r>
          </a:p>
          <a:p>
            <a:endParaRPr lang="es-PE" dirty="0"/>
          </a:p>
        </p:txBody>
      </p:sp>
    </p:spTree>
  </p:cSld>
  <p:clrMapOvr>
    <a:masterClrMapping/>
  </p:clrMapOvr>
  <p:transition advTm="3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ctubre.jpg"/>
          <p:cNvPicPr>
            <a:picLocks noChangeAspect="1"/>
          </p:cNvPicPr>
          <p:nvPr/>
        </p:nvPicPr>
        <p:blipFill>
          <a:blip r:embed="rId2"/>
          <a:stretch>
            <a:fillRect/>
          </a:stretch>
        </p:blipFill>
        <p:spPr>
          <a:xfrm>
            <a:off x="2841625" y="0"/>
            <a:ext cx="3460750" cy="5143500"/>
          </a:xfrm>
          <a:prstGeom prst="rect">
            <a:avLst/>
          </a:prstGeom>
        </p:spPr>
      </p:pic>
      <p:pic>
        <p:nvPicPr>
          <p:cNvPr id="4" name="3 Imagen" descr="86f384fe.png"/>
          <p:cNvPicPr>
            <a:picLocks noChangeAspect="1"/>
          </p:cNvPicPr>
          <p:nvPr/>
        </p:nvPicPr>
        <p:blipFill>
          <a:blip r:embed="rId3">
            <a:lum contrast="20000"/>
          </a:blip>
          <a:stretch>
            <a:fillRect/>
          </a:stretch>
        </p:blipFill>
        <p:spPr>
          <a:xfrm>
            <a:off x="0" y="0"/>
            <a:ext cx="2857424" cy="5143500"/>
          </a:xfrm>
          <a:prstGeom prst="rect">
            <a:avLst/>
          </a:prstGeom>
        </p:spPr>
      </p:pic>
      <p:sp>
        <p:nvSpPr>
          <p:cNvPr id="9" name="8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1" name="10 CuadroTexto"/>
          <p:cNvSpPr txBox="1"/>
          <p:nvPr/>
        </p:nvSpPr>
        <p:spPr>
          <a:xfrm>
            <a:off x="6500827" y="1000114"/>
            <a:ext cx="2500329" cy="3693319"/>
          </a:xfrm>
          <a:prstGeom prst="rect">
            <a:avLst/>
          </a:prstGeom>
          <a:noFill/>
        </p:spPr>
        <p:txBody>
          <a:bodyPr wrap="square" rtlCol="0">
            <a:spAutoFit/>
          </a:bodyPr>
          <a:lstStyle/>
          <a:p>
            <a:r>
              <a:rPr lang="es-PE" b="1" dirty="0" smtClean="0"/>
              <a:t>“Octubre “</a:t>
            </a:r>
            <a:r>
              <a:rPr lang="es-PE" dirty="0" smtClean="0"/>
              <a:t>es un mes de misterio y creatividad. Muchas personas se sienten inspiradas a sumergirse en proyectos artísticos o reflexivos. </a:t>
            </a:r>
            <a:r>
              <a:rPr lang="es-PE" dirty="0" err="1" smtClean="0"/>
              <a:t>Halloween</a:t>
            </a:r>
            <a:r>
              <a:rPr lang="es-PE" dirty="0" smtClean="0"/>
              <a:t>, con sus disfraces y celebraciones, le da un toque único de diversión y fantasía. Es un mes para disfrutar de lo inesperado, para conectarse con las emociones profundas y para rendir homenaje a la transformación.</a:t>
            </a:r>
          </a:p>
          <a:p>
            <a:endParaRPr lang="es-PE" dirty="0"/>
          </a:p>
        </p:txBody>
      </p:sp>
    </p:spTree>
  </p:cSld>
  <p:clrMapOvr>
    <a:masterClrMapping/>
  </p:clrMapOvr>
  <p:transition advTm="3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oviembre.jpg"/>
          <p:cNvPicPr>
            <a:picLocks noChangeAspect="1"/>
          </p:cNvPicPr>
          <p:nvPr/>
        </p:nvPicPr>
        <p:blipFill>
          <a:blip r:embed="rId2"/>
          <a:stretch>
            <a:fillRect/>
          </a:stretch>
        </p:blipFill>
        <p:spPr>
          <a:xfrm>
            <a:off x="2843893" y="0"/>
            <a:ext cx="3456214" cy="5143500"/>
          </a:xfrm>
          <a:prstGeom prst="rect">
            <a:avLst/>
          </a:prstGeom>
        </p:spPr>
      </p:pic>
      <p:pic>
        <p:nvPicPr>
          <p:cNvPr id="6" name="5 Imagen" descr="653204e8.png"/>
          <p:cNvPicPr>
            <a:picLocks noChangeAspect="1"/>
          </p:cNvPicPr>
          <p:nvPr/>
        </p:nvPicPr>
        <p:blipFill>
          <a:blip r:embed="rId3">
            <a:duotone>
              <a:schemeClr val="accent6">
                <a:shade val="45000"/>
                <a:satMod val="135000"/>
              </a:schemeClr>
              <a:prstClr val="white"/>
            </a:duotone>
            <a:lum bright="-20000" contrast="20000"/>
          </a:blip>
          <a:stretch>
            <a:fillRect/>
          </a:stretch>
        </p:blipFill>
        <p:spPr>
          <a:xfrm>
            <a:off x="0" y="500048"/>
            <a:ext cx="2855255" cy="4643452"/>
          </a:xfrm>
          <a:prstGeom prst="rect">
            <a:avLst/>
          </a:prstGeom>
        </p:spPr>
      </p:pic>
      <p:sp>
        <p:nvSpPr>
          <p:cNvPr id="8" name="7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2" name="11 CuadroTexto"/>
          <p:cNvSpPr txBox="1"/>
          <p:nvPr/>
        </p:nvSpPr>
        <p:spPr>
          <a:xfrm>
            <a:off x="6357951" y="1357304"/>
            <a:ext cx="2571767" cy="3416320"/>
          </a:xfrm>
          <a:prstGeom prst="rect">
            <a:avLst/>
          </a:prstGeom>
          <a:noFill/>
        </p:spPr>
        <p:txBody>
          <a:bodyPr wrap="square" rtlCol="0">
            <a:spAutoFit/>
          </a:bodyPr>
          <a:lstStyle/>
          <a:p>
            <a:r>
              <a:rPr lang="es-PE" b="1" dirty="0" smtClean="0"/>
              <a:t>“Noviembre” </a:t>
            </a:r>
            <a:r>
              <a:rPr lang="es-PE" dirty="0" smtClean="0"/>
              <a:t>es un mes de gratitud y de preparación para el cierre del año. El Día de Acción de Gracias es un recordatorio para valorar lo que tenemos, mientras nos preparamos para los desafíos y celebraciones de fin de año. Es un mes introspectivo, donde se evalúan logros y se establecen objetivos finales antes de la culminación del año.</a:t>
            </a:r>
          </a:p>
          <a:p>
            <a:endParaRPr lang="es-PE" dirty="0"/>
          </a:p>
        </p:txBody>
      </p:sp>
    </p:spTree>
  </p:cSld>
  <p:clrMapOvr>
    <a:masterClrMapping/>
  </p:clrMapOvr>
  <p:transition advTm="3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ciembre.jpg"/>
          <p:cNvPicPr>
            <a:picLocks noChangeAspect="1"/>
          </p:cNvPicPr>
          <p:nvPr/>
        </p:nvPicPr>
        <p:blipFill>
          <a:blip r:embed="rId2"/>
          <a:stretch>
            <a:fillRect/>
          </a:stretch>
        </p:blipFill>
        <p:spPr>
          <a:xfrm>
            <a:off x="2846160" y="0"/>
            <a:ext cx="3451679" cy="5143500"/>
          </a:xfrm>
          <a:prstGeom prst="rect">
            <a:avLst/>
          </a:prstGeom>
        </p:spPr>
      </p:pic>
      <p:pic>
        <p:nvPicPr>
          <p:cNvPr id="10" name="9 Imagen" descr="525e566e.gif"/>
          <p:cNvPicPr>
            <a:picLocks noChangeAspect="1"/>
          </p:cNvPicPr>
          <p:nvPr/>
        </p:nvPicPr>
        <p:blipFill>
          <a:blip r:embed="rId3">
            <a:lum bright="-30000" contrast="40000"/>
          </a:blip>
          <a:stretch>
            <a:fillRect/>
          </a:stretch>
        </p:blipFill>
        <p:spPr>
          <a:xfrm flipH="1">
            <a:off x="0" y="857238"/>
            <a:ext cx="2857488" cy="4286262"/>
          </a:xfrm>
          <a:prstGeom prst="rect">
            <a:avLst/>
          </a:prstGeom>
        </p:spPr>
      </p:pic>
      <p:sp>
        <p:nvSpPr>
          <p:cNvPr id="11" name="10 Botón de acción: Hacia delante o Siguiente">
            <a:hlinkClick r:id="" action="ppaction://hlinkshowjump?jump=nextslide" highlightClick="1"/>
          </p:cNvPr>
          <p:cNvSpPr/>
          <p:nvPr/>
        </p:nvSpPr>
        <p:spPr>
          <a:xfrm>
            <a:off x="2928926" y="4643452"/>
            <a:ext cx="214314" cy="285752"/>
          </a:xfrm>
          <a:prstGeom prst="actionButtonForwardNext">
            <a:avLst/>
          </a:prstGeom>
          <a:solidFill>
            <a:srgbClr val="0000FF"/>
          </a:solidFill>
          <a:ln w="1270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uadroTexto"/>
          <p:cNvSpPr txBox="1"/>
          <p:nvPr/>
        </p:nvSpPr>
        <p:spPr>
          <a:xfrm>
            <a:off x="3071803" y="4572014"/>
            <a:ext cx="1500198" cy="400110"/>
          </a:xfrm>
          <a:prstGeom prst="rect">
            <a:avLst/>
          </a:prstGeom>
          <a:noFill/>
        </p:spPr>
        <p:txBody>
          <a:bodyPr wrap="square" rtlCol="0">
            <a:spAutoFit/>
          </a:bodyPr>
          <a:lstStyle/>
          <a:p>
            <a:pPr algn="ctr"/>
            <a:r>
              <a:rPr lang="es-PE" sz="1000" b="1" dirty="0" smtClean="0">
                <a:solidFill>
                  <a:srgbClr val="0000FF"/>
                </a:solidFill>
                <a:latin typeface="Agency FB" pitchFamily="34" charset="0"/>
                <a:hlinkClick r:id="" action="ppaction://hlinkshowjump?jump=nextslide"/>
              </a:rPr>
              <a:t>Presiona para avanzar a la siguiente  diapositiva </a:t>
            </a:r>
            <a:endParaRPr lang="es-PE" sz="1000" b="1" dirty="0">
              <a:solidFill>
                <a:srgbClr val="0000FF"/>
              </a:solidFill>
              <a:latin typeface="Agency FB" pitchFamily="34" charset="0"/>
            </a:endParaRPr>
          </a:p>
        </p:txBody>
      </p:sp>
      <p:sp>
        <p:nvSpPr>
          <p:cNvPr id="13" name="12 CuadroTexto"/>
          <p:cNvSpPr txBox="1"/>
          <p:nvPr/>
        </p:nvSpPr>
        <p:spPr>
          <a:xfrm>
            <a:off x="6429388" y="428610"/>
            <a:ext cx="2571767" cy="4524315"/>
          </a:xfrm>
          <a:prstGeom prst="rect">
            <a:avLst/>
          </a:prstGeom>
          <a:noFill/>
        </p:spPr>
        <p:txBody>
          <a:bodyPr wrap="square" rtlCol="0">
            <a:spAutoFit/>
          </a:bodyPr>
          <a:lstStyle/>
          <a:p>
            <a:r>
              <a:rPr lang="es-PE" b="1" dirty="0" smtClean="0"/>
              <a:t>“Diciembre” </a:t>
            </a:r>
            <a:r>
              <a:rPr lang="es-PE" dirty="0" smtClean="0"/>
              <a:t>es el mes de la celebración, el cierre y la reflexión. Con las festividades de Navidad y Año Nuevo, este mes invita a reunirse con seres queridos, a compartir momentos especiales y a hacer un balance de lo vivido. Es un mes de emociones intensas, de despedidas y de expectativas para el futuro. También es el mes donde muchas personas hacen una pausa para planificar el próximo año, lo que le da un aire de renovación y esperanza.</a:t>
            </a:r>
          </a:p>
          <a:p>
            <a:endParaRPr lang="es-PE" dirty="0"/>
          </a:p>
        </p:txBody>
      </p:sp>
    </p:spTree>
  </p:cSld>
  <p:clrMapOvr>
    <a:masterClrMapping/>
  </p:clrMapOvr>
  <p:transition advTm="3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olies roses "/>
          <p:cNvPicPr>
            <a:picLocks noChangeAspect="1" noChangeArrowheads="1"/>
          </p:cNvPicPr>
          <p:nvPr/>
        </p:nvPicPr>
        <p:blipFill>
          <a:blip r:embed="rId2" cstate="print"/>
          <a:srcRect l="12193" r="5512"/>
          <a:stretch>
            <a:fillRect/>
          </a:stretch>
        </p:blipFill>
        <p:spPr bwMode="auto">
          <a:xfrm flipH="1">
            <a:off x="0" y="0"/>
            <a:ext cx="1678777" cy="1857388"/>
          </a:xfrm>
          <a:prstGeom prst="rect">
            <a:avLst/>
          </a:prstGeom>
          <a:noFill/>
        </p:spPr>
      </p:pic>
      <p:pic>
        <p:nvPicPr>
          <p:cNvPr id="8" name="Picture 2" descr="Jolies roses "/>
          <p:cNvPicPr>
            <a:picLocks noChangeAspect="1" noChangeArrowheads="1"/>
          </p:cNvPicPr>
          <p:nvPr/>
        </p:nvPicPr>
        <p:blipFill>
          <a:blip r:embed="rId3"/>
          <a:srcRect l="12193" r="5512"/>
          <a:stretch>
            <a:fillRect/>
          </a:stretch>
        </p:blipFill>
        <p:spPr bwMode="auto">
          <a:xfrm flipH="1">
            <a:off x="-142908" y="1500180"/>
            <a:ext cx="1857388" cy="1857388"/>
          </a:xfrm>
          <a:prstGeom prst="rect">
            <a:avLst/>
          </a:prstGeom>
          <a:noFill/>
        </p:spPr>
      </p:pic>
      <p:pic>
        <p:nvPicPr>
          <p:cNvPr id="9" name="Picture 2" descr="Jolies roses "/>
          <p:cNvPicPr>
            <a:picLocks noChangeAspect="1" noChangeArrowheads="1"/>
          </p:cNvPicPr>
          <p:nvPr/>
        </p:nvPicPr>
        <p:blipFill>
          <a:blip r:embed="rId4" cstate="print"/>
          <a:srcRect l="12193" r="5512"/>
          <a:stretch>
            <a:fillRect/>
          </a:stretch>
        </p:blipFill>
        <p:spPr bwMode="auto">
          <a:xfrm flipH="1">
            <a:off x="0" y="3286112"/>
            <a:ext cx="1714480" cy="1857388"/>
          </a:xfrm>
          <a:prstGeom prst="rect">
            <a:avLst/>
          </a:prstGeom>
          <a:noFill/>
        </p:spPr>
      </p:pic>
      <p:pic>
        <p:nvPicPr>
          <p:cNvPr id="10" name="Picture 2" descr="Jolies roses "/>
          <p:cNvPicPr>
            <a:picLocks noChangeAspect="1" noChangeArrowheads="1"/>
          </p:cNvPicPr>
          <p:nvPr/>
        </p:nvPicPr>
        <p:blipFill>
          <a:blip r:embed="rId3"/>
          <a:srcRect l="12193" r="5512"/>
          <a:stretch>
            <a:fillRect/>
          </a:stretch>
        </p:blipFill>
        <p:spPr bwMode="auto">
          <a:xfrm>
            <a:off x="7358082" y="0"/>
            <a:ext cx="1785918" cy="1857388"/>
          </a:xfrm>
          <a:prstGeom prst="rect">
            <a:avLst/>
          </a:prstGeom>
          <a:noFill/>
        </p:spPr>
      </p:pic>
      <p:pic>
        <p:nvPicPr>
          <p:cNvPr id="11" name="Picture 2" descr="Jolies roses "/>
          <p:cNvPicPr>
            <a:picLocks noChangeAspect="1" noChangeArrowheads="1"/>
          </p:cNvPicPr>
          <p:nvPr/>
        </p:nvPicPr>
        <p:blipFill>
          <a:blip r:embed="rId3"/>
          <a:srcRect l="12193" r="5512"/>
          <a:stretch>
            <a:fillRect/>
          </a:stretch>
        </p:blipFill>
        <p:spPr bwMode="auto">
          <a:xfrm>
            <a:off x="7358082" y="1714494"/>
            <a:ext cx="1785918" cy="1857388"/>
          </a:xfrm>
          <a:prstGeom prst="rect">
            <a:avLst/>
          </a:prstGeom>
          <a:noFill/>
        </p:spPr>
      </p:pic>
      <p:pic>
        <p:nvPicPr>
          <p:cNvPr id="12" name="Picture 2" descr="Jolies roses "/>
          <p:cNvPicPr>
            <a:picLocks noChangeAspect="1" noChangeArrowheads="1"/>
          </p:cNvPicPr>
          <p:nvPr/>
        </p:nvPicPr>
        <p:blipFill>
          <a:blip r:embed="rId3"/>
          <a:srcRect l="12193" r="5512"/>
          <a:stretch>
            <a:fillRect/>
          </a:stretch>
        </p:blipFill>
        <p:spPr bwMode="auto">
          <a:xfrm>
            <a:off x="7358082" y="3286112"/>
            <a:ext cx="1785918" cy="1857388"/>
          </a:xfrm>
          <a:prstGeom prst="rect">
            <a:avLst/>
          </a:prstGeom>
          <a:noFill/>
        </p:spPr>
      </p:pic>
      <p:pic>
        <p:nvPicPr>
          <p:cNvPr id="13" name="12 Imagen" descr="330e8ab84265cee2cbc92c8482c2abab.jpg"/>
          <p:cNvPicPr>
            <a:picLocks noChangeAspect="1"/>
          </p:cNvPicPr>
          <p:nvPr/>
        </p:nvPicPr>
        <p:blipFill>
          <a:blip r:embed="rId5"/>
          <a:stretch>
            <a:fillRect/>
          </a:stretch>
        </p:blipFill>
        <p:spPr>
          <a:xfrm>
            <a:off x="1714480" y="0"/>
            <a:ext cx="5643602" cy="5143500"/>
          </a:xfrm>
          <a:prstGeom prst="rect">
            <a:avLst/>
          </a:prstGeom>
        </p:spPr>
      </p:pic>
      <p:pic>
        <p:nvPicPr>
          <p:cNvPr id="14" name="13 Imagen" descr="cooltext472662125242034.png"/>
          <p:cNvPicPr>
            <a:picLocks noChangeAspect="1"/>
          </p:cNvPicPr>
          <p:nvPr/>
        </p:nvPicPr>
        <p:blipFill>
          <a:blip r:embed="rId6">
            <a:lum contrast="40000"/>
          </a:blip>
          <a:stretch>
            <a:fillRect/>
          </a:stretch>
        </p:blipFill>
        <p:spPr>
          <a:xfrm>
            <a:off x="428596" y="4357700"/>
            <a:ext cx="1120995" cy="485765"/>
          </a:xfrm>
          <a:prstGeom prst="rect">
            <a:avLst/>
          </a:prstGeom>
        </p:spPr>
      </p:pic>
    </p:spTree>
  </p:cSld>
  <p:clrMapOvr>
    <a:masterClrMapping/>
  </p:clrMapOvr>
  <p:transition advTm="18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L AÑO 2025 LLEGÓ">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AÑO 2025 LLEGÓ</Template>
  <TotalTime>0</TotalTime>
  <Words>961</Words>
  <Application>Microsoft Office PowerPoint</Application>
  <PresentationFormat>Presentación en pantalla (16:9)</PresentationFormat>
  <Paragraphs>31</Paragraphs>
  <Slides>15</Slides>
  <Notes>3</Notes>
  <HiddenSlides>0</HiddenSlides>
  <MMClips>1</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EL AÑO 2025 LLEGÓ</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2024-12-27T22:20:47Z</dcterms:created>
  <dcterms:modified xsi:type="dcterms:W3CDTF">2024-12-27T22:22:16Z</dcterms:modified>
</cp:coreProperties>
</file>