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3"/>
  </p:notesMasterIdLst>
  <p:sldIdLst>
    <p:sldId id="327" r:id="rId3"/>
    <p:sldId id="453" r:id="rId4"/>
    <p:sldId id="452" r:id="rId5"/>
    <p:sldId id="454" r:id="rId6"/>
    <p:sldId id="490" r:id="rId7"/>
    <p:sldId id="456" r:id="rId8"/>
    <p:sldId id="469" r:id="rId9"/>
    <p:sldId id="455" r:id="rId10"/>
    <p:sldId id="457" r:id="rId11"/>
    <p:sldId id="458" r:id="rId12"/>
    <p:sldId id="493" r:id="rId13"/>
    <p:sldId id="459" r:id="rId14"/>
    <p:sldId id="470" r:id="rId15"/>
    <p:sldId id="494" r:id="rId16"/>
    <p:sldId id="460" r:id="rId17"/>
    <p:sldId id="479" r:id="rId18"/>
    <p:sldId id="461" r:id="rId19"/>
    <p:sldId id="451" r:id="rId20"/>
    <p:sldId id="462" r:id="rId21"/>
    <p:sldId id="463" r:id="rId22"/>
    <p:sldId id="464" r:id="rId23"/>
    <p:sldId id="478" r:id="rId24"/>
    <p:sldId id="465" r:id="rId25"/>
    <p:sldId id="466" r:id="rId26"/>
    <p:sldId id="467" r:id="rId27"/>
    <p:sldId id="468" r:id="rId28"/>
    <p:sldId id="471" r:id="rId29"/>
    <p:sldId id="485" r:id="rId30"/>
    <p:sldId id="475" r:id="rId31"/>
    <p:sldId id="480" r:id="rId32"/>
    <p:sldId id="472" r:id="rId33"/>
    <p:sldId id="487" r:id="rId34"/>
    <p:sldId id="473" r:id="rId35"/>
    <p:sldId id="486" r:id="rId36"/>
    <p:sldId id="474" r:id="rId37"/>
    <p:sldId id="476" r:id="rId38"/>
    <p:sldId id="477" r:id="rId39"/>
    <p:sldId id="481" r:id="rId40"/>
    <p:sldId id="491" r:id="rId41"/>
    <p:sldId id="495" r:id="rId42"/>
    <p:sldId id="496" r:id="rId43"/>
    <p:sldId id="483" r:id="rId44"/>
    <p:sldId id="482" r:id="rId45"/>
    <p:sldId id="484" r:id="rId46"/>
    <p:sldId id="489" r:id="rId47"/>
    <p:sldId id="492" r:id="rId48"/>
    <p:sldId id="488" r:id="rId49"/>
    <p:sldId id="497" r:id="rId50"/>
    <p:sldId id="396" r:id="rId51"/>
    <p:sldId id="498" r:id="rId52"/>
  </p:sldIdLst>
  <p:sldSz cx="92900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2geFP0v1GMEEHG0A4BMpxA" hashData="bnkmBeJjQruztCocUidRwsqwDl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914" y="-882"/>
      </p:cViewPr>
      <p:guideLst>
        <p:guide orient="horz" pos="2160"/>
        <p:guide pos="2927"/>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2374C-EF79-4D7A-851C-035D885BC7C5}" type="datetimeFigureOut">
              <a:rPr lang="es-ES" smtClean="0"/>
              <a:pPr/>
              <a:t>06/12/2016</a:t>
            </a:fld>
            <a:endParaRPr lang="es-ES"/>
          </a:p>
        </p:txBody>
      </p:sp>
      <p:sp>
        <p:nvSpPr>
          <p:cNvPr id="4" name="3 Marcador de imagen de diapositiva"/>
          <p:cNvSpPr>
            <a:spLocks noGrp="1" noRot="1" noChangeAspect="1"/>
          </p:cNvSpPr>
          <p:nvPr>
            <p:ph type="sldImg" idx="2"/>
          </p:nvPr>
        </p:nvSpPr>
        <p:spPr>
          <a:xfrm>
            <a:off x="1106488" y="685800"/>
            <a:ext cx="46450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312759-A76D-420F-9540-9A6F41CB609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28"/>
            <a:ext cx="7896542"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09" y="3886200"/>
            <a:ext cx="650303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06/12/2016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06/12/2016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33851" y="4406903"/>
            <a:ext cx="7896542"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33851" y="2906713"/>
            <a:ext cx="789654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E269A8C-CE51-431C-974F-91CF945F7564}" type="datetimeFigureOut">
              <a:rPr lang="es-ES" smtClean="0"/>
              <a:pPr/>
              <a:t>06/12/2016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64503" y="1600203"/>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722442" y="1600203"/>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E269A8C-CE51-431C-974F-91CF945F7564}" type="datetimeFigureOut">
              <a:rPr lang="es-ES" smtClean="0"/>
              <a:pPr/>
              <a:t>06/12/2016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64503" y="1535113"/>
            <a:ext cx="410471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64503" y="2174875"/>
            <a:ext cx="410471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719217" y="1535113"/>
            <a:ext cx="410633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719217" y="2174875"/>
            <a:ext cx="410633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E269A8C-CE51-431C-974F-91CF945F7564}" type="datetimeFigureOut">
              <a:rPr lang="es-ES" smtClean="0"/>
              <a:pPr/>
              <a:t>06/12/2016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E269A8C-CE51-431C-974F-91CF945F7564}" type="datetimeFigureOut">
              <a:rPr lang="es-ES" smtClean="0"/>
              <a:pPr/>
              <a:t>06/12/2016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E269A8C-CE51-431C-974F-91CF945F7564}" type="datetimeFigureOut">
              <a:rPr lang="es-ES" smtClean="0"/>
              <a:pPr/>
              <a:t>06/12/2016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4504" y="273050"/>
            <a:ext cx="3056362"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632153" y="273053"/>
            <a:ext cx="519339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64504" y="1435103"/>
            <a:ext cx="30563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06/12/2016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820915" y="4800600"/>
            <a:ext cx="557403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820915" y="612775"/>
            <a:ext cx="557403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820915" y="5367338"/>
            <a:ext cx="557403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06/12/2016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06/12/2016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35287" y="274641"/>
            <a:ext cx="209026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64503" y="274641"/>
            <a:ext cx="611595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06/12/2016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28"/>
            <a:ext cx="7896543"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09" y="3886200"/>
            <a:ext cx="650303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64503" y="274638"/>
            <a:ext cx="836104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64503" y="1600203"/>
            <a:ext cx="836104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64503" y="6356353"/>
            <a:ext cx="216767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269A8C-CE51-431C-974F-91CF945F7564}" type="datetimeFigureOut">
              <a:rPr lang="es-ES" smtClean="0"/>
              <a:pPr/>
              <a:t>06/12/2016</a:t>
            </a:fld>
            <a:endParaRPr lang="es-ES"/>
          </a:p>
        </p:txBody>
      </p:sp>
      <p:sp>
        <p:nvSpPr>
          <p:cNvPr id="5" name="4 Marcador de pie de página"/>
          <p:cNvSpPr>
            <a:spLocks noGrp="1"/>
          </p:cNvSpPr>
          <p:nvPr>
            <p:ph type="ftr" sz="quarter" idx="3"/>
          </p:nvPr>
        </p:nvSpPr>
        <p:spPr>
          <a:xfrm>
            <a:off x="3174101" y="6356353"/>
            <a:ext cx="2941849"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657869" y="6356353"/>
            <a:ext cx="216767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B2CDB-ADF7-49E9-96EF-3874CD6D367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64503" y="6245225"/>
            <a:ext cx="216767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3.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4.jpeg"/></Relationships>
</file>

<file path=ppt/slides/_rels/slide50.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0.png"/><Relationship Id="rId18" Type="http://schemas.openxmlformats.org/officeDocument/2006/relationships/image" Target="../media/image53.png"/><Relationship Id="rId3" Type="http://schemas.openxmlformats.org/officeDocument/2006/relationships/audio" Target="../media/audio3.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6.png"/><Relationship Id="rId11" Type="http://schemas.openxmlformats.org/officeDocument/2006/relationships/image" Target="../media/image49.png"/><Relationship Id="rId5" Type="http://schemas.openxmlformats.org/officeDocument/2006/relationships/hyperlink" Target="http://www.mispps.com/" TargetMode="External"/><Relationship Id="rId15" Type="http://schemas.openxmlformats.org/officeDocument/2006/relationships/image" Target="../media/image51.png"/><Relationship Id="rId10" Type="http://schemas.openxmlformats.org/officeDocument/2006/relationships/hyperlink" Target="https://www.facebook.com/mispps" TargetMode="External"/><Relationship Id="rId4" Type="http://schemas.openxmlformats.org/officeDocument/2006/relationships/image" Target="../media/image45.png"/><Relationship Id="rId9" Type="http://schemas.openxmlformats.org/officeDocument/2006/relationships/image" Target="../media/image4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acebo"/>
          <p:cNvPicPr>
            <a:picLocks noChangeAspect="1" noChangeArrowheads="1"/>
          </p:cNvPicPr>
          <p:nvPr/>
        </p:nvPicPr>
        <p:blipFill>
          <a:blip r:embed="rId3"/>
          <a:srcRect/>
          <a:stretch>
            <a:fillRect/>
          </a:stretch>
        </p:blipFill>
        <p:spPr bwMode="auto">
          <a:xfrm>
            <a:off x="-1" y="0"/>
            <a:ext cx="9352288"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schemeClr val="accent2">
                <a:shade val="45000"/>
                <a:satMod val="135000"/>
              </a:schemeClr>
              <a:prstClr val="white"/>
            </a:duotone>
            <a:lum bright="33000" contrast="86000"/>
          </a:blip>
          <a:srcRect/>
          <a:stretch>
            <a:fillRect/>
          </a:stretch>
        </p:blipFill>
        <p:spPr bwMode="auto">
          <a:xfrm>
            <a:off x="-1" y="0"/>
            <a:ext cx="929005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3642" y="3393645"/>
            <a:ext cx="6858000" cy="70718"/>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5825692" y="3393645"/>
            <a:ext cx="6858000" cy="70718"/>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3" y="0"/>
            <a:ext cx="929005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3" y="6783312"/>
            <a:ext cx="9290050" cy="74688"/>
          </a:xfrm>
          <a:prstGeom prst="rect">
            <a:avLst/>
          </a:prstGeom>
          <a:noFill/>
          <a:ln w="9525">
            <a:noFill/>
            <a:miter lim="800000"/>
            <a:headEnd/>
            <a:tailEnd/>
          </a:ln>
        </p:spPr>
      </p:pic>
      <p:sp>
        <p:nvSpPr>
          <p:cNvPr id="155665" name="Rectangle 17"/>
          <p:cNvSpPr>
            <a:spLocks noChangeArrowheads="1"/>
          </p:cNvSpPr>
          <p:nvPr/>
        </p:nvSpPr>
        <p:spPr bwMode="auto">
          <a:xfrm>
            <a:off x="362864" y="5857895"/>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62865" y="5715019"/>
            <a:ext cx="710260" cy="766986"/>
          </a:xfrm>
          <a:prstGeom prst="rect">
            <a:avLst/>
          </a:prstGeom>
          <a:noFill/>
          <a:ln w="38100">
            <a:solidFill>
              <a:srgbClr val="1CDEF8"/>
            </a:solidFill>
            <a:miter lim="800000"/>
            <a:headEnd/>
            <a:tailEnd/>
          </a:ln>
        </p:spPr>
      </p:pic>
      <p:sp>
        <p:nvSpPr>
          <p:cNvPr id="19" name="18 Rectángulo"/>
          <p:cNvSpPr/>
          <p:nvPr/>
        </p:nvSpPr>
        <p:spPr>
          <a:xfrm>
            <a:off x="2011985" y="4572012"/>
            <a:ext cx="273522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01753" y="1142984"/>
            <a:ext cx="6143668" cy="3357586"/>
          </a:xfrm>
          <a:prstGeom prst="rect">
            <a:avLst/>
          </a:prstGeom>
        </p:spPr>
        <p:txBody>
          <a:bodyPr wrap="none" lIns="81272" tIns="40636" rIns="81272" bIns="40636" fromWordArt="1">
            <a:prstTxWarp prst="textPlain">
              <a:avLst>
                <a:gd name="adj" fmla="val 50000"/>
              </a:avLst>
            </a:prstTxWarp>
          </a:bodyPr>
          <a:lstStyle/>
          <a:p>
            <a:pPr algn="ctr"/>
            <a:r>
              <a:rPr lang="es-ES" sz="3200" kern="1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EL  ACEBO</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PARA  ADORNAR</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  NAVIDAD</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288335" y="5611366"/>
            <a:ext cx="2040922" cy="934064"/>
          </a:xfrm>
          <a:prstGeom prst="rect">
            <a:avLst/>
          </a:prstGeom>
          <a:noFill/>
        </p:spPr>
      </p:pic>
      <p:pic>
        <p:nvPicPr>
          <p:cNvPr id="14" name="Picture 8"/>
          <p:cNvPicPr>
            <a:picLocks noChangeAspect="1" noChangeArrowheads="1"/>
          </p:cNvPicPr>
          <p:nvPr/>
        </p:nvPicPr>
        <p:blipFill>
          <a:blip r:embed="rId8" cstate="print"/>
          <a:srcRect/>
          <a:stretch>
            <a:fillRect/>
          </a:stretch>
        </p:blipFill>
        <p:spPr bwMode="auto">
          <a:xfrm>
            <a:off x="576234" y="851087"/>
            <a:ext cx="1263923"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21244" y="209952"/>
            <a:ext cx="962617" cy="1187308"/>
          </a:xfrm>
          <a:prstGeom prst="rect">
            <a:avLst/>
          </a:prstGeom>
          <a:noFill/>
          <a:ln w="9525">
            <a:noFill/>
            <a:miter lim="800000"/>
            <a:headEnd/>
            <a:tailEnd/>
          </a:ln>
        </p:spPr>
      </p:pic>
      <p:sp>
        <p:nvSpPr>
          <p:cNvPr id="15" name="14 CuadroTexto"/>
          <p:cNvSpPr txBox="1"/>
          <p:nvPr/>
        </p:nvSpPr>
        <p:spPr>
          <a:xfrm>
            <a:off x="501621" y="1571612"/>
            <a:ext cx="1460977" cy="369332"/>
          </a:xfrm>
          <a:prstGeom prst="rect">
            <a:avLst/>
          </a:prstGeom>
          <a:solidFill>
            <a:srgbClr val="FFFF00"/>
          </a:solidFill>
        </p:spPr>
        <p:txBody>
          <a:bodyPr wrap="none" rtlCol="0">
            <a:spAutoFit/>
          </a:bodyPr>
          <a:lstStyle/>
          <a:p>
            <a:r>
              <a:rPr lang="es-ES" b="1" dirty="0" smtClean="0"/>
              <a:t>RAY CONNIFF</a:t>
            </a:r>
            <a:endParaRPr lang="es-ES" b="1" dirty="0"/>
          </a:p>
        </p:txBody>
      </p:sp>
    </p:spTree>
  </p:cSld>
  <p:clrMapOvr>
    <a:masterClrMapping/>
  </p:clrMapOvr>
  <p:transition spd="slow" advTm="12000">
    <p:random/>
    <p:sndAc>
      <p:stSnd>
        <p:snd r:embed="rId2" name="ray conniff singers - christmas medle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acebo"/>
          <p:cNvPicPr>
            <a:picLocks noChangeAspect="1" noChangeArrowheads="1"/>
          </p:cNvPicPr>
          <p:nvPr/>
        </p:nvPicPr>
        <p:blipFill>
          <a:blip r:embed="rId2"/>
          <a:srcRect/>
          <a:stretch>
            <a:fillRect/>
          </a:stretch>
        </p:blipFill>
        <p:spPr bwMode="auto">
          <a:xfrm>
            <a:off x="-1" y="0"/>
            <a:ext cx="929007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21332" y="2170643"/>
            <a:ext cx="5661148" cy="3108543"/>
          </a:xfrm>
          <a:prstGeom prst="rect">
            <a:avLst/>
          </a:prstGeom>
        </p:spPr>
        <p:txBody>
          <a:bodyPr wrap="square">
            <a:spAutoFit/>
          </a:bodyPr>
          <a:lstStyle/>
          <a:p>
            <a:pPr algn="ctr"/>
            <a:r>
              <a:rPr lang="es-ES" sz="2800" b="1" dirty="0">
                <a:latin typeface="Agency FB" pitchFamily="34" charset="0"/>
              </a:rPr>
              <a:t>En Navidad son varias las plantas encargadas de crear un especial clima navideño, ya sea desde el punto de vista decorativo como simbólico. El acebo y el muérdago están colmados de simbolismos y forman parte de las tradicionales fiestas navideñas.</a:t>
            </a:r>
          </a:p>
        </p:txBody>
      </p:sp>
      <p:pic>
        <p:nvPicPr>
          <p:cNvPr id="3" name="Picture 2" descr="acebo"/>
          <p:cNvPicPr>
            <a:picLocks noChangeAspect="1" noChangeArrowheads="1"/>
          </p:cNvPicPr>
          <p:nvPr/>
        </p:nvPicPr>
        <p:blipFill>
          <a:blip r:embed="rId2"/>
          <a:srcRect/>
          <a:stretch>
            <a:fillRect/>
          </a:stretch>
        </p:blipFill>
        <p:spPr bwMode="auto">
          <a:xfrm>
            <a:off x="211107" y="283107"/>
            <a:ext cx="2033837" cy="2432054"/>
          </a:xfrm>
          <a:prstGeom prst="ellipse">
            <a:avLst/>
          </a:prstGeom>
          <a:noFill/>
          <a:effectLst>
            <a:softEdge rad="317500"/>
          </a:effectLst>
        </p:spPr>
      </p:pic>
    </p:spTree>
  </p:cSld>
  <p:clrMapOvr>
    <a:masterClrMapping/>
  </p:clrMapOvr>
  <p:transition spd="slow" advTm="21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Imagen relacionada"/>
          <p:cNvPicPr>
            <a:picLocks noChangeAspect="1" noChangeArrowheads="1"/>
          </p:cNvPicPr>
          <p:nvPr/>
        </p:nvPicPr>
        <p:blipFill>
          <a:blip r:embed="rId2"/>
          <a:srcRect/>
          <a:stretch>
            <a:fillRect/>
          </a:stretch>
        </p:blipFill>
        <p:spPr bwMode="auto">
          <a:xfrm>
            <a:off x="0" y="0"/>
            <a:ext cx="9290077"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Resultado de imagen de ACEBO"/>
          <p:cNvPicPr>
            <a:picLocks noChangeAspect="1" noChangeArrowheads="1"/>
          </p:cNvPicPr>
          <p:nvPr/>
        </p:nvPicPr>
        <p:blipFill>
          <a:blip r:embed="rId2"/>
          <a:srcRect/>
          <a:stretch>
            <a:fillRect/>
          </a:stretch>
        </p:blipFill>
        <p:spPr bwMode="auto">
          <a:xfrm>
            <a:off x="-1" y="-1"/>
            <a:ext cx="9294676" cy="6858001"/>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Resultado de imagen de acebo"/>
          <p:cNvPicPr>
            <a:picLocks noChangeAspect="1" noChangeArrowheads="1"/>
          </p:cNvPicPr>
          <p:nvPr/>
        </p:nvPicPr>
        <p:blipFill>
          <a:blip r:embed="rId2"/>
          <a:srcRect/>
          <a:stretch>
            <a:fillRect/>
          </a:stretch>
        </p:blipFill>
        <p:spPr bwMode="auto">
          <a:xfrm>
            <a:off x="0" y="-1"/>
            <a:ext cx="9290050" cy="728272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Resultado de imagen de acebo"/>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acebo"/>
          <p:cNvPicPr>
            <a:picLocks noChangeAspect="1" noChangeArrowheads="1"/>
          </p:cNvPicPr>
          <p:nvPr/>
        </p:nvPicPr>
        <p:blipFill>
          <a:blip r:embed="rId2"/>
          <a:srcRect/>
          <a:stretch>
            <a:fillRect/>
          </a:stretch>
        </p:blipFill>
        <p:spPr bwMode="auto">
          <a:xfrm>
            <a:off x="0" y="-1"/>
            <a:ext cx="9290050" cy="6858001"/>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44629" y="2428868"/>
            <a:ext cx="6112235" cy="2246769"/>
          </a:xfrm>
          <a:prstGeom prst="rect">
            <a:avLst/>
          </a:prstGeom>
        </p:spPr>
        <p:txBody>
          <a:bodyPr wrap="square">
            <a:spAutoFit/>
          </a:bodyPr>
          <a:lstStyle/>
          <a:p>
            <a:pPr algn="ctr"/>
            <a:r>
              <a:rPr lang="es-ES" sz="2800" b="1" dirty="0">
                <a:latin typeface="Agency FB" pitchFamily="34" charset="0"/>
              </a:rPr>
              <a:t>El acebo es una planta siempre verde, símbolo de la eternidad, y sus hojas punzantes representan la agresividad, motivo por el cual en la antigüedad se usaba esta característica agresiva para espantar a los </a:t>
            </a:r>
            <a:r>
              <a:rPr lang="es-ES" sz="2800" b="1" dirty="0" smtClean="0">
                <a:latin typeface="Agency FB" pitchFamily="34" charset="0"/>
              </a:rPr>
              <a:t>espíritus.</a:t>
            </a:r>
            <a:endParaRPr lang="es-ES" sz="2800" b="1" dirty="0">
              <a:latin typeface="Agency FB" pitchFamily="34" charset="0"/>
            </a:endParaRPr>
          </a:p>
        </p:txBody>
      </p:sp>
      <p:pic>
        <p:nvPicPr>
          <p:cNvPr id="3" name="Picture 2" descr="acebo"/>
          <p:cNvPicPr>
            <a:picLocks noChangeAspect="1" noChangeArrowheads="1"/>
          </p:cNvPicPr>
          <p:nvPr/>
        </p:nvPicPr>
        <p:blipFill>
          <a:blip r:embed="rId2"/>
          <a:srcRect/>
          <a:stretch>
            <a:fillRect/>
          </a:stretch>
        </p:blipFill>
        <p:spPr bwMode="auto">
          <a:xfrm>
            <a:off x="211107" y="283107"/>
            <a:ext cx="2033837" cy="2432054"/>
          </a:xfrm>
          <a:prstGeom prst="ellipse">
            <a:avLst/>
          </a:prstGeom>
          <a:noFill/>
          <a:effectLst>
            <a:softEdge rad="317500"/>
          </a:effectLst>
        </p:spPr>
      </p:pic>
    </p:spTree>
  </p:cSld>
  <p:clrMapOvr>
    <a:masterClrMapping/>
  </p:clrMapOvr>
  <p:transition spd="slow" advTm="22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Imagen relacionada"/>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Resultado de imagen de ACEBO"/>
          <p:cNvPicPr>
            <a:picLocks noChangeAspect="1" noChangeArrowheads="1"/>
          </p:cNvPicPr>
          <p:nvPr/>
        </p:nvPicPr>
        <p:blipFill>
          <a:blip r:embed="rId2"/>
          <a:srcRect b="16635"/>
          <a:stretch>
            <a:fillRect/>
          </a:stretch>
        </p:blipFill>
        <p:spPr bwMode="auto">
          <a:xfrm>
            <a:off x="0" y="-1"/>
            <a:ext cx="9290050" cy="6858001"/>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Imagen relacionada"/>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Resultado de imagen de acebo"/>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01753" y="1785926"/>
            <a:ext cx="6323040" cy="3416320"/>
          </a:xfrm>
          <a:prstGeom prst="rect">
            <a:avLst/>
          </a:prstGeom>
        </p:spPr>
        <p:txBody>
          <a:bodyPr wrap="square">
            <a:spAutoFit/>
          </a:bodyPr>
          <a:lstStyle/>
          <a:p>
            <a:pPr algn="ctr"/>
            <a:r>
              <a:rPr lang="es-ES" sz="2400" b="1" dirty="0" smtClean="0">
                <a:latin typeface="Agency FB" pitchFamily="34" charset="0"/>
              </a:rPr>
              <a:t>Acebo, la planta de navidad en peligro de extinción El origen de su nombre, como tantos otros, lo debemos al latín. </a:t>
            </a:r>
            <a:r>
              <a:rPr lang="es-ES" sz="2400" b="1" dirty="0" err="1" smtClean="0">
                <a:latin typeface="Agency FB" pitchFamily="34" charset="0"/>
              </a:rPr>
              <a:t>Acer</a:t>
            </a:r>
            <a:r>
              <a:rPr lang="es-ES" sz="2400" b="1" dirty="0" smtClean="0">
                <a:latin typeface="Agency FB" pitchFamily="34" charset="0"/>
              </a:rPr>
              <a:t>, acre y </a:t>
            </a:r>
            <a:r>
              <a:rPr lang="es-ES" sz="2400" b="1" dirty="0" err="1" smtClean="0">
                <a:latin typeface="Agency FB" pitchFamily="34" charset="0"/>
              </a:rPr>
              <a:t>acerbus</a:t>
            </a:r>
            <a:r>
              <a:rPr lang="es-ES" sz="2400" b="1" dirty="0" smtClean="0">
                <a:latin typeface="Agency FB" pitchFamily="34" charset="0"/>
              </a:rPr>
              <a:t> significa acre, atendiendo a su sabor, y recio si prestamos atención a su forma, puesto que sus hojas representan una especie de agujas. Desde que la Iglesia Católica introdujo este arbusto combatiendo al pagano muérdago, su uso </a:t>
            </a:r>
            <a:r>
              <a:rPr lang="es-ES" sz="2400" b="1" dirty="0" err="1" smtClean="0">
                <a:latin typeface="Agency FB" pitchFamily="34" charset="0"/>
              </a:rPr>
              <a:t>fué</a:t>
            </a:r>
            <a:r>
              <a:rPr lang="es-ES" sz="2400" b="1" dirty="0" smtClean="0">
                <a:latin typeface="Agency FB" pitchFamily="34" charset="0"/>
              </a:rPr>
              <a:t> sido tan masivo que actualmente se encuentra en peligro de extinción y por tanto protegido en toda Europa. </a:t>
            </a:r>
            <a:endParaRPr lang="es-ES" sz="2400" b="1" dirty="0">
              <a:latin typeface="Agency FB" pitchFamily="34" charset="0"/>
            </a:endParaRPr>
          </a:p>
        </p:txBody>
      </p:sp>
      <p:pic>
        <p:nvPicPr>
          <p:cNvPr id="3" name="Picture 2" descr="acebo"/>
          <p:cNvPicPr>
            <a:picLocks noChangeAspect="1" noChangeArrowheads="1"/>
          </p:cNvPicPr>
          <p:nvPr/>
        </p:nvPicPr>
        <p:blipFill>
          <a:blip r:embed="rId2"/>
          <a:srcRect/>
          <a:stretch>
            <a:fillRect/>
          </a:stretch>
        </p:blipFill>
        <p:spPr bwMode="auto">
          <a:xfrm>
            <a:off x="211107" y="283107"/>
            <a:ext cx="2033837" cy="2432054"/>
          </a:xfrm>
          <a:prstGeom prst="ellipse">
            <a:avLst/>
          </a:prstGeom>
          <a:noFill/>
          <a:effectLst>
            <a:softEdge rad="317500"/>
          </a:effectLst>
        </p:spPr>
      </p:pic>
    </p:spTree>
  </p:cSld>
  <p:clrMapOvr>
    <a:masterClrMapping/>
  </p:clrMapOvr>
  <p:transition spd="slow" advTm="27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Resultado de imagen de acebo"/>
          <p:cNvPicPr>
            <a:picLocks noChangeAspect="1" noChangeArrowheads="1"/>
          </p:cNvPicPr>
          <p:nvPr/>
        </p:nvPicPr>
        <p:blipFill>
          <a:blip r:embed="rId2"/>
          <a:srcRect/>
          <a:stretch>
            <a:fillRect/>
          </a:stretch>
        </p:blipFill>
        <p:spPr bwMode="auto">
          <a:xfrm>
            <a:off x="-105602" y="-1"/>
            <a:ext cx="9637428" cy="7046779"/>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Resultado de imagen de ORLA DE acebo"/>
          <p:cNvPicPr>
            <a:picLocks noChangeAspect="1" noChangeArrowheads="1"/>
          </p:cNvPicPr>
          <p:nvPr/>
        </p:nvPicPr>
        <p:blipFill>
          <a:blip r:embed="rId2"/>
          <a:srcRect/>
          <a:stretch>
            <a:fillRect/>
          </a:stretch>
        </p:blipFill>
        <p:spPr bwMode="auto">
          <a:xfrm>
            <a:off x="-232285" y="-267425"/>
            <a:ext cx="9817962" cy="755014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Resultado de imagen de acebo"/>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acebo"/>
          <p:cNvPicPr>
            <a:picLocks noChangeAspect="1" noChangeArrowheads="1"/>
          </p:cNvPicPr>
          <p:nvPr/>
        </p:nvPicPr>
        <p:blipFill>
          <a:blip r:embed="rId2"/>
          <a:srcRect/>
          <a:stretch>
            <a:fillRect/>
          </a:stretch>
        </p:blipFill>
        <p:spPr bwMode="auto">
          <a:xfrm>
            <a:off x="-1" y="0"/>
            <a:ext cx="9352288"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57991" y="1856054"/>
            <a:ext cx="6024043" cy="3416320"/>
          </a:xfrm>
          <a:prstGeom prst="rect">
            <a:avLst/>
          </a:prstGeom>
        </p:spPr>
        <p:txBody>
          <a:bodyPr wrap="square">
            <a:spAutoFit/>
          </a:bodyPr>
          <a:lstStyle/>
          <a:p>
            <a:pPr algn="ctr"/>
            <a:r>
              <a:rPr lang="es-ES" sz="2400" b="1" dirty="0">
                <a:latin typeface="Agency FB" pitchFamily="34" charset="0"/>
              </a:rPr>
              <a:t>El </a:t>
            </a:r>
            <a:r>
              <a:rPr lang="es-ES" sz="2400" b="1" dirty="0" smtClean="0">
                <a:latin typeface="Agency FB" pitchFamily="34" charset="0"/>
              </a:rPr>
              <a:t>acebo, </a:t>
            </a:r>
            <a:r>
              <a:rPr lang="es-ES" sz="2400" b="1" dirty="0">
                <a:latin typeface="Agency FB" pitchFamily="34" charset="0"/>
              </a:rPr>
              <a:t>pertenece a la familia de las aquifoliáceas, comúnmente conocido también con el nombre de cardón o </a:t>
            </a:r>
            <a:r>
              <a:rPr lang="es-ES" sz="2400" b="1" dirty="0" err="1">
                <a:latin typeface="Agency FB" pitchFamily="34" charset="0"/>
              </a:rPr>
              <a:t>cardonera</a:t>
            </a:r>
            <a:r>
              <a:rPr lang="es-ES" sz="2400" b="1" dirty="0">
                <a:latin typeface="Agency FB" pitchFamily="34" charset="0"/>
              </a:rPr>
              <a:t>. Es un arbusto de hojas verde oscuro con espinas en sus bordes. Algunas variedades tienen los bordes color blanco, crema, amarillo. Sus frutos son bayas de color rojo que contrastan con el color verde de las hojas convirtiéndolo en un arbusto decorativo. Las flores, en cambio, son pequeñas, reunidas en ramilletes y de color blanco.</a:t>
            </a:r>
          </a:p>
        </p:txBody>
      </p:sp>
      <p:pic>
        <p:nvPicPr>
          <p:cNvPr id="3" name="Picture 2" descr="acebo"/>
          <p:cNvPicPr>
            <a:picLocks noChangeAspect="1" noChangeArrowheads="1"/>
          </p:cNvPicPr>
          <p:nvPr/>
        </p:nvPicPr>
        <p:blipFill>
          <a:blip r:embed="rId2"/>
          <a:srcRect/>
          <a:stretch>
            <a:fillRect/>
          </a:stretch>
        </p:blipFill>
        <p:spPr bwMode="auto">
          <a:xfrm>
            <a:off x="211107" y="283107"/>
            <a:ext cx="2033837" cy="2432054"/>
          </a:xfrm>
          <a:prstGeom prst="ellipse">
            <a:avLst/>
          </a:prstGeom>
          <a:noFill/>
          <a:effectLst>
            <a:softEdge rad="317500"/>
          </a:effectLst>
        </p:spPr>
      </p:pic>
    </p:spTree>
  </p:cSld>
  <p:clrMapOvr>
    <a:masterClrMapping/>
  </p:clrMapOvr>
  <p:transition spd="slow" advTm="31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Imagen relacionada"/>
          <p:cNvPicPr>
            <a:picLocks noChangeAspect="1" noChangeArrowheads="1"/>
          </p:cNvPicPr>
          <p:nvPr/>
        </p:nvPicPr>
        <p:blipFill>
          <a:blip r:embed="rId2"/>
          <a:srcRect/>
          <a:stretch>
            <a:fillRect/>
          </a:stretch>
        </p:blipFill>
        <p:spPr bwMode="auto">
          <a:xfrm>
            <a:off x="0" y="-267425"/>
            <a:ext cx="9290050" cy="7628792"/>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Imagen relacionada"/>
          <p:cNvPicPr>
            <a:picLocks noChangeAspect="1" noChangeArrowheads="1"/>
          </p:cNvPicPr>
          <p:nvPr/>
        </p:nvPicPr>
        <p:blipFill>
          <a:blip r:embed="rId2"/>
          <a:srcRect/>
          <a:stretch>
            <a:fillRect/>
          </a:stretch>
        </p:blipFill>
        <p:spPr bwMode="auto">
          <a:xfrm>
            <a:off x="0" y="-1"/>
            <a:ext cx="9299587" cy="7833251"/>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Imagen relacionada"/>
          <p:cNvPicPr>
            <a:picLocks noChangeAspect="1" noChangeArrowheads="1"/>
          </p:cNvPicPr>
          <p:nvPr/>
        </p:nvPicPr>
        <p:blipFill>
          <a:blip r:embed="rId2"/>
          <a:srcRect/>
          <a:stretch>
            <a:fillRect/>
          </a:stretch>
        </p:blipFill>
        <p:spPr bwMode="auto">
          <a:xfrm>
            <a:off x="0" y="-1"/>
            <a:ext cx="9290050" cy="6898894"/>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Imagen relacionada"/>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Resultado de imagen de acebo"/>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31307" y="1856054"/>
            <a:ext cx="6096622" cy="3416320"/>
          </a:xfrm>
          <a:prstGeom prst="rect">
            <a:avLst/>
          </a:prstGeom>
        </p:spPr>
        <p:txBody>
          <a:bodyPr wrap="square">
            <a:spAutoFit/>
          </a:bodyPr>
          <a:lstStyle/>
          <a:p>
            <a:pPr algn="ctr"/>
            <a:r>
              <a:rPr lang="es-ES" sz="2400" b="1" dirty="0">
                <a:latin typeface="Agency FB" pitchFamily="34" charset="0"/>
              </a:rPr>
              <a:t>El acebo siempre fue considerado como una planta mágica. Plinio el Viejo ya aconsejaba en el año 100 a.C. plantar el acebo cerca de la entrada de la casa para proteger el hogar de la perfidia y los demonios. Se creía que las hojas puntiagudas del acebo podían alejar a los espíritus malignos.</a:t>
            </a:r>
          </a:p>
          <a:p>
            <a:pPr algn="ctr"/>
            <a:r>
              <a:rPr lang="es-ES" sz="2400" b="1" dirty="0">
                <a:latin typeface="Agency FB" pitchFamily="34" charset="0"/>
              </a:rPr>
              <a:t>Los romanos acostumbraban regalar ramas de acebo a los recién casados como signo de buenos augurios y como un gesto de simpatía hacia la nueva pareja.</a:t>
            </a:r>
          </a:p>
        </p:txBody>
      </p:sp>
      <p:pic>
        <p:nvPicPr>
          <p:cNvPr id="3" name="Picture 2" descr="acebo"/>
          <p:cNvPicPr>
            <a:picLocks noChangeAspect="1" noChangeArrowheads="1"/>
          </p:cNvPicPr>
          <p:nvPr/>
        </p:nvPicPr>
        <p:blipFill>
          <a:blip r:embed="rId2"/>
          <a:srcRect/>
          <a:stretch>
            <a:fillRect/>
          </a:stretch>
        </p:blipFill>
        <p:spPr bwMode="auto">
          <a:xfrm>
            <a:off x="211107" y="283107"/>
            <a:ext cx="2033837" cy="2432054"/>
          </a:xfrm>
          <a:prstGeom prst="ellipse">
            <a:avLst/>
          </a:prstGeom>
          <a:noFill/>
          <a:effectLst>
            <a:softEdge rad="317500"/>
          </a:effectLst>
        </p:spPr>
      </p:pic>
    </p:spTree>
  </p:cSld>
  <p:clrMapOvr>
    <a:masterClrMapping/>
  </p:clrMapOvr>
  <p:transition spd="slow" advTm="30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Resultado de imagen de acebo"/>
          <p:cNvPicPr>
            <a:picLocks noChangeAspect="1" noChangeArrowheads="1"/>
          </p:cNvPicPr>
          <p:nvPr/>
        </p:nvPicPr>
        <p:blipFill>
          <a:blip r:embed="rId2"/>
          <a:srcRect/>
          <a:stretch>
            <a:fillRect/>
          </a:stretch>
        </p:blipFill>
        <p:spPr bwMode="auto">
          <a:xfrm>
            <a:off x="0" y="-1"/>
            <a:ext cx="9589531" cy="7597309"/>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Resultado de imagen de acebo"/>
          <p:cNvPicPr>
            <a:picLocks noChangeAspect="1" noChangeArrowheads="1"/>
          </p:cNvPicPr>
          <p:nvPr/>
        </p:nvPicPr>
        <p:blipFill>
          <a:blip r:embed="rId2"/>
          <a:srcRect/>
          <a:stretch>
            <a:fillRect/>
          </a:stretch>
        </p:blipFill>
        <p:spPr bwMode="auto">
          <a:xfrm>
            <a:off x="0" y="0"/>
            <a:ext cx="9290050" cy="7204072"/>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Imagen relacionada"/>
          <p:cNvPicPr>
            <a:picLocks noChangeAspect="1" noChangeArrowheads="1"/>
          </p:cNvPicPr>
          <p:nvPr/>
        </p:nvPicPr>
        <p:blipFill>
          <a:blip r:embed="rId2"/>
          <a:srcRect/>
          <a:stretch>
            <a:fillRect/>
          </a:stretch>
        </p:blipFill>
        <p:spPr bwMode="auto">
          <a:xfrm>
            <a:off x="0" y="-1"/>
            <a:ext cx="9290050" cy="712542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Imagen relacionada"/>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Imagen relacionada"/>
          <p:cNvPicPr>
            <a:picLocks noChangeAspect="1" noChangeArrowheads="1"/>
          </p:cNvPicPr>
          <p:nvPr/>
        </p:nvPicPr>
        <p:blipFill>
          <a:blip r:embed="rId2"/>
          <a:srcRect/>
          <a:stretch>
            <a:fillRect/>
          </a:stretch>
        </p:blipFill>
        <p:spPr bwMode="auto">
          <a:xfrm>
            <a:off x="0" y="0"/>
            <a:ext cx="9290050" cy="7646499"/>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58943" y="1071546"/>
            <a:ext cx="6430372" cy="4893647"/>
          </a:xfrm>
          <a:prstGeom prst="rect">
            <a:avLst/>
          </a:prstGeom>
        </p:spPr>
        <p:txBody>
          <a:bodyPr wrap="square">
            <a:spAutoFit/>
          </a:bodyPr>
          <a:lstStyle/>
          <a:p>
            <a:pPr algn="ctr"/>
            <a:r>
              <a:rPr lang="es-ES" sz="2400" b="1" dirty="0">
                <a:latin typeface="Agency FB" pitchFamily="34" charset="0"/>
              </a:rPr>
              <a:t>Leyenda del acebo</a:t>
            </a:r>
          </a:p>
          <a:p>
            <a:pPr algn="ctr"/>
            <a:r>
              <a:rPr lang="es-ES" sz="2400" b="1" dirty="0">
                <a:latin typeface="Agency FB" pitchFamily="34" charset="0"/>
              </a:rPr>
              <a:t>Con respecto al nacimiento del acebo existe una leyenda de los países nórdicos según la cual el hijo del dios Odín, </a:t>
            </a:r>
            <a:r>
              <a:rPr lang="es-ES" sz="2400" b="1" dirty="0" err="1">
                <a:latin typeface="Agency FB" pitchFamily="34" charset="0"/>
              </a:rPr>
              <a:t>Balder</a:t>
            </a:r>
            <a:r>
              <a:rPr lang="es-ES" sz="2400" b="1" dirty="0">
                <a:latin typeface="Agency FB" pitchFamily="34" charset="0"/>
              </a:rPr>
              <a:t>, fue alcanzado por una flecha y cayó sobre una planta de acebo. Cuando murió </a:t>
            </a:r>
            <a:r>
              <a:rPr lang="es-ES" sz="2400" b="1" dirty="0" err="1">
                <a:latin typeface="Agency FB" pitchFamily="34" charset="0"/>
              </a:rPr>
              <a:t>Balder</a:t>
            </a:r>
            <a:r>
              <a:rPr lang="es-ES" sz="2400" b="1" dirty="0">
                <a:latin typeface="Agency FB" pitchFamily="34" charset="0"/>
              </a:rPr>
              <a:t>, su padre quiso recompensar a la planta que lo había protegido en sus últimos minutos de vida y la transformó en una siempre verde llena de frutos rojos, como símbolo de la sangre de su hijo.</a:t>
            </a:r>
          </a:p>
          <a:p>
            <a:pPr algn="ctr"/>
            <a:r>
              <a:rPr lang="es-ES" sz="2400" b="1" dirty="0">
                <a:latin typeface="Agency FB" pitchFamily="34" charset="0"/>
              </a:rPr>
              <a:t>Entre los druidas (sacerdotes de la antigua Britania) se creía que el acebo podía proteger al hombre de las frías noches de invierno y que cualquier animal salvaje podía ser domesticado empujándolo sobre las ramas de acebo</a:t>
            </a:r>
            <a:r>
              <a:rPr lang="es-ES" sz="2400" dirty="0">
                <a:latin typeface="Agency FB" pitchFamily="34" charset="0"/>
              </a:rPr>
              <a:t>.</a:t>
            </a:r>
          </a:p>
        </p:txBody>
      </p:sp>
      <p:pic>
        <p:nvPicPr>
          <p:cNvPr id="3" name="Picture 2" descr="acebo"/>
          <p:cNvPicPr>
            <a:picLocks noChangeAspect="1" noChangeArrowheads="1"/>
          </p:cNvPicPr>
          <p:nvPr/>
        </p:nvPicPr>
        <p:blipFill>
          <a:blip r:embed="rId2"/>
          <a:srcRect/>
          <a:stretch>
            <a:fillRect/>
          </a:stretch>
        </p:blipFill>
        <p:spPr bwMode="auto">
          <a:xfrm>
            <a:off x="211107" y="283107"/>
            <a:ext cx="2033837" cy="2432054"/>
          </a:xfrm>
          <a:prstGeom prst="ellipse">
            <a:avLst/>
          </a:prstGeom>
          <a:noFill/>
          <a:effectLst>
            <a:softEdge rad="317500"/>
          </a:effectLst>
        </p:spPr>
      </p:pic>
    </p:spTree>
  </p:cSld>
  <p:clrMapOvr>
    <a:masterClrMapping/>
  </p:clrMapOvr>
  <p:transition spd="slow" advTm="39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Imagen relacionada"/>
          <p:cNvPicPr>
            <a:picLocks noChangeAspect="1" noChangeArrowheads="1"/>
          </p:cNvPicPr>
          <p:nvPr/>
        </p:nvPicPr>
        <p:blipFill>
          <a:blip r:embed="rId2"/>
          <a:srcRect/>
          <a:stretch>
            <a:fillRect/>
          </a:stretch>
        </p:blipFill>
        <p:spPr bwMode="auto">
          <a:xfrm>
            <a:off x="0" y="0"/>
            <a:ext cx="9290050" cy="7106149"/>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ORLA DE acebo"/>
          <p:cNvPicPr>
            <a:picLocks noChangeAspect="1" noChangeArrowheads="1"/>
          </p:cNvPicPr>
          <p:nvPr/>
        </p:nvPicPr>
        <p:blipFill>
          <a:blip r:embed="rId2"/>
          <a:srcRect/>
          <a:stretch>
            <a:fillRect/>
          </a:stretch>
        </p:blipFill>
        <p:spPr bwMode="auto">
          <a:xfrm>
            <a:off x="0" y="0"/>
            <a:ext cx="9530960" cy="7215214"/>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Resultado de imagen de ACEBO"/>
          <p:cNvPicPr>
            <a:picLocks noChangeAspect="1" noChangeArrowheads="1"/>
          </p:cNvPicPr>
          <p:nvPr/>
        </p:nvPicPr>
        <p:blipFill>
          <a:blip r:embed="rId2"/>
          <a:srcRect/>
          <a:stretch>
            <a:fillRect/>
          </a:stretch>
        </p:blipFill>
        <p:spPr bwMode="auto">
          <a:xfrm>
            <a:off x="0" y="0"/>
            <a:ext cx="9290050" cy="7864704"/>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Imagen relacionada"/>
          <p:cNvPicPr>
            <a:picLocks noChangeAspect="1" noChangeArrowheads="1"/>
          </p:cNvPicPr>
          <p:nvPr/>
        </p:nvPicPr>
        <p:blipFill>
          <a:blip r:embed="rId2"/>
          <a:srcRect/>
          <a:stretch>
            <a:fillRect/>
          </a:stretch>
        </p:blipFill>
        <p:spPr bwMode="auto">
          <a:xfrm>
            <a:off x="0" y="0"/>
            <a:ext cx="9649019" cy="712299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Resultado de imagen de ORLA DE acebo"/>
          <p:cNvPicPr>
            <a:picLocks noChangeAspect="1" noChangeArrowheads="1"/>
          </p:cNvPicPr>
          <p:nvPr/>
        </p:nvPicPr>
        <p:blipFill>
          <a:blip r:embed="rId2"/>
          <a:srcRect/>
          <a:stretch>
            <a:fillRect/>
          </a:stretch>
        </p:blipFill>
        <p:spPr bwMode="auto">
          <a:xfrm>
            <a:off x="0" y="0"/>
            <a:ext cx="9290050" cy="8698372"/>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04624" y="1069580"/>
            <a:ext cx="6604674" cy="5262979"/>
          </a:xfrm>
          <a:prstGeom prst="rect">
            <a:avLst/>
          </a:prstGeom>
        </p:spPr>
        <p:txBody>
          <a:bodyPr wrap="square">
            <a:spAutoFit/>
          </a:bodyPr>
          <a:lstStyle/>
          <a:p>
            <a:pPr algn="ctr"/>
            <a:r>
              <a:rPr lang="es-ES" sz="2400" b="1" dirty="0">
                <a:latin typeface="Agency FB" pitchFamily="34" charset="0"/>
              </a:rPr>
              <a:t>El acebo como planta de Navidad</a:t>
            </a:r>
          </a:p>
          <a:p>
            <a:pPr algn="ctr"/>
            <a:r>
              <a:rPr lang="es-ES" sz="2400" b="1" dirty="0">
                <a:latin typeface="Agency FB" pitchFamily="34" charset="0"/>
              </a:rPr>
              <a:t>Con el pasar de los siglos, las creencias mágicas fueron desapareciendo y el acebo comenzó a utilizarse cada vez más como adorno y planta navideña. Los primeros que lo utilizaron con tal fin fueron los irlandeses que como eran pobres para arreglar sus casas con otro tipo de adorno, usaron las ramas y frutos del acebo.</a:t>
            </a:r>
          </a:p>
          <a:p>
            <a:pPr algn="ctr"/>
            <a:r>
              <a:rPr lang="es-ES" sz="2400" b="1" dirty="0">
                <a:latin typeface="Agency FB" pitchFamily="34" charset="0"/>
              </a:rPr>
              <a:t>Más tarde los cristianos importaron esta tradición y el uso del acebo durante el periodo de la Navidad se difundió por toda Europa. El motivo por el cual los cristianos utilizaron esta planta reside en la estructura de la planta: las hojas recuerdan las espinas de la cruz de Jesús, los frutos rojos evocan la sangre, mientras las flores blancas representan la pureza de María.</a:t>
            </a:r>
          </a:p>
        </p:txBody>
      </p:sp>
      <p:pic>
        <p:nvPicPr>
          <p:cNvPr id="3" name="Picture 2" descr="acebo"/>
          <p:cNvPicPr>
            <a:picLocks noChangeAspect="1" noChangeArrowheads="1"/>
          </p:cNvPicPr>
          <p:nvPr/>
        </p:nvPicPr>
        <p:blipFill>
          <a:blip r:embed="rId2"/>
          <a:srcRect/>
          <a:stretch>
            <a:fillRect/>
          </a:stretch>
        </p:blipFill>
        <p:spPr bwMode="auto">
          <a:xfrm>
            <a:off x="211107" y="283107"/>
            <a:ext cx="2033837" cy="2432054"/>
          </a:xfrm>
          <a:prstGeom prst="ellipse">
            <a:avLst/>
          </a:prstGeom>
          <a:noFill/>
          <a:effectLst>
            <a:softEdge rad="317500"/>
          </a:effectLst>
        </p:spPr>
      </p:pic>
    </p:spTree>
  </p:cSld>
  <p:clrMapOvr>
    <a:masterClrMapping/>
  </p:clrMapOvr>
  <p:transition spd="slow" advTm="42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Resultado de imagen de ACEBO"/>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Resultado de imagen de ACEBO"/>
          <p:cNvPicPr>
            <a:picLocks noChangeAspect="1" noChangeArrowheads="1"/>
          </p:cNvPicPr>
          <p:nvPr/>
        </p:nvPicPr>
        <p:blipFill>
          <a:blip r:embed="rId2"/>
          <a:srcRect/>
          <a:stretch>
            <a:fillRect/>
          </a:stretch>
        </p:blipFill>
        <p:spPr bwMode="auto">
          <a:xfrm>
            <a:off x="0" y="0"/>
            <a:ext cx="9290050" cy="6917557"/>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acebo navidad"/>
          <p:cNvPicPr>
            <a:picLocks noChangeAspect="1" noChangeArrowheads="1"/>
          </p:cNvPicPr>
          <p:nvPr/>
        </p:nvPicPr>
        <p:blipFill>
          <a:blip r:embed="rId2"/>
          <a:srcRect/>
          <a:stretch>
            <a:fillRect/>
          </a:stretch>
        </p:blipFill>
        <p:spPr bwMode="auto">
          <a:xfrm>
            <a:off x="-1" y="0"/>
            <a:ext cx="929005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8" name="Picture 4" descr="Resultado de imagen de acebo navidad"/>
          <p:cNvPicPr>
            <a:picLocks noChangeAspect="1" noChangeArrowheads="1"/>
          </p:cNvPicPr>
          <p:nvPr/>
        </p:nvPicPr>
        <p:blipFill>
          <a:blip r:embed="rId2"/>
          <a:srcRect/>
          <a:stretch>
            <a:fillRect/>
          </a:stretch>
        </p:blipFill>
        <p:spPr bwMode="auto">
          <a:xfrm>
            <a:off x="0" y="0"/>
            <a:ext cx="9264378"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Resultado de imagen de ACEBO"/>
          <p:cNvPicPr>
            <a:picLocks noChangeAspect="1" noChangeArrowheads="1"/>
          </p:cNvPicPr>
          <p:nvPr/>
        </p:nvPicPr>
        <p:blipFill>
          <a:blip r:embed="rId3"/>
          <a:srcRect/>
          <a:stretch>
            <a:fillRect/>
          </a:stretch>
        </p:blipFill>
        <p:spPr bwMode="auto">
          <a:xfrm>
            <a:off x="0" y="0"/>
            <a:ext cx="9290050" cy="6833553"/>
          </a:xfrm>
          <a:prstGeom prst="rect">
            <a:avLst/>
          </a:prstGeom>
          <a:noFill/>
        </p:spPr>
      </p:pic>
    </p:spTree>
  </p:cSld>
  <p:clrMapOvr>
    <a:masterClrMapping/>
  </p:clrMapOvr>
  <p:transition spd="slow" advTm="6000">
    <p:random/>
    <p:sndAc>
      <p:stSnd>
        <p:snd r:embed="rId2" name="04 - white christmas.wav"/>
      </p:stSnd>
    </p:sndAc>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715935" y="1571612"/>
            <a:ext cx="8107737"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effectLst/>
                <a:latin typeface="Agency FB" pitchFamily="34" charset="0"/>
                <a:cs typeface="Times New Roman" pitchFamily="18" charset="0"/>
              </a:rPr>
              <a:t>REFLEXION DE NAVIDAD</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effectLst/>
                <a:latin typeface="Agency FB" pitchFamily="34" charset="0"/>
                <a:cs typeface="Times New Roman" pitchFamily="18" charset="0"/>
              </a:rPr>
              <a:t>Ocurre a menudo que nos faltan palabras para comunicar</a:t>
            </a:r>
            <a:br>
              <a:rPr kumimoji="0" lang="es-ES" sz="2000" b="1" i="0" u="none" strike="noStrike" cap="none" normalizeH="0" baseline="0" dirty="0" smtClean="0">
                <a:ln>
                  <a:noFill/>
                </a:ln>
                <a:effectLst/>
                <a:latin typeface="Agency FB" pitchFamily="34" charset="0"/>
                <a:cs typeface="Times New Roman" pitchFamily="18" charset="0"/>
              </a:rPr>
            </a:br>
            <a:r>
              <a:rPr kumimoji="0" lang="es-ES" sz="2000" b="1" i="0" u="none" strike="noStrike" cap="none" normalizeH="0" baseline="0" dirty="0" smtClean="0">
                <a:ln>
                  <a:noFill/>
                </a:ln>
                <a:effectLst/>
                <a:latin typeface="Agency FB" pitchFamily="34" charset="0"/>
                <a:cs typeface="Times New Roman" pitchFamily="18" charset="0"/>
              </a:rPr>
              <a:t>lo que vivimos y lo que sentimos.</a:t>
            </a:r>
            <a:endParaRPr kumimoji="0" lang="es-ES" sz="2000" b="1" i="0" u="none" strike="noStrike" cap="none" normalizeH="0" baseline="0" dirty="0" smtClean="0">
              <a:ln>
                <a:noFill/>
              </a:ln>
              <a:effectLst/>
              <a:latin typeface="Agency FB"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000" b="1" i="0" u="none" strike="noStrike" cap="none" normalizeH="0" baseline="0" dirty="0" smtClean="0">
                <a:ln>
                  <a:noFill/>
                </a:ln>
                <a:effectLst/>
                <a:latin typeface="Agency FB" pitchFamily="34" charset="0"/>
                <a:cs typeface="Times New Roman" pitchFamily="18" charset="0"/>
              </a:rPr>
              <a:t>La Navidad nos envuelve con su hechizo;</a:t>
            </a:r>
            <a:br>
              <a:rPr kumimoji="0" lang="es-ES" sz="2000" b="1" i="0" u="none" strike="noStrike" cap="none" normalizeH="0" baseline="0" dirty="0" smtClean="0">
                <a:ln>
                  <a:noFill/>
                </a:ln>
                <a:effectLst/>
                <a:latin typeface="Agency FB" pitchFamily="34" charset="0"/>
                <a:cs typeface="Times New Roman" pitchFamily="18" charset="0"/>
              </a:rPr>
            </a:br>
            <a:r>
              <a:rPr kumimoji="0" lang="es-ES" sz="2000" b="1" i="0" u="none" strike="noStrike" cap="none" normalizeH="0" baseline="0" dirty="0" smtClean="0">
                <a:ln>
                  <a:noFill/>
                </a:ln>
                <a:effectLst/>
                <a:latin typeface="Agency FB" pitchFamily="34" charset="0"/>
                <a:cs typeface="Times New Roman" pitchFamily="18" charset="0"/>
              </a:rPr>
              <a:t>y mientras estamos bajo esa mágica influencia,</a:t>
            </a:r>
            <a:br>
              <a:rPr kumimoji="0" lang="es-ES" sz="2000" b="1" i="0" u="none" strike="noStrike" cap="none" normalizeH="0" baseline="0" dirty="0" smtClean="0">
                <a:ln>
                  <a:noFill/>
                </a:ln>
                <a:effectLst/>
                <a:latin typeface="Agency FB" pitchFamily="34" charset="0"/>
                <a:cs typeface="Times New Roman" pitchFamily="18" charset="0"/>
              </a:rPr>
            </a:br>
            <a:r>
              <a:rPr kumimoji="0" lang="es-ES" sz="2000" b="1" i="0" u="none" strike="noStrike" cap="none" normalizeH="0" baseline="0" dirty="0" smtClean="0">
                <a:ln>
                  <a:noFill/>
                </a:ln>
                <a:effectLst/>
                <a:latin typeface="Agency FB" pitchFamily="34" charset="0"/>
                <a:cs typeface="Times New Roman" pitchFamily="18" charset="0"/>
              </a:rPr>
              <a:t>no necesitamos palabras: nos basta sentir, vivir y compartir.</a:t>
            </a:r>
            <a:endParaRPr kumimoji="0" lang="es-ES" sz="2000" b="1" i="0" u="none" strike="noStrike" cap="none" normalizeH="0" baseline="0" dirty="0" smtClean="0">
              <a:ln>
                <a:noFill/>
              </a:ln>
              <a:effectLst/>
              <a:latin typeface="Agency FB"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000" b="1" i="0" u="none" strike="noStrike" cap="none" normalizeH="0" baseline="0" dirty="0" smtClean="0">
                <a:ln>
                  <a:noFill/>
                </a:ln>
                <a:effectLst/>
                <a:latin typeface="Agency FB" pitchFamily="34" charset="0"/>
                <a:cs typeface="Times New Roman" pitchFamily="18" charset="0"/>
              </a:rPr>
              <a:t>Pero llega un momento en que ya sea para nosotros mismos, ya sea para los demás,</a:t>
            </a:r>
            <a:br>
              <a:rPr kumimoji="0" lang="es-ES" sz="2000" b="1" i="0" u="none" strike="noStrike" cap="none" normalizeH="0" baseline="0" dirty="0" smtClean="0">
                <a:ln>
                  <a:noFill/>
                </a:ln>
                <a:effectLst/>
                <a:latin typeface="Agency FB" pitchFamily="34" charset="0"/>
                <a:cs typeface="Times New Roman" pitchFamily="18" charset="0"/>
              </a:rPr>
            </a:br>
            <a:r>
              <a:rPr kumimoji="0" lang="es-ES" sz="2000" b="1" i="0" u="none" strike="noStrike" cap="none" normalizeH="0" baseline="0" dirty="0" smtClean="0">
                <a:ln>
                  <a:noFill/>
                </a:ln>
                <a:effectLst/>
                <a:latin typeface="Agency FB" pitchFamily="34" charset="0"/>
                <a:cs typeface="Times New Roman" pitchFamily="18" charset="0"/>
              </a:rPr>
              <a:t>le hemos de poner letra a la música; hemos de acertar a explicar o a explicarnos</a:t>
            </a:r>
            <a:br>
              <a:rPr kumimoji="0" lang="es-ES" sz="2000" b="1" i="0" u="none" strike="noStrike" cap="none" normalizeH="0" baseline="0" dirty="0" smtClean="0">
                <a:ln>
                  <a:noFill/>
                </a:ln>
                <a:effectLst/>
                <a:latin typeface="Agency FB" pitchFamily="34" charset="0"/>
                <a:cs typeface="Times New Roman" pitchFamily="18" charset="0"/>
              </a:rPr>
            </a:br>
            <a:r>
              <a:rPr kumimoji="0" lang="es-ES" sz="2000" b="1" i="0" u="none" strike="noStrike" cap="none" normalizeH="0" baseline="0" dirty="0" smtClean="0">
                <a:ln>
                  <a:noFill/>
                </a:ln>
                <a:effectLst/>
                <a:latin typeface="Agency FB" pitchFamily="34" charset="0"/>
                <a:cs typeface="Times New Roman" pitchFamily="18" charset="0"/>
              </a:rPr>
              <a:t>qué es la Navidad, </a:t>
            </a:r>
            <a:br>
              <a:rPr kumimoji="0" lang="es-ES" sz="2000" b="1" i="0" u="none" strike="noStrike" cap="none" normalizeH="0" baseline="0" dirty="0" smtClean="0">
                <a:ln>
                  <a:noFill/>
                </a:ln>
                <a:effectLst/>
                <a:latin typeface="Agency FB" pitchFamily="34" charset="0"/>
                <a:cs typeface="Times New Roman" pitchFamily="18" charset="0"/>
              </a:rPr>
            </a:br>
            <a:r>
              <a:rPr kumimoji="0" lang="es-ES" sz="2000" b="1" i="0" u="none" strike="noStrike" cap="none" normalizeH="0" baseline="0" dirty="0" smtClean="0">
                <a:ln>
                  <a:noFill/>
                </a:ln>
                <a:effectLst/>
                <a:latin typeface="Agency FB" pitchFamily="34" charset="0"/>
                <a:cs typeface="Times New Roman" pitchFamily="18" charset="0"/>
              </a:rPr>
              <a:t>qué fuerzas misteriosas actúan en ella,</a:t>
            </a:r>
            <a:br>
              <a:rPr kumimoji="0" lang="es-ES" sz="2000" b="1" i="0" u="none" strike="noStrike" cap="none" normalizeH="0" baseline="0" dirty="0" smtClean="0">
                <a:ln>
                  <a:noFill/>
                </a:ln>
                <a:effectLst/>
                <a:latin typeface="Agency FB" pitchFamily="34" charset="0"/>
                <a:cs typeface="Times New Roman" pitchFamily="18" charset="0"/>
              </a:rPr>
            </a:br>
            <a:r>
              <a:rPr kumimoji="0" lang="es-ES" sz="2000" b="1" i="0" u="none" strike="noStrike" cap="none" normalizeH="0" baseline="0" dirty="0" smtClean="0">
                <a:ln>
                  <a:noFill/>
                </a:ln>
                <a:effectLst/>
                <a:latin typeface="Agency FB" pitchFamily="34" charset="0"/>
                <a:cs typeface="Times New Roman" pitchFamily="18" charset="0"/>
              </a:rPr>
              <a:t>por qué somos diferentes en Navidad.</a:t>
            </a:r>
            <a:endParaRPr kumimoji="0" lang="es-ES" sz="2000" b="1" i="0" u="none" strike="noStrike" cap="none" normalizeH="0" baseline="0" dirty="0" smtClean="0">
              <a:ln>
                <a:noFill/>
              </a:ln>
              <a:effectLst/>
              <a:latin typeface="Agency FB"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s-ES" sz="2000" b="1" i="0" u="none" strike="noStrike" cap="none" normalizeH="0" baseline="0" dirty="0" smtClean="0">
                <a:ln>
                  <a:noFill/>
                </a:ln>
                <a:effectLst/>
                <a:latin typeface="Agency FB" pitchFamily="34" charset="0"/>
                <a:cs typeface="Times New Roman" pitchFamily="18" charset="0"/>
              </a:rPr>
              <a:t>Llega el momento en que toca meditar, escribir, conversar... </a:t>
            </a:r>
            <a:br>
              <a:rPr kumimoji="0" lang="es-ES" sz="2000" b="1" i="0" u="none" strike="noStrike" cap="none" normalizeH="0" baseline="0" dirty="0" smtClean="0">
                <a:ln>
                  <a:noFill/>
                </a:ln>
                <a:effectLst/>
                <a:latin typeface="Agency FB" pitchFamily="34" charset="0"/>
                <a:cs typeface="Times New Roman" pitchFamily="18" charset="0"/>
              </a:rPr>
            </a:br>
            <a:r>
              <a:rPr kumimoji="0" lang="es-ES" sz="2000" b="1" i="0" u="none" strike="noStrike" cap="none" normalizeH="0" baseline="0" dirty="0" smtClean="0">
                <a:ln>
                  <a:noFill/>
                </a:ln>
                <a:effectLst/>
                <a:latin typeface="Agency FB" pitchFamily="34" charset="0"/>
                <a:cs typeface="Times New Roman" pitchFamily="18" charset="0"/>
              </a:rPr>
              <a:t>Pero no podemos envolver los sentimientos en palabras... porque no se dejan: </a:t>
            </a:r>
            <a:br>
              <a:rPr kumimoji="0" lang="es-ES" sz="2000" b="1" i="0" u="none" strike="noStrike" cap="none" normalizeH="0" baseline="0" dirty="0" smtClean="0">
                <a:ln>
                  <a:noFill/>
                </a:ln>
                <a:effectLst/>
                <a:latin typeface="Agency FB" pitchFamily="34" charset="0"/>
                <a:cs typeface="Times New Roman" pitchFamily="18" charset="0"/>
              </a:rPr>
            </a:br>
            <a:r>
              <a:rPr kumimoji="0" lang="es-ES" sz="2000" b="1" i="0" u="none" strike="noStrike" cap="none" normalizeH="0" baseline="0" dirty="0" smtClean="0">
                <a:ln>
                  <a:noFill/>
                </a:ln>
                <a:effectLst/>
                <a:latin typeface="Agency FB" pitchFamily="34" charset="0"/>
                <a:cs typeface="Times New Roman" pitchFamily="18" charset="0"/>
              </a:rPr>
              <a:t>son más bien los sentimientos los que envuelven a las palabras.</a:t>
            </a:r>
            <a:endParaRPr kumimoji="0" lang="es-ES" sz="2000" b="1" i="0" u="none" strike="noStrike" cap="none" normalizeH="0" baseline="0" dirty="0" smtClean="0">
              <a:ln>
                <a:noFill/>
              </a:ln>
              <a:effectLst/>
              <a:latin typeface="Agency FB" pitchFamily="34" charset="0"/>
              <a:cs typeface="Arial" pitchFamily="34" charset="0"/>
            </a:endParaRPr>
          </a:p>
        </p:txBody>
      </p:sp>
      <p:pic>
        <p:nvPicPr>
          <p:cNvPr id="3" name="Picture 2" descr="acebo"/>
          <p:cNvPicPr>
            <a:picLocks noChangeAspect="1" noChangeArrowheads="1"/>
          </p:cNvPicPr>
          <p:nvPr/>
        </p:nvPicPr>
        <p:blipFill>
          <a:blip r:embed="rId2"/>
          <a:srcRect/>
          <a:stretch>
            <a:fillRect/>
          </a:stretch>
        </p:blipFill>
        <p:spPr bwMode="auto">
          <a:xfrm>
            <a:off x="0" y="283107"/>
            <a:ext cx="2359009" cy="2432054"/>
          </a:xfrm>
          <a:prstGeom prst="ellipse">
            <a:avLst/>
          </a:prstGeom>
          <a:noFill/>
          <a:effectLst>
            <a:softEdge rad="317500"/>
          </a:effectLst>
        </p:spPr>
      </p:pic>
    </p:spTree>
  </p:cSld>
  <p:clrMapOvr>
    <a:masterClrMapping/>
  </p:clrMapOvr>
  <p:transition spd="slow" advTm="49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Acebo nevado"/>
          <p:cNvPicPr>
            <a:picLocks noChangeAspect="1" noChangeArrowheads="1"/>
          </p:cNvPicPr>
          <p:nvPr/>
        </p:nvPicPr>
        <p:blipFill>
          <a:blip r:embed="rId2"/>
          <a:srcRect/>
          <a:stretch>
            <a:fillRect/>
          </a:stretch>
        </p:blipFill>
        <p:spPr bwMode="auto">
          <a:xfrm>
            <a:off x="0" y="1"/>
            <a:ext cx="9290050" cy="6920936"/>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Resultado de imagen de ACEBO"/>
          <p:cNvPicPr>
            <a:picLocks noChangeAspect="1" noChangeArrowheads="1"/>
          </p:cNvPicPr>
          <p:nvPr/>
        </p:nvPicPr>
        <p:blipFill>
          <a:blip r:embed="rId2"/>
          <a:srcRect/>
          <a:stretch>
            <a:fillRect/>
          </a:stretch>
        </p:blipFill>
        <p:spPr bwMode="auto">
          <a:xfrm>
            <a:off x="-1" y="0"/>
            <a:ext cx="929005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acebo"/>
          <p:cNvPicPr>
            <a:picLocks noChangeAspect="1" noChangeArrowheads="1"/>
          </p:cNvPicPr>
          <p:nvPr/>
        </p:nvPicPr>
        <p:blipFill>
          <a:blip r:embed="rId2"/>
          <a:srcRect/>
          <a:stretch>
            <a:fillRect/>
          </a:stretch>
        </p:blipFill>
        <p:spPr bwMode="auto">
          <a:xfrm>
            <a:off x="-116125" y="0"/>
            <a:ext cx="940617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858943" y="1214422"/>
            <a:ext cx="6643734" cy="4524315"/>
          </a:xfrm>
          <a:prstGeom prst="rect">
            <a:avLst/>
          </a:prstGeom>
        </p:spPr>
        <p:txBody>
          <a:bodyPr wrap="square">
            <a:spAutoFit/>
          </a:bodyPr>
          <a:lstStyle/>
          <a:p>
            <a:pPr lvl="0" algn="ctr" fontAlgn="base">
              <a:spcBef>
                <a:spcPct val="0"/>
              </a:spcBef>
              <a:spcAft>
                <a:spcPct val="0"/>
              </a:spcAft>
            </a:pPr>
            <a:r>
              <a:rPr lang="es-ES" sz="2400" b="1" dirty="0" smtClean="0">
                <a:latin typeface="Agency FB" pitchFamily="34" charset="0"/>
                <a:cs typeface="Times New Roman" pitchFamily="18" charset="0"/>
              </a:rPr>
              <a:t>DICHOS POPULARES</a:t>
            </a:r>
          </a:p>
          <a:p>
            <a:pPr lvl="0" algn="ctr" fontAlgn="base">
              <a:spcBef>
                <a:spcPct val="0"/>
              </a:spcBef>
              <a:spcAft>
                <a:spcPct val="0"/>
              </a:spcAft>
            </a:pPr>
            <a:r>
              <a:rPr lang="es-ES" sz="2400" b="1" dirty="0" smtClean="0">
                <a:latin typeface="Agency FB" pitchFamily="34" charset="0"/>
                <a:cs typeface="Times New Roman" pitchFamily="18" charset="0"/>
              </a:rPr>
              <a:t>Al </a:t>
            </a:r>
            <a:r>
              <a:rPr lang="es-ES" sz="2400" b="1" dirty="0">
                <a:latin typeface="Agency FB" pitchFamily="34" charset="0"/>
                <a:cs typeface="Times New Roman" pitchFamily="18" charset="0"/>
              </a:rPr>
              <a:t>que veas en alpargatas por Navidad, no le preguntes como le va.</a:t>
            </a:r>
            <a:endParaRPr lang="es-ES" sz="2400" b="1" dirty="0">
              <a:latin typeface="Agency FB" pitchFamily="34" charset="0"/>
              <a:cs typeface="Arial" pitchFamily="34" charset="0"/>
            </a:endParaRPr>
          </a:p>
          <a:p>
            <a:pPr lvl="0" algn="ctr" eaLnBrk="0" fontAlgn="base" hangingPunct="0">
              <a:spcBef>
                <a:spcPct val="0"/>
              </a:spcBef>
              <a:spcAft>
                <a:spcPct val="0"/>
              </a:spcAft>
            </a:pPr>
            <a:r>
              <a:rPr lang="es-ES" sz="2400" b="1" dirty="0">
                <a:latin typeface="Agency FB" pitchFamily="34" charset="0"/>
                <a:cs typeface="Times New Roman" pitchFamily="18" charset="0"/>
              </a:rPr>
              <a:t>No alabes ni desalabes hasta siete Navidades.</a:t>
            </a:r>
            <a:endParaRPr lang="es-ES" sz="2400" b="1" dirty="0">
              <a:latin typeface="Agency FB" pitchFamily="34" charset="0"/>
              <a:cs typeface="Arial" pitchFamily="34" charset="0"/>
            </a:endParaRPr>
          </a:p>
          <a:p>
            <a:pPr lvl="0" algn="ctr" eaLnBrk="0" fontAlgn="base" hangingPunct="0">
              <a:spcBef>
                <a:spcPct val="0"/>
              </a:spcBef>
              <a:spcAft>
                <a:spcPct val="0"/>
              </a:spcAft>
            </a:pPr>
            <a:r>
              <a:rPr lang="es-ES" sz="2400" b="1" dirty="0">
                <a:latin typeface="Agency FB" pitchFamily="34" charset="0"/>
                <a:cs typeface="Times New Roman" pitchFamily="18" charset="0"/>
              </a:rPr>
              <a:t>Los ajos en Navidad, ni ácidos sin por sembrar.</a:t>
            </a:r>
            <a:endParaRPr lang="es-ES" sz="2400" b="1" dirty="0">
              <a:latin typeface="Agency FB" pitchFamily="34" charset="0"/>
              <a:cs typeface="Arial" pitchFamily="34" charset="0"/>
            </a:endParaRPr>
          </a:p>
          <a:p>
            <a:pPr lvl="0" algn="ctr" eaLnBrk="0" fontAlgn="base" hangingPunct="0">
              <a:spcBef>
                <a:spcPct val="0"/>
              </a:spcBef>
              <a:spcAft>
                <a:spcPct val="0"/>
              </a:spcAft>
            </a:pPr>
            <a:r>
              <a:rPr lang="es-ES" sz="2400" b="1" dirty="0">
                <a:latin typeface="Agency FB" pitchFamily="34" charset="0"/>
                <a:cs typeface="Times New Roman" pitchFamily="18" charset="0"/>
              </a:rPr>
              <a:t>De Navidad a San Juan, año cabal</a:t>
            </a:r>
            <a:endParaRPr kumimoji="0" lang="es-ES" sz="2400" b="1" i="0" u="none" strike="noStrike" cap="none" normalizeH="0" baseline="0" dirty="0" smtClean="0">
              <a:ln>
                <a:noFill/>
              </a:ln>
              <a:effectLst/>
              <a:latin typeface="Agency FB" pitchFamily="34" charset="0"/>
              <a:cs typeface="Times New Roman" pitchFamily="18" charset="0"/>
            </a:endParaRPr>
          </a:p>
          <a:p>
            <a:pPr lvl="0" algn="ctr" eaLnBrk="0" fontAlgn="base" hangingPunct="0">
              <a:spcBef>
                <a:spcPct val="0"/>
              </a:spcBef>
              <a:spcAft>
                <a:spcPct val="0"/>
              </a:spcAft>
            </a:pPr>
            <a:r>
              <a:rPr kumimoji="0" lang="es-ES" sz="2400" b="1" i="0" u="none" strike="noStrike" cap="none" normalizeH="0" baseline="0" dirty="0" smtClean="0">
                <a:ln>
                  <a:noFill/>
                </a:ln>
                <a:effectLst/>
                <a:latin typeface="Agency FB" pitchFamily="34" charset="0"/>
                <a:cs typeface="Times New Roman" pitchFamily="18" charset="0"/>
              </a:rPr>
              <a:t>Frío por Navidad; calor desde San Juan</a:t>
            </a:r>
          </a:p>
          <a:p>
            <a:pPr lvl="0" algn="ctr" eaLnBrk="0" fontAlgn="base" hangingPunct="0">
              <a:spcBef>
                <a:spcPct val="0"/>
              </a:spcBef>
              <a:spcAft>
                <a:spcPct val="0"/>
              </a:spcAft>
            </a:pPr>
            <a:r>
              <a:rPr kumimoji="0" lang="es-ES" sz="2400" b="1" i="0" u="none" strike="noStrike" cap="none" normalizeH="0" baseline="0" dirty="0" smtClean="0">
                <a:ln>
                  <a:noFill/>
                </a:ln>
                <a:effectLst/>
                <a:latin typeface="Agency FB" pitchFamily="34" charset="0"/>
                <a:cs typeface="Times New Roman" pitchFamily="18" charset="0"/>
              </a:rPr>
              <a:t>Por Santa Lucía, mengua la noche y crece el día, y hasta Navidad en su ser está</a:t>
            </a:r>
          </a:p>
          <a:p>
            <a:pPr lvl="0" algn="ctr" eaLnBrk="0" fontAlgn="base" hangingPunct="0">
              <a:spcBef>
                <a:spcPct val="0"/>
              </a:spcBef>
              <a:spcAft>
                <a:spcPct val="0"/>
              </a:spcAft>
            </a:pPr>
            <a:r>
              <a:rPr kumimoji="0" lang="es-ES" sz="2400" b="1" i="0" u="none" strike="noStrike" cap="none" normalizeH="0" baseline="0" dirty="0" smtClean="0">
                <a:ln>
                  <a:noFill/>
                </a:ln>
                <a:effectLst/>
                <a:latin typeface="Agency FB" pitchFamily="34" charset="0"/>
                <a:cs typeface="Times New Roman" pitchFamily="18" charset="0"/>
              </a:rPr>
              <a:t>Un mes antes y otro después de Navidad, es invierno de verdad.</a:t>
            </a:r>
            <a:endParaRPr lang="es-ES" sz="2400" b="1" dirty="0">
              <a:latin typeface="Agency FB" pitchFamily="34" charset="0"/>
              <a:cs typeface="Arial" pitchFamily="34" charset="0"/>
            </a:endParaRPr>
          </a:p>
          <a:p>
            <a:pPr lvl="0" algn="ctr" eaLnBrk="0" fontAlgn="base" hangingPunct="0">
              <a:spcBef>
                <a:spcPct val="0"/>
              </a:spcBef>
              <a:spcAft>
                <a:spcPct val="0"/>
              </a:spcAft>
            </a:pPr>
            <a:r>
              <a:rPr lang="es-ES" sz="2400" b="1" dirty="0">
                <a:latin typeface="Agency FB" pitchFamily="34" charset="0"/>
                <a:cs typeface="Times New Roman" pitchFamily="18" charset="0"/>
              </a:rPr>
              <a:t>Por Navidad, sol, por Pascua, carbón.</a:t>
            </a:r>
            <a:endParaRPr lang="es-ES" sz="2400" b="1" dirty="0">
              <a:latin typeface="Agency FB" pitchFamily="34" charset="0"/>
              <a:cs typeface="Arial" pitchFamily="34" charset="0"/>
            </a:endParaRPr>
          </a:p>
        </p:txBody>
      </p:sp>
      <p:pic>
        <p:nvPicPr>
          <p:cNvPr id="4" name="Picture 2" descr="acebo"/>
          <p:cNvPicPr>
            <a:picLocks noChangeAspect="1" noChangeArrowheads="1"/>
          </p:cNvPicPr>
          <p:nvPr/>
        </p:nvPicPr>
        <p:blipFill>
          <a:blip r:embed="rId2"/>
          <a:srcRect/>
          <a:stretch>
            <a:fillRect/>
          </a:stretch>
        </p:blipFill>
        <p:spPr bwMode="auto">
          <a:xfrm>
            <a:off x="211107" y="283107"/>
            <a:ext cx="2033837" cy="2432054"/>
          </a:xfrm>
          <a:prstGeom prst="ellipse">
            <a:avLst/>
          </a:prstGeom>
          <a:noFill/>
          <a:effectLst>
            <a:softEdge rad="317500"/>
          </a:effectLst>
        </p:spPr>
      </p:pic>
    </p:spTree>
  </p:cSld>
  <p:clrMapOvr>
    <a:masterClrMapping/>
  </p:clrMapOvr>
  <p:transition spd="slow" advTm="40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Resultado de imagen de acebo navidad GIF"/>
          <p:cNvPicPr>
            <a:picLocks noChangeAspect="1" noChangeArrowheads="1"/>
          </p:cNvPicPr>
          <p:nvPr/>
        </p:nvPicPr>
        <p:blipFill>
          <a:blip r:embed="rId2"/>
          <a:srcRect/>
          <a:stretch>
            <a:fillRect/>
          </a:stretch>
        </p:blipFill>
        <p:spPr bwMode="auto">
          <a:xfrm>
            <a:off x="0" y="0"/>
            <a:ext cx="10088635"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3641" y="3393650"/>
            <a:ext cx="6858000" cy="70717"/>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825693" y="3393650"/>
            <a:ext cx="6858000" cy="70717"/>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29005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2900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58380" y="5803928"/>
            <a:ext cx="612177" cy="684513"/>
          </a:xfrm>
          <a:prstGeom prst="rect">
            <a:avLst/>
          </a:prstGeom>
          <a:noFill/>
          <a:ln w="38100">
            <a:solidFill>
              <a:srgbClr val="1CDEF8"/>
            </a:solidFill>
            <a:miter lim="800000"/>
            <a:headEnd/>
            <a:tailEnd/>
          </a:ln>
        </p:spPr>
      </p:pic>
      <p:sp>
        <p:nvSpPr>
          <p:cNvPr id="19" name="18 Rectángulo"/>
          <p:cNvSpPr/>
          <p:nvPr/>
        </p:nvSpPr>
        <p:spPr>
          <a:xfrm>
            <a:off x="2011987" y="4572019"/>
            <a:ext cx="2735224"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54500" y="501226"/>
            <a:ext cx="2845995"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410586" y="0"/>
            <a:ext cx="3554072" cy="5930663"/>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06 de diciembre de 2016</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16:39</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288335" y="5611366"/>
            <a:ext cx="2040922" cy="934064"/>
          </a:xfrm>
          <a:prstGeom prst="rect">
            <a:avLst/>
          </a:prstGeom>
          <a:noFill/>
        </p:spPr>
      </p:pic>
    </p:spTree>
  </p:cSld>
  <p:clrMapOvr>
    <a:masterClrMapping/>
  </p:clrMapOvr>
  <p:transition spd="slow"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nodeType="afterEffect">
                                  <p:stCondLst>
                                    <p:cond delay="0"/>
                                  </p:stCondLst>
                                  <p:childTnLst>
                                    <p:animClr clrSpc="hsl" dir="cw">
                                      <p:cBhvr override="childStyle">
                                        <p:cTn id="10" dur="1000" fill="hold"/>
                                        <p:tgtEl>
                                          <p:spTgt spid="22"/>
                                        </p:tgtEl>
                                        <p:attrNameLst>
                                          <p:attrName>style.color</p:attrName>
                                        </p:attrNameLst>
                                      </p:cBhvr>
                                      <p:by>
                                        <p:hsl h="-7200000" s="0" l="0"/>
                                      </p:by>
                                    </p:animClr>
                                    <p:animClr clrSpc="hsl" dir="cw">
                                      <p:cBhvr>
                                        <p:cTn id="11" dur="1000" fill="hold"/>
                                        <p:tgtEl>
                                          <p:spTgt spid="22"/>
                                        </p:tgtEl>
                                        <p:attrNameLst>
                                          <p:attrName>fillcolor</p:attrName>
                                        </p:attrNameLst>
                                      </p:cBhvr>
                                      <p:by>
                                        <p:hsl h="-7200000" s="0" l="0"/>
                                      </p:by>
                                    </p:animClr>
                                    <p:animClr clrSpc="hsl" dir="cw">
                                      <p:cBhvr>
                                        <p:cTn id="12" dur="1000" fill="hold"/>
                                        <p:tgtEl>
                                          <p:spTgt spid="22"/>
                                        </p:tgtEl>
                                        <p:attrNameLst>
                                          <p:attrName>stroke.color</p:attrName>
                                        </p:attrNameLst>
                                      </p:cBhvr>
                                      <p:by>
                                        <p:hsl h="-7200000" s="0" l="0"/>
                                      </p:by>
                                    </p:animClr>
                                    <p:set>
                                      <p:cBhvr>
                                        <p:cTn id="13" dur="1000" fill="hold"/>
                                        <p:tgtEl>
                                          <p:spTgt spid="22"/>
                                        </p:tgtEl>
                                        <p:attrNameLst>
                                          <p:attrName>fill.type</p:attrName>
                                        </p:attrNameLst>
                                      </p:cBhvr>
                                      <p:to>
                                        <p:strVal val="solid"/>
                                      </p:to>
                                    </p:set>
                                  </p:childTnLst>
                                </p:cTn>
                              </p:par>
                              <p:par>
                                <p:cTn id="14" presetID="42" presetClass="entr" presetSubtype="0"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1000"/>
                                        <p:tgtEl>
                                          <p:spTgt spid="22"/>
                                        </p:tgtEl>
                                      </p:cBhvr>
                                    </p:animEffect>
                                    <p:anim calcmode="lin" valueType="num">
                                      <p:cBhvr>
                                        <p:cTn id="17" dur="1000" fill="hold"/>
                                        <p:tgtEl>
                                          <p:spTgt spid="22"/>
                                        </p:tgtEl>
                                        <p:attrNameLst>
                                          <p:attrName>ppt_x</p:attrName>
                                        </p:attrNameLst>
                                      </p:cBhvr>
                                      <p:tavLst>
                                        <p:tav tm="0">
                                          <p:val>
                                            <p:strVal val="#ppt_x"/>
                                          </p:val>
                                        </p:tav>
                                        <p:tav tm="100000">
                                          <p:val>
                                            <p:strVal val="#ppt_x"/>
                                          </p:val>
                                        </p:tav>
                                      </p:tavLst>
                                    </p:anim>
                                    <p:anim calcmode="lin" valueType="num">
                                      <p:cBhvr>
                                        <p:cTn id="18" dur="1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12" presetClass="entr" presetSubtype="1" fill="hold"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90191" y="3276600"/>
            <a:ext cx="309668" cy="304800"/>
          </a:xfrm>
          <a:prstGeom prst="rect">
            <a:avLst/>
          </a:prstGeom>
          <a:noFill/>
        </p:spPr>
      </p:pic>
      <p:sp>
        <p:nvSpPr>
          <p:cNvPr id="4100" name="Rectangle 4"/>
          <p:cNvSpPr>
            <a:spLocks noChangeArrowheads="1"/>
          </p:cNvSpPr>
          <p:nvPr/>
        </p:nvSpPr>
        <p:spPr bwMode="auto">
          <a:xfrm>
            <a:off x="0" y="1600200"/>
            <a:ext cx="929005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29005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2012844" y="0"/>
            <a:ext cx="4954693" cy="1562100"/>
          </a:xfrm>
          <a:prstGeom prst="rect">
            <a:avLst/>
          </a:prstGeom>
          <a:noFill/>
        </p:spPr>
      </p:pic>
      <p:sp>
        <p:nvSpPr>
          <p:cNvPr id="4104" name="Text Box 8"/>
          <p:cNvSpPr txBox="1">
            <a:spLocks noChangeArrowheads="1"/>
          </p:cNvSpPr>
          <p:nvPr/>
        </p:nvSpPr>
        <p:spPr bwMode="auto">
          <a:xfrm>
            <a:off x="0" y="1905001"/>
            <a:ext cx="92900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61256" y="4724402"/>
            <a:ext cx="2709598"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728864" y="4191000"/>
            <a:ext cx="239993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103107" y="4876800"/>
            <a:ext cx="1238673"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4192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4192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4192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41920" cy="533400"/>
          </a:xfrm>
          <a:prstGeom prst="rect">
            <a:avLst/>
          </a:prstGeom>
          <a:noFill/>
        </p:spPr>
      </p:pic>
      <p:sp>
        <p:nvSpPr>
          <p:cNvPr id="4122" name="Text Box 26"/>
          <p:cNvSpPr txBox="1">
            <a:spLocks noChangeArrowheads="1"/>
          </p:cNvSpPr>
          <p:nvPr/>
        </p:nvSpPr>
        <p:spPr bwMode="auto">
          <a:xfrm>
            <a:off x="0" y="6553200"/>
            <a:ext cx="929005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80522" y="838200"/>
            <a:ext cx="4903082"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EL ACEB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ACEBO</Template>
  <TotalTime>3</TotalTime>
  <Words>574</Words>
  <Application>Microsoft Office PowerPoint</Application>
  <PresentationFormat>Personalizado</PresentationFormat>
  <Paragraphs>41</Paragraphs>
  <Slides>50</Slides>
  <Notes>0</Notes>
  <HiddenSlides>0</HiddenSlides>
  <MMClips>1</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EL ACEBO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4</cp:revision>
  <dcterms:created xsi:type="dcterms:W3CDTF">2016-12-06T15:38:11Z</dcterms:created>
  <dcterms:modified xsi:type="dcterms:W3CDTF">2016-12-06T15:42:12Z</dcterms:modified>
</cp:coreProperties>
</file>