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5"/>
  </p:notesMasterIdLst>
  <p:sldIdLst>
    <p:sldId id="377" r:id="rId3"/>
    <p:sldId id="398" r:id="rId4"/>
    <p:sldId id="404" r:id="rId5"/>
    <p:sldId id="402" r:id="rId6"/>
    <p:sldId id="400" r:id="rId7"/>
    <p:sldId id="399" r:id="rId8"/>
    <p:sldId id="401" r:id="rId9"/>
    <p:sldId id="403" r:id="rId10"/>
    <p:sldId id="405" r:id="rId11"/>
    <p:sldId id="406" r:id="rId12"/>
    <p:sldId id="407" r:id="rId13"/>
    <p:sldId id="408" r:id="rId14"/>
    <p:sldId id="409" r:id="rId15"/>
    <p:sldId id="410" r:id="rId16"/>
    <p:sldId id="411" r:id="rId17"/>
    <p:sldId id="412" r:id="rId18"/>
    <p:sldId id="414" r:id="rId19"/>
    <p:sldId id="415" r:id="rId20"/>
    <p:sldId id="416" r:id="rId21"/>
    <p:sldId id="420" r:id="rId22"/>
    <p:sldId id="417" r:id="rId23"/>
    <p:sldId id="418" r:id="rId24"/>
    <p:sldId id="419" r:id="rId25"/>
    <p:sldId id="421" r:id="rId26"/>
    <p:sldId id="429" r:id="rId27"/>
    <p:sldId id="413" r:id="rId28"/>
    <p:sldId id="422" r:id="rId29"/>
    <p:sldId id="423" r:id="rId30"/>
    <p:sldId id="426" r:id="rId31"/>
    <p:sldId id="428" r:id="rId32"/>
    <p:sldId id="378" r:id="rId33"/>
    <p:sldId id="430" r:id="rId34"/>
  </p:sldIdLst>
  <p:sldSz cx="11269663" cy="76327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ajE82usjvIPL7AJUYhoCDA" hashData="XBeTIk+unMaPO/hrj0zwEXx9FY0"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C2C04"/>
    <a:srgbClr val="0F5D32"/>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50" d="100"/>
          <a:sy n="50" d="100"/>
        </p:scale>
        <p:origin x="-1602" y="-762"/>
      </p:cViewPr>
      <p:guideLst>
        <p:guide orient="horz" pos="2405"/>
        <p:guide pos="355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52D298-FFA8-48C3-A663-6D9ECF3D242D}" type="datetimeFigureOut">
              <a:rPr lang="es-ES" smtClean="0"/>
              <a:pPr/>
              <a:t>01/12/2016</a:t>
            </a:fld>
            <a:endParaRPr lang="es-ES"/>
          </a:p>
        </p:txBody>
      </p:sp>
      <p:sp>
        <p:nvSpPr>
          <p:cNvPr id="4" name="3 Marcador de imagen de diapositiva"/>
          <p:cNvSpPr>
            <a:spLocks noGrp="1" noRot="1" noChangeAspect="1"/>
          </p:cNvSpPr>
          <p:nvPr>
            <p:ph type="sldImg" idx="2"/>
          </p:nvPr>
        </p:nvSpPr>
        <p:spPr>
          <a:xfrm>
            <a:off x="898525" y="685800"/>
            <a:ext cx="50609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B6C893-7007-41EF-8A9F-BD20465E14A9}"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5" y="2371085"/>
            <a:ext cx="9579215" cy="163608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1" y="4325201"/>
            <a:ext cx="7888764" cy="195057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01/12/2016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01/12/2016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90226" y="4904720"/>
            <a:ext cx="9579215" cy="1515939"/>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90226" y="3235066"/>
            <a:ext cx="9579215" cy="1669653"/>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pPr/>
              <a:t>01/12/2016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63483" y="1780968"/>
            <a:ext cx="4977436" cy="503722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728745" y="1780968"/>
            <a:ext cx="4977436" cy="503722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pPr/>
              <a:t>01/12/2016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8" y="1708526"/>
            <a:ext cx="4979392" cy="71203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63488" y="2420554"/>
            <a:ext cx="4979392" cy="439763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724838" y="1708526"/>
            <a:ext cx="4981347" cy="71203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724838" y="2420554"/>
            <a:ext cx="4981347" cy="439763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pPr/>
              <a:t>01/12/2016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pPr/>
              <a:t>01/12/2016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01/12/2016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63488" y="303898"/>
            <a:ext cx="3707642" cy="1293319"/>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406130" y="303896"/>
            <a:ext cx="6300056" cy="651429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63488" y="1597218"/>
            <a:ext cx="3707642" cy="522097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01/12/2016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208933" y="5342891"/>
            <a:ext cx="6761798" cy="63075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208933" y="681997"/>
            <a:ext cx="6761798" cy="457962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208933" y="5973649"/>
            <a:ext cx="6761798" cy="89578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01/12/2016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01/12/2016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170511" y="305663"/>
            <a:ext cx="2535675" cy="651253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63484" y="305663"/>
            <a:ext cx="7419194" cy="651253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01/12/2016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5225" y="2371086"/>
            <a:ext cx="9579214" cy="1636083"/>
          </a:xfrm>
          <a:prstGeom prst="rect">
            <a:avLst/>
          </a:prstGeom>
        </p:spPr>
        <p:txBody>
          <a:bodyPr lIns="107997" tIns="53997" rIns="107997" bIns="53997"/>
          <a:lstStyle/>
          <a:p>
            <a:r>
              <a:rPr lang="es-ES" smtClean="0"/>
              <a:t>Haga clic para modificar el estilo de título del patrón</a:t>
            </a:r>
            <a:endParaRPr lang="es-ES"/>
          </a:p>
        </p:txBody>
      </p:sp>
      <p:sp>
        <p:nvSpPr>
          <p:cNvPr id="3" name="2 Subtítulo"/>
          <p:cNvSpPr>
            <a:spLocks noGrp="1"/>
          </p:cNvSpPr>
          <p:nvPr>
            <p:ph type="subTitle" idx="1"/>
          </p:nvPr>
        </p:nvSpPr>
        <p:spPr>
          <a:xfrm>
            <a:off x="1690450" y="4325198"/>
            <a:ext cx="7888764" cy="1950579"/>
          </a:xfrm>
          <a:prstGeom prst="rect">
            <a:avLst/>
          </a:prstGeom>
        </p:spPr>
        <p:txBody>
          <a:bodyPr lIns="107997" tIns="53997" rIns="107997" bIns="53997"/>
          <a:lstStyle>
            <a:lvl1pPr marL="0" indent="0" algn="ctr">
              <a:buNone/>
              <a:defRPr/>
            </a:lvl1pPr>
            <a:lvl2pPr marL="539983" indent="0" algn="ctr">
              <a:buNone/>
              <a:defRPr/>
            </a:lvl2pPr>
            <a:lvl3pPr marL="1079965" indent="0" algn="ctr">
              <a:buNone/>
              <a:defRPr/>
            </a:lvl3pPr>
            <a:lvl4pPr marL="1619948" indent="0" algn="ctr">
              <a:buNone/>
              <a:defRPr/>
            </a:lvl4pPr>
            <a:lvl5pPr marL="2159933" indent="0" algn="ctr">
              <a:buNone/>
              <a:defRPr/>
            </a:lvl5pPr>
            <a:lvl6pPr marL="2699915" indent="0" algn="ctr">
              <a:buNone/>
              <a:defRPr/>
            </a:lvl6pPr>
            <a:lvl7pPr marL="3239898" indent="0" algn="ctr">
              <a:buNone/>
              <a:defRPr/>
            </a:lvl7pPr>
            <a:lvl8pPr marL="3779880" indent="0" algn="ctr">
              <a:buNone/>
              <a:defRPr/>
            </a:lvl8pPr>
            <a:lvl9pPr marL="4319863"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3D4A8"/>
            </a:gs>
            <a:gs pos="25000">
              <a:srgbClr val="21D6E0"/>
            </a:gs>
            <a:gs pos="75000">
              <a:srgbClr val="0087E6"/>
            </a:gs>
            <a:gs pos="100000">
              <a:srgbClr val="005CBF"/>
            </a:gs>
          </a:gsLst>
          <a:lin ang="5400000" scaled="0"/>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63484" y="305665"/>
            <a:ext cx="10142697" cy="1272117"/>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3484" y="1780968"/>
            <a:ext cx="10142697" cy="5037229"/>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63490" y="7074384"/>
            <a:ext cx="2629588" cy="406370"/>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pPr/>
              <a:t>01/12/2016</a:t>
            </a:fld>
            <a:endParaRPr lang="es-ES"/>
          </a:p>
        </p:txBody>
      </p:sp>
      <p:sp>
        <p:nvSpPr>
          <p:cNvPr id="5" name="4 Marcador de pie de página"/>
          <p:cNvSpPr>
            <a:spLocks noGrp="1"/>
          </p:cNvSpPr>
          <p:nvPr>
            <p:ph type="ftr" sz="quarter" idx="3"/>
          </p:nvPr>
        </p:nvSpPr>
        <p:spPr>
          <a:xfrm>
            <a:off x="3850474" y="7074384"/>
            <a:ext cx="3568727" cy="406370"/>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076597" y="7074384"/>
            <a:ext cx="2629588" cy="406370"/>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comb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63483" y="6950704"/>
            <a:ext cx="2629588" cy="530049"/>
          </a:xfrm>
          <a:prstGeom prst="rect">
            <a:avLst/>
          </a:prstGeom>
          <a:noFill/>
          <a:ln w="9525">
            <a:noFill/>
            <a:miter lim="800000"/>
            <a:headEnd/>
            <a:tailEnd/>
          </a:ln>
          <a:effectLst/>
        </p:spPr>
        <p:txBody>
          <a:bodyPr vert="horz" wrap="square" lIns="108009" tIns="54004" rIns="108009" bIns="54004" numCol="1" anchor="t" anchorCtr="0" compatLnSpc="1">
            <a:prstTxWarp prst="textNoShape">
              <a:avLst/>
            </a:prstTxWarp>
          </a:bodyPr>
          <a:lstStyle>
            <a:lvl1pPr>
              <a:defRPr sz="17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5200">
          <a:solidFill>
            <a:schemeClr val="tx2"/>
          </a:solidFill>
          <a:latin typeface="+mj-lt"/>
          <a:ea typeface="+mj-ea"/>
          <a:cs typeface="+mj-cs"/>
        </a:defRPr>
      </a:lvl1pPr>
      <a:lvl2pPr algn="ctr" rtl="0" fontAlgn="base">
        <a:spcBef>
          <a:spcPct val="0"/>
        </a:spcBef>
        <a:spcAft>
          <a:spcPct val="0"/>
        </a:spcAft>
        <a:defRPr sz="5200">
          <a:solidFill>
            <a:schemeClr val="tx2"/>
          </a:solidFill>
          <a:latin typeface="Arial" charset="0"/>
          <a:cs typeface="Arial" charset="0"/>
        </a:defRPr>
      </a:lvl2pPr>
      <a:lvl3pPr algn="ctr" rtl="0" fontAlgn="base">
        <a:spcBef>
          <a:spcPct val="0"/>
        </a:spcBef>
        <a:spcAft>
          <a:spcPct val="0"/>
        </a:spcAft>
        <a:defRPr sz="5200">
          <a:solidFill>
            <a:schemeClr val="tx2"/>
          </a:solidFill>
          <a:latin typeface="Arial" charset="0"/>
          <a:cs typeface="Arial" charset="0"/>
        </a:defRPr>
      </a:lvl3pPr>
      <a:lvl4pPr algn="ctr" rtl="0" fontAlgn="base">
        <a:spcBef>
          <a:spcPct val="0"/>
        </a:spcBef>
        <a:spcAft>
          <a:spcPct val="0"/>
        </a:spcAft>
        <a:defRPr sz="5200">
          <a:solidFill>
            <a:schemeClr val="tx2"/>
          </a:solidFill>
          <a:latin typeface="Arial" charset="0"/>
          <a:cs typeface="Arial" charset="0"/>
        </a:defRPr>
      </a:lvl4pPr>
      <a:lvl5pPr algn="ctr" rtl="0" fontAlgn="base">
        <a:spcBef>
          <a:spcPct val="0"/>
        </a:spcBef>
        <a:spcAft>
          <a:spcPct val="0"/>
        </a:spcAft>
        <a:defRPr sz="5200">
          <a:solidFill>
            <a:schemeClr val="tx2"/>
          </a:solidFill>
          <a:latin typeface="Arial" charset="0"/>
          <a:cs typeface="Arial" charset="0"/>
        </a:defRPr>
      </a:lvl5pPr>
      <a:lvl6pPr marL="540045" algn="ctr" rtl="0" fontAlgn="base">
        <a:spcBef>
          <a:spcPct val="0"/>
        </a:spcBef>
        <a:spcAft>
          <a:spcPct val="0"/>
        </a:spcAft>
        <a:defRPr sz="5200">
          <a:solidFill>
            <a:schemeClr val="tx2"/>
          </a:solidFill>
          <a:latin typeface="Arial" charset="0"/>
          <a:cs typeface="Arial" charset="0"/>
        </a:defRPr>
      </a:lvl6pPr>
      <a:lvl7pPr marL="1080089" algn="ctr" rtl="0" fontAlgn="base">
        <a:spcBef>
          <a:spcPct val="0"/>
        </a:spcBef>
        <a:spcAft>
          <a:spcPct val="0"/>
        </a:spcAft>
        <a:defRPr sz="5200">
          <a:solidFill>
            <a:schemeClr val="tx2"/>
          </a:solidFill>
          <a:latin typeface="Arial" charset="0"/>
          <a:cs typeface="Arial" charset="0"/>
        </a:defRPr>
      </a:lvl7pPr>
      <a:lvl8pPr marL="1620134" algn="ctr" rtl="0" fontAlgn="base">
        <a:spcBef>
          <a:spcPct val="0"/>
        </a:spcBef>
        <a:spcAft>
          <a:spcPct val="0"/>
        </a:spcAft>
        <a:defRPr sz="5200">
          <a:solidFill>
            <a:schemeClr val="tx2"/>
          </a:solidFill>
          <a:latin typeface="Arial" charset="0"/>
          <a:cs typeface="Arial" charset="0"/>
        </a:defRPr>
      </a:lvl8pPr>
      <a:lvl9pPr marL="2160179" algn="ctr" rtl="0" fontAlgn="base">
        <a:spcBef>
          <a:spcPct val="0"/>
        </a:spcBef>
        <a:spcAft>
          <a:spcPct val="0"/>
        </a:spcAft>
        <a:defRPr sz="5200">
          <a:solidFill>
            <a:schemeClr val="tx2"/>
          </a:solidFill>
          <a:latin typeface="Arial" charset="0"/>
          <a:cs typeface="Arial" charset="0"/>
        </a:defRPr>
      </a:lvl9pPr>
    </p:titleStyle>
    <p:bodyStyle>
      <a:lvl1pPr marL="405033" indent="-405033" algn="l" rtl="0" fontAlgn="base">
        <a:spcBef>
          <a:spcPct val="20000"/>
        </a:spcBef>
        <a:spcAft>
          <a:spcPct val="0"/>
        </a:spcAft>
        <a:buChar char="•"/>
        <a:defRPr sz="3800">
          <a:solidFill>
            <a:schemeClr val="tx1"/>
          </a:solidFill>
          <a:latin typeface="+mn-lt"/>
          <a:ea typeface="+mn-ea"/>
          <a:cs typeface="+mn-cs"/>
        </a:defRPr>
      </a:lvl1pPr>
      <a:lvl2pPr marL="877573" indent="-337528" algn="l" rtl="0" fontAlgn="base">
        <a:spcBef>
          <a:spcPct val="20000"/>
        </a:spcBef>
        <a:spcAft>
          <a:spcPct val="0"/>
        </a:spcAft>
        <a:buChar char="–"/>
        <a:defRPr sz="3300">
          <a:solidFill>
            <a:schemeClr val="tx1"/>
          </a:solidFill>
          <a:latin typeface="+mn-lt"/>
          <a:cs typeface="+mn-cs"/>
        </a:defRPr>
      </a:lvl2pPr>
      <a:lvl3pPr marL="1350112" indent="-270022" algn="l" rtl="0" fontAlgn="base">
        <a:spcBef>
          <a:spcPct val="20000"/>
        </a:spcBef>
        <a:spcAft>
          <a:spcPct val="0"/>
        </a:spcAft>
        <a:buChar char="•"/>
        <a:defRPr sz="2800">
          <a:solidFill>
            <a:schemeClr val="tx1"/>
          </a:solidFill>
          <a:latin typeface="+mn-lt"/>
          <a:cs typeface="+mn-cs"/>
        </a:defRPr>
      </a:lvl3pPr>
      <a:lvl4pPr marL="1890156" indent="-270022" algn="l" rtl="0" fontAlgn="base">
        <a:spcBef>
          <a:spcPct val="20000"/>
        </a:spcBef>
        <a:spcAft>
          <a:spcPct val="0"/>
        </a:spcAft>
        <a:buChar char="–"/>
        <a:defRPr sz="2400">
          <a:solidFill>
            <a:schemeClr val="tx1"/>
          </a:solidFill>
          <a:latin typeface="+mn-lt"/>
          <a:cs typeface="+mn-cs"/>
        </a:defRPr>
      </a:lvl4pPr>
      <a:lvl5pPr marL="2430201" indent="-270022" algn="l" rtl="0" fontAlgn="base">
        <a:spcBef>
          <a:spcPct val="20000"/>
        </a:spcBef>
        <a:spcAft>
          <a:spcPct val="0"/>
        </a:spcAft>
        <a:buChar char="»"/>
        <a:defRPr sz="2400">
          <a:solidFill>
            <a:schemeClr val="tx1"/>
          </a:solidFill>
          <a:latin typeface="+mn-lt"/>
          <a:cs typeface="+mn-cs"/>
        </a:defRPr>
      </a:lvl5pPr>
      <a:lvl6pPr marL="2970246" indent="-270022" algn="l" rtl="0" fontAlgn="base">
        <a:spcBef>
          <a:spcPct val="20000"/>
        </a:spcBef>
        <a:spcAft>
          <a:spcPct val="0"/>
        </a:spcAft>
        <a:buChar char="»"/>
        <a:defRPr sz="2400">
          <a:solidFill>
            <a:schemeClr val="tx1"/>
          </a:solidFill>
          <a:latin typeface="+mn-lt"/>
          <a:cs typeface="+mn-cs"/>
        </a:defRPr>
      </a:lvl6pPr>
      <a:lvl7pPr marL="3510290" indent="-270022" algn="l" rtl="0" fontAlgn="base">
        <a:spcBef>
          <a:spcPct val="20000"/>
        </a:spcBef>
        <a:spcAft>
          <a:spcPct val="0"/>
        </a:spcAft>
        <a:buChar char="»"/>
        <a:defRPr sz="2400">
          <a:solidFill>
            <a:schemeClr val="tx1"/>
          </a:solidFill>
          <a:latin typeface="+mn-lt"/>
          <a:cs typeface="+mn-cs"/>
        </a:defRPr>
      </a:lvl7pPr>
      <a:lvl8pPr marL="4050335" indent="-270022" algn="l" rtl="0" fontAlgn="base">
        <a:spcBef>
          <a:spcPct val="20000"/>
        </a:spcBef>
        <a:spcAft>
          <a:spcPct val="0"/>
        </a:spcAft>
        <a:buChar char="»"/>
        <a:defRPr sz="2400">
          <a:solidFill>
            <a:schemeClr val="tx1"/>
          </a:solidFill>
          <a:latin typeface="+mn-lt"/>
          <a:cs typeface="+mn-cs"/>
        </a:defRPr>
      </a:lvl8pPr>
      <a:lvl9pPr marL="4590379" indent="-270022" algn="l" rtl="0" fontAlgn="base">
        <a:spcBef>
          <a:spcPct val="20000"/>
        </a:spcBef>
        <a:spcAft>
          <a:spcPct val="0"/>
        </a:spcAft>
        <a:buChar char="»"/>
        <a:defRPr sz="2400">
          <a:solidFill>
            <a:schemeClr val="tx1"/>
          </a:solidFill>
          <a:latin typeface="+mn-lt"/>
          <a:cs typeface="+mn-cs"/>
        </a:defRPr>
      </a:lvl9pPr>
    </p:bodyStyle>
    <p:otherStyle>
      <a:defPPr>
        <a:defRPr lang="es-ES"/>
      </a:defPPr>
      <a:lvl1pPr marL="0" algn="l" defTabSz="1080089" rtl="0" eaLnBrk="1" latinLnBrk="0" hangingPunct="1">
        <a:defRPr sz="2100" kern="1200">
          <a:solidFill>
            <a:schemeClr val="tx1"/>
          </a:solidFill>
          <a:latin typeface="+mn-lt"/>
          <a:ea typeface="+mn-ea"/>
          <a:cs typeface="+mn-cs"/>
        </a:defRPr>
      </a:lvl1pPr>
      <a:lvl2pPr marL="540045" algn="l" defTabSz="1080089" rtl="0" eaLnBrk="1" latinLnBrk="0" hangingPunct="1">
        <a:defRPr sz="2100" kern="1200">
          <a:solidFill>
            <a:schemeClr val="tx1"/>
          </a:solidFill>
          <a:latin typeface="+mn-lt"/>
          <a:ea typeface="+mn-ea"/>
          <a:cs typeface="+mn-cs"/>
        </a:defRPr>
      </a:lvl2pPr>
      <a:lvl3pPr marL="1080089" algn="l" defTabSz="1080089" rtl="0" eaLnBrk="1" latinLnBrk="0" hangingPunct="1">
        <a:defRPr sz="2100" kern="1200">
          <a:solidFill>
            <a:schemeClr val="tx1"/>
          </a:solidFill>
          <a:latin typeface="+mn-lt"/>
          <a:ea typeface="+mn-ea"/>
          <a:cs typeface="+mn-cs"/>
        </a:defRPr>
      </a:lvl3pPr>
      <a:lvl4pPr marL="1620134" algn="l" defTabSz="1080089" rtl="0" eaLnBrk="1" latinLnBrk="0" hangingPunct="1">
        <a:defRPr sz="2100" kern="1200">
          <a:solidFill>
            <a:schemeClr val="tx1"/>
          </a:solidFill>
          <a:latin typeface="+mn-lt"/>
          <a:ea typeface="+mn-ea"/>
          <a:cs typeface="+mn-cs"/>
        </a:defRPr>
      </a:lvl4pPr>
      <a:lvl5pPr marL="2160179" algn="l" defTabSz="1080089" rtl="0" eaLnBrk="1" latinLnBrk="0" hangingPunct="1">
        <a:defRPr sz="2100" kern="1200">
          <a:solidFill>
            <a:schemeClr val="tx1"/>
          </a:solidFill>
          <a:latin typeface="+mn-lt"/>
          <a:ea typeface="+mn-ea"/>
          <a:cs typeface="+mn-cs"/>
        </a:defRPr>
      </a:lvl5pPr>
      <a:lvl6pPr marL="2700223" algn="l" defTabSz="1080089" rtl="0" eaLnBrk="1" latinLnBrk="0" hangingPunct="1">
        <a:defRPr sz="2100" kern="1200">
          <a:solidFill>
            <a:schemeClr val="tx1"/>
          </a:solidFill>
          <a:latin typeface="+mn-lt"/>
          <a:ea typeface="+mn-ea"/>
          <a:cs typeface="+mn-cs"/>
        </a:defRPr>
      </a:lvl6pPr>
      <a:lvl7pPr marL="3240268" algn="l" defTabSz="1080089" rtl="0" eaLnBrk="1" latinLnBrk="0" hangingPunct="1">
        <a:defRPr sz="2100" kern="1200">
          <a:solidFill>
            <a:schemeClr val="tx1"/>
          </a:solidFill>
          <a:latin typeface="+mn-lt"/>
          <a:ea typeface="+mn-ea"/>
          <a:cs typeface="+mn-cs"/>
        </a:defRPr>
      </a:lvl7pPr>
      <a:lvl8pPr marL="3780312" algn="l" defTabSz="1080089" rtl="0" eaLnBrk="1" latinLnBrk="0" hangingPunct="1">
        <a:defRPr sz="2100" kern="1200">
          <a:solidFill>
            <a:schemeClr val="tx1"/>
          </a:solidFill>
          <a:latin typeface="+mn-lt"/>
          <a:ea typeface="+mn-ea"/>
          <a:cs typeface="+mn-cs"/>
        </a:defRPr>
      </a:lvl8pPr>
      <a:lvl9pPr marL="4320357" algn="l" defTabSz="1080089"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10" Type="http://schemas.openxmlformats.org/officeDocument/2006/relationships/image" Target="../media/image8.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22.jpeg"/></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audio" Target="../media/audio3.wav"/><Relationship Id="rId1" Type="http://schemas.openxmlformats.org/officeDocument/2006/relationships/slideLayout" Target="../slideLayouts/slideLayout7.xml"/><Relationship Id="rId4" Type="http://schemas.openxmlformats.org/officeDocument/2006/relationships/image" Target="../media/image29.jpeg"/></Relationships>
</file>

<file path=ppt/slides/_rels/slide2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audio" Target="../media/audio4.wav"/><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2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6.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7.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38.gif"/><Relationship Id="rId1" Type="http://schemas.openxmlformats.org/officeDocument/2006/relationships/slideLayout" Target="../slideLayouts/slideLayout7.xml"/><Relationship Id="rId4" Type="http://schemas.openxmlformats.org/officeDocument/2006/relationships/image" Target="../media/image39.jpeg"/></Relationships>
</file>

<file path=ppt/slides/_rels/slide31.xml.rels><?xml version="1.0" encoding="UTF-8" standalone="yes"?>
<Relationships xmlns="http://schemas.openxmlformats.org/package/2006/relationships"><Relationship Id="rId3" Type="http://schemas.openxmlformats.org/officeDocument/2006/relationships/image" Target="../media/image10.gif"/><Relationship Id="rId7" Type="http://schemas.openxmlformats.org/officeDocument/2006/relationships/image" Target="../media/image8.gif"/><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40.jpeg"/><Relationship Id="rId4" Type="http://schemas.openxmlformats.org/officeDocument/2006/relationships/image" Target="../media/image3.gif"/></Relationships>
</file>

<file path=ppt/slides/_rels/slide32.xml.rels><?xml version="1.0" encoding="UTF-8" standalone="yes"?>
<Relationships xmlns="http://schemas.openxmlformats.org/package/2006/relationships"><Relationship Id="rId8" Type="http://schemas.openxmlformats.org/officeDocument/2006/relationships/image" Target="../media/image43.png"/><Relationship Id="rId13" Type="http://schemas.openxmlformats.org/officeDocument/2006/relationships/image" Target="../media/image46.png"/><Relationship Id="rId18" Type="http://schemas.openxmlformats.org/officeDocument/2006/relationships/image" Target="../media/image49.png"/><Relationship Id="rId3" Type="http://schemas.openxmlformats.org/officeDocument/2006/relationships/audio" Target="../media/audio5.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48.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42.png"/><Relationship Id="rId11" Type="http://schemas.openxmlformats.org/officeDocument/2006/relationships/image" Target="../media/image45.png"/><Relationship Id="rId5" Type="http://schemas.openxmlformats.org/officeDocument/2006/relationships/hyperlink" Target="http://www.mispps.com/" TargetMode="External"/><Relationship Id="rId15" Type="http://schemas.openxmlformats.org/officeDocument/2006/relationships/image" Target="../media/image47.png"/><Relationship Id="rId10" Type="http://schemas.openxmlformats.org/officeDocument/2006/relationships/hyperlink" Target="https://www.facebook.com/mispps" TargetMode="External"/><Relationship Id="rId4" Type="http://schemas.openxmlformats.org/officeDocument/2006/relationships/image" Target="../media/image41.png"/><Relationship Id="rId9" Type="http://schemas.openxmlformats.org/officeDocument/2006/relationships/image" Target="../media/image44.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5" descr="nat_hiver005_800"/>
          <p:cNvPicPr>
            <a:picLocks noChangeAspect="1" noChangeArrowheads="1"/>
          </p:cNvPicPr>
          <p:nvPr/>
        </p:nvPicPr>
        <p:blipFill>
          <a:blip r:embed="rId3" cstate="print"/>
          <a:srcRect/>
          <a:stretch>
            <a:fillRect/>
          </a:stretch>
        </p:blipFill>
        <p:spPr bwMode="auto">
          <a:xfrm>
            <a:off x="0" y="14815"/>
            <a:ext cx="11269663" cy="7617885"/>
          </a:xfrm>
          <a:prstGeom prst="rect">
            <a:avLst/>
          </a:prstGeom>
          <a:noFill/>
          <a:ln w="9525">
            <a:noFill/>
            <a:miter lim="800000"/>
            <a:headEnd/>
            <a:tailEnd/>
          </a:ln>
        </p:spPr>
      </p:pic>
      <p:pic>
        <p:nvPicPr>
          <p:cNvPr id="34818" name="Picture 2" descr="Resultado de imagen de navidad imagenes"/>
          <p:cNvPicPr>
            <a:picLocks noChangeAspect="1" noChangeArrowheads="1" noCrop="1"/>
          </p:cNvPicPr>
          <p:nvPr/>
        </p:nvPicPr>
        <p:blipFill>
          <a:blip r:embed="rId4"/>
          <a:srcRect/>
          <a:stretch>
            <a:fillRect/>
          </a:stretch>
        </p:blipFill>
        <p:spPr bwMode="auto">
          <a:xfrm>
            <a:off x="-77813" y="0"/>
            <a:ext cx="11347476" cy="7632700"/>
          </a:xfrm>
          <a:prstGeom prst="rect">
            <a:avLst/>
          </a:prstGeom>
          <a:noFill/>
        </p:spPr>
      </p:pic>
      <p:pic>
        <p:nvPicPr>
          <p:cNvPr id="155652" name="Image 2" descr="swirlrainbw3.gif"/>
          <p:cNvPicPr>
            <a:picLocks noChangeAspect="1"/>
          </p:cNvPicPr>
          <p:nvPr/>
        </p:nvPicPr>
        <p:blipFill>
          <a:blip r:embed="rId5" cstate="print"/>
          <a:srcRect/>
          <a:stretch>
            <a:fillRect/>
          </a:stretch>
        </p:blipFill>
        <p:spPr bwMode="auto">
          <a:xfrm rot="5400000">
            <a:off x="-3773456" y="3773464"/>
            <a:ext cx="7632700" cy="85789"/>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7410422" y="3773466"/>
            <a:ext cx="7632700" cy="85786"/>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6" y="0"/>
            <a:ext cx="11269663" cy="77364"/>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6" y="7549579"/>
            <a:ext cx="11269663" cy="83125"/>
          </a:xfrm>
          <a:prstGeom prst="rect">
            <a:avLst/>
          </a:prstGeom>
          <a:noFill/>
          <a:ln w="9525">
            <a:noFill/>
            <a:miter lim="800000"/>
            <a:headEnd/>
            <a:tailEnd/>
          </a:ln>
        </p:spPr>
      </p:pic>
      <p:pic>
        <p:nvPicPr>
          <p:cNvPr id="155650" name="Picture 2" descr="CARA"/>
          <p:cNvPicPr>
            <a:picLocks noChangeAspect="1" noChangeArrowheads="1"/>
          </p:cNvPicPr>
          <p:nvPr/>
        </p:nvPicPr>
        <p:blipFill>
          <a:blip r:embed="rId6" cstate="email"/>
          <a:srcRect/>
          <a:stretch>
            <a:fillRect/>
          </a:stretch>
        </p:blipFill>
        <p:spPr bwMode="auto">
          <a:xfrm>
            <a:off x="300380" y="6245243"/>
            <a:ext cx="762419" cy="853629"/>
          </a:xfrm>
          <a:prstGeom prst="rect">
            <a:avLst/>
          </a:prstGeom>
          <a:noFill/>
          <a:ln w="38100">
            <a:solidFill>
              <a:srgbClr val="1CDEF8"/>
            </a:solidFill>
            <a:miter lim="800000"/>
            <a:headEnd/>
            <a:tailEnd/>
          </a:ln>
        </p:spPr>
      </p:pic>
      <p:sp>
        <p:nvSpPr>
          <p:cNvPr id="19" name="18 Rectángulo"/>
          <p:cNvSpPr/>
          <p:nvPr/>
        </p:nvSpPr>
        <p:spPr>
          <a:xfrm>
            <a:off x="2440721" y="5088487"/>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4348947" y="815954"/>
            <a:ext cx="6539638" cy="5602300"/>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Costumbres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Navideñas</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4"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23000"/>
          </a:blip>
          <a:srcRect/>
          <a:stretch>
            <a:fillRect/>
          </a:stretch>
        </p:blipFill>
        <p:spPr bwMode="auto">
          <a:xfrm>
            <a:off x="1134237" y="6173804"/>
            <a:ext cx="2475822" cy="1039579"/>
          </a:xfrm>
          <a:prstGeom prst="rect">
            <a:avLst/>
          </a:prstGeom>
          <a:noFill/>
        </p:spPr>
      </p:pic>
      <p:pic>
        <p:nvPicPr>
          <p:cNvPr id="15" name="Picture 8"/>
          <p:cNvPicPr>
            <a:picLocks noChangeAspect="1" noChangeArrowheads="1"/>
          </p:cNvPicPr>
          <p:nvPr/>
        </p:nvPicPr>
        <p:blipFill>
          <a:blip r:embed="rId8" cstate="print"/>
          <a:srcRect/>
          <a:stretch>
            <a:fillRect/>
          </a:stretch>
        </p:blipFill>
        <p:spPr bwMode="auto">
          <a:xfrm>
            <a:off x="576234" y="851087"/>
            <a:ext cx="1263923" cy="805674"/>
          </a:xfrm>
          <a:prstGeom prst="rect">
            <a:avLst/>
          </a:prstGeom>
          <a:noFill/>
          <a:ln w="9525">
            <a:noFill/>
            <a:round/>
            <a:headEnd/>
            <a:tailEnd/>
          </a:ln>
        </p:spPr>
      </p:pic>
      <p:pic>
        <p:nvPicPr>
          <p:cNvPr id="13" name="Picture 12" descr="Image1"/>
          <p:cNvPicPr>
            <a:picLocks noChangeAspect="1" noChangeArrowheads="1" noCrop="1"/>
          </p:cNvPicPr>
          <p:nvPr/>
        </p:nvPicPr>
        <p:blipFill>
          <a:blip r:embed="rId9" cstate="print"/>
          <a:srcRect/>
          <a:stretch>
            <a:fillRect/>
          </a:stretch>
        </p:blipFill>
        <p:spPr bwMode="auto">
          <a:xfrm>
            <a:off x="221244" y="209952"/>
            <a:ext cx="962617" cy="1187308"/>
          </a:xfrm>
          <a:prstGeom prst="rect">
            <a:avLst/>
          </a:prstGeom>
          <a:noFill/>
          <a:ln w="9525">
            <a:noFill/>
            <a:miter lim="800000"/>
            <a:headEnd/>
            <a:tailEnd/>
          </a:ln>
        </p:spPr>
      </p:pic>
      <p:pic>
        <p:nvPicPr>
          <p:cNvPr id="20" name="Image 4" descr="gif neige,animé 2.gif"/>
          <p:cNvPicPr>
            <a:picLocks noChangeAspect="1"/>
          </p:cNvPicPr>
          <p:nvPr/>
        </p:nvPicPr>
        <p:blipFill>
          <a:blip r:embed="rId10" cstate="print"/>
          <a:srcRect/>
          <a:stretch>
            <a:fillRect/>
          </a:stretch>
        </p:blipFill>
        <p:spPr bwMode="auto">
          <a:xfrm>
            <a:off x="-294523" y="-255616"/>
            <a:ext cx="12358774" cy="8368319"/>
          </a:xfrm>
          <a:prstGeom prst="rect">
            <a:avLst/>
          </a:prstGeom>
          <a:noFill/>
          <a:ln w="9525">
            <a:noFill/>
            <a:miter lim="800000"/>
            <a:headEnd/>
            <a:tailEnd/>
          </a:ln>
        </p:spPr>
      </p:pic>
    </p:spTree>
  </p:cSld>
  <p:clrMapOvr>
    <a:masterClrMapping/>
  </p:clrMapOvr>
  <p:transition spd="slow" advTm="14000">
    <p:comb dir="vert"/>
    <p:sndAc>
      <p:stSnd>
        <p:snd r:embed="rId2" name="John Lennon -_Happy Xmas (War Is Over)_-Offical Video-HQ.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childTnLst>
                          </p:cTn>
                        </p:par>
                        <p:par>
                          <p:cTn id="16" fill="hold">
                            <p:stCondLst>
                              <p:cond delay="4000"/>
                            </p:stCondLst>
                            <p:childTnLst>
                              <p:par>
                                <p:cTn id="17" presetID="21" presetClass="exit" presetSubtype="4" fill="hold" nodeType="afterEffect">
                                  <p:stCondLst>
                                    <p:cond delay="0"/>
                                  </p:stCondLst>
                                  <p:childTnLst>
                                    <p:animEffect transition="out" filter="wheel(4)">
                                      <p:cBhvr>
                                        <p:cTn id="18" dur="2000"/>
                                        <p:tgtEl>
                                          <p:spTgt spid="34818"/>
                                        </p:tgtEl>
                                      </p:cBhvr>
                                    </p:animEffect>
                                    <p:set>
                                      <p:cBhvr>
                                        <p:cTn id="19" dur="1" fill="hold">
                                          <p:stCondLst>
                                            <p:cond delay="1999"/>
                                          </p:stCondLst>
                                        </p:cTn>
                                        <p:tgtEl>
                                          <p:spTgt spid="34818"/>
                                        </p:tgtEl>
                                        <p:attrNameLst>
                                          <p:attrName>style.visibility</p:attrName>
                                        </p:attrNameLst>
                                      </p:cBhvr>
                                      <p:to>
                                        <p:strVal val="hidden"/>
                                      </p:to>
                                    </p:set>
                                  </p:childTnLst>
                                </p:cTn>
                              </p:par>
                            </p:childTnLst>
                          </p:cTn>
                        </p:par>
                        <p:par>
                          <p:cTn id="20" fill="hold">
                            <p:stCondLst>
                              <p:cond delay="6000"/>
                            </p:stCondLst>
                            <p:childTnLst>
                              <p:par>
                                <p:cTn id="21" presetID="21" presetClass="exit" presetSubtype="4" fill="hold" nodeType="afterEffect">
                                  <p:stCondLst>
                                    <p:cond delay="0"/>
                                  </p:stCondLst>
                                  <p:childTnLst>
                                    <p:animEffect transition="out" filter="wheel(4)">
                                      <p:cBhvr>
                                        <p:cTn id="22" dur="2000"/>
                                        <p:tgtEl>
                                          <p:spTgt spid="34818"/>
                                        </p:tgtEl>
                                      </p:cBhvr>
                                    </p:animEffect>
                                    <p:set>
                                      <p:cBhvr>
                                        <p:cTn id="23" dur="1" fill="hold">
                                          <p:stCondLst>
                                            <p:cond delay="1999"/>
                                          </p:stCondLst>
                                        </p:cTn>
                                        <p:tgtEl>
                                          <p:spTgt spid="3481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Resultado de imagen de navidad imagenes"/>
          <p:cNvPicPr>
            <a:picLocks noChangeAspect="1" noChangeArrowheads="1"/>
          </p:cNvPicPr>
          <p:nvPr/>
        </p:nvPicPr>
        <p:blipFill>
          <a:blip r:embed="rId2"/>
          <a:srcRect/>
          <a:stretch>
            <a:fillRect/>
          </a:stretch>
        </p:blipFill>
        <p:spPr bwMode="auto">
          <a:xfrm>
            <a:off x="-1" y="0"/>
            <a:ext cx="11269664" cy="7632700"/>
          </a:xfrm>
          <a:prstGeom prst="rect">
            <a:avLst/>
          </a:prstGeom>
          <a:noFill/>
        </p:spPr>
      </p:pic>
      <p:sp>
        <p:nvSpPr>
          <p:cNvPr id="4" name="3 Rectángulo"/>
          <p:cNvSpPr/>
          <p:nvPr/>
        </p:nvSpPr>
        <p:spPr>
          <a:xfrm>
            <a:off x="4563261" y="1316020"/>
            <a:ext cx="5634832" cy="3433050"/>
          </a:xfrm>
          <a:prstGeom prst="rect">
            <a:avLst/>
          </a:prstGeom>
        </p:spPr>
        <p:txBody>
          <a:bodyPr lIns="108009" tIns="54004" rIns="108009" bIns="54004">
            <a:spAutoFit/>
          </a:bodyPr>
          <a:lstStyle/>
          <a:p>
            <a:pPr algn="ctr"/>
            <a:r>
              <a:rPr lang="es-ES" sz="5400" b="1" dirty="0" smtClean="0">
                <a:solidFill>
                  <a:schemeClr val="bg1"/>
                </a:solidFill>
                <a:latin typeface="Agency FB" pitchFamily="34" charset="0"/>
              </a:rPr>
              <a:t>Costumbres Navideñas </a:t>
            </a:r>
          </a:p>
          <a:p>
            <a:pPr algn="ctr"/>
            <a:r>
              <a:rPr lang="es-ES" sz="5400" b="1" dirty="0" smtClean="0">
                <a:solidFill>
                  <a:schemeClr val="bg1"/>
                </a:solidFill>
                <a:latin typeface="Agency FB" pitchFamily="34" charset="0"/>
              </a:rPr>
              <a:t>de diferentes </a:t>
            </a:r>
            <a:r>
              <a:rPr lang="es-ES" sz="5400" b="1" dirty="0" err="1" smtClean="0">
                <a:solidFill>
                  <a:schemeClr val="bg1"/>
                </a:solidFill>
                <a:latin typeface="Agency FB" pitchFamily="34" charset="0"/>
              </a:rPr>
              <a:t>paises</a:t>
            </a:r>
            <a:r>
              <a:rPr lang="es-ES" sz="5400" b="1" dirty="0" smtClean="0">
                <a:solidFill>
                  <a:schemeClr val="bg1"/>
                </a:solidFill>
                <a:latin typeface="Agency FB" pitchFamily="34" charset="0"/>
              </a:rPr>
              <a:t>.</a:t>
            </a:r>
          </a:p>
          <a:p>
            <a:pPr algn="ctr"/>
            <a:r>
              <a:rPr lang="es-ES" sz="5400" b="1" dirty="0" smtClean="0">
                <a:solidFill>
                  <a:schemeClr val="bg1"/>
                </a:solidFill>
                <a:latin typeface="Agency FB" pitchFamily="34" charset="0"/>
              </a:rPr>
              <a:t>Espero </a:t>
            </a:r>
            <a:r>
              <a:rPr lang="es-ES" sz="5400" b="1" dirty="0">
                <a:solidFill>
                  <a:schemeClr val="bg1"/>
                </a:solidFill>
                <a:latin typeface="Agency FB" pitchFamily="34" charset="0"/>
              </a:rPr>
              <a:t>les guste y </a:t>
            </a:r>
            <a:endParaRPr lang="es-ES" sz="5400" b="1" dirty="0" smtClean="0">
              <a:solidFill>
                <a:schemeClr val="bg1"/>
              </a:solidFill>
              <a:latin typeface="Agency FB" pitchFamily="34" charset="0"/>
            </a:endParaRPr>
          </a:p>
          <a:p>
            <a:pPr algn="ctr"/>
            <a:r>
              <a:rPr lang="es-ES" sz="5400" b="1" dirty="0" smtClean="0">
                <a:solidFill>
                  <a:schemeClr val="bg1"/>
                </a:solidFill>
                <a:latin typeface="Agency FB" pitchFamily="34" charset="0"/>
              </a:rPr>
              <a:t>felices </a:t>
            </a:r>
            <a:r>
              <a:rPr lang="es-ES" sz="5400" b="1" dirty="0">
                <a:solidFill>
                  <a:schemeClr val="bg1"/>
                </a:solidFill>
                <a:latin typeface="Agency FB" pitchFamily="34" charset="0"/>
              </a:rPr>
              <a:t>fiestas!!!</a:t>
            </a:r>
            <a:endParaRPr lang="es-ES" sz="5400" dirty="0">
              <a:solidFill>
                <a:schemeClr val="bg1"/>
              </a:solidFill>
              <a:latin typeface="Agency FB" pitchFamily="34" charset="0"/>
            </a:endParaRPr>
          </a:p>
        </p:txBody>
      </p:sp>
      <p:pic>
        <p:nvPicPr>
          <p:cNvPr id="5" name="Image 4" descr="gif neige,animé 2.gif"/>
          <p:cNvPicPr>
            <a:picLocks noChangeAspect="1"/>
          </p:cNvPicPr>
          <p:nvPr/>
        </p:nvPicPr>
        <p:blipFill>
          <a:blip r:embed="rId3" cstate="print"/>
          <a:srcRect/>
          <a:stretch>
            <a:fillRect/>
          </a:stretch>
        </p:blipFill>
        <p:spPr bwMode="auto">
          <a:xfrm>
            <a:off x="0" y="0"/>
            <a:ext cx="5869616" cy="4876402"/>
          </a:xfrm>
          <a:prstGeom prst="rect">
            <a:avLst/>
          </a:prstGeom>
          <a:noFill/>
          <a:ln w="9525">
            <a:noFill/>
            <a:miter lim="800000"/>
            <a:headEnd/>
            <a:tailEnd/>
          </a:ln>
        </p:spPr>
      </p:pic>
      <p:pic>
        <p:nvPicPr>
          <p:cNvPr id="6" name="Image 4" descr="gif neige,animé 2.gif"/>
          <p:cNvPicPr>
            <a:picLocks noChangeAspect="1"/>
          </p:cNvPicPr>
          <p:nvPr/>
        </p:nvPicPr>
        <p:blipFill>
          <a:blip r:embed="rId3" cstate="print"/>
          <a:srcRect/>
          <a:stretch>
            <a:fillRect/>
          </a:stretch>
        </p:blipFill>
        <p:spPr bwMode="auto">
          <a:xfrm>
            <a:off x="5920583" y="0"/>
            <a:ext cx="5869616" cy="4876402"/>
          </a:xfrm>
          <a:prstGeom prst="rect">
            <a:avLst/>
          </a:prstGeom>
          <a:noFill/>
          <a:ln w="9525">
            <a:noFill/>
            <a:miter lim="800000"/>
            <a:headEnd/>
            <a:tailEnd/>
          </a:ln>
        </p:spPr>
      </p:pic>
      <p:pic>
        <p:nvPicPr>
          <p:cNvPr id="7" name="Image 4" descr="gif neige,animé 2.gif"/>
          <p:cNvPicPr>
            <a:picLocks noChangeAspect="1"/>
          </p:cNvPicPr>
          <p:nvPr/>
        </p:nvPicPr>
        <p:blipFill>
          <a:blip r:embed="rId3" cstate="print"/>
          <a:srcRect/>
          <a:stretch>
            <a:fillRect/>
          </a:stretch>
        </p:blipFill>
        <p:spPr bwMode="auto">
          <a:xfrm>
            <a:off x="0" y="4816482"/>
            <a:ext cx="5869616" cy="4876402"/>
          </a:xfrm>
          <a:prstGeom prst="rect">
            <a:avLst/>
          </a:prstGeom>
          <a:noFill/>
          <a:ln w="9525">
            <a:noFill/>
            <a:miter lim="800000"/>
            <a:headEnd/>
            <a:tailEnd/>
          </a:ln>
        </p:spPr>
      </p:pic>
      <p:pic>
        <p:nvPicPr>
          <p:cNvPr id="8" name="Image 4" descr="gif neige,animé 2.gif"/>
          <p:cNvPicPr>
            <a:picLocks noChangeAspect="1"/>
          </p:cNvPicPr>
          <p:nvPr/>
        </p:nvPicPr>
        <p:blipFill>
          <a:blip r:embed="rId3" cstate="print"/>
          <a:srcRect/>
          <a:stretch>
            <a:fillRect/>
          </a:stretch>
        </p:blipFill>
        <p:spPr bwMode="auto">
          <a:xfrm>
            <a:off x="5400047" y="4887920"/>
            <a:ext cx="5869616" cy="4876402"/>
          </a:xfrm>
          <a:prstGeom prst="rect">
            <a:avLst/>
          </a:prstGeom>
          <a:noFill/>
          <a:ln w="9525">
            <a:noFill/>
            <a:miter lim="800000"/>
            <a:headEnd/>
            <a:tailEnd/>
          </a:ln>
        </p:spPr>
      </p:pic>
    </p:spTree>
  </p:cSld>
  <p:clrMapOvr>
    <a:masterClrMapping/>
  </p:clrMapOvr>
  <p:transition spd="slow" advTm="14000">
    <p:comb dir="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lum bright="17000" contrast="71000"/>
          </a:blip>
          <a:srcRect/>
          <a:stretch>
            <a:fillRect/>
          </a:stretch>
        </p:blipFill>
        <p:spPr bwMode="auto">
          <a:xfrm>
            <a:off x="-1" y="0"/>
            <a:ext cx="11269664" cy="7632700"/>
          </a:xfrm>
          <a:prstGeom prst="rect">
            <a:avLst/>
          </a:prstGeom>
          <a:noFill/>
        </p:spPr>
      </p:pic>
      <p:pic>
        <p:nvPicPr>
          <p:cNvPr id="6146" name="Picture 2" descr="curiosidades"/>
          <p:cNvPicPr>
            <a:picLocks noChangeAspect="1" noChangeArrowheads="1"/>
          </p:cNvPicPr>
          <p:nvPr/>
        </p:nvPicPr>
        <p:blipFill>
          <a:blip r:embed="rId3"/>
          <a:srcRect/>
          <a:stretch>
            <a:fillRect/>
          </a:stretch>
        </p:blipFill>
        <p:spPr bwMode="auto">
          <a:xfrm>
            <a:off x="919923" y="0"/>
            <a:ext cx="9358378" cy="6030928"/>
          </a:xfrm>
          <a:prstGeom prst="rect">
            <a:avLst/>
          </a:prstGeom>
          <a:noFill/>
        </p:spPr>
      </p:pic>
      <p:sp>
        <p:nvSpPr>
          <p:cNvPr id="3" name="2 Rectángulo"/>
          <p:cNvSpPr/>
          <p:nvPr/>
        </p:nvSpPr>
        <p:spPr>
          <a:xfrm>
            <a:off x="1634303" y="6173804"/>
            <a:ext cx="8286808" cy="1217058"/>
          </a:xfrm>
          <a:prstGeom prst="rect">
            <a:avLst/>
          </a:prstGeom>
          <a:solidFill>
            <a:srgbClr val="FFFF00"/>
          </a:solidFill>
        </p:spPr>
        <p:txBody>
          <a:bodyPr wrap="square" lIns="108009" tIns="54004" rIns="108009" bIns="54004">
            <a:spAutoFit/>
          </a:bodyPr>
          <a:lstStyle/>
          <a:p>
            <a:pPr algn="ctr"/>
            <a:r>
              <a:rPr lang="es-ES" sz="2400" b="1" dirty="0">
                <a:latin typeface="Agency FB" pitchFamily="34" charset="0"/>
              </a:rPr>
              <a:t>Noruega: Las mujeres de este país tienen la tradición de esconder todas las escobas y trapeadores de la casa, para que las brujas ni los espíritus malignos los roben</a:t>
            </a:r>
            <a:r>
              <a:rPr lang="es-ES" b="1" dirty="0"/>
              <a:t>.</a:t>
            </a:r>
            <a:r>
              <a:rPr lang="es-ES" dirty="0"/>
              <a:t> </a:t>
            </a:r>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navidad"/>
          <p:cNvPicPr>
            <a:picLocks noChangeAspect="1" noChangeArrowheads="1"/>
          </p:cNvPicPr>
          <p:nvPr/>
        </p:nvPicPr>
        <p:blipFill>
          <a:blip r:embed="rId2"/>
          <a:srcRect/>
          <a:stretch>
            <a:fillRect/>
          </a:stretch>
        </p:blipFill>
        <p:spPr bwMode="auto">
          <a:xfrm>
            <a:off x="705609" y="0"/>
            <a:ext cx="9990087" cy="5618515"/>
          </a:xfrm>
          <a:prstGeom prst="rect">
            <a:avLst/>
          </a:prstGeom>
          <a:noFill/>
        </p:spPr>
      </p:pic>
      <p:sp>
        <p:nvSpPr>
          <p:cNvPr id="3" name="2 Rectángulo"/>
          <p:cNvSpPr/>
          <p:nvPr/>
        </p:nvSpPr>
        <p:spPr>
          <a:xfrm>
            <a:off x="1777179" y="6102366"/>
            <a:ext cx="8358246" cy="1217058"/>
          </a:xfrm>
          <a:prstGeom prst="rect">
            <a:avLst/>
          </a:prstGeom>
          <a:solidFill>
            <a:srgbClr val="FFFF00"/>
          </a:solidFill>
        </p:spPr>
        <p:txBody>
          <a:bodyPr wrap="square" lIns="108009" tIns="54004" rIns="108009" bIns="54004">
            <a:spAutoFit/>
          </a:bodyPr>
          <a:lstStyle/>
          <a:p>
            <a:pPr algn="ctr"/>
            <a:r>
              <a:rPr lang="es-ES" sz="2400" b="1" dirty="0">
                <a:latin typeface="Agency FB" pitchFamily="34" charset="0"/>
              </a:rPr>
              <a:t>En Ucrania, además de decorar los árboles con los ornamentos típicos de la Navidad, también se les agregan telarañas artificiales. Esto lo hacen porque supuestamente trae buena suerte a la familia.</a:t>
            </a:r>
            <a:r>
              <a:rPr lang="es-ES" sz="2400" dirty="0"/>
              <a:t> </a:t>
            </a:r>
          </a:p>
        </p:txBody>
      </p:sp>
      <p:pic>
        <p:nvPicPr>
          <p:cNvPr id="4" name="Image 4" descr="gif neige,animé 2.gif"/>
          <p:cNvPicPr>
            <a:picLocks noChangeAspect="1"/>
          </p:cNvPicPr>
          <p:nvPr/>
        </p:nvPicPr>
        <p:blipFill>
          <a:blip r:embed="rId3" cstate="print"/>
          <a:srcRect/>
          <a:stretch>
            <a:fillRect/>
          </a:stretch>
        </p:blipFill>
        <p:spPr bwMode="auto">
          <a:xfrm>
            <a:off x="-1" y="0"/>
            <a:ext cx="11269664" cy="7886234"/>
          </a:xfrm>
          <a:prstGeom prst="rect">
            <a:avLst/>
          </a:prstGeom>
          <a:noFill/>
          <a:ln w="9525">
            <a:noFill/>
            <a:miter lim="800000"/>
            <a:headEnd/>
            <a:tailEnd/>
          </a:ln>
        </p:spPr>
      </p:pic>
    </p:spTree>
  </p:cSld>
  <p:clrMapOvr>
    <a:masterClrMapping/>
  </p:clrMapOvr>
  <p:transition spd="slow" advTm="14000">
    <p:comb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lum bright="17000" contrast="71000"/>
          </a:blip>
          <a:srcRect/>
          <a:stretch>
            <a:fillRect/>
          </a:stretch>
        </p:blipFill>
        <p:spPr bwMode="auto">
          <a:xfrm>
            <a:off x="-1" y="0"/>
            <a:ext cx="11269664" cy="7632700"/>
          </a:xfrm>
          <a:prstGeom prst="rect">
            <a:avLst/>
          </a:prstGeom>
          <a:noFill/>
        </p:spPr>
      </p:pic>
      <p:pic>
        <p:nvPicPr>
          <p:cNvPr id="10242" name="Picture 2" descr="Navidad: Las siete tradiciones más extrañas del mundo"/>
          <p:cNvPicPr>
            <a:picLocks noChangeAspect="1" noChangeArrowheads="1"/>
          </p:cNvPicPr>
          <p:nvPr/>
        </p:nvPicPr>
        <p:blipFill>
          <a:blip r:embed="rId3"/>
          <a:srcRect/>
          <a:stretch>
            <a:fillRect/>
          </a:stretch>
        </p:blipFill>
        <p:spPr bwMode="auto">
          <a:xfrm>
            <a:off x="562733" y="0"/>
            <a:ext cx="10072758" cy="5888052"/>
          </a:xfrm>
          <a:prstGeom prst="rect">
            <a:avLst/>
          </a:prstGeom>
          <a:noFill/>
        </p:spPr>
      </p:pic>
      <p:sp>
        <p:nvSpPr>
          <p:cNvPr id="3" name="2 Rectángulo"/>
          <p:cNvSpPr/>
          <p:nvPr/>
        </p:nvSpPr>
        <p:spPr>
          <a:xfrm>
            <a:off x="1562865" y="6245242"/>
            <a:ext cx="8540351" cy="1032392"/>
          </a:xfrm>
          <a:prstGeom prst="rect">
            <a:avLst/>
          </a:prstGeom>
          <a:solidFill>
            <a:srgbClr val="FFFF00"/>
          </a:solidFill>
        </p:spPr>
        <p:txBody>
          <a:bodyPr wrap="square" lIns="108009" tIns="54004" rIns="108009" bIns="54004">
            <a:spAutoFit/>
          </a:bodyPr>
          <a:lstStyle/>
          <a:p>
            <a:pPr algn="ctr"/>
            <a:r>
              <a:rPr lang="es-ES" sz="2000" b="1" dirty="0">
                <a:latin typeface="Agency FB" pitchFamily="34" charset="0"/>
              </a:rPr>
              <a:t>Gracias a una campaña de 1970 realizada por Kentucky </a:t>
            </a:r>
            <a:r>
              <a:rPr lang="es-ES" sz="2000" b="1" dirty="0" err="1">
                <a:latin typeface="Agency FB" pitchFamily="34" charset="0"/>
              </a:rPr>
              <a:t>Fried</a:t>
            </a:r>
            <a:r>
              <a:rPr lang="es-ES" sz="2000" b="1" dirty="0">
                <a:latin typeface="Agency FB" pitchFamily="34" charset="0"/>
              </a:rPr>
              <a:t> </a:t>
            </a:r>
            <a:r>
              <a:rPr lang="es-ES" sz="2000" b="1" dirty="0" err="1">
                <a:latin typeface="Agency FB" pitchFamily="34" charset="0"/>
              </a:rPr>
              <a:t>Chicken</a:t>
            </a:r>
            <a:r>
              <a:rPr lang="es-ES" sz="2000" b="1" dirty="0">
                <a:latin typeface="Agency FB" pitchFamily="34" charset="0"/>
              </a:rPr>
              <a:t>, Japón consume </a:t>
            </a:r>
            <a:r>
              <a:rPr lang="es-ES" sz="2000" b="1" dirty="0" smtClean="0">
                <a:latin typeface="Agency FB" pitchFamily="34" charset="0"/>
              </a:rPr>
              <a:t>pollo frito </a:t>
            </a:r>
            <a:r>
              <a:rPr lang="es-ES" sz="2000" b="1" dirty="0">
                <a:latin typeface="Agency FB" pitchFamily="34" charset="0"/>
              </a:rPr>
              <a:t>para rendir homenaje a la Navidad occidental. KFC los convenció de que esta comida es tradicional en el mundo cristiano y sacaron su oferta de ‘pollo de Navidad </a:t>
            </a:r>
          </a:p>
        </p:txBody>
      </p:sp>
    </p:spTree>
  </p:cSld>
  <p:clrMapOvr>
    <a:masterClrMapping/>
  </p:clrMapOvr>
  <p:transition spd="slow" advTm="19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riosidades"/>
          <p:cNvPicPr>
            <a:picLocks noChangeAspect="1" noChangeArrowheads="1"/>
          </p:cNvPicPr>
          <p:nvPr/>
        </p:nvPicPr>
        <p:blipFill>
          <a:blip r:embed="rId2"/>
          <a:srcRect/>
          <a:stretch>
            <a:fillRect/>
          </a:stretch>
        </p:blipFill>
        <p:spPr bwMode="auto">
          <a:xfrm>
            <a:off x="562733" y="0"/>
            <a:ext cx="10144196" cy="6102366"/>
          </a:xfrm>
          <a:prstGeom prst="rect">
            <a:avLst/>
          </a:prstGeom>
          <a:noFill/>
        </p:spPr>
      </p:pic>
      <p:sp>
        <p:nvSpPr>
          <p:cNvPr id="3" name="2 Rectángulo"/>
          <p:cNvSpPr/>
          <p:nvPr/>
        </p:nvSpPr>
        <p:spPr>
          <a:xfrm>
            <a:off x="919923" y="6388118"/>
            <a:ext cx="9572692" cy="847727"/>
          </a:xfrm>
          <a:prstGeom prst="rect">
            <a:avLst/>
          </a:prstGeom>
          <a:solidFill>
            <a:srgbClr val="FFFF00"/>
          </a:solidFill>
        </p:spPr>
        <p:txBody>
          <a:bodyPr wrap="square" lIns="108009" tIns="54004" rIns="108009" bIns="54004">
            <a:spAutoFit/>
          </a:bodyPr>
          <a:lstStyle/>
          <a:p>
            <a:pPr algn="ctr"/>
            <a:r>
              <a:rPr lang="es-ES" sz="2400" b="1" dirty="0">
                <a:latin typeface="Agency FB" pitchFamily="34" charset="0"/>
              </a:rPr>
              <a:t>Italia: Los niños reciben la visita de </a:t>
            </a:r>
            <a:r>
              <a:rPr lang="es-ES" sz="2400" b="1" dirty="0" smtClean="0">
                <a:latin typeface="Agency FB" pitchFamily="34" charset="0"/>
              </a:rPr>
              <a:t>Papa</a:t>
            </a:r>
            <a:r>
              <a:rPr lang="es-ES" sz="2400" b="1" dirty="0">
                <a:latin typeface="Agency FB" pitchFamily="34" charset="0"/>
              </a:rPr>
              <a:t> </a:t>
            </a:r>
            <a:r>
              <a:rPr lang="es-ES" sz="2400" b="1" dirty="0" smtClean="0">
                <a:latin typeface="Agency FB" pitchFamily="34" charset="0"/>
              </a:rPr>
              <a:t>Noel </a:t>
            </a:r>
            <a:r>
              <a:rPr lang="es-ES" sz="2400" b="1" dirty="0">
                <a:latin typeface="Agency FB" pitchFamily="34" charset="0"/>
              </a:rPr>
              <a:t>lleno de regalos, pero también el 5 de enero son visitados por una bruja buena llamada ‘</a:t>
            </a:r>
            <a:r>
              <a:rPr lang="es-ES" sz="2400" b="1" dirty="0" err="1">
                <a:latin typeface="Agency FB" pitchFamily="34" charset="0"/>
              </a:rPr>
              <a:t>Befana</a:t>
            </a:r>
            <a:r>
              <a:rPr lang="es-ES" sz="2400" b="1" dirty="0">
                <a:latin typeface="Agency FB" pitchFamily="34" charset="0"/>
              </a:rPr>
              <a:t>’ que también les da obsequios.</a:t>
            </a:r>
            <a:r>
              <a:rPr lang="es-ES" sz="2400" dirty="0">
                <a:latin typeface="Agency FB" pitchFamily="34" charset="0"/>
              </a:rPr>
              <a:t> </a:t>
            </a:r>
          </a:p>
        </p:txBody>
      </p:sp>
      <p:pic>
        <p:nvPicPr>
          <p:cNvPr id="5" name="Image 4" descr="gif neige,animé 2.gif"/>
          <p:cNvPicPr>
            <a:picLocks noChangeAspect="1"/>
          </p:cNvPicPr>
          <p:nvPr/>
        </p:nvPicPr>
        <p:blipFill>
          <a:blip r:embed="rId3" cstate="print"/>
          <a:srcRect/>
          <a:stretch>
            <a:fillRect/>
          </a:stretch>
        </p:blipFill>
        <p:spPr bwMode="auto">
          <a:xfrm>
            <a:off x="276981" y="-253534"/>
            <a:ext cx="11269664" cy="7886234"/>
          </a:xfrm>
          <a:prstGeom prst="rect">
            <a:avLst/>
          </a:prstGeom>
          <a:noFill/>
          <a:ln w="9525">
            <a:noFill/>
            <a:miter lim="800000"/>
            <a:headEnd/>
            <a:tailEnd/>
          </a:ln>
        </p:spPr>
      </p:pic>
    </p:spTree>
  </p:cSld>
  <p:clrMapOvr>
    <a:masterClrMapping/>
  </p:clrMapOvr>
  <p:transition spd="slow" advTm="12000">
    <p:comb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lum bright="17000" contrast="71000"/>
          </a:blip>
          <a:srcRect/>
          <a:stretch>
            <a:fillRect/>
          </a:stretch>
        </p:blipFill>
        <p:spPr bwMode="auto">
          <a:xfrm>
            <a:off x="-1" y="0"/>
            <a:ext cx="11269664" cy="7632700"/>
          </a:xfrm>
          <a:prstGeom prst="rect">
            <a:avLst/>
          </a:prstGeom>
          <a:noFill/>
        </p:spPr>
      </p:pic>
      <p:pic>
        <p:nvPicPr>
          <p:cNvPr id="9218" name="Picture 2" descr="rarezas"/>
          <p:cNvPicPr>
            <a:picLocks noChangeAspect="1" noChangeArrowheads="1"/>
          </p:cNvPicPr>
          <p:nvPr/>
        </p:nvPicPr>
        <p:blipFill>
          <a:blip r:embed="rId3"/>
          <a:srcRect/>
          <a:stretch>
            <a:fillRect/>
          </a:stretch>
        </p:blipFill>
        <p:spPr bwMode="auto">
          <a:xfrm>
            <a:off x="1134237" y="0"/>
            <a:ext cx="9215502" cy="6207943"/>
          </a:xfrm>
          <a:prstGeom prst="rect">
            <a:avLst/>
          </a:prstGeom>
          <a:noFill/>
        </p:spPr>
      </p:pic>
      <p:sp>
        <p:nvSpPr>
          <p:cNvPr id="3" name="2 Rectángulo"/>
          <p:cNvSpPr/>
          <p:nvPr/>
        </p:nvSpPr>
        <p:spPr>
          <a:xfrm>
            <a:off x="1491427" y="6388118"/>
            <a:ext cx="8858312" cy="1494057"/>
          </a:xfrm>
          <a:prstGeom prst="rect">
            <a:avLst/>
          </a:prstGeom>
          <a:solidFill>
            <a:srgbClr val="FFFF00"/>
          </a:solidFill>
        </p:spPr>
        <p:txBody>
          <a:bodyPr wrap="square" lIns="108009" tIns="54004" rIns="108009" bIns="54004">
            <a:spAutoFit/>
          </a:bodyPr>
          <a:lstStyle/>
          <a:p>
            <a:pPr algn="ctr"/>
            <a:r>
              <a:rPr lang="es-ES" sz="2400" b="1" dirty="0">
                <a:latin typeface="Agency FB" pitchFamily="34" charset="0"/>
              </a:rPr>
              <a:t>Rusia: Ellos siguen el calendario de la iglesia ortodoxa por eso no celebran el mismo 25 de diciembre la Navidad. El día de año nuevo, los niños reciben la vista del ‘Abuelo de Hielo’, que les regala diversos juguetes y </a:t>
            </a:r>
            <a:r>
              <a:rPr lang="es-ES" sz="2400" b="1" dirty="0" err="1" smtClean="0">
                <a:latin typeface="Agency FB" pitchFamily="34" charset="0"/>
              </a:rPr>
              <a:t>matriuskas</a:t>
            </a:r>
            <a:r>
              <a:rPr lang="es-ES" sz="2400" b="1" dirty="0">
                <a:latin typeface="Agency FB" pitchFamily="34" charset="0"/>
              </a:rPr>
              <a:t>.</a:t>
            </a:r>
            <a:r>
              <a:rPr lang="es-ES" dirty="0" smtClean="0"/>
              <a:t/>
            </a:r>
            <a:br>
              <a:rPr lang="es-ES" dirty="0" smtClean="0"/>
            </a:br>
            <a:endParaRPr lang="es-ES" dirty="0"/>
          </a:p>
        </p:txBody>
      </p:sp>
    </p:spTree>
  </p:cSld>
  <p:clrMapOvr>
    <a:masterClrMapping/>
  </p:clrMapOvr>
  <p:transition spd="slow" advTm="16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lum bright="17000" contrast="71000"/>
          </a:blip>
          <a:srcRect/>
          <a:stretch>
            <a:fillRect/>
          </a:stretch>
        </p:blipFill>
        <p:spPr bwMode="auto">
          <a:xfrm>
            <a:off x="-1" y="0"/>
            <a:ext cx="11269664" cy="7632700"/>
          </a:xfrm>
          <a:prstGeom prst="rect">
            <a:avLst/>
          </a:prstGeom>
          <a:noFill/>
        </p:spPr>
      </p:pic>
      <p:pic>
        <p:nvPicPr>
          <p:cNvPr id="7170" name="Picture 2" descr="tradicion"/>
          <p:cNvPicPr>
            <a:picLocks noChangeAspect="1" noChangeArrowheads="1"/>
          </p:cNvPicPr>
          <p:nvPr/>
        </p:nvPicPr>
        <p:blipFill>
          <a:blip r:embed="rId3"/>
          <a:srcRect/>
          <a:stretch>
            <a:fillRect/>
          </a:stretch>
        </p:blipFill>
        <p:spPr bwMode="auto">
          <a:xfrm>
            <a:off x="705609" y="0"/>
            <a:ext cx="9936424" cy="5959490"/>
          </a:xfrm>
          <a:prstGeom prst="rect">
            <a:avLst/>
          </a:prstGeom>
          <a:noFill/>
        </p:spPr>
      </p:pic>
      <p:sp>
        <p:nvSpPr>
          <p:cNvPr id="3" name="2 Rectángulo"/>
          <p:cNvSpPr/>
          <p:nvPr/>
        </p:nvSpPr>
        <p:spPr>
          <a:xfrm>
            <a:off x="991361" y="6102366"/>
            <a:ext cx="9421046" cy="1217058"/>
          </a:xfrm>
          <a:prstGeom prst="rect">
            <a:avLst/>
          </a:prstGeom>
          <a:solidFill>
            <a:srgbClr val="FFFF00"/>
          </a:solidFill>
        </p:spPr>
        <p:txBody>
          <a:bodyPr wrap="square" lIns="108009" tIns="54004" rIns="108009" bIns="54004">
            <a:spAutoFit/>
          </a:bodyPr>
          <a:lstStyle/>
          <a:p>
            <a:pPr algn="ctr"/>
            <a:r>
              <a:rPr lang="es-ES" sz="2400" b="1" dirty="0">
                <a:latin typeface="Agency FB" pitchFamily="34" charset="0"/>
              </a:rPr>
              <a:t>Dos semanas antes del 25 de diciembre, los niños de Yugoslavia suelen atar a sus padres de pies y manos. Después gritan “Día de la madre, día de la madre, ¿qué cosa nos darás para que te dejemos libre?”. Luego hacen lo mismo con el papá. </a:t>
            </a:r>
          </a:p>
        </p:txBody>
      </p:sp>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Navidad: Las siete tradiciones más extrañas del mundo"/>
          <p:cNvPicPr>
            <a:picLocks noChangeAspect="1" noChangeArrowheads="1"/>
          </p:cNvPicPr>
          <p:nvPr/>
        </p:nvPicPr>
        <p:blipFill>
          <a:blip r:embed="rId2"/>
          <a:srcRect/>
          <a:stretch>
            <a:fillRect/>
          </a:stretch>
        </p:blipFill>
        <p:spPr bwMode="auto">
          <a:xfrm>
            <a:off x="348419" y="0"/>
            <a:ext cx="10334878" cy="5959490"/>
          </a:xfrm>
          <a:prstGeom prst="rect">
            <a:avLst/>
          </a:prstGeom>
          <a:noFill/>
        </p:spPr>
      </p:pic>
      <p:sp>
        <p:nvSpPr>
          <p:cNvPr id="3" name="2 Rectángulo"/>
          <p:cNvSpPr/>
          <p:nvPr/>
        </p:nvSpPr>
        <p:spPr>
          <a:xfrm>
            <a:off x="1134237" y="6316680"/>
            <a:ext cx="9156626" cy="1771056"/>
          </a:xfrm>
          <a:prstGeom prst="rect">
            <a:avLst/>
          </a:prstGeom>
          <a:solidFill>
            <a:srgbClr val="FFFF00"/>
          </a:solidFill>
        </p:spPr>
        <p:txBody>
          <a:bodyPr wrap="square" lIns="108009" tIns="54004" rIns="108009" bIns="54004">
            <a:spAutoFit/>
          </a:bodyPr>
          <a:lstStyle/>
          <a:p>
            <a:pPr algn="ctr"/>
            <a:r>
              <a:rPr lang="es-ES" sz="2400" b="1" dirty="0">
                <a:latin typeface="Agency FB" pitchFamily="34" charset="0"/>
              </a:rPr>
              <a:t>Bélgica: En este país se suele salir a patinar por las calles después de la cena navideña. Recién el 6 de </a:t>
            </a:r>
            <a:r>
              <a:rPr lang="es-ES" sz="2400" b="1" dirty="0" smtClean="0">
                <a:latin typeface="Agency FB" pitchFamily="34" charset="0"/>
              </a:rPr>
              <a:t>enero </a:t>
            </a:r>
            <a:r>
              <a:rPr lang="es-ES" sz="2400" b="1" dirty="0">
                <a:latin typeface="Agency FB" pitchFamily="34" charset="0"/>
              </a:rPr>
              <a:t>se reparten los regalos y a los niños que se portaron mal, se les pone una ramita en los zapatos.</a:t>
            </a:r>
            <a:r>
              <a:rPr lang="es-ES" sz="2400" dirty="0">
                <a:latin typeface="Agency FB" pitchFamily="34" charset="0"/>
              </a:rPr>
              <a:t> </a:t>
            </a:r>
            <a:r>
              <a:rPr lang="es-ES" dirty="0" smtClean="0"/>
              <a:t/>
            </a:r>
            <a:br>
              <a:rPr lang="es-ES" dirty="0" smtClean="0"/>
            </a:br>
            <a:r>
              <a:rPr lang="es-ES" dirty="0" smtClean="0"/>
              <a:t/>
            </a:r>
            <a:br>
              <a:rPr lang="es-ES" dirty="0" smtClean="0"/>
            </a:br>
            <a:endParaRPr lang="es-ES" dirty="0"/>
          </a:p>
        </p:txBody>
      </p:sp>
      <p:pic>
        <p:nvPicPr>
          <p:cNvPr id="4" name="Image 4" descr="gif neige,animé 2.gif"/>
          <p:cNvPicPr>
            <a:picLocks noChangeAspect="1"/>
          </p:cNvPicPr>
          <p:nvPr/>
        </p:nvPicPr>
        <p:blipFill>
          <a:blip r:embed="rId3" cstate="print"/>
          <a:srcRect/>
          <a:stretch>
            <a:fillRect/>
          </a:stretch>
        </p:blipFill>
        <p:spPr bwMode="auto">
          <a:xfrm>
            <a:off x="0" y="0"/>
            <a:ext cx="11269664" cy="7886234"/>
          </a:xfrm>
          <a:prstGeom prst="rect">
            <a:avLst/>
          </a:prstGeom>
          <a:noFill/>
          <a:ln w="9525">
            <a:noFill/>
            <a:miter lim="800000"/>
            <a:headEnd/>
            <a:tailEnd/>
          </a:ln>
        </p:spPr>
      </p:pic>
    </p:spTree>
  </p:cSld>
  <p:clrMapOvr>
    <a:masterClrMapping/>
  </p:clrMapOvr>
  <p:transition spd="slow" advTm="15000">
    <p:comb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lum bright="17000" contrast="71000"/>
          </a:blip>
          <a:srcRect/>
          <a:stretch>
            <a:fillRect/>
          </a:stretch>
        </p:blipFill>
        <p:spPr bwMode="auto">
          <a:xfrm>
            <a:off x="-1" y="0"/>
            <a:ext cx="11269664" cy="7632700"/>
          </a:xfrm>
          <a:prstGeom prst="rect">
            <a:avLst/>
          </a:prstGeom>
          <a:noFill/>
        </p:spPr>
      </p:pic>
      <p:pic>
        <p:nvPicPr>
          <p:cNvPr id="4098" name="Picture 2" descr="as 10 costumbres navideñas mas extrañas del mundo3"/>
          <p:cNvPicPr>
            <a:picLocks noChangeAspect="1" noChangeArrowheads="1"/>
          </p:cNvPicPr>
          <p:nvPr/>
        </p:nvPicPr>
        <p:blipFill>
          <a:blip r:embed="rId3"/>
          <a:srcRect/>
          <a:stretch>
            <a:fillRect/>
          </a:stretch>
        </p:blipFill>
        <p:spPr bwMode="auto">
          <a:xfrm>
            <a:off x="991361" y="0"/>
            <a:ext cx="9286940" cy="5816614"/>
          </a:xfrm>
          <a:prstGeom prst="rect">
            <a:avLst/>
          </a:prstGeom>
          <a:noFill/>
        </p:spPr>
      </p:pic>
      <p:sp>
        <p:nvSpPr>
          <p:cNvPr id="3" name="2 Rectángulo"/>
          <p:cNvSpPr/>
          <p:nvPr/>
        </p:nvSpPr>
        <p:spPr>
          <a:xfrm>
            <a:off x="562733" y="6046310"/>
            <a:ext cx="10135425" cy="1586390"/>
          </a:xfrm>
          <a:prstGeom prst="rect">
            <a:avLst/>
          </a:prstGeom>
          <a:solidFill>
            <a:srgbClr val="FFFF00"/>
          </a:solidFill>
        </p:spPr>
        <p:txBody>
          <a:bodyPr wrap="square" lIns="108009" tIns="54004" rIns="108009" bIns="54004">
            <a:spAutoFit/>
          </a:bodyPr>
          <a:lstStyle/>
          <a:p>
            <a:r>
              <a:rPr lang="es-ES" sz="2400" b="1" dirty="0">
                <a:latin typeface="Agency FB" pitchFamily="34" charset="0"/>
              </a:rPr>
              <a:t>En Portugal, la comilona llamada “</a:t>
            </a:r>
            <a:r>
              <a:rPr lang="es-ES" sz="2400" b="1" dirty="0" err="1">
                <a:latin typeface="Agency FB" pitchFamily="34" charset="0"/>
              </a:rPr>
              <a:t>Consoda</a:t>
            </a:r>
            <a:r>
              <a:rPr lang="es-ES" sz="2400" b="1" dirty="0">
                <a:latin typeface="Agency FB" pitchFamily="34" charset="0"/>
              </a:rPr>
              <a:t>” es llevada a cabo la mañana de navidad. Lugares extra son colocados en la mesa para las almas de los muertos a los que se les ofrece comida con la esperanza de que esto traiga la suerte de regreso a la familia durante el año que viene.</a:t>
            </a:r>
          </a:p>
          <a:p>
            <a:r>
              <a:rPr lang="es-ES" sz="2400" b="1" dirty="0">
                <a:latin typeface="Agency FB" pitchFamily="34" charset="0"/>
              </a:rPr>
              <a:t>Claro, claro, la suerte. Me pregunto quién se come la comida en los platos luego?</a:t>
            </a:r>
          </a:p>
        </p:txBody>
      </p:sp>
    </p:spTree>
  </p:cSld>
  <p:clrMapOvr>
    <a:masterClrMapping/>
  </p:clrMapOvr>
  <p:transition spd="slow" advTm="27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lum bright="17000" contrast="71000"/>
          </a:blip>
          <a:srcRect/>
          <a:stretch>
            <a:fillRect/>
          </a:stretch>
        </p:blipFill>
        <p:spPr bwMode="auto">
          <a:xfrm>
            <a:off x="-1" y="0"/>
            <a:ext cx="11269664" cy="7632700"/>
          </a:xfrm>
          <a:prstGeom prst="rect">
            <a:avLst/>
          </a:prstGeom>
          <a:noFill/>
        </p:spPr>
      </p:pic>
      <p:pic>
        <p:nvPicPr>
          <p:cNvPr id="3074" name="Picture 2" descr="las 10 costumbres navideñas mas extrañas del mundo 5"/>
          <p:cNvPicPr>
            <a:picLocks noChangeAspect="1" noChangeArrowheads="1"/>
          </p:cNvPicPr>
          <p:nvPr/>
        </p:nvPicPr>
        <p:blipFill>
          <a:blip r:embed="rId3"/>
          <a:srcRect/>
          <a:stretch>
            <a:fillRect/>
          </a:stretch>
        </p:blipFill>
        <p:spPr bwMode="auto">
          <a:xfrm>
            <a:off x="705609" y="0"/>
            <a:ext cx="9797470" cy="5883581"/>
          </a:xfrm>
          <a:prstGeom prst="rect">
            <a:avLst/>
          </a:prstGeom>
          <a:noFill/>
        </p:spPr>
      </p:pic>
      <p:sp>
        <p:nvSpPr>
          <p:cNvPr id="3" name="2 Rectángulo"/>
          <p:cNvSpPr/>
          <p:nvPr/>
        </p:nvSpPr>
        <p:spPr>
          <a:xfrm>
            <a:off x="491295" y="6102366"/>
            <a:ext cx="10429948" cy="1217058"/>
          </a:xfrm>
          <a:prstGeom prst="rect">
            <a:avLst/>
          </a:prstGeom>
          <a:solidFill>
            <a:srgbClr val="FFFF00"/>
          </a:solidFill>
        </p:spPr>
        <p:txBody>
          <a:bodyPr wrap="square" lIns="108009" tIns="54004" rIns="108009" bIns="54004">
            <a:spAutoFit/>
          </a:bodyPr>
          <a:lstStyle/>
          <a:p>
            <a:pPr algn="ctr"/>
            <a:r>
              <a:rPr lang="es-ES" sz="2400" b="1" dirty="0">
                <a:latin typeface="Agency FB" pitchFamily="34" charset="0"/>
              </a:rPr>
              <a:t>En Caracas las calles son bloqueadas en la víspera de navidad para que las personas pueden montar en sus patines hasta la iglesia.</a:t>
            </a:r>
          </a:p>
          <a:p>
            <a:pPr algn="ctr"/>
            <a:r>
              <a:rPr lang="es-ES" sz="2400" b="1" dirty="0">
                <a:latin typeface="Agency FB" pitchFamily="34" charset="0"/>
              </a:rPr>
              <a:t>La razón por la cual ellos no camina hasta la iglesia sigue siendo un misterio hasta el día de hoy</a:t>
            </a:r>
            <a:r>
              <a:rPr lang="es-ES" dirty="0"/>
              <a:t>.  </a:t>
            </a:r>
          </a:p>
        </p:txBody>
      </p:sp>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las 10 costumbres navideñas mas extrañas del mundo 6"/>
          <p:cNvPicPr>
            <a:picLocks noChangeAspect="1" noChangeArrowheads="1"/>
          </p:cNvPicPr>
          <p:nvPr/>
        </p:nvPicPr>
        <p:blipFill>
          <a:blip r:embed="rId2"/>
          <a:srcRect/>
          <a:stretch>
            <a:fillRect/>
          </a:stretch>
        </p:blipFill>
        <p:spPr bwMode="auto">
          <a:xfrm>
            <a:off x="348419" y="0"/>
            <a:ext cx="10631783" cy="6360601"/>
          </a:xfrm>
          <a:prstGeom prst="rect">
            <a:avLst/>
          </a:prstGeom>
          <a:noFill/>
        </p:spPr>
      </p:pic>
      <p:sp>
        <p:nvSpPr>
          <p:cNvPr id="3" name="2 Rectángulo"/>
          <p:cNvSpPr/>
          <p:nvPr/>
        </p:nvSpPr>
        <p:spPr>
          <a:xfrm>
            <a:off x="1277113" y="6415642"/>
            <a:ext cx="9083937" cy="1217058"/>
          </a:xfrm>
          <a:prstGeom prst="rect">
            <a:avLst/>
          </a:prstGeom>
          <a:solidFill>
            <a:srgbClr val="FFFF00"/>
          </a:solidFill>
        </p:spPr>
        <p:txBody>
          <a:bodyPr wrap="square" lIns="108009" tIns="54004" rIns="108009" bIns="54004">
            <a:spAutoFit/>
          </a:bodyPr>
          <a:lstStyle/>
          <a:p>
            <a:pPr algn="ctr"/>
            <a:r>
              <a:rPr lang="es-ES" sz="2400" b="1" dirty="0">
                <a:latin typeface="Agency FB" pitchFamily="34" charset="0"/>
              </a:rPr>
              <a:t>Es considerado buena suerte encontrar una telaraña en su árbol de navidad la mañana de navidad así que se ha vuelto una tradición Ucraniana colocar telarañas artificiales en los arboles como parte de la decoración. </a:t>
            </a:r>
            <a:r>
              <a:rPr lang="es-ES" dirty="0"/>
              <a:t> </a:t>
            </a:r>
          </a:p>
        </p:txBody>
      </p:sp>
      <p:pic>
        <p:nvPicPr>
          <p:cNvPr id="4" name="Image 4" descr="gif neige,animé 2.gif"/>
          <p:cNvPicPr>
            <a:picLocks noChangeAspect="1"/>
          </p:cNvPicPr>
          <p:nvPr/>
        </p:nvPicPr>
        <p:blipFill>
          <a:blip r:embed="rId3" cstate="print"/>
          <a:srcRect/>
          <a:stretch>
            <a:fillRect/>
          </a:stretch>
        </p:blipFill>
        <p:spPr bwMode="auto">
          <a:xfrm>
            <a:off x="-1" y="0"/>
            <a:ext cx="11269664" cy="7886234"/>
          </a:xfrm>
          <a:prstGeom prst="rect">
            <a:avLst/>
          </a:prstGeom>
          <a:noFill/>
          <a:ln w="9525">
            <a:noFill/>
            <a:miter lim="800000"/>
            <a:headEnd/>
            <a:tailEnd/>
          </a:ln>
        </p:spPr>
      </p:pic>
    </p:spTree>
  </p:cSld>
  <p:clrMapOvr>
    <a:masterClrMapping/>
  </p:clrMapOvr>
  <p:transition spd="slow" advTm="14000">
    <p:comb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lum bright="17000" contrast="71000"/>
          </a:blip>
          <a:srcRect/>
          <a:stretch>
            <a:fillRect/>
          </a:stretch>
        </p:blipFill>
        <p:spPr bwMode="auto">
          <a:xfrm>
            <a:off x="-1" y="0"/>
            <a:ext cx="11269664" cy="7632700"/>
          </a:xfrm>
          <a:prstGeom prst="rect">
            <a:avLst/>
          </a:prstGeom>
          <a:noFill/>
        </p:spPr>
      </p:pic>
      <p:pic>
        <p:nvPicPr>
          <p:cNvPr id="1026" name="Picture 2" descr="las 10 costumbres navideñas mas extrañas del mundo 7"/>
          <p:cNvPicPr>
            <a:picLocks noChangeAspect="1" noChangeArrowheads="1"/>
          </p:cNvPicPr>
          <p:nvPr/>
        </p:nvPicPr>
        <p:blipFill>
          <a:blip r:embed="rId3"/>
          <a:srcRect l="3213" t="6382" r="4401" b="5032"/>
          <a:stretch>
            <a:fillRect/>
          </a:stretch>
        </p:blipFill>
        <p:spPr bwMode="auto">
          <a:xfrm>
            <a:off x="1062799" y="0"/>
            <a:ext cx="9144064" cy="5723240"/>
          </a:xfrm>
          <a:prstGeom prst="rect">
            <a:avLst/>
          </a:prstGeom>
          <a:noFill/>
        </p:spPr>
      </p:pic>
      <p:sp>
        <p:nvSpPr>
          <p:cNvPr id="3" name="2 Rectángulo"/>
          <p:cNvSpPr/>
          <p:nvPr/>
        </p:nvSpPr>
        <p:spPr>
          <a:xfrm>
            <a:off x="1419989" y="5988489"/>
            <a:ext cx="8643998" cy="1217058"/>
          </a:xfrm>
          <a:prstGeom prst="rect">
            <a:avLst/>
          </a:prstGeom>
          <a:solidFill>
            <a:srgbClr val="FFFF00"/>
          </a:solidFill>
        </p:spPr>
        <p:txBody>
          <a:bodyPr wrap="square" lIns="108009" tIns="54004" rIns="108009" bIns="54004">
            <a:spAutoFit/>
          </a:bodyPr>
          <a:lstStyle/>
          <a:p>
            <a:pPr algn="ctr"/>
            <a:r>
              <a:rPr lang="es-ES" sz="2400" b="1" dirty="0">
                <a:latin typeface="Agency FB" pitchFamily="34" charset="0"/>
              </a:rPr>
              <a:t>Las tarjetas rojas de navidad tal vez sean populares en el mundo pero en Japón serían consideradas de muy mal gusto.</a:t>
            </a:r>
          </a:p>
          <a:p>
            <a:pPr algn="ctr"/>
            <a:r>
              <a:rPr lang="es-ES" sz="2400" b="1" dirty="0">
                <a:latin typeface="Agency FB" pitchFamily="34" charset="0"/>
              </a:rPr>
              <a:t>Por qué? Porque ellos envían sus notas fúnebres en tarjetas rojas.  </a:t>
            </a:r>
          </a:p>
        </p:txBody>
      </p:sp>
    </p:spTree>
  </p:cSld>
  <p:clrMapOvr>
    <a:masterClrMapping/>
  </p:clrMapOvr>
  <p:transition spd="slow" advTm="1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3" cstate="print">
            <a:duotone>
              <a:schemeClr val="accent5">
                <a:shade val="45000"/>
                <a:satMod val="135000"/>
              </a:schemeClr>
              <a:prstClr val="white"/>
            </a:duotone>
            <a:lum bright="17000" contrast="71000"/>
          </a:blip>
          <a:srcRect/>
          <a:stretch>
            <a:fillRect/>
          </a:stretch>
        </p:blipFill>
        <p:spPr bwMode="auto">
          <a:xfrm>
            <a:off x="-1" y="0"/>
            <a:ext cx="11269664" cy="7632700"/>
          </a:xfrm>
          <a:prstGeom prst="rect">
            <a:avLst/>
          </a:prstGeom>
          <a:noFill/>
        </p:spPr>
      </p:pic>
      <p:pic>
        <p:nvPicPr>
          <p:cNvPr id="25602" name="Picture 2" descr="las 10 costumbres navideñas mas extrañas del mundo 8"/>
          <p:cNvPicPr>
            <a:picLocks noChangeAspect="1" noChangeArrowheads="1"/>
          </p:cNvPicPr>
          <p:nvPr/>
        </p:nvPicPr>
        <p:blipFill>
          <a:blip r:embed="rId4"/>
          <a:srcRect/>
          <a:stretch>
            <a:fillRect/>
          </a:stretch>
        </p:blipFill>
        <p:spPr bwMode="auto">
          <a:xfrm>
            <a:off x="1062799" y="0"/>
            <a:ext cx="8892815" cy="5340318"/>
          </a:xfrm>
          <a:prstGeom prst="rect">
            <a:avLst/>
          </a:prstGeom>
          <a:noFill/>
        </p:spPr>
      </p:pic>
      <p:sp>
        <p:nvSpPr>
          <p:cNvPr id="3" name="2 Rectángulo"/>
          <p:cNvSpPr/>
          <p:nvPr/>
        </p:nvSpPr>
        <p:spPr>
          <a:xfrm>
            <a:off x="348419" y="5676978"/>
            <a:ext cx="10644262" cy="1955722"/>
          </a:xfrm>
          <a:prstGeom prst="rect">
            <a:avLst/>
          </a:prstGeom>
          <a:solidFill>
            <a:srgbClr val="FFFF00"/>
          </a:solidFill>
        </p:spPr>
        <p:txBody>
          <a:bodyPr wrap="square" lIns="108009" tIns="54004" rIns="108009" bIns="54004">
            <a:spAutoFit/>
          </a:bodyPr>
          <a:lstStyle/>
          <a:p>
            <a:pPr algn="ctr"/>
            <a:r>
              <a:rPr lang="es-ES" sz="2000" b="1" dirty="0">
                <a:latin typeface="Agency FB" pitchFamily="34" charset="0"/>
              </a:rPr>
              <a:t>Diciembre se supone que es un tiempo de gozo para entrar en el espíritu navideño y pasar tiempo con la familia. En partes de Austria, Babaría y Suiza, el último mes del año es también un tiempo especial para que los niños malvados sean asustados!</a:t>
            </a:r>
          </a:p>
          <a:p>
            <a:pPr algn="ctr"/>
            <a:r>
              <a:rPr lang="es-ES" sz="2000" b="1" dirty="0">
                <a:latin typeface="Agency FB" pitchFamily="34" charset="0"/>
              </a:rPr>
              <a:t>Tradicionalmente, los jóvenes se disfrazan de </a:t>
            </a:r>
            <a:r>
              <a:rPr lang="es-ES" sz="2000" b="1" dirty="0" err="1">
                <a:latin typeface="Agency FB" pitchFamily="34" charset="0"/>
              </a:rPr>
              <a:t>Krampus</a:t>
            </a:r>
            <a:r>
              <a:rPr lang="es-ES" sz="2000" b="1" dirty="0">
                <a:latin typeface="Agency FB" pitchFamily="34" charset="0"/>
              </a:rPr>
              <a:t>, una creatura demoniaca equipada con campanas y palos, los cuales están acompañados usualmente por el </a:t>
            </a:r>
            <a:r>
              <a:rPr lang="es-ES" sz="2000" b="1" dirty="0" err="1">
                <a:latin typeface="Agency FB" pitchFamily="34" charset="0"/>
              </a:rPr>
              <a:t>Nikolaus</a:t>
            </a:r>
            <a:r>
              <a:rPr lang="es-ES" sz="2000" b="1" dirty="0">
                <a:latin typeface="Agency FB" pitchFamily="34" charset="0"/>
              </a:rPr>
              <a:t> (una especie de Santa Claus) y vagan las calles para asustar los niños y </a:t>
            </a:r>
            <a:r>
              <a:rPr lang="es-ES" sz="2000" b="1" dirty="0" err="1" smtClean="0">
                <a:latin typeface="Agency FB" pitchFamily="34" charset="0"/>
              </a:rPr>
              <a:t>adultos.Esto</a:t>
            </a:r>
            <a:r>
              <a:rPr lang="es-ES" sz="2000" b="1" dirty="0" smtClean="0">
                <a:latin typeface="Agency FB" pitchFamily="34" charset="0"/>
              </a:rPr>
              <a:t> </a:t>
            </a:r>
            <a:r>
              <a:rPr lang="es-ES" sz="2000" b="1" dirty="0">
                <a:latin typeface="Agency FB" pitchFamily="34" charset="0"/>
              </a:rPr>
              <a:t>es llamado un </a:t>
            </a:r>
            <a:r>
              <a:rPr lang="es-ES" sz="2000" b="1" dirty="0" err="1">
                <a:latin typeface="Agency FB" pitchFamily="34" charset="0"/>
              </a:rPr>
              <a:t>Krampuslauf</a:t>
            </a:r>
            <a:r>
              <a:rPr lang="es-ES" sz="2000" b="1" dirty="0">
                <a:latin typeface="Agency FB" pitchFamily="34" charset="0"/>
              </a:rPr>
              <a:t>. </a:t>
            </a:r>
          </a:p>
        </p:txBody>
      </p:sp>
    </p:spTree>
  </p:cSld>
  <p:clrMapOvr>
    <a:masterClrMapping/>
  </p:clrMapOvr>
  <p:transition spd="slow" advTm="28000">
    <p:comb dir="vert"/>
    <p:sndAc>
      <p:stSnd>
        <p:snd r:embed="rId2" name="05-luis_miguel-navidad_navidad.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lum bright="17000" contrast="71000"/>
          </a:blip>
          <a:srcRect/>
          <a:stretch>
            <a:fillRect/>
          </a:stretch>
        </p:blipFill>
        <p:spPr bwMode="auto">
          <a:xfrm>
            <a:off x="-1" y="0"/>
            <a:ext cx="11269664" cy="7632700"/>
          </a:xfrm>
          <a:prstGeom prst="rect">
            <a:avLst/>
          </a:prstGeom>
          <a:noFill/>
        </p:spPr>
      </p:pic>
      <p:pic>
        <p:nvPicPr>
          <p:cNvPr id="26626" name="Picture 2" descr="las 10 costumbres navideñas mas extrañas del mundo 10"/>
          <p:cNvPicPr>
            <a:picLocks noChangeAspect="1" noChangeArrowheads="1"/>
          </p:cNvPicPr>
          <p:nvPr/>
        </p:nvPicPr>
        <p:blipFill>
          <a:blip r:embed="rId3"/>
          <a:srcRect/>
          <a:stretch>
            <a:fillRect/>
          </a:stretch>
        </p:blipFill>
        <p:spPr bwMode="auto">
          <a:xfrm>
            <a:off x="705609" y="0"/>
            <a:ext cx="9787006" cy="5745176"/>
          </a:xfrm>
          <a:prstGeom prst="rect">
            <a:avLst/>
          </a:prstGeom>
          <a:noFill/>
        </p:spPr>
      </p:pic>
      <p:sp>
        <p:nvSpPr>
          <p:cNvPr id="3" name="2 Rectángulo"/>
          <p:cNvSpPr/>
          <p:nvPr/>
        </p:nvSpPr>
        <p:spPr>
          <a:xfrm>
            <a:off x="491295" y="6046310"/>
            <a:ext cx="10072758" cy="1586390"/>
          </a:xfrm>
          <a:prstGeom prst="rect">
            <a:avLst/>
          </a:prstGeom>
          <a:solidFill>
            <a:srgbClr val="FFFF00"/>
          </a:solidFill>
        </p:spPr>
        <p:txBody>
          <a:bodyPr wrap="square" lIns="108009" tIns="54004" rIns="108009" bIns="54004">
            <a:spAutoFit/>
          </a:bodyPr>
          <a:lstStyle/>
          <a:p>
            <a:pPr algn="ctr"/>
            <a:r>
              <a:rPr lang="es-ES" sz="2400" b="1" dirty="0">
                <a:latin typeface="Agency FB" pitchFamily="34" charset="0"/>
              </a:rPr>
              <a:t>En este país las personas ponen a volar globos por los aires durante la noche de navidad como expresión de gozo y alegría por esta fecha tan especial.</a:t>
            </a:r>
          </a:p>
          <a:p>
            <a:pPr algn="ctr"/>
            <a:r>
              <a:rPr lang="es-ES" sz="2400" b="1" dirty="0">
                <a:latin typeface="Agency FB" pitchFamily="34" charset="0"/>
              </a:rPr>
              <a:t>Lastimosamente estos globos causaban muchos daños cuando caían sobre las casas de otras personas y las incendiaban así que fueron prohibidos.</a:t>
            </a:r>
          </a:p>
        </p:txBody>
      </p:sp>
    </p:spTree>
  </p:cSld>
  <p:clrMapOvr>
    <a:masterClrMapping/>
  </p:clrMapOvr>
  <p:transition spd="slow" advTm="1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lum bright="17000" contrast="71000"/>
          </a:blip>
          <a:srcRect/>
          <a:stretch>
            <a:fillRect/>
          </a:stretch>
        </p:blipFill>
        <p:spPr bwMode="auto">
          <a:xfrm>
            <a:off x="-1" y="0"/>
            <a:ext cx="11269664" cy="7632700"/>
          </a:xfrm>
          <a:prstGeom prst="rect">
            <a:avLst/>
          </a:prstGeom>
          <a:noFill/>
        </p:spPr>
      </p:pic>
      <p:pic>
        <p:nvPicPr>
          <p:cNvPr id="27650" name="Picture 2" descr="navidad en el mundo 4"/>
          <p:cNvPicPr>
            <a:picLocks noChangeAspect="1" noChangeArrowheads="1"/>
          </p:cNvPicPr>
          <p:nvPr/>
        </p:nvPicPr>
        <p:blipFill>
          <a:blip r:embed="rId3"/>
          <a:srcRect/>
          <a:stretch>
            <a:fillRect/>
          </a:stretch>
        </p:blipFill>
        <p:spPr bwMode="auto">
          <a:xfrm>
            <a:off x="991361" y="0"/>
            <a:ext cx="9429816" cy="5439989"/>
          </a:xfrm>
          <a:prstGeom prst="rect">
            <a:avLst/>
          </a:prstGeom>
          <a:noFill/>
        </p:spPr>
      </p:pic>
      <p:sp>
        <p:nvSpPr>
          <p:cNvPr id="3" name="2 Rectángulo"/>
          <p:cNvSpPr/>
          <p:nvPr/>
        </p:nvSpPr>
        <p:spPr>
          <a:xfrm>
            <a:off x="777047" y="5676978"/>
            <a:ext cx="9572692" cy="1955722"/>
          </a:xfrm>
          <a:prstGeom prst="rect">
            <a:avLst/>
          </a:prstGeom>
          <a:solidFill>
            <a:srgbClr val="FFFF00"/>
          </a:solidFill>
        </p:spPr>
        <p:txBody>
          <a:bodyPr wrap="square" lIns="108009" tIns="54004" rIns="108009" bIns="54004">
            <a:spAutoFit/>
          </a:bodyPr>
          <a:lstStyle/>
          <a:p>
            <a:pPr algn="ctr"/>
            <a:r>
              <a:rPr lang="es-ES" sz="2400" b="1" dirty="0">
                <a:latin typeface="Agency FB" pitchFamily="34" charset="0"/>
              </a:rPr>
              <a:t>En algunos pueblos rurales de Gales es habitual celebrar Navidad con el extraño ritual de Mari </a:t>
            </a:r>
            <a:r>
              <a:rPr lang="es-ES" sz="2400" b="1" dirty="0" err="1">
                <a:latin typeface="Agency FB" pitchFamily="34" charset="0"/>
              </a:rPr>
              <a:t>Lewyd</a:t>
            </a:r>
            <a:r>
              <a:rPr lang="es-ES" sz="2400" b="1" dirty="0">
                <a:latin typeface="Agency FB" pitchFamily="34" charset="0"/>
              </a:rPr>
              <a:t>, que se trata de un extravagante desfile encabezado por el portador de una calavera de una yegua. El vecino elegido amarrará la calavera a un palo, del que cuelga una sábana blanca tras la que se ocultará. En ocasiones, la mandíbula de la calavera tiene muelles para hacer chasquidos cuando la gente pasa por al lado.</a:t>
            </a:r>
          </a:p>
        </p:txBody>
      </p:sp>
    </p:spTree>
  </p:cSld>
  <p:clrMapOvr>
    <a:masterClrMapping/>
  </p:clrMapOvr>
  <p:transition spd="slow" advTm="2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lum bright="17000" contrast="71000"/>
          </a:blip>
          <a:srcRect/>
          <a:stretch>
            <a:fillRect/>
          </a:stretch>
        </p:blipFill>
        <p:spPr bwMode="auto">
          <a:xfrm>
            <a:off x="-1" y="0"/>
            <a:ext cx="11269664" cy="7632700"/>
          </a:xfrm>
          <a:prstGeom prst="rect">
            <a:avLst/>
          </a:prstGeom>
          <a:noFill/>
        </p:spPr>
      </p:pic>
      <p:pic>
        <p:nvPicPr>
          <p:cNvPr id="29698" name="Picture 2" descr="navidad en el mundo 6"/>
          <p:cNvPicPr>
            <a:picLocks noChangeAspect="1" noChangeArrowheads="1"/>
          </p:cNvPicPr>
          <p:nvPr/>
        </p:nvPicPr>
        <p:blipFill>
          <a:blip r:embed="rId3"/>
          <a:srcRect/>
          <a:stretch>
            <a:fillRect/>
          </a:stretch>
        </p:blipFill>
        <p:spPr bwMode="auto">
          <a:xfrm>
            <a:off x="1205675" y="0"/>
            <a:ext cx="8786874" cy="5269377"/>
          </a:xfrm>
          <a:prstGeom prst="rect">
            <a:avLst/>
          </a:prstGeom>
          <a:noFill/>
        </p:spPr>
      </p:pic>
      <p:sp>
        <p:nvSpPr>
          <p:cNvPr id="3" name="2 Rectángulo"/>
          <p:cNvSpPr/>
          <p:nvPr/>
        </p:nvSpPr>
        <p:spPr>
          <a:xfrm>
            <a:off x="348419" y="5307646"/>
            <a:ext cx="10349740" cy="2325054"/>
          </a:xfrm>
          <a:prstGeom prst="rect">
            <a:avLst/>
          </a:prstGeom>
          <a:solidFill>
            <a:srgbClr val="FFFF00"/>
          </a:solidFill>
        </p:spPr>
        <p:txBody>
          <a:bodyPr wrap="square" lIns="108009" tIns="54004" rIns="108009" bIns="54004">
            <a:spAutoFit/>
          </a:bodyPr>
          <a:lstStyle/>
          <a:p>
            <a:pPr algn="ctr"/>
            <a:r>
              <a:rPr lang="es-ES" sz="2400" b="1" dirty="0">
                <a:latin typeface="Agency FB" pitchFamily="34" charset="0"/>
              </a:rPr>
              <a:t>Desde hace varios siglos los guatemaltecos celebran la Quema del Diablo el día 7 de diciembre a las 18:00 para dar la bienvenida al periodo navideño. En este día las familias hacen limpieza y sacan de casa todos los objetos viejos y/o rotos, símbolos de maldad, y los amontonan en una pira de madera coronada por una figura diabólica. Después de quemarlos, es muy importante barrer la casa con una escoba de paja y bañarla en agua bendita para asegurar la bajada del diablo a los infiernos.</a:t>
            </a:r>
          </a:p>
        </p:txBody>
      </p:sp>
    </p:spTree>
  </p:cSld>
  <p:clrMapOvr>
    <a:masterClrMapping/>
  </p:clrMapOvr>
  <p:transition spd="slow" advTm="26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navidad en el mundo 7"/>
          <p:cNvPicPr>
            <a:picLocks noChangeAspect="1" noChangeArrowheads="1"/>
          </p:cNvPicPr>
          <p:nvPr/>
        </p:nvPicPr>
        <p:blipFill>
          <a:blip r:embed="rId2"/>
          <a:srcRect/>
          <a:stretch>
            <a:fillRect/>
          </a:stretch>
        </p:blipFill>
        <p:spPr bwMode="auto">
          <a:xfrm>
            <a:off x="705609" y="0"/>
            <a:ext cx="9787006" cy="5663209"/>
          </a:xfrm>
          <a:prstGeom prst="rect">
            <a:avLst/>
          </a:prstGeom>
          <a:noFill/>
        </p:spPr>
      </p:pic>
      <p:sp>
        <p:nvSpPr>
          <p:cNvPr id="3" name="2 Rectángulo"/>
          <p:cNvSpPr/>
          <p:nvPr/>
        </p:nvSpPr>
        <p:spPr>
          <a:xfrm>
            <a:off x="991361" y="6046310"/>
            <a:ext cx="9429815" cy="1586390"/>
          </a:xfrm>
          <a:prstGeom prst="rect">
            <a:avLst/>
          </a:prstGeom>
          <a:solidFill>
            <a:srgbClr val="FFFF00"/>
          </a:solidFill>
        </p:spPr>
        <p:txBody>
          <a:bodyPr wrap="square" lIns="108009" tIns="54004" rIns="108009" bIns="54004">
            <a:spAutoFit/>
          </a:bodyPr>
          <a:lstStyle/>
          <a:p>
            <a:r>
              <a:rPr lang="es-ES" sz="2400" b="1" dirty="0">
                <a:latin typeface="Agency FB" pitchFamily="34" charset="0"/>
              </a:rPr>
              <a:t>Los </a:t>
            </a:r>
            <a:r>
              <a:rPr lang="es-ES" sz="2400" b="1" dirty="0" err="1">
                <a:latin typeface="Agency FB" pitchFamily="34" charset="0"/>
              </a:rPr>
              <a:t>yules</a:t>
            </a:r>
            <a:r>
              <a:rPr lang="es-ES" sz="2400" b="1" dirty="0">
                <a:latin typeface="Agency FB" pitchFamily="34" charset="0"/>
              </a:rPr>
              <a:t> o </a:t>
            </a:r>
            <a:r>
              <a:rPr lang="es-ES" sz="2400" b="1" dirty="0" err="1">
                <a:latin typeface="Agency FB" pitchFamily="34" charset="0"/>
              </a:rPr>
              <a:t>jólasveinarnir</a:t>
            </a:r>
            <a:r>
              <a:rPr lang="es-ES" sz="2400" b="1" dirty="0">
                <a:latin typeface="Agency FB" pitchFamily="34" charset="0"/>
              </a:rPr>
              <a:t> son personajes navideños típicos del folclore islandés. Estos pequeño duendes o personajes mágicos viven en las montañas y durante los trece días previos a Navidad, bajan hasta el alféizar de las ventanas de los niños holandeses para llenar sus zapatos de regalos si han sido buenos o con una patata si fueron malos.</a:t>
            </a:r>
          </a:p>
        </p:txBody>
      </p:sp>
      <p:pic>
        <p:nvPicPr>
          <p:cNvPr id="4" name="Image 4" descr="gif neige,animé 2.gif"/>
          <p:cNvPicPr>
            <a:picLocks noChangeAspect="1"/>
          </p:cNvPicPr>
          <p:nvPr/>
        </p:nvPicPr>
        <p:blipFill>
          <a:blip r:embed="rId3" cstate="print"/>
          <a:srcRect/>
          <a:stretch>
            <a:fillRect/>
          </a:stretch>
        </p:blipFill>
        <p:spPr bwMode="auto">
          <a:xfrm>
            <a:off x="-1" y="0"/>
            <a:ext cx="11269664" cy="7886234"/>
          </a:xfrm>
          <a:prstGeom prst="rect">
            <a:avLst/>
          </a:prstGeom>
          <a:noFill/>
          <a:ln w="9525">
            <a:noFill/>
            <a:miter lim="800000"/>
            <a:headEnd/>
            <a:tailEnd/>
          </a:ln>
        </p:spPr>
      </p:pic>
    </p:spTree>
  </p:cSld>
  <p:clrMapOvr>
    <a:masterClrMapping/>
  </p:clrMapOvr>
  <p:transition spd="slow" advTm="18000">
    <p:comb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lum bright="17000" contrast="71000"/>
          </a:blip>
          <a:srcRect/>
          <a:stretch>
            <a:fillRect/>
          </a:stretch>
        </p:blipFill>
        <p:spPr bwMode="auto">
          <a:xfrm>
            <a:off x="-1" y="0"/>
            <a:ext cx="11269664" cy="7632700"/>
          </a:xfrm>
          <a:prstGeom prst="rect">
            <a:avLst/>
          </a:prstGeom>
          <a:noFill/>
        </p:spPr>
      </p:pic>
      <p:pic>
        <p:nvPicPr>
          <p:cNvPr id="31746" name="Picture 2" descr="navidad en el mundo 8"/>
          <p:cNvPicPr>
            <a:picLocks noChangeAspect="1" noChangeArrowheads="1"/>
          </p:cNvPicPr>
          <p:nvPr/>
        </p:nvPicPr>
        <p:blipFill>
          <a:blip r:embed="rId3"/>
          <a:srcRect/>
          <a:stretch>
            <a:fillRect/>
          </a:stretch>
        </p:blipFill>
        <p:spPr bwMode="auto">
          <a:xfrm>
            <a:off x="1634303" y="0"/>
            <a:ext cx="7858180" cy="5318732"/>
          </a:xfrm>
          <a:prstGeom prst="rect">
            <a:avLst/>
          </a:prstGeom>
          <a:noFill/>
        </p:spPr>
      </p:pic>
      <p:sp>
        <p:nvSpPr>
          <p:cNvPr id="3" name="2 Rectángulo"/>
          <p:cNvSpPr/>
          <p:nvPr/>
        </p:nvSpPr>
        <p:spPr>
          <a:xfrm>
            <a:off x="348419" y="5459424"/>
            <a:ext cx="10706929" cy="1955722"/>
          </a:xfrm>
          <a:prstGeom prst="rect">
            <a:avLst/>
          </a:prstGeom>
          <a:solidFill>
            <a:srgbClr val="FFFF00"/>
          </a:solidFill>
        </p:spPr>
        <p:txBody>
          <a:bodyPr wrap="square" lIns="108009" tIns="54004" rIns="108009" bIns="54004">
            <a:spAutoFit/>
          </a:bodyPr>
          <a:lstStyle/>
          <a:p>
            <a:pPr algn="ctr"/>
            <a:r>
              <a:rPr lang="es-ES" sz="2400" b="1" dirty="0">
                <a:latin typeface="Agency FB" pitchFamily="34" charset="0"/>
              </a:rPr>
              <a:t>Algunas zonas de Eslovaquia y Ucrania celebran la navidad con una particular costumbre. Al comienzo de la cena de Nochebuena, cuando toda la familia esta reunida, el cabeza de familia o miembro masculino más anciano, lanza al techo una cucharada de </a:t>
            </a:r>
            <a:r>
              <a:rPr lang="es-ES" sz="2400" b="1" dirty="0" err="1">
                <a:latin typeface="Agency FB" pitchFamily="34" charset="0"/>
              </a:rPr>
              <a:t>loksa</a:t>
            </a:r>
            <a:r>
              <a:rPr lang="es-ES" sz="2400" b="1" dirty="0">
                <a:latin typeface="Agency FB" pitchFamily="34" charset="0"/>
              </a:rPr>
              <a:t>, un plato típico navideño hecho con pan y semillas de amapola. Se cree que cuanta más cantidad de </a:t>
            </a:r>
            <a:r>
              <a:rPr lang="es-ES" sz="2400" b="1" dirty="0" err="1">
                <a:latin typeface="Agency FB" pitchFamily="34" charset="0"/>
              </a:rPr>
              <a:t>loksa</a:t>
            </a:r>
            <a:r>
              <a:rPr lang="es-ES" sz="2400" b="1" dirty="0">
                <a:latin typeface="Agency FB" pitchFamily="34" charset="0"/>
              </a:rPr>
              <a:t> quede adherido al techo, más abundantes serán las cosechas del año que comienza.</a:t>
            </a:r>
          </a:p>
        </p:txBody>
      </p:sp>
    </p:spTree>
  </p:cSld>
  <p:clrMapOvr>
    <a:masterClrMapping/>
  </p:clrMapOvr>
  <p:transition spd="slow" advTm="2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lum bright="17000" contrast="71000"/>
          </a:blip>
          <a:srcRect/>
          <a:stretch>
            <a:fillRect/>
          </a:stretch>
        </p:blipFill>
        <p:spPr bwMode="auto">
          <a:xfrm>
            <a:off x="-1" y="0"/>
            <a:ext cx="11269664" cy="7632700"/>
          </a:xfrm>
          <a:prstGeom prst="rect">
            <a:avLst/>
          </a:prstGeom>
          <a:noFill/>
        </p:spPr>
      </p:pic>
      <p:pic>
        <p:nvPicPr>
          <p:cNvPr id="34818" name="Picture 2" descr="arbol de navidad con zapatos"/>
          <p:cNvPicPr>
            <a:picLocks noChangeAspect="1" noChangeArrowheads="1"/>
          </p:cNvPicPr>
          <p:nvPr/>
        </p:nvPicPr>
        <p:blipFill>
          <a:blip r:embed="rId3"/>
          <a:srcRect/>
          <a:stretch>
            <a:fillRect/>
          </a:stretch>
        </p:blipFill>
        <p:spPr bwMode="auto">
          <a:xfrm>
            <a:off x="2991625" y="0"/>
            <a:ext cx="4786346" cy="5907079"/>
          </a:xfrm>
          <a:prstGeom prst="rect">
            <a:avLst/>
          </a:prstGeom>
          <a:noFill/>
        </p:spPr>
      </p:pic>
      <p:sp>
        <p:nvSpPr>
          <p:cNvPr id="3" name="2 Rectángulo"/>
          <p:cNvSpPr/>
          <p:nvPr/>
        </p:nvSpPr>
        <p:spPr>
          <a:xfrm>
            <a:off x="1205675" y="6030928"/>
            <a:ext cx="9215502" cy="1340169"/>
          </a:xfrm>
          <a:prstGeom prst="rect">
            <a:avLst/>
          </a:prstGeom>
          <a:solidFill>
            <a:srgbClr val="FFFF00"/>
          </a:solidFill>
        </p:spPr>
        <p:txBody>
          <a:bodyPr wrap="square" lIns="108009" tIns="54004" rIns="108009" bIns="54004">
            <a:spAutoFit/>
          </a:bodyPr>
          <a:lstStyle/>
          <a:p>
            <a:pPr algn="ctr"/>
            <a:r>
              <a:rPr lang="es-ES" sz="2000" b="1" dirty="0">
                <a:latin typeface="Agency FB" pitchFamily="34" charset="0"/>
              </a:rPr>
              <a:t>Las mujeres checas tiene una curiosa costumbre navideña para predecir si el año que viene contraerán nupcias. Colocadas de espaldas a la puerta de casa, lanzan su zapato por encima de su hombro derecho, si el zapato cae con el tacón apuntando a la puerta, la mujer seguirá soltera un año más; si lo hace con la punta mirando hacia la </a:t>
            </a:r>
            <a:r>
              <a:rPr lang="es-ES" sz="2000" b="1" dirty="0" smtClean="0">
                <a:latin typeface="Agency FB" pitchFamily="34" charset="0"/>
              </a:rPr>
              <a:t>puerta </a:t>
            </a:r>
            <a:r>
              <a:rPr lang="es-ES" sz="2000" b="1" dirty="0">
                <a:latin typeface="Agency FB" pitchFamily="34" charset="0"/>
              </a:rPr>
              <a:t>deben prepararse porque se casará el año próximo.</a:t>
            </a:r>
          </a:p>
        </p:txBody>
      </p:sp>
    </p:spTree>
  </p:cSld>
  <p:clrMapOvr>
    <a:masterClrMapping/>
  </p:clrMapOvr>
  <p:transition spd="slow" advTm="2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3" cstate="print">
            <a:duotone>
              <a:schemeClr val="accent5">
                <a:shade val="45000"/>
                <a:satMod val="135000"/>
              </a:schemeClr>
              <a:prstClr val="white"/>
            </a:duotone>
            <a:lum bright="17000" contrast="71000"/>
          </a:blip>
          <a:srcRect/>
          <a:stretch>
            <a:fillRect/>
          </a:stretch>
        </p:blipFill>
        <p:spPr bwMode="auto">
          <a:xfrm>
            <a:off x="-1" y="0"/>
            <a:ext cx="11269664" cy="7632700"/>
          </a:xfrm>
          <a:prstGeom prst="rect">
            <a:avLst/>
          </a:prstGeom>
          <a:noFill/>
        </p:spPr>
      </p:pic>
      <p:pic>
        <p:nvPicPr>
          <p:cNvPr id="32770" name="Picture 2" descr="navidad en el mundo 10"/>
          <p:cNvPicPr>
            <a:picLocks noChangeAspect="1" noChangeArrowheads="1"/>
          </p:cNvPicPr>
          <p:nvPr/>
        </p:nvPicPr>
        <p:blipFill>
          <a:blip r:embed="rId4"/>
          <a:srcRect/>
          <a:stretch>
            <a:fillRect/>
          </a:stretch>
        </p:blipFill>
        <p:spPr bwMode="auto">
          <a:xfrm>
            <a:off x="634171" y="0"/>
            <a:ext cx="10072758" cy="6094378"/>
          </a:xfrm>
          <a:prstGeom prst="rect">
            <a:avLst/>
          </a:prstGeom>
          <a:noFill/>
        </p:spPr>
      </p:pic>
      <p:sp>
        <p:nvSpPr>
          <p:cNvPr id="3" name="2 Rectángulo"/>
          <p:cNvSpPr/>
          <p:nvPr/>
        </p:nvSpPr>
        <p:spPr>
          <a:xfrm>
            <a:off x="562733" y="6173804"/>
            <a:ext cx="10215633" cy="1217058"/>
          </a:xfrm>
          <a:prstGeom prst="rect">
            <a:avLst/>
          </a:prstGeom>
          <a:solidFill>
            <a:srgbClr val="FFFF00"/>
          </a:solidFill>
        </p:spPr>
        <p:txBody>
          <a:bodyPr wrap="square" lIns="108009" tIns="54004" rIns="108009" bIns="54004">
            <a:spAutoFit/>
          </a:bodyPr>
          <a:lstStyle/>
          <a:p>
            <a:pPr algn="ctr"/>
            <a:r>
              <a:rPr lang="es-ES" sz="2400" b="1" dirty="0">
                <a:latin typeface="Agency FB" pitchFamily="34" charset="0"/>
              </a:rPr>
              <a:t>En lugar del típico abeto cargado de decoración navideña, en Nueva Zelanda es muy común decorar árboles </a:t>
            </a:r>
            <a:r>
              <a:rPr lang="es-ES" sz="2400" b="1" dirty="0" err="1">
                <a:latin typeface="Agency FB" pitchFamily="34" charset="0"/>
              </a:rPr>
              <a:t>pohutukawa</a:t>
            </a:r>
            <a:r>
              <a:rPr lang="es-ES" sz="2400" b="1" dirty="0">
                <a:latin typeface="Agency FB" pitchFamily="34" charset="0"/>
              </a:rPr>
              <a:t> para la ocasión. Y es que durante el mes de diciembre el árbol florece y está en su mayor esplendor, cubierto de grandes flores de un rojo muy vivo.</a:t>
            </a:r>
          </a:p>
        </p:txBody>
      </p:sp>
    </p:spTree>
  </p:cSld>
  <p:clrMapOvr>
    <a:masterClrMapping/>
  </p:clrMapOvr>
  <p:transition spd="slow" advTm="19000">
    <p:comb dir="vert"/>
    <p:sndAc>
      <p:stSnd>
        <p:snd r:embed="rId2" name="02 blanca navidad(2).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navidad mundo 5"/>
          <p:cNvPicPr>
            <a:picLocks noChangeAspect="1" noChangeArrowheads="1"/>
          </p:cNvPicPr>
          <p:nvPr/>
        </p:nvPicPr>
        <p:blipFill>
          <a:blip r:embed="rId2"/>
          <a:srcRect/>
          <a:stretch>
            <a:fillRect/>
          </a:stretch>
        </p:blipFill>
        <p:spPr bwMode="auto">
          <a:xfrm>
            <a:off x="634171" y="-612806"/>
            <a:ext cx="9798018" cy="6360601"/>
          </a:xfrm>
          <a:prstGeom prst="rect">
            <a:avLst/>
          </a:prstGeom>
          <a:noFill/>
        </p:spPr>
      </p:pic>
      <p:sp>
        <p:nvSpPr>
          <p:cNvPr id="3" name="2 Rectángulo"/>
          <p:cNvSpPr/>
          <p:nvPr/>
        </p:nvSpPr>
        <p:spPr>
          <a:xfrm>
            <a:off x="411088" y="5676978"/>
            <a:ext cx="10581593" cy="1955722"/>
          </a:xfrm>
          <a:prstGeom prst="rect">
            <a:avLst/>
          </a:prstGeom>
          <a:solidFill>
            <a:srgbClr val="FFFF00"/>
          </a:solidFill>
        </p:spPr>
        <p:txBody>
          <a:bodyPr wrap="square" lIns="108009" tIns="54004" rIns="108009" bIns="54004">
            <a:spAutoFit/>
          </a:bodyPr>
          <a:lstStyle/>
          <a:p>
            <a:pPr algn="ctr"/>
            <a:r>
              <a:rPr lang="es-ES" sz="2400" b="1" dirty="0">
                <a:latin typeface="Agency FB" pitchFamily="34" charset="0"/>
              </a:rPr>
              <a:t>El </a:t>
            </a:r>
            <a:r>
              <a:rPr lang="es-ES" sz="2400" b="1" dirty="0" err="1">
                <a:latin typeface="Agency FB" pitchFamily="34" charset="0"/>
              </a:rPr>
              <a:t>kiviak</a:t>
            </a:r>
            <a:r>
              <a:rPr lang="es-ES" sz="2400" b="1" dirty="0">
                <a:latin typeface="Agency FB" pitchFamily="34" charset="0"/>
              </a:rPr>
              <a:t> un curioso plato navideño típico de Groenlandia que por alguna extraña razón no ha sido adoptado por otras naciones del mundo. Tal vez sea que el </a:t>
            </a:r>
            <a:r>
              <a:rPr lang="es-ES" sz="2400" b="1" dirty="0" err="1">
                <a:latin typeface="Agency FB" pitchFamily="34" charset="0"/>
              </a:rPr>
              <a:t>kiviak</a:t>
            </a:r>
            <a:r>
              <a:rPr lang="es-ES" sz="2400" b="1" dirty="0">
                <a:latin typeface="Agency FB" pitchFamily="34" charset="0"/>
              </a:rPr>
              <a:t> es un plato preparado a base de carne de ave cruda, enterrada durante varios meses bajo una piedra, enrollada dentro de una piel de foca hasta que ha alcanzado un avanzado estado de descomposición. Aparentemente, huele como un queso azul viejo y su sabor es muy fuerte. Suena delicioso, ¿verdad?</a:t>
            </a:r>
          </a:p>
        </p:txBody>
      </p:sp>
      <p:pic>
        <p:nvPicPr>
          <p:cNvPr id="4" name="Image 4" descr="gif neige,animé 2.gif"/>
          <p:cNvPicPr>
            <a:picLocks noChangeAspect="1"/>
          </p:cNvPicPr>
          <p:nvPr/>
        </p:nvPicPr>
        <p:blipFill>
          <a:blip r:embed="rId3" cstate="print"/>
          <a:srcRect/>
          <a:stretch>
            <a:fillRect/>
          </a:stretch>
        </p:blipFill>
        <p:spPr bwMode="auto">
          <a:xfrm>
            <a:off x="-294523" y="-255616"/>
            <a:ext cx="12358774" cy="8368319"/>
          </a:xfrm>
          <a:prstGeom prst="rect">
            <a:avLst/>
          </a:prstGeom>
          <a:noFill/>
          <a:ln w="9525">
            <a:noFill/>
            <a:miter lim="800000"/>
            <a:headEnd/>
            <a:tailEnd/>
          </a:ln>
        </p:spPr>
      </p:pic>
    </p:spTree>
  </p:cSld>
  <p:clrMapOvr>
    <a:masterClrMapping/>
  </p:clrMapOvr>
  <p:transition spd="slow" advTm="24000">
    <p:comb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lum bright="17000" contrast="71000"/>
          </a:blip>
          <a:srcRect/>
          <a:stretch>
            <a:fillRect/>
          </a:stretch>
        </p:blipFill>
        <p:spPr bwMode="auto">
          <a:xfrm>
            <a:off x="-1" y="0"/>
            <a:ext cx="11269664" cy="7632700"/>
          </a:xfrm>
          <a:prstGeom prst="rect">
            <a:avLst/>
          </a:prstGeom>
          <a:noFill/>
        </p:spPr>
      </p:pic>
      <p:pic>
        <p:nvPicPr>
          <p:cNvPr id="33794" name="Picture 2" descr="navidad mundo 6"/>
          <p:cNvPicPr>
            <a:picLocks noChangeAspect="1" noChangeArrowheads="1"/>
          </p:cNvPicPr>
          <p:nvPr/>
        </p:nvPicPr>
        <p:blipFill>
          <a:blip r:embed="rId3"/>
          <a:srcRect/>
          <a:stretch>
            <a:fillRect/>
          </a:stretch>
        </p:blipFill>
        <p:spPr bwMode="auto">
          <a:xfrm>
            <a:off x="1062799" y="-398492"/>
            <a:ext cx="9136554" cy="6196279"/>
          </a:xfrm>
          <a:prstGeom prst="rect">
            <a:avLst/>
          </a:prstGeom>
          <a:noFill/>
        </p:spPr>
      </p:pic>
      <p:sp>
        <p:nvSpPr>
          <p:cNvPr id="3" name="2 Rectángulo"/>
          <p:cNvSpPr/>
          <p:nvPr/>
        </p:nvSpPr>
        <p:spPr>
          <a:xfrm>
            <a:off x="777047" y="5984754"/>
            <a:ext cx="9858444" cy="1647946"/>
          </a:xfrm>
          <a:prstGeom prst="rect">
            <a:avLst/>
          </a:prstGeom>
          <a:solidFill>
            <a:srgbClr val="FFFF00"/>
          </a:solidFill>
        </p:spPr>
        <p:txBody>
          <a:bodyPr wrap="square" lIns="108009" tIns="54004" rIns="108009" bIns="54004">
            <a:spAutoFit/>
          </a:bodyPr>
          <a:lstStyle/>
          <a:p>
            <a:pPr algn="ctr"/>
            <a:r>
              <a:rPr lang="es-ES" sz="2000" b="1" dirty="0">
                <a:latin typeface="Agency FB" pitchFamily="34" charset="0"/>
              </a:rPr>
              <a:t>Según cuenta la tradición británica, si deseas que tus sueños navideños se hagan realidad, debes pedir un deseo mientras bates la masa de un budín antes de cocinarlo. Para nuestros lectores menos cocinillas decir que un budín de Navidad se cocina haciendo una mezcla espesa de frutas secas, nueces y grasa antes de empaparla en alcohol y flamearla en una habitación oscura. La costumbre también manda que se incluyan dentro pequeñas monedas de plata que le darán suerte a quien las encuentra al tomar una porción.</a:t>
            </a:r>
          </a:p>
        </p:txBody>
      </p:sp>
    </p:spTree>
  </p:cSld>
  <p:clrMapOvr>
    <a:masterClrMapping/>
  </p:clrMapOvr>
  <p:transition spd="slow" advTm="2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lum bright="17000" contrast="71000"/>
          </a:blip>
          <a:srcRect/>
          <a:stretch>
            <a:fillRect/>
          </a:stretch>
        </p:blipFill>
        <p:spPr bwMode="auto">
          <a:xfrm>
            <a:off x="-1" y="0"/>
            <a:ext cx="11269664" cy="7632700"/>
          </a:xfrm>
          <a:prstGeom prst="rect">
            <a:avLst/>
          </a:prstGeom>
          <a:noFill/>
        </p:spPr>
      </p:pic>
      <p:pic>
        <p:nvPicPr>
          <p:cNvPr id="35842" name="Picture 2" descr="Captura de pantalla 2014-12-15 a las 22.13.23"/>
          <p:cNvPicPr>
            <a:picLocks noChangeAspect="1" noChangeArrowheads="1"/>
          </p:cNvPicPr>
          <p:nvPr/>
        </p:nvPicPr>
        <p:blipFill>
          <a:blip r:embed="rId3"/>
          <a:srcRect/>
          <a:stretch>
            <a:fillRect/>
          </a:stretch>
        </p:blipFill>
        <p:spPr bwMode="auto">
          <a:xfrm>
            <a:off x="705609" y="0"/>
            <a:ext cx="9858444" cy="5500397"/>
          </a:xfrm>
          <a:prstGeom prst="rect">
            <a:avLst/>
          </a:prstGeom>
          <a:noFill/>
        </p:spPr>
      </p:pic>
      <p:sp>
        <p:nvSpPr>
          <p:cNvPr id="3" name="2 Rectángulo"/>
          <p:cNvSpPr/>
          <p:nvPr/>
        </p:nvSpPr>
        <p:spPr>
          <a:xfrm>
            <a:off x="634171" y="5676978"/>
            <a:ext cx="9929882" cy="1955722"/>
          </a:xfrm>
          <a:prstGeom prst="rect">
            <a:avLst/>
          </a:prstGeom>
          <a:solidFill>
            <a:srgbClr val="FFFF00"/>
          </a:solidFill>
        </p:spPr>
        <p:txBody>
          <a:bodyPr wrap="square" lIns="108009" tIns="54004" rIns="108009" bIns="54004">
            <a:spAutoFit/>
          </a:bodyPr>
          <a:lstStyle/>
          <a:p>
            <a:pPr algn="ctr"/>
            <a:r>
              <a:rPr lang="es-ES" sz="2000" b="1" dirty="0">
                <a:latin typeface="Agency FB" pitchFamily="34" charset="0"/>
              </a:rPr>
              <a:t>Los </a:t>
            </a:r>
            <a:r>
              <a:rPr lang="es-ES" sz="2000" b="1" dirty="0" err="1">
                <a:latin typeface="Agency FB" pitchFamily="34" charset="0"/>
              </a:rPr>
              <a:t>Sternsinger</a:t>
            </a:r>
            <a:r>
              <a:rPr lang="es-ES" sz="2000" b="1" dirty="0">
                <a:latin typeface="Agency FB" pitchFamily="34" charset="0"/>
              </a:rPr>
              <a:t>, o cantantes estrella, son grupos de 4 personas, tres vestidos de reyes magos y el cuarto como portador de la estrella de Belén. Estos personajes van de casa en </a:t>
            </a:r>
            <a:r>
              <a:rPr lang="es-ES" sz="2000" b="1" dirty="0" err="1">
                <a:latin typeface="Agency FB" pitchFamily="34" charset="0"/>
              </a:rPr>
              <a:t>en</a:t>
            </a:r>
            <a:r>
              <a:rPr lang="es-ES" sz="2000" b="1" dirty="0">
                <a:latin typeface="Agency FB" pitchFamily="34" charset="0"/>
              </a:rPr>
              <a:t> casa cantando un villancico y recaudando dinero para los necesitados. Cuando los </a:t>
            </a:r>
            <a:r>
              <a:rPr lang="es-ES" sz="2000" b="1" dirty="0" err="1">
                <a:latin typeface="Agency FB" pitchFamily="34" charset="0"/>
              </a:rPr>
              <a:t>Sternsinger</a:t>
            </a:r>
            <a:r>
              <a:rPr lang="es-ES" sz="2000" b="1" dirty="0">
                <a:latin typeface="Agency FB" pitchFamily="34" charset="0"/>
              </a:rPr>
              <a:t> terminan de cantar, escriben con tiza sobre la puerta de la casa la palabra Navidad </a:t>
            </a:r>
            <a:r>
              <a:rPr lang="es-ES" sz="2000" b="1" dirty="0" smtClean="0">
                <a:latin typeface="Agency FB" pitchFamily="34" charset="0"/>
              </a:rPr>
              <a:t>2016 </a:t>
            </a:r>
            <a:r>
              <a:rPr lang="es-ES" sz="2000" b="1" dirty="0">
                <a:latin typeface="Agency FB" pitchFamily="34" charset="0"/>
              </a:rPr>
              <a:t>con caracteres especiales. Se considera que trae mala suerte lavar el signo de los </a:t>
            </a:r>
            <a:r>
              <a:rPr lang="es-ES" sz="2000" b="1" dirty="0" err="1">
                <a:latin typeface="Agency FB" pitchFamily="34" charset="0"/>
              </a:rPr>
              <a:t>Stenlinger</a:t>
            </a:r>
            <a:r>
              <a:rPr lang="es-ES" sz="2000" b="1" dirty="0">
                <a:latin typeface="Agency FB" pitchFamily="34" charset="0"/>
              </a:rPr>
              <a:t> y que debe desaparecer por sí solo. Los </a:t>
            </a:r>
            <a:r>
              <a:rPr lang="es-ES" sz="2000" b="1" dirty="0" err="1">
                <a:latin typeface="Agency FB" pitchFamily="34" charset="0"/>
              </a:rPr>
              <a:t>Sternsingers</a:t>
            </a:r>
            <a:r>
              <a:rPr lang="es-ES" sz="2000" b="1" dirty="0">
                <a:latin typeface="Agency FB" pitchFamily="34" charset="0"/>
              </a:rPr>
              <a:t> visitan las casas de los alemanes entre el 27 de diciembre y el 1 de enero y el símbolo suele desaparecer antes del día 6 de enero.</a:t>
            </a:r>
          </a:p>
        </p:txBody>
      </p:sp>
    </p:spTree>
  </p:cSld>
  <p:clrMapOvr>
    <a:masterClrMapping/>
  </p:clrMapOvr>
  <p:transition spd="slow" advTm="33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lum bright="17000" contrast="71000"/>
          </a:blip>
          <a:srcRect/>
          <a:stretch>
            <a:fillRect/>
          </a:stretch>
        </p:blipFill>
        <p:spPr bwMode="auto">
          <a:xfrm>
            <a:off x="-1" y="0"/>
            <a:ext cx="11269664" cy="7632700"/>
          </a:xfrm>
          <a:prstGeom prst="rect">
            <a:avLst/>
          </a:prstGeom>
          <a:noFill/>
        </p:spPr>
      </p:pic>
      <p:sp>
        <p:nvSpPr>
          <p:cNvPr id="2" name="1 Rectángulo"/>
          <p:cNvSpPr/>
          <p:nvPr/>
        </p:nvSpPr>
        <p:spPr>
          <a:xfrm>
            <a:off x="562733" y="5693708"/>
            <a:ext cx="10349740" cy="1938992"/>
          </a:xfrm>
          <a:prstGeom prst="rect">
            <a:avLst/>
          </a:prstGeom>
          <a:solidFill>
            <a:srgbClr val="FFFF00"/>
          </a:solidFill>
        </p:spPr>
        <p:txBody>
          <a:bodyPr wrap="square">
            <a:spAutoFit/>
          </a:bodyPr>
          <a:lstStyle/>
          <a:p>
            <a:pPr algn="ctr"/>
            <a:r>
              <a:rPr lang="es-ES" sz="2000" b="1" dirty="0" err="1" smtClean="0">
                <a:latin typeface="Agency FB" pitchFamily="34" charset="0"/>
              </a:rPr>
              <a:t>Olentzero</a:t>
            </a:r>
            <a:r>
              <a:rPr lang="es-ES" sz="2000" b="1" dirty="0" smtClean="0">
                <a:latin typeface="Agency FB" pitchFamily="34" charset="0"/>
              </a:rPr>
              <a:t>,- El personaje de leyendas relacionadas con el sincretismo entre la mitología vasca y las tradiciones cristianas locales: un gigante o </a:t>
            </a:r>
            <a:r>
              <a:rPr lang="es-ES" sz="2000" b="1" dirty="0" err="1" smtClean="0">
                <a:latin typeface="Agency FB" pitchFamily="34" charset="0"/>
              </a:rPr>
              <a:t>jentil</a:t>
            </a:r>
            <a:r>
              <a:rPr lang="es-ES" sz="2000" b="1" dirty="0" smtClean="0">
                <a:latin typeface="Agency FB" pitchFamily="34" charset="0"/>
              </a:rPr>
              <a:t> que se convierte al cristianismo, da paso a las versiones más modernas de un carbonero que vivía en el monte y al que no le gustaban nada los niños. Cuando bajaba al pueblo a vender el carbón los niños se escondían de él. En el siglo XX la figura de </a:t>
            </a:r>
            <a:r>
              <a:rPr lang="es-ES" sz="2000" b="1" dirty="0" err="1" smtClean="0">
                <a:latin typeface="Agency FB" pitchFamily="34" charset="0"/>
              </a:rPr>
              <a:t>Olentzaro</a:t>
            </a:r>
            <a:r>
              <a:rPr lang="es-ES" sz="2000" b="1" dirty="0" smtClean="0">
                <a:latin typeface="Agency FB" pitchFamily="34" charset="0"/>
              </a:rPr>
              <a:t> incorporó elementos de las tradiciones de Papá Noel-Santa Claus, de los Reyes Magos y del Niño Jesús convirtiéndose en un personaje que el día de Navidad trae regalos a los niños.</a:t>
            </a:r>
            <a:endParaRPr lang="es-ES" sz="2000" b="1" dirty="0">
              <a:latin typeface="Agency FB" pitchFamily="34" charset="0"/>
            </a:endParaRPr>
          </a:p>
        </p:txBody>
      </p:sp>
      <p:pic>
        <p:nvPicPr>
          <p:cNvPr id="1026" name="Picture 2" descr="Resultado de imagen de el olentzero"/>
          <p:cNvPicPr>
            <a:picLocks noChangeAspect="1" noChangeArrowheads="1"/>
          </p:cNvPicPr>
          <p:nvPr/>
        </p:nvPicPr>
        <p:blipFill>
          <a:blip r:embed="rId3"/>
          <a:srcRect/>
          <a:stretch>
            <a:fillRect/>
          </a:stretch>
        </p:blipFill>
        <p:spPr bwMode="auto">
          <a:xfrm>
            <a:off x="1705741" y="0"/>
            <a:ext cx="8286808" cy="5613646"/>
          </a:xfrm>
          <a:prstGeom prst="rect">
            <a:avLst/>
          </a:prstGeom>
          <a:noFill/>
        </p:spPr>
      </p:pic>
    </p:spTree>
  </p:cSld>
  <p:clrMapOvr>
    <a:masterClrMapping/>
  </p:clrMapOvr>
  <p:transition spd="slow" advTm="32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navidad en el mundo 5"/>
          <p:cNvPicPr>
            <a:picLocks noChangeAspect="1" noChangeArrowheads="1"/>
          </p:cNvPicPr>
          <p:nvPr/>
        </p:nvPicPr>
        <p:blipFill>
          <a:blip r:embed="rId3"/>
          <a:srcRect/>
          <a:stretch>
            <a:fillRect/>
          </a:stretch>
        </p:blipFill>
        <p:spPr bwMode="auto">
          <a:xfrm>
            <a:off x="1777179" y="0"/>
            <a:ext cx="8215370" cy="5560492"/>
          </a:xfrm>
          <a:prstGeom prst="rect">
            <a:avLst/>
          </a:prstGeom>
          <a:noFill/>
        </p:spPr>
      </p:pic>
      <p:sp>
        <p:nvSpPr>
          <p:cNvPr id="3" name="2 Rectángulo"/>
          <p:cNvSpPr/>
          <p:nvPr/>
        </p:nvSpPr>
        <p:spPr>
          <a:xfrm>
            <a:off x="634171" y="5676978"/>
            <a:ext cx="10349740" cy="1955722"/>
          </a:xfrm>
          <a:prstGeom prst="rect">
            <a:avLst/>
          </a:prstGeom>
          <a:solidFill>
            <a:srgbClr val="FFFF00"/>
          </a:solidFill>
        </p:spPr>
        <p:txBody>
          <a:bodyPr wrap="square" lIns="108009" tIns="54004" rIns="108009" bIns="54004">
            <a:spAutoFit/>
          </a:bodyPr>
          <a:lstStyle/>
          <a:p>
            <a:pPr algn="ctr"/>
            <a:r>
              <a:rPr lang="es-ES" sz="2400" b="1" dirty="0">
                <a:latin typeface="Agency FB" pitchFamily="34" charset="0"/>
              </a:rPr>
              <a:t>El personaje más entrañable de los belenes catalanes y la figura favorita de los niños más traviesos es el </a:t>
            </a:r>
            <a:r>
              <a:rPr lang="es-ES" sz="2400" b="1" dirty="0" err="1">
                <a:latin typeface="Agency FB" pitchFamily="34" charset="0"/>
              </a:rPr>
              <a:t>caganer</a:t>
            </a:r>
            <a:r>
              <a:rPr lang="es-ES" sz="2400" b="1" dirty="0">
                <a:latin typeface="Agency FB" pitchFamily="34" charset="0"/>
              </a:rPr>
              <a:t>. Se trata de una figurita de belén que representa a un pastorcillo con los pantalones bajados y en posición de defecar. Su origen, aunque no esta muy claro, se remonta a finales del siglo XVII y principios del </a:t>
            </a:r>
            <a:r>
              <a:rPr lang="es-ES" sz="2400" b="1" dirty="0" err="1">
                <a:latin typeface="Agency FB" pitchFamily="34" charset="0"/>
              </a:rPr>
              <a:t>XVIII,y</a:t>
            </a:r>
            <a:r>
              <a:rPr lang="es-ES" sz="2400" b="1" dirty="0">
                <a:latin typeface="Agency FB" pitchFamily="34" charset="0"/>
              </a:rPr>
              <a:t> se piensa que es un símbolo de prosperidad y buena suerte para el año que comienza, pues es el encargado de fertilizar la tierra.</a:t>
            </a:r>
          </a:p>
        </p:txBody>
      </p:sp>
      <p:pic>
        <p:nvPicPr>
          <p:cNvPr id="4" name="Image 4" descr="gif neige,animé 2.gif"/>
          <p:cNvPicPr>
            <a:picLocks noChangeAspect="1"/>
          </p:cNvPicPr>
          <p:nvPr/>
        </p:nvPicPr>
        <p:blipFill>
          <a:blip r:embed="rId4" cstate="print"/>
          <a:srcRect/>
          <a:stretch>
            <a:fillRect/>
          </a:stretch>
        </p:blipFill>
        <p:spPr bwMode="auto">
          <a:xfrm>
            <a:off x="-1" y="0"/>
            <a:ext cx="11269664" cy="7886234"/>
          </a:xfrm>
          <a:prstGeom prst="rect">
            <a:avLst/>
          </a:prstGeom>
          <a:noFill/>
          <a:ln w="9525">
            <a:noFill/>
            <a:miter lim="800000"/>
            <a:headEnd/>
            <a:tailEnd/>
          </a:ln>
        </p:spPr>
      </p:pic>
    </p:spTree>
  </p:cSld>
  <p:clrMapOvr>
    <a:masterClrMapping/>
  </p:clrMapOvr>
  <p:transition spd="slow" advTm="30000">
    <p:comb dir="vert"/>
    <p:sndAc>
      <p:stSnd loop="1">
        <p:snd r:embed="rId2" name="04 - white christmas.wav"/>
      </p:stSnd>
    </p:sndAc>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lum bright="17000" contrast="71000"/>
          </a:blip>
          <a:srcRect/>
          <a:stretch>
            <a:fillRect/>
          </a:stretch>
        </p:blipFill>
        <p:spPr bwMode="auto">
          <a:xfrm>
            <a:off x="-1" y="0"/>
            <a:ext cx="11269664" cy="7632700"/>
          </a:xfrm>
          <a:prstGeom prst="rect">
            <a:avLst/>
          </a:prstGeom>
          <a:noFill/>
        </p:spPr>
      </p:pic>
      <p:pic>
        <p:nvPicPr>
          <p:cNvPr id="36866" name="Picture 2" descr="navidad mundo 9"/>
          <p:cNvPicPr>
            <a:picLocks noChangeAspect="1" noChangeArrowheads="1"/>
          </p:cNvPicPr>
          <p:nvPr/>
        </p:nvPicPr>
        <p:blipFill>
          <a:blip r:embed="rId3" cstate="email"/>
          <a:srcRect/>
          <a:stretch>
            <a:fillRect/>
          </a:stretch>
        </p:blipFill>
        <p:spPr bwMode="auto">
          <a:xfrm>
            <a:off x="919923" y="0"/>
            <a:ext cx="9684497" cy="6148116"/>
          </a:xfrm>
          <a:prstGeom prst="rect">
            <a:avLst/>
          </a:prstGeom>
          <a:noFill/>
        </p:spPr>
      </p:pic>
      <p:sp>
        <p:nvSpPr>
          <p:cNvPr id="3" name="2 Rectángulo"/>
          <p:cNvSpPr/>
          <p:nvPr/>
        </p:nvSpPr>
        <p:spPr>
          <a:xfrm>
            <a:off x="1134237" y="6415642"/>
            <a:ext cx="9421046" cy="1217058"/>
          </a:xfrm>
          <a:prstGeom prst="rect">
            <a:avLst/>
          </a:prstGeom>
          <a:solidFill>
            <a:srgbClr val="FFFF00"/>
          </a:solidFill>
        </p:spPr>
        <p:txBody>
          <a:bodyPr wrap="square" lIns="108009" tIns="54004" rIns="108009" bIns="54004">
            <a:spAutoFit/>
          </a:bodyPr>
          <a:lstStyle/>
          <a:p>
            <a:pPr algn="ctr"/>
            <a:r>
              <a:rPr lang="es-ES" sz="2400" b="1" dirty="0">
                <a:latin typeface="Agency FB" pitchFamily="34" charset="0"/>
              </a:rPr>
              <a:t>Y cómo íbamos a terminar sin citar nuestra tradición más querida, tomar las 12 uvas para recibir el año nuevo, cuyos orígenes se remontan a principios del siglo XX aunque algunos lo datan de finales del anterior.</a:t>
            </a:r>
          </a:p>
        </p:txBody>
      </p:sp>
    </p:spTree>
  </p:cSld>
  <p:clrMapOvr>
    <a:masterClrMapping/>
  </p:clrMapOvr>
  <p:transition spd="slow" advTm="16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n relacionada"/>
          <p:cNvPicPr>
            <a:picLocks noChangeAspect="1" noChangeArrowheads="1" noCrop="1"/>
          </p:cNvPicPr>
          <p:nvPr/>
        </p:nvPicPr>
        <p:blipFill>
          <a:blip r:embed="rId2"/>
          <a:srcRect/>
          <a:stretch>
            <a:fillRect/>
          </a:stretch>
        </p:blipFill>
        <p:spPr bwMode="auto">
          <a:xfrm>
            <a:off x="0" y="0"/>
            <a:ext cx="11347476" cy="7632700"/>
          </a:xfrm>
          <a:prstGeom prst="rect">
            <a:avLst/>
          </a:prstGeom>
          <a:noFill/>
        </p:spPr>
      </p:pic>
      <p:sp>
        <p:nvSpPr>
          <p:cNvPr id="2" name="1 Rectángulo"/>
          <p:cNvSpPr/>
          <p:nvPr/>
        </p:nvSpPr>
        <p:spPr>
          <a:xfrm>
            <a:off x="2777311" y="887392"/>
            <a:ext cx="7603761" cy="5649041"/>
          </a:xfrm>
          <a:prstGeom prst="rect">
            <a:avLst/>
          </a:prstGeom>
        </p:spPr>
        <p:txBody>
          <a:bodyPr wrap="square" lIns="108009" tIns="54004" rIns="108009" bIns="54004">
            <a:spAutoFit/>
          </a:bodyPr>
          <a:lstStyle/>
          <a:p>
            <a:r>
              <a:rPr lang="es-ES" sz="2400" b="1" dirty="0">
                <a:latin typeface="Agency FB" pitchFamily="34" charset="0"/>
              </a:rPr>
              <a:t>Son muchas las teorías que se atreven a aventurar el nacimiento de esta tradición, la más extendida parece ser que fue para dar salida a un excedente de uva tras un gran año de cosecha; convirtiendo la ingesta de las 12 uvas de la suerte al compás de las campanadas del reloj de la puerta del Sol, en una tradición indispensable para cualquier español que quiera tener 12 meses de suerte para el año entrante.</a:t>
            </a:r>
          </a:p>
          <a:p>
            <a:r>
              <a:rPr lang="es-ES" sz="2400" b="1" dirty="0">
                <a:latin typeface="Agency FB" pitchFamily="34" charset="0"/>
              </a:rPr>
              <a:t>Por supuesto, los españoles somos un pueblo bastante divertido y supersticioso, y esta noche no pueden faltar prendas de ropa interior roja, la quema de deseos, y los brindis y rituales en la compañía de amigos y familiares. Y es que la gran mayoría de los españoles celebran la Nochevieja junto a sus seres queridos y siguen la retransmisión de las uvas desde sus casas. Los más atrevidos se acercan a la Puerta del Sol en la capital del país para tomarlas junto al resto de turistas y visitantes.</a:t>
            </a:r>
          </a:p>
        </p:txBody>
      </p:sp>
    </p:spTree>
  </p:cSld>
  <p:clrMapOvr>
    <a:masterClrMapping/>
  </p:clrMapOvr>
  <p:transition spd="slow" advTm="55000">
    <p:comb dir="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mispps.com/almacen/images/2015/12/23/QqG4l.gif"/>
          <p:cNvPicPr>
            <a:picLocks noChangeAspect="1" noChangeArrowheads="1" noCrop="1"/>
          </p:cNvPicPr>
          <p:nvPr/>
        </p:nvPicPr>
        <p:blipFill>
          <a:blip r:embed="rId2"/>
          <a:srcRect/>
          <a:stretch>
            <a:fillRect/>
          </a:stretch>
        </p:blipFill>
        <p:spPr bwMode="auto">
          <a:xfrm>
            <a:off x="-1" y="0"/>
            <a:ext cx="11269663" cy="7632700"/>
          </a:xfrm>
          <a:prstGeom prst="rect">
            <a:avLst/>
          </a:prstGeom>
          <a:noFill/>
        </p:spPr>
      </p:pic>
    </p:spTree>
  </p:cSld>
  <p:clrMapOvr>
    <a:masterClrMapping/>
  </p:clrMapOvr>
  <p:transition spd="slow" advTm="14000">
    <p:comb dir="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423.gif"/>
          <p:cNvPicPr>
            <a:picLocks noChangeAspect="1" noChangeArrowheads="1" noCrop="1"/>
          </p:cNvPicPr>
          <p:nvPr/>
        </p:nvPicPr>
        <p:blipFill>
          <a:blip r:embed="rId2"/>
          <a:srcRect/>
          <a:stretch>
            <a:fillRect/>
          </a:stretch>
        </p:blipFill>
        <p:spPr bwMode="auto">
          <a:xfrm>
            <a:off x="-1" y="0"/>
            <a:ext cx="11269664" cy="8316944"/>
          </a:xfrm>
          <a:prstGeom prst="rect">
            <a:avLst/>
          </a:prstGeom>
          <a:noFill/>
        </p:spPr>
      </p:pic>
      <p:pic>
        <p:nvPicPr>
          <p:cNvPr id="5" name="Image 4" descr="gif neige,animé 2.gif"/>
          <p:cNvPicPr>
            <a:picLocks noChangeAspect="1"/>
          </p:cNvPicPr>
          <p:nvPr/>
        </p:nvPicPr>
        <p:blipFill>
          <a:blip r:embed="rId3" cstate="print"/>
          <a:srcRect/>
          <a:stretch>
            <a:fillRect/>
          </a:stretch>
        </p:blipFill>
        <p:spPr bwMode="auto">
          <a:xfrm>
            <a:off x="-223085" y="0"/>
            <a:ext cx="11963513" cy="8102630"/>
          </a:xfrm>
          <a:prstGeom prst="rect">
            <a:avLst/>
          </a:prstGeom>
          <a:noFill/>
          <a:ln w="9525">
            <a:noFill/>
            <a:miter lim="800000"/>
            <a:headEnd/>
            <a:tailEnd/>
          </a:ln>
        </p:spPr>
      </p:pic>
      <p:sp>
        <p:nvSpPr>
          <p:cNvPr id="4" name="3 Rectángulo"/>
          <p:cNvSpPr/>
          <p:nvPr/>
        </p:nvSpPr>
        <p:spPr>
          <a:xfrm>
            <a:off x="0" y="0"/>
            <a:ext cx="11707061" cy="8546740"/>
          </a:xfrm>
          <a:prstGeom prst="rect">
            <a:avLst/>
          </a:prstGeom>
          <a:blipFill>
            <a:blip r:embed="rId4">
              <a:duotone>
                <a:prstClr val="black"/>
                <a:schemeClr val="accent5">
                  <a:tint val="45000"/>
                  <a:satMod val="400000"/>
                </a:schemeClr>
              </a:duotone>
              <a:lum bright="-2000" contrast="28000"/>
            </a:blip>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1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grpId="0" nodeType="withEffect">
                                  <p:stCondLst>
                                    <p:cond delay="0"/>
                                  </p:stCondLst>
                                  <p:childTnLst>
                                    <p:animEffect transition="out" filter="wheel(8)">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5" descr="nat_hiver005_800"/>
          <p:cNvPicPr>
            <a:picLocks noChangeAspect="1" noChangeArrowheads="1"/>
          </p:cNvPicPr>
          <p:nvPr/>
        </p:nvPicPr>
        <p:blipFill>
          <a:blip r:embed="rId2" cstate="print"/>
          <a:srcRect/>
          <a:stretch>
            <a:fillRect/>
          </a:stretch>
        </p:blipFill>
        <p:spPr bwMode="auto">
          <a:xfrm>
            <a:off x="0" y="14815"/>
            <a:ext cx="11269663" cy="7617885"/>
          </a:xfrm>
          <a:prstGeom prst="rect">
            <a:avLst/>
          </a:prstGeom>
          <a:noFill/>
          <a:ln w="9525">
            <a:noFill/>
            <a:miter lim="800000"/>
            <a:headEnd/>
            <a:tailEnd/>
          </a:ln>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6">
                <a:tint val="45000"/>
                <a:satMod val="400000"/>
              </a:schemeClr>
            </a:duotone>
          </a:blip>
          <a:srcRect/>
          <a:stretch>
            <a:fillRect/>
          </a:stretch>
        </p:blipFill>
        <p:spPr bwMode="auto">
          <a:xfrm>
            <a:off x="-1" y="0"/>
            <a:ext cx="11269664" cy="76327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773456" y="3773466"/>
            <a:ext cx="7632700" cy="85786"/>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410422" y="3773466"/>
            <a:ext cx="7632700" cy="8578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6" y="0"/>
            <a:ext cx="11269663" cy="77364"/>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6" y="7549579"/>
            <a:ext cx="11269663" cy="83125"/>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677364" y="6459556"/>
            <a:ext cx="742625" cy="761838"/>
          </a:xfrm>
          <a:prstGeom prst="rect">
            <a:avLst/>
          </a:prstGeom>
          <a:noFill/>
          <a:ln w="38100">
            <a:solidFill>
              <a:srgbClr val="1CDEF8"/>
            </a:solidFill>
            <a:miter lim="800000"/>
            <a:headEnd/>
            <a:tailEnd/>
          </a:ln>
        </p:spPr>
      </p:pic>
      <p:sp>
        <p:nvSpPr>
          <p:cNvPr id="19" name="18 Rectángulo"/>
          <p:cNvSpPr/>
          <p:nvPr/>
        </p:nvSpPr>
        <p:spPr>
          <a:xfrm>
            <a:off x="2440721" y="5088487"/>
            <a:ext cx="331807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93966" y="557846"/>
            <a:ext cx="3452447" cy="3502270"/>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492087" y="-398492"/>
            <a:ext cx="4214842" cy="5704247"/>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endParaRPr>
          </a:p>
          <a:p>
            <a:pPr algn="ctr" defTabSz="1017133" eaLnBrk="0" hangingPunct="0">
              <a:spcBef>
                <a:spcPct val="50000"/>
              </a:spcBef>
            </a:pPr>
            <a:r>
              <a:rPr lang="fr-FR" sz="4000" b="1" dirty="0" err="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Hoy</a:t>
            </a:r>
            <a:r>
              <a:rPr lang="fr-FR"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 es </a:t>
            </a:r>
            <a:fld id="{547A8F08-4E97-4815-9C23-5989351D5EDB}" type="datetime2">
              <a:rPr lang="es-ES_tradnl" sz="40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pPr algn="ctr" defTabSz="1017133" eaLnBrk="0" hangingPunct="0">
                <a:spcBef>
                  <a:spcPct val="50000"/>
                </a:spcBef>
              </a:pPr>
              <a:t>jueves, 01 de diciembre de 2016</a:t>
            </a:fld>
            <a:endParaRPr lang="es-ES" sz="40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endParaRPr>
          </a:p>
          <a:p>
            <a:pPr algn="ctr" defTabSz="1017133" eaLnBrk="0" hangingPunct="0">
              <a:spcBef>
                <a:spcPct val="50000"/>
              </a:spcBef>
            </a:pPr>
            <a:r>
              <a:rPr lang="fr-FR" sz="3600" b="1" dirty="0" err="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Ahora</a:t>
            </a:r>
            <a:r>
              <a:rPr lang="fr-FR" sz="36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 </a:t>
            </a:r>
            <a:r>
              <a:rPr lang="fr-FR" sz="3600" b="1" dirty="0" err="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mismo</a:t>
            </a:r>
            <a:r>
              <a:rPr lang="fr-FR" sz="36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 son las </a:t>
            </a:r>
            <a:fld id="{D4F074C5-9B07-4D47-A00C-C4AC33E005FE}" type="datetime10">
              <a:rPr lang="fr-FR" sz="3600"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pPr algn="ctr" defTabSz="1017133" eaLnBrk="0" hangingPunct="0">
                <a:spcBef>
                  <a:spcPct val="50000"/>
                </a:spcBef>
              </a:pPr>
              <a:t>11:14</a:t>
            </a:fld>
            <a:r>
              <a:rPr lang="fr-FR" sz="36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 </a:t>
            </a:r>
            <a:r>
              <a:rPr lang="fr-FR" sz="3600" b="1" dirty="0" err="1"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horas</a:t>
            </a:r>
            <a:r>
              <a:rPr lang="fr-FR" sz="36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rPr>
              <a:t>.</a:t>
            </a:r>
            <a:endParaRPr lang="fr-FR" sz="36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Comic Sans MS" pitchFamily="66" charset="0"/>
              <a:cs typeface="Arial" charset="0"/>
            </a:endParaRP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a:duotone>
              <a:schemeClr val="accent3">
                <a:shade val="45000"/>
                <a:satMod val="135000"/>
              </a:schemeClr>
              <a:prstClr val="white"/>
            </a:duotone>
            <a:lum bright="-25000" contrast="48000"/>
          </a:blip>
          <a:srcRect/>
          <a:stretch>
            <a:fillRect/>
          </a:stretch>
        </p:blipFill>
        <p:spPr bwMode="auto">
          <a:xfrm>
            <a:off x="1562865" y="6245242"/>
            <a:ext cx="2475822" cy="1039579"/>
          </a:xfrm>
          <a:prstGeom prst="rect">
            <a:avLst/>
          </a:prstGeom>
          <a:noFill/>
        </p:spPr>
      </p:pic>
      <p:pic>
        <p:nvPicPr>
          <p:cNvPr id="15" name="Image 4" descr="gif neige,animé 2.gif"/>
          <p:cNvPicPr>
            <a:picLocks noChangeAspect="1"/>
          </p:cNvPicPr>
          <p:nvPr/>
        </p:nvPicPr>
        <p:blipFill>
          <a:blip r:embed="rId7" cstate="print"/>
          <a:srcRect/>
          <a:stretch>
            <a:fillRect/>
          </a:stretch>
        </p:blipFill>
        <p:spPr bwMode="auto">
          <a:xfrm>
            <a:off x="-294523" y="-255616"/>
            <a:ext cx="12358774" cy="8368319"/>
          </a:xfrm>
          <a:prstGeom prst="rect">
            <a:avLst/>
          </a:prstGeom>
          <a:noFill/>
          <a:ln w="9525">
            <a:noFill/>
            <a:miter lim="800000"/>
            <a:headEnd/>
            <a:tailEnd/>
          </a:ln>
        </p:spPr>
      </p:pic>
    </p:spTree>
  </p:cSld>
  <p:clrMapOvr>
    <a:masterClrMapping/>
  </p:clrMapOvr>
  <p:transition spd="slow" advTm="17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6" presetClass="exit" presetSubtype="32" fill="hold" nodeType="afterEffect">
                                  <p:stCondLst>
                                    <p:cond delay="0"/>
                                  </p:stCondLst>
                                  <p:childTnLst>
                                    <p:animEffect transition="out" filter="circle(ou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childTnLst>
                          </p:cTn>
                        </p:par>
                        <p:par>
                          <p:cTn id="23" fill="hold">
                            <p:stCondLst>
                              <p:cond delay="7000"/>
                            </p:stCondLst>
                            <p:childTnLst>
                              <p:par>
                                <p:cTn id="24" presetID="12" presetClass="entr" presetSubtype="1"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Effect transition="in" filter="slide(fromTop)">
                                      <p:cBhvr>
                                        <p:cTn id="2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5447004" y="3646736"/>
            <a:ext cx="375655" cy="339231"/>
          </a:xfrm>
          <a:prstGeom prst="rect">
            <a:avLst/>
          </a:prstGeom>
          <a:noFill/>
        </p:spPr>
      </p:pic>
      <p:sp>
        <p:nvSpPr>
          <p:cNvPr id="4100" name="Rectangle 4"/>
          <p:cNvSpPr>
            <a:spLocks noChangeArrowheads="1"/>
          </p:cNvSpPr>
          <p:nvPr/>
        </p:nvSpPr>
        <p:spPr bwMode="auto">
          <a:xfrm>
            <a:off x="0" y="1780965"/>
            <a:ext cx="11269663" cy="254423"/>
          </a:xfrm>
          <a:prstGeom prst="rect">
            <a:avLst/>
          </a:prstGeom>
          <a:solidFill>
            <a:schemeClr val="bg1"/>
          </a:solidFill>
          <a:ln w="19050">
            <a:solidFill>
              <a:srgbClr val="C0C0C0"/>
            </a:solidFill>
            <a:miter lim="800000"/>
            <a:headEnd/>
            <a:tailEnd/>
          </a:ln>
          <a:effectLst/>
        </p:spPr>
        <p:txBody>
          <a:bodyPr wrap="none" lIns="107997" tIns="53997" rIns="107997" bIns="53997" anchor="ctr"/>
          <a:lstStyle/>
          <a:p>
            <a:endParaRPr lang="es-ES"/>
          </a:p>
        </p:txBody>
      </p:sp>
      <p:sp>
        <p:nvSpPr>
          <p:cNvPr id="4101" name="Rectangle 5"/>
          <p:cNvSpPr>
            <a:spLocks noChangeArrowheads="1"/>
          </p:cNvSpPr>
          <p:nvPr/>
        </p:nvSpPr>
        <p:spPr bwMode="auto">
          <a:xfrm>
            <a:off x="0" y="2035388"/>
            <a:ext cx="11269663" cy="5597313"/>
          </a:xfrm>
          <a:prstGeom prst="rect">
            <a:avLst/>
          </a:prstGeom>
          <a:solidFill>
            <a:srgbClr val="B6E8FC"/>
          </a:solidFill>
          <a:ln w="9525">
            <a:noFill/>
            <a:miter lim="800000"/>
            <a:headEnd/>
            <a:tailEnd/>
          </a:ln>
          <a:effectLst/>
        </p:spPr>
        <p:txBody>
          <a:bodyPr wrap="none" lIns="107997" tIns="53997" rIns="107997" bIns="53997"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2441760" y="0"/>
            <a:ext cx="6010487" cy="1738559"/>
          </a:xfrm>
          <a:prstGeom prst="rect">
            <a:avLst/>
          </a:prstGeom>
          <a:noFill/>
        </p:spPr>
      </p:pic>
      <p:sp>
        <p:nvSpPr>
          <p:cNvPr id="4104" name="Text Box 8"/>
          <p:cNvSpPr txBox="1">
            <a:spLocks noChangeArrowheads="1"/>
          </p:cNvSpPr>
          <p:nvPr/>
        </p:nvSpPr>
        <p:spPr bwMode="auto">
          <a:xfrm>
            <a:off x="0" y="2120196"/>
            <a:ext cx="11269663" cy="2802094"/>
          </a:xfrm>
          <a:prstGeom prst="rect">
            <a:avLst/>
          </a:prstGeom>
          <a:noFill/>
          <a:ln w="9525">
            <a:noFill/>
            <a:miter lim="800000"/>
            <a:headEnd/>
            <a:tailEnd/>
          </a:ln>
          <a:effectLst/>
        </p:spPr>
        <p:txBody>
          <a:bodyPr lIns="107997" tIns="53997" rIns="107997" bIns="53997">
            <a:spAutoFit/>
          </a:bodyPr>
          <a:lstStyle/>
          <a:p>
            <a:pPr algn="ctr">
              <a:spcBef>
                <a:spcPct val="50000"/>
              </a:spcBef>
            </a:pPr>
            <a:r>
              <a:rPr lang="es-ES" sz="7100" b="1" dirty="0">
                <a:latin typeface="Kristen ITC" pitchFamily="66" charset="0"/>
              </a:rPr>
              <a:t>¿Te ha gustado?</a:t>
            </a:r>
            <a:r>
              <a:rPr lang="es-ES" sz="5700" dirty="0">
                <a:latin typeface="Kristen ITC" pitchFamily="66" charset="0"/>
              </a:rPr>
              <a:t> </a:t>
            </a:r>
            <a:br>
              <a:rPr lang="es-ES" sz="5700" dirty="0">
                <a:latin typeface="Kristen ITC" pitchFamily="66" charset="0"/>
              </a:rPr>
            </a:br>
            <a:r>
              <a:rPr lang="es-ES" sz="5200" dirty="0">
                <a:latin typeface="Kristen ITC" pitchFamily="66" charset="0"/>
              </a:rPr>
              <a:t>Puedes ver más entrando </a:t>
            </a:r>
            <a:br>
              <a:rPr lang="es-ES" sz="5200" dirty="0">
                <a:latin typeface="Kristen ITC" pitchFamily="66" charset="0"/>
              </a:rPr>
            </a:br>
            <a:r>
              <a:rPr lang="es-ES" sz="5200" b="1" dirty="0">
                <a:solidFill>
                  <a:srgbClr val="40F903"/>
                </a:solidFill>
                <a:latin typeface="Kristen ITC" pitchFamily="66" charset="0"/>
                <a:hlinkClick r:id="rId5"/>
              </a:rPr>
              <a:t>Aquí</a:t>
            </a:r>
            <a:endParaRPr lang="es-ES" sz="5200" b="1" dirty="0">
              <a:solidFill>
                <a:srgbClr val="40F903"/>
              </a:solidFill>
              <a:latin typeface="Kristen ITC" pitchFamily="66" charset="0"/>
            </a:endParaRPr>
          </a:p>
        </p:txBody>
      </p:sp>
      <p:sp>
        <p:nvSpPr>
          <p:cNvPr id="4107" name="Text Box 11"/>
          <p:cNvSpPr txBox="1">
            <a:spLocks noChangeArrowheads="1"/>
          </p:cNvSpPr>
          <p:nvPr/>
        </p:nvSpPr>
        <p:spPr bwMode="auto">
          <a:xfrm>
            <a:off x="1408708" y="5258083"/>
            <a:ext cx="3286985" cy="1632543"/>
          </a:xfrm>
          <a:prstGeom prst="rect">
            <a:avLst/>
          </a:prstGeom>
          <a:noFill/>
          <a:ln w="19050">
            <a:noFill/>
            <a:prstDash val="sysDot"/>
            <a:miter lim="800000"/>
            <a:headEnd/>
            <a:tailEnd/>
          </a:ln>
          <a:effectLst/>
        </p:spPr>
        <p:txBody>
          <a:bodyPr lIns="107997" tIns="53997" rIns="107997" bIns="53997">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6949625" y="4664429"/>
            <a:ext cx="2911330" cy="2629041"/>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977434" y="5427699"/>
            <a:ext cx="1502622" cy="1102501"/>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3307504"/>
            <a:ext cx="657397" cy="593654"/>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901158"/>
            <a:ext cx="657397" cy="593654"/>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494812"/>
            <a:ext cx="657397" cy="593654"/>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5088467"/>
            <a:ext cx="657397" cy="593654"/>
          </a:xfrm>
          <a:prstGeom prst="rect">
            <a:avLst/>
          </a:prstGeom>
          <a:noFill/>
        </p:spPr>
      </p:pic>
      <p:sp>
        <p:nvSpPr>
          <p:cNvPr id="4122" name="Text Box 26"/>
          <p:cNvSpPr txBox="1">
            <a:spLocks noChangeArrowheads="1"/>
          </p:cNvSpPr>
          <p:nvPr/>
        </p:nvSpPr>
        <p:spPr bwMode="auto">
          <a:xfrm>
            <a:off x="0" y="7293469"/>
            <a:ext cx="11269663" cy="370659"/>
          </a:xfrm>
          <a:prstGeom prst="rect">
            <a:avLst/>
          </a:prstGeom>
          <a:solidFill>
            <a:srgbClr val="34495E"/>
          </a:solidFill>
          <a:ln w="9525">
            <a:noFill/>
            <a:miter lim="800000"/>
            <a:headEnd/>
            <a:tailEnd/>
          </a:ln>
          <a:effectLst/>
        </p:spPr>
        <p:txBody>
          <a:bodyPr lIns="107997" tIns="53997" rIns="107997" bIns="53997">
            <a:spAutoFit/>
          </a:bodyPr>
          <a:lstStyle/>
          <a:p>
            <a:pPr algn="ctr">
              <a:spcBef>
                <a:spcPct val="50000"/>
              </a:spcBef>
            </a:pPr>
            <a:r>
              <a:rPr lang="es-ES" sz="1700" dirty="0">
                <a:solidFill>
                  <a:srgbClr val="40F903"/>
                </a:solidFill>
                <a:latin typeface="Kristen ITC" pitchFamily="66" charset="0"/>
              </a:rPr>
              <a:t>Esta presentación </a:t>
            </a:r>
            <a:r>
              <a:rPr lang="es-ES" sz="1700" dirty="0" err="1">
                <a:solidFill>
                  <a:srgbClr val="40F903"/>
                </a:solidFill>
                <a:latin typeface="Kristen ITC" pitchFamily="66" charset="0"/>
              </a:rPr>
              <a:t>powerpoint</a:t>
            </a:r>
            <a:r>
              <a:rPr lang="es-ES" sz="1700" dirty="0">
                <a:solidFill>
                  <a:srgbClr val="40F903"/>
                </a:solidFill>
                <a:latin typeface="Kristen ITC" pitchFamily="66" charset="0"/>
              </a:rPr>
              <a: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5071348" y="932885"/>
            <a:ext cx="5947878" cy="2346349"/>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COSTUMBRES NAVIDEÑA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COSTUMBRES NAVIDEÑAS</Template>
  <TotalTime>10</TotalTime>
  <Words>1694</Words>
  <Application>Microsoft Office PowerPoint</Application>
  <PresentationFormat>Personalizado</PresentationFormat>
  <Paragraphs>48</Paragraphs>
  <Slides>32</Slides>
  <Notes>0</Notes>
  <HiddenSlides>0</HiddenSlides>
  <MMClips>1</MMClips>
  <ScaleCrop>false</ScaleCrop>
  <HeadingPairs>
    <vt:vector size="4" baseType="variant">
      <vt:variant>
        <vt:lpstr>Tema</vt:lpstr>
      </vt:variant>
      <vt:variant>
        <vt:i4>2</vt:i4>
      </vt:variant>
      <vt:variant>
        <vt:lpstr>Títulos de diapositiva</vt:lpstr>
      </vt:variant>
      <vt:variant>
        <vt:i4>32</vt:i4>
      </vt:variant>
    </vt:vector>
  </HeadingPairs>
  <TitlesOfParts>
    <vt:vector size="34" baseType="lpstr">
      <vt:lpstr>COSTUMBRES NAVIDEÑAS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8</cp:revision>
  <dcterms:created xsi:type="dcterms:W3CDTF">2016-12-01T10:06:29Z</dcterms:created>
  <dcterms:modified xsi:type="dcterms:W3CDTF">2016-12-01T10:16:37Z</dcterms:modified>
</cp:coreProperties>
</file>