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3"/>
  </p:notesMasterIdLst>
  <p:sldIdLst>
    <p:sldId id="501" r:id="rId3"/>
    <p:sldId id="500" r:id="rId4"/>
    <p:sldId id="336" r:id="rId5"/>
    <p:sldId id="481" r:id="rId6"/>
    <p:sldId id="441" r:id="rId7"/>
    <p:sldId id="482" r:id="rId8"/>
    <p:sldId id="484" r:id="rId9"/>
    <p:sldId id="485" r:id="rId10"/>
    <p:sldId id="486" r:id="rId11"/>
    <p:sldId id="487" r:id="rId12"/>
    <p:sldId id="488" r:id="rId13"/>
    <p:sldId id="445" r:id="rId14"/>
    <p:sldId id="489" r:id="rId15"/>
    <p:sldId id="490" r:id="rId16"/>
    <p:sldId id="491" r:id="rId17"/>
    <p:sldId id="492" r:id="rId18"/>
    <p:sldId id="493" r:id="rId19"/>
    <p:sldId id="494" r:id="rId20"/>
    <p:sldId id="502" r:id="rId21"/>
    <p:sldId id="495" r:id="rId22"/>
    <p:sldId id="503" r:id="rId23"/>
    <p:sldId id="451" r:id="rId24"/>
    <p:sldId id="496" r:id="rId25"/>
    <p:sldId id="497" r:id="rId26"/>
    <p:sldId id="449" r:id="rId27"/>
    <p:sldId id="498" r:id="rId28"/>
    <p:sldId id="455" r:id="rId29"/>
    <p:sldId id="499" r:id="rId30"/>
    <p:sldId id="480" r:id="rId31"/>
    <p:sldId id="504" r:id="rId32"/>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AChapPIauCzaF4077XnBmw==" hashData="QXaf7GTk4YK5UG0+i0kxMJNOXJA="/>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224" autoAdjust="0"/>
    <p:restoredTop sz="96338" autoAdjust="0"/>
  </p:normalViewPr>
  <p:slideViewPr>
    <p:cSldViewPr>
      <p:cViewPr>
        <p:scale>
          <a:sx n="60" d="100"/>
          <a:sy n="60" d="100"/>
        </p:scale>
        <p:origin x="610" y="36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12/11/2025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12/11/2025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12/11/2025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12/11/2025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12/11/2025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12/11/2025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12/11/2025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12/11/2025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12/11/2025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12/11/2025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12/11/2025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12/11/2025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358607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12/11/2025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97054950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6 Imagen" descr="TgC_Navidad_2.gif"/>
          <p:cNvPicPr>
            <a:picLocks noChangeAspect="1"/>
          </p:cNvPicPr>
          <p:nvPr/>
        </p:nvPicPr>
        <p:blipFill>
          <a:blip r:embed="rId2" cstate="print"/>
          <a:srcRect/>
          <a:stretch>
            <a:fillRect/>
          </a:stretch>
        </p:blipFill>
        <p:spPr bwMode="auto">
          <a:xfrm>
            <a:off x="3276600" y="0"/>
            <a:ext cx="2306638" cy="345722"/>
          </a:xfrm>
          <a:prstGeom prst="rect">
            <a:avLst/>
          </a:prstGeom>
          <a:noFill/>
          <a:ln w="9525">
            <a:noFill/>
            <a:miter lim="800000"/>
            <a:headEnd/>
            <a:tailEnd/>
          </a:ln>
        </p:spPr>
      </p:pic>
      <p:pic>
        <p:nvPicPr>
          <p:cNvPr id="16" name="7 Imagen" descr="TgC_Navidad_2.gif"/>
          <p:cNvPicPr>
            <a:picLocks noChangeAspect="1"/>
          </p:cNvPicPr>
          <p:nvPr/>
        </p:nvPicPr>
        <p:blipFill>
          <a:blip r:embed="rId2" cstate="print"/>
          <a:srcRect/>
          <a:stretch>
            <a:fillRect/>
          </a:stretch>
        </p:blipFill>
        <p:spPr bwMode="auto">
          <a:xfrm>
            <a:off x="5651500" y="0"/>
            <a:ext cx="2306638" cy="298098"/>
          </a:xfrm>
          <a:prstGeom prst="rect">
            <a:avLst/>
          </a:prstGeom>
          <a:noFill/>
          <a:ln w="9525">
            <a:noFill/>
            <a:miter lim="800000"/>
            <a:headEnd/>
            <a:tailEnd/>
          </a:ln>
        </p:spPr>
      </p:pic>
      <p:pic>
        <p:nvPicPr>
          <p:cNvPr id="22" name="8 Imagen" descr="TgC_Navidad_2.gif"/>
          <p:cNvPicPr>
            <a:picLocks noChangeAspect="1"/>
          </p:cNvPicPr>
          <p:nvPr/>
        </p:nvPicPr>
        <p:blipFill>
          <a:blip r:embed="rId2" cstate="print"/>
          <a:srcRect/>
          <a:stretch>
            <a:fillRect/>
          </a:stretch>
        </p:blipFill>
        <p:spPr bwMode="auto">
          <a:xfrm>
            <a:off x="971550" y="0"/>
            <a:ext cx="2306638" cy="345722"/>
          </a:xfrm>
          <a:prstGeom prst="rect">
            <a:avLst/>
          </a:prstGeom>
          <a:noFill/>
          <a:ln w="9525">
            <a:noFill/>
            <a:miter lim="800000"/>
            <a:headEnd/>
            <a:tailEnd/>
          </a:ln>
        </p:spPr>
      </p:pic>
      <p:pic>
        <p:nvPicPr>
          <p:cNvPr id="23" name="9 Imagen" descr="TgC_Navidad_2.gif"/>
          <p:cNvPicPr>
            <a:picLocks noChangeAspect="1"/>
          </p:cNvPicPr>
          <p:nvPr/>
        </p:nvPicPr>
        <p:blipFill>
          <a:blip r:embed="rId2" cstate="print"/>
          <a:srcRect/>
          <a:stretch>
            <a:fillRect/>
          </a:stretch>
        </p:blipFill>
        <p:spPr bwMode="auto">
          <a:xfrm>
            <a:off x="7885114" y="0"/>
            <a:ext cx="1119187" cy="345722"/>
          </a:xfrm>
          <a:prstGeom prst="rect">
            <a:avLst/>
          </a:prstGeom>
          <a:noFill/>
          <a:ln w="9525">
            <a:noFill/>
            <a:miter lim="800000"/>
            <a:headEnd/>
            <a:tailEnd/>
          </a:ln>
        </p:spPr>
      </p:pic>
      <p:pic>
        <p:nvPicPr>
          <p:cNvPr id="24" name="10 Imagen" descr="TgC_Navidad_2.gif"/>
          <p:cNvPicPr>
            <a:picLocks noChangeAspect="1"/>
          </p:cNvPicPr>
          <p:nvPr/>
        </p:nvPicPr>
        <p:blipFill>
          <a:blip r:embed="rId2" cstate="print"/>
          <a:srcRect/>
          <a:stretch>
            <a:fillRect/>
          </a:stretch>
        </p:blipFill>
        <p:spPr bwMode="auto">
          <a:xfrm>
            <a:off x="179388" y="0"/>
            <a:ext cx="939800" cy="345722"/>
          </a:xfrm>
          <a:prstGeom prst="rect">
            <a:avLst/>
          </a:prstGeom>
          <a:noFill/>
          <a:ln w="9525">
            <a:noFill/>
            <a:miter lim="800000"/>
            <a:headEnd/>
            <a:tailEnd/>
          </a:ln>
        </p:spPr>
      </p:pic>
      <p:pic>
        <p:nvPicPr>
          <p:cNvPr id="25" name="11 Imagen" descr="TgC_Navidad_2.gif"/>
          <p:cNvPicPr>
            <a:picLocks noChangeAspect="1"/>
          </p:cNvPicPr>
          <p:nvPr/>
        </p:nvPicPr>
        <p:blipFill>
          <a:blip r:embed="rId2" cstate="print"/>
          <a:srcRect/>
          <a:stretch>
            <a:fillRect/>
          </a:stretch>
        </p:blipFill>
        <p:spPr bwMode="auto">
          <a:xfrm rot="10800000">
            <a:off x="3276600" y="5369278"/>
            <a:ext cx="2306638" cy="345722"/>
          </a:xfrm>
          <a:prstGeom prst="rect">
            <a:avLst/>
          </a:prstGeom>
          <a:noFill/>
          <a:ln w="9525">
            <a:noFill/>
            <a:miter lim="800000"/>
            <a:headEnd/>
            <a:tailEnd/>
          </a:ln>
        </p:spPr>
      </p:pic>
      <p:pic>
        <p:nvPicPr>
          <p:cNvPr id="26" name="12 Imagen" descr="TgC_Navidad_2.gif"/>
          <p:cNvPicPr>
            <a:picLocks noChangeAspect="1"/>
          </p:cNvPicPr>
          <p:nvPr/>
        </p:nvPicPr>
        <p:blipFill>
          <a:blip r:embed="rId2" cstate="print"/>
          <a:srcRect/>
          <a:stretch>
            <a:fillRect/>
          </a:stretch>
        </p:blipFill>
        <p:spPr bwMode="auto">
          <a:xfrm rot="10800000">
            <a:off x="5580064" y="5369278"/>
            <a:ext cx="2306637" cy="345722"/>
          </a:xfrm>
          <a:prstGeom prst="rect">
            <a:avLst/>
          </a:prstGeom>
          <a:noFill/>
          <a:ln w="9525">
            <a:noFill/>
            <a:miter lim="800000"/>
            <a:headEnd/>
            <a:tailEnd/>
          </a:ln>
        </p:spPr>
      </p:pic>
      <p:pic>
        <p:nvPicPr>
          <p:cNvPr id="27" name="13 Imagen" descr="TgC_Navidad_2.gif"/>
          <p:cNvPicPr>
            <a:picLocks noChangeAspect="1"/>
          </p:cNvPicPr>
          <p:nvPr/>
        </p:nvPicPr>
        <p:blipFill>
          <a:blip r:embed="rId2" cstate="print"/>
          <a:srcRect/>
          <a:stretch>
            <a:fillRect/>
          </a:stretch>
        </p:blipFill>
        <p:spPr bwMode="auto">
          <a:xfrm rot="10800000">
            <a:off x="971550" y="5369278"/>
            <a:ext cx="2306638" cy="345722"/>
          </a:xfrm>
          <a:prstGeom prst="rect">
            <a:avLst/>
          </a:prstGeom>
          <a:noFill/>
          <a:ln w="9525">
            <a:noFill/>
            <a:miter lim="800000"/>
            <a:headEnd/>
            <a:tailEnd/>
          </a:ln>
        </p:spPr>
      </p:pic>
      <p:pic>
        <p:nvPicPr>
          <p:cNvPr id="28" name="14 Imagen" descr="TgC_Navidad_2.gif"/>
          <p:cNvPicPr>
            <a:picLocks noChangeAspect="1"/>
          </p:cNvPicPr>
          <p:nvPr/>
        </p:nvPicPr>
        <p:blipFill>
          <a:blip r:embed="rId2" cstate="print"/>
          <a:srcRect/>
          <a:stretch>
            <a:fillRect/>
          </a:stretch>
        </p:blipFill>
        <p:spPr bwMode="auto">
          <a:xfrm rot="10800000">
            <a:off x="179388" y="5369278"/>
            <a:ext cx="863600" cy="345722"/>
          </a:xfrm>
          <a:prstGeom prst="rect">
            <a:avLst/>
          </a:prstGeom>
          <a:noFill/>
          <a:ln w="9525">
            <a:noFill/>
            <a:miter lim="800000"/>
            <a:headEnd/>
            <a:tailEnd/>
          </a:ln>
        </p:spPr>
      </p:pic>
      <p:pic>
        <p:nvPicPr>
          <p:cNvPr id="29" name="15 Imagen" descr="TgC_Navidad_2.gif"/>
          <p:cNvPicPr>
            <a:picLocks noChangeAspect="1"/>
          </p:cNvPicPr>
          <p:nvPr/>
        </p:nvPicPr>
        <p:blipFill>
          <a:blip r:embed="rId2" cstate="print"/>
          <a:srcRect/>
          <a:stretch>
            <a:fillRect/>
          </a:stretch>
        </p:blipFill>
        <p:spPr bwMode="auto">
          <a:xfrm rot="10800000">
            <a:off x="7885113" y="5369278"/>
            <a:ext cx="1079500" cy="345722"/>
          </a:xfrm>
          <a:prstGeom prst="rect">
            <a:avLst/>
          </a:prstGeom>
          <a:noFill/>
          <a:ln w="9525">
            <a:noFill/>
            <a:miter lim="800000"/>
            <a:headEnd/>
            <a:tailEnd/>
          </a:ln>
        </p:spPr>
      </p:pic>
      <p:pic>
        <p:nvPicPr>
          <p:cNvPr id="30" name="18 Imagen" descr="TgC_Navidad_2.gif"/>
          <p:cNvPicPr>
            <a:picLocks noChangeAspect="1"/>
          </p:cNvPicPr>
          <p:nvPr/>
        </p:nvPicPr>
        <p:blipFill>
          <a:blip r:embed="rId2" cstate="print"/>
          <a:srcRect/>
          <a:stretch>
            <a:fillRect/>
          </a:stretch>
        </p:blipFill>
        <p:spPr bwMode="auto">
          <a:xfrm rot="16200000">
            <a:off x="-1217877" y="1515975"/>
            <a:ext cx="2719917" cy="284163"/>
          </a:xfrm>
          <a:prstGeom prst="rect">
            <a:avLst/>
          </a:prstGeom>
          <a:noFill/>
          <a:ln w="9525">
            <a:noFill/>
            <a:miter lim="800000"/>
            <a:headEnd/>
            <a:tailEnd/>
          </a:ln>
        </p:spPr>
      </p:pic>
      <p:pic>
        <p:nvPicPr>
          <p:cNvPr id="31" name="19 Imagen" descr="TgC_Navidad_2.gif"/>
          <p:cNvPicPr>
            <a:picLocks noChangeAspect="1"/>
          </p:cNvPicPr>
          <p:nvPr/>
        </p:nvPicPr>
        <p:blipFill>
          <a:blip r:embed="rId2" cstate="print"/>
          <a:srcRect/>
          <a:stretch>
            <a:fillRect/>
          </a:stretch>
        </p:blipFill>
        <p:spPr bwMode="auto">
          <a:xfrm rot="16200000">
            <a:off x="-1218758" y="3915745"/>
            <a:ext cx="2721680" cy="284163"/>
          </a:xfrm>
          <a:prstGeom prst="rect">
            <a:avLst/>
          </a:prstGeom>
          <a:noFill/>
          <a:ln w="9525">
            <a:noFill/>
            <a:miter lim="800000"/>
            <a:headEnd/>
            <a:tailEnd/>
          </a:ln>
        </p:spPr>
      </p:pic>
      <p:pic>
        <p:nvPicPr>
          <p:cNvPr id="32" name="16 Imagen" descr="TgC_Navidad_2.gif"/>
          <p:cNvPicPr>
            <a:picLocks noChangeAspect="1"/>
          </p:cNvPicPr>
          <p:nvPr/>
        </p:nvPicPr>
        <p:blipFill>
          <a:blip r:embed="rId2" cstate="print"/>
          <a:srcRect/>
          <a:stretch>
            <a:fillRect/>
          </a:stretch>
        </p:blipFill>
        <p:spPr bwMode="auto">
          <a:xfrm rot="5400000">
            <a:off x="7612706" y="1405583"/>
            <a:ext cx="2719917" cy="342672"/>
          </a:xfrm>
          <a:prstGeom prst="rect">
            <a:avLst/>
          </a:prstGeom>
          <a:noFill/>
          <a:ln w="9525">
            <a:noFill/>
            <a:miter lim="800000"/>
            <a:headEnd/>
            <a:tailEnd/>
          </a:ln>
        </p:spPr>
      </p:pic>
      <p:pic>
        <p:nvPicPr>
          <p:cNvPr id="33" name="17 Imagen" descr="TgC_Navidad_2.gif"/>
          <p:cNvPicPr>
            <a:picLocks noChangeAspect="1"/>
          </p:cNvPicPr>
          <p:nvPr/>
        </p:nvPicPr>
        <p:blipFill>
          <a:blip r:embed="rId2" cstate="print"/>
          <a:srcRect/>
          <a:stretch>
            <a:fillRect/>
          </a:stretch>
        </p:blipFill>
        <p:spPr bwMode="auto">
          <a:xfrm rot="5400000">
            <a:off x="7700771" y="4056577"/>
            <a:ext cx="2562930" cy="323528"/>
          </a:xfrm>
          <a:prstGeom prst="rect">
            <a:avLst/>
          </a:prstGeom>
          <a:noFill/>
          <a:ln w="9525">
            <a:noFill/>
            <a:miter lim="800000"/>
            <a:headEnd/>
            <a:tailEnd/>
          </a:ln>
        </p:spPr>
      </p:pic>
      <p:sp>
        <p:nvSpPr>
          <p:cNvPr id="35" name="WordArt 4"/>
          <p:cNvSpPr>
            <a:spLocks noChangeArrowheads="1" noChangeShapeType="1" noTextEdit="1"/>
          </p:cNvSpPr>
          <p:nvPr/>
        </p:nvSpPr>
        <p:spPr bwMode="auto">
          <a:xfrm>
            <a:off x="642910" y="1428740"/>
            <a:ext cx="7878763" cy="805789"/>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 Fotografía recopilada de internet </a:t>
            </a:r>
          </a:p>
        </p:txBody>
      </p:sp>
      <p:sp>
        <p:nvSpPr>
          <p:cNvPr id="36" name="WordArt 5"/>
          <p:cNvSpPr>
            <a:spLocks noChangeArrowheads="1" noChangeShapeType="1" noTextEdit="1"/>
          </p:cNvSpPr>
          <p:nvPr/>
        </p:nvSpPr>
        <p:spPr bwMode="auto">
          <a:xfrm>
            <a:off x="971601" y="2617473"/>
            <a:ext cx="7126287" cy="660136"/>
          </a:xfrm>
          <a:prstGeom prst="rect">
            <a:avLst/>
          </a:prstGeom>
        </p:spPr>
        <p:txBody>
          <a:bodyPr wrap="none" fromWordArt="1">
            <a:prstTxWarp prst="textFadeUp">
              <a:avLst>
                <a:gd name="adj" fmla="val 5880"/>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55000" endA="50" endPos="85000" dir="5400000" sy="-100000" algn="bl" rotWithShape="0"/>
                </a:effectLst>
                <a:latin typeface="Arial Black"/>
              </a:rPr>
              <a:t>Creación y Diseño:</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p>
        </p:txBody>
      </p:sp>
      <p:sp>
        <p:nvSpPr>
          <p:cNvPr id="37" name="WordArt 6"/>
          <p:cNvSpPr>
            <a:spLocks noChangeArrowheads="1" noChangeShapeType="1" noTextEdit="1"/>
          </p:cNvSpPr>
          <p:nvPr/>
        </p:nvSpPr>
        <p:spPr bwMode="auto">
          <a:xfrm>
            <a:off x="1547664" y="3577580"/>
            <a:ext cx="5904656" cy="73284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reflection blurRad="6350" stA="55000" endA="50" endPos="85000" dir="5400000" sy="-100000" algn="bl" rotWithShape="0"/>
                </a:effectLst>
                <a:latin typeface="High Tower Text"/>
              </a:rPr>
              <a:t>V I C E N T E  G A R C Í A  </a:t>
            </a:r>
          </a:p>
        </p:txBody>
      </p:sp>
      <p:sp>
        <p:nvSpPr>
          <p:cNvPr id="38" name="WordArt 7"/>
          <p:cNvSpPr>
            <a:spLocks noChangeArrowheads="1" noChangeShapeType="1" noTextEdit="1"/>
          </p:cNvSpPr>
          <p:nvPr/>
        </p:nvSpPr>
        <p:spPr bwMode="auto">
          <a:xfrm>
            <a:off x="2928927" y="4524387"/>
            <a:ext cx="3383953" cy="73085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55000" endA="50" endPos="85000" dir="5400000" sy="-100000" algn="bl" rotWithShape="0"/>
                </a:effectLst>
                <a:latin typeface="High Tower Text"/>
              </a:rPr>
              <a:t>Automático </a:t>
            </a:r>
          </a:p>
        </p:txBody>
      </p:sp>
      <p:sp>
        <p:nvSpPr>
          <p:cNvPr id="21"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Mercadillos de Navidad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250" advTm="14000">
        <p:split orient="vert"/>
      </p:transition>
    </mc:Choice>
    <mc:Fallback>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2000" fill="hold"/>
                                        <p:tgtEl>
                                          <p:spTgt spid="21"/>
                                        </p:tgtEl>
                                        <p:attrNameLst>
                                          <p:attrName>ppt_w</p:attrName>
                                        </p:attrNameLst>
                                      </p:cBhvr>
                                      <p:tavLst>
                                        <p:tav tm="0">
                                          <p:val>
                                            <p:fltVal val="0"/>
                                          </p:val>
                                        </p:tav>
                                        <p:tav tm="100000">
                                          <p:val>
                                            <p:strVal val="#ppt_w"/>
                                          </p:val>
                                        </p:tav>
                                      </p:tavLst>
                                    </p:anim>
                                    <p:anim calcmode="lin" valueType="num">
                                      <p:cBhvr>
                                        <p:cTn id="8" dur="2000" fill="hold"/>
                                        <p:tgtEl>
                                          <p:spTgt spid="21"/>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35"/>
                                        </p:tgtEl>
                                        <p:attrNameLst>
                                          <p:attrName>style.visibility</p:attrName>
                                        </p:attrNameLst>
                                      </p:cBhvr>
                                      <p:to>
                                        <p:strVal val="visible"/>
                                      </p:to>
                                    </p:set>
                                    <p:anim calcmode="lin" valueType="num">
                                      <p:cBhvr>
                                        <p:cTn id="12" dur="2000" fill="hold"/>
                                        <p:tgtEl>
                                          <p:spTgt spid="35"/>
                                        </p:tgtEl>
                                        <p:attrNameLst>
                                          <p:attrName>ppt_w</p:attrName>
                                        </p:attrNameLst>
                                      </p:cBhvr>
                                      <p:tavLst>
                                        <p:tav tm="0">
                                          <p:val>
                                            <p:strVal val="#ppt_w*0.70"/>
                                          </p:val>
                                        </p:tav>
                                        <p:tav tm="100000">
                                          <p:val>
                                            <p:strVal val="#ppt_w"/>
                                          </p:val>
                                        </p:tav>
                                      </p:tavLst>
                                    </p:anim>
                                    <p:anim calcmode="lin" valueType="num">
                                      <p:cBhvr>
                                        <p:cTn id="13" dur="2000" fill="hold"/>
                                        <p:tgtEl>
                                          <p:spTgt spid="35"/>
                                        </p:tgtEl>
                                        <p:attrNameLst>
                                          <p:attrName>ppt_h</p:attrName>
                                        </p:attrNameLst>
                                      </p:cBhvr>
                                      <p:tavLst>
                                        <p:tav tm="0">
                                          <p:val>
                                            <p:strVal val="#ppt_h"/>
                                          </p:val>
                                        </p:tav>
                                        <p:tav tm="100000">
                                          <p:val>
                                            <p:strVal val="#ppt_h"/>
                                          </p:val>
                                        </p:tav>
                                      </p:tavLst>
                                    </p:anim>
                                    <p:animEffect transition="in" filter="fade">
                                      <p:cBhvr>
                                        <p:cTn id="14" dur="2000"/>
                                        <p:tgtEl>
                                          <p:spTgt spid="35"/>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2000"/>
                                        <p:tgtEl>
                                          <p:spTgt spid="36"/>
                                        </p:tgtEl>
                                      </p:cBhvr>
                                    </p:animEffect>
                                    <p:anim calcmode="lin" valueType="num">
                                      <p:cBhvr>
                                        <p:cTn id="19" dur="2000" fill="hold"/>
                                        <p:tgtEl>
                                          <p:spTgt spid="36"/>
                                        </p:tgtEl>
                                        <p:attrNameLst>
                                          <p:attrName>ppt_x</p:attrName>
                                        </p:attrNameLst>
                                      </p:cBhvr>
                                      <p:tavLst>
                                        <p:tav tm="0">
                                          <p:val>
                                            <p:strVal val="#ppt_x"/>
                                          </p:val>
                                        </p:tav>
                                        <p:tav tm="100000">
                                          <p:val>
                                            <p:strVal val="#ppt_x"/>
                                          </p:val>
                                        </p:tav>
                                      </p:tavLst>
                                    </p:anim>
                                    <p:anim calcmode="lin" valueType="num">
                                      <p:cBhvr>
                                        <p:cTn id="20" dur="2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37"/>
                                        </p:tgtEl>
                                        <p:attrNameLst>
                                          <p:attrName>style.visibility</p:attrName>
                                        </p:attrNameLst>
                                      </p:cBhvr>
                                      <p:to>
                                        <p:strVal val="visible"/>
                                      </p:to>
                                    </p:set>
                                    <p:anim from="(-#ppt_w/2)" to="(#ppt_x)" calcmode="lin" valueType="num">
                                      <p:cBhvr>
                                        <p:cTn id="24" dur="1200" fill="hold">
                                          <p:stCondLst>
                                            <p:cond delay="0"/>
                                          </p:stCondLst>
                                        </p:cTn>
                                        <p:tgtEl>
                                          <p:spTgt spid="37"/>
                                        </p:tgtEl>
                                        <p:attrNameLst>
                                          <p:attrName>ppt_x</p:attrName>
                                        </p:attrNameLst>
                                      </p:cBhvr>
                                    </p:anim>
                                    <p:anim from="0" to="-1.0" calcmode="lin" valueType="num">
                                      <p:cBhvr>
                                        <p:cTn id="25" dur="400" decel="50000" autoRev="1" fill="hold">
                                          <p:stCondLst>
                                            <p:cond delay="1200"/>
                                          </p:stCondLst>
                                        </p:cTn>
                                        <p:tgtEl>
                                          <p:spTgt spid="37"/>
                                        </p:tgtEl>
                                        <p:attrNameLst>
                                          <p:attrName>xshear</p:attrName>
                                        </p:attrNameLst>
                                      </p:cBhvr>
                                    </p:anim>
                                    <p:animScale>
                                      <p:cBhvr>
                                        <p:cTn id="26" dur="400" decel="100000" autoRev="1" fill="hold">
                                          <p:stCondLst>
                                            <p:cond delay="1200"/>
                                          </p:stCondLst>
                                        </p:cTn>
                                        <p:tgtEl>
                                          <p:spTgt spid="37"/>
                                        </p:tgtEl>
                                      </p:cBhvr>
                                      <p:from x="100000" y="100000"/>
                                      <p:to x="80000" y="100000"/>
                                    </p:animScale>
                                    <p:anim by="(#ppt_h/3+#ppt_w*0.1)" calcmode="lin" valueType="num">
                                      <p:cBhvr additive="sum">
                                        <p:cTn id="27" dur="400" decel="100000" autoRev="1" fill="hold">
                                          <p:stCondLst>
                                            <p:cond delay="1200"/>
                                          </p:stCondLst>
                                        </p:cTn>
                                        <p:tgtEl>
                                          <p:spTgt spid="37"/>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38"/>
                                        </p:tgtEl>
                                        <p:attrNameLst>
                                          <p:attrName>style.visibility</p:attrName>
                                        </p:attrNameLst>
                                      </p:cBhvr>
                                      <p:to>
                                        <p:strVal val="visible"/>
                                      </p:to>
                                    </p:set>
                                    <p:anim calcmode="lin" valueType="num">
                                      <p:cBhvr>
                                        <p:cTn id="31" dur="1000" fill="hold"/>
                                        <p:tgtEl>
                                          <p:spTgt spid="38"/>
                                        </p:tgtEl>
                                        <p:attrNameLst>
                                          <p:attrName>ppt_w</p:attrName>
                                        </p:attrNameLst>
                                      </p:cBhvr>
                                      <p:tavLst>
                                        <p:tav tm="0">
                                          <p:val>
                                            <p:fltVal val="0"/>
                                          </p:val>
                                        </p:tav>
                                        <p:tav tm="100000">
                                          <p:val>
                                            <p:strVal val="#ppt_w"/>
                                          </p:val>
                                        </p:tav>
                                      </p:tavLst>
                                    </p:anim>
                                    <p:anim calcmode="lin" valueType="num">
                                      <p:cBhvr>
                                        <p:cTn id="32" dur="1000" fill="hold"/>
                                        <p:tgtEl>
                                          <p:spTgt spid="3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6 Valencia3.jpg"/>
          <p:cNvPicPr>
            <a:picLocks noChangeAspect="1"/>
          </p:cNvPicPr>
          <p:nvPr/>
        </p:nvPicPr>
        <p:blipFill>
          <a:blip r:embed="rId2"/>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285852" y="285732"/>
            <a:ext cx="6000792" cy="642942"/>
          </a:xfrm>
          <a:prstGeom prst="rect">
            <a:avLst/>
          </a:prstGeom>
          <a:noFill/>
        </p:spPr>
        <p:txBody>
          <a:bodyPr wrap="none" lIns="91440" tIns="45720" rIns="91440" bIns="45720">
            <a:prstTxWarp prst="textCanUp">
              <a:avLst>
                <a:gd name="adj" fmla="val 77854"/>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  Mercadillos </a:t>
            </a:r>
            <a:r>
              <a:rPr lang="es-E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Navideños</a:t>
            </a:r>
            <a:r>
              <a:rPr lang="es-E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rPr>
              <a:t> </a:t>
            </a:r>
            <a:endParaRPr lang="es-E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55000" endA="50" endPos="85000" dir="5400000" sy="-100000" algn="bl" rotWithShape="0"/>
              </a:effectLst>
            </a:endParaRPr>
          </a:p>
        </p:txBody>
      </p:sp>
      <p:sp>
        <p:nvSpPr>
          <p:cNvPr id="5" name="4 CuadroTexto"/>
          <p:cNvSpPr txBox="1"/>
          <p:nvPr/>
        </p:nvSpPr>
        <p:spPr>
          <a:xfrm>
            <a:off x="500034" y="1000112"/>
            <a:ext cx="842968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Con motivo de las fiestas navideñas son muchos los mercadillos navideños que se realizan a lo largo y ancho de la geografía española. Uno de los más antiguos de España es el que se celebra en la plaza de la catedral de Barcelona, que funciona al menos desde 1786; se le llama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Fira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de Santa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Llúcia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(Feria de Santa Lucía), y se llama así porque antiguamente empezaba el día de dicha santa, el 13 de diciembre, ahora se inaugura los últimos días de noviembre hasta el 23 de diciembre.</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3714756"/>
            <a:ext cx="8286808"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Otro de los más señalados es el de la Plaza Mayor de Madrid, donde se pueden encontrar todo tipo de adornos navideños, en especial sus figuras artesanales para belenes, y productos típicos. Asimismo, en el centro histórico de esta ciudad se celebran otros mercadillos como el dedicado a productos de broma.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2000">
        <p:wipe/>
      </p:transition>
    </mc:Choice>
    <mc:Fallback>
      <p:transition spd="slow" advTm="72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429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868" y="285732"/>
            <a:ext cx="4857784"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Mercado de Santa Lucía en Barcelona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57158"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Barcelona celebra hasta el 23 de diciembre el mercadillo de Navidad más antiguo de la ciudad. El mercado de Santa Lucía o </a:t>
            </a:r>
            <a:r>
              <a:rPr lang="es-ES" i="1" dirty="0" err="1" smtClean="0">
                <a:effectLst>
                  <a:glow rad="101600">
                    <a:srgbClr val="C00000">
                      <a:alpha val="60000"/>
                    </a:srgbClr>
                  </a:glow>
                  <a:outerShdw blurRad="38100" dist="38100" dir="2700000" algn="tl">
                    <a:srgbClr val="000000">
                      <a:alpha val="43137"/>
                    </a:srgbClr>
                  </a:outerShdw>
                </a:effectLst>
              </a:rPr>
              <a:t>Fira</a:t>
            </a:r>
            <a:r>
              <a:rPr lang="es-ES" i="1" dirty="0" smtClean="0">
                <a:effectLst>
                  <a:glow rad="101600">
                    <a:srgbClr val="C00000">
                      <a:alpha val="60000"/>
                    </a:srgbClr>
                  </a:glow>
                  <a:outerShdw blurRad="38100" dist="38100" dir="2700000" algn="tl">
                    <a:srgbClr val="000000">
                      <a:alpha val="43137"/>
                    </a:srgbClr>
                  </a:outerShdw>
                </a:effectLst>
              </a:rPr>
              <a:t> de Santa </a:t>
            </a:r>
            <a:r>
              <a:rPr lang="es-ES" i="1" dirty="0" err="1" smtClean="0">
                <a:effectLst>
                  <a:glow rad="101600">
                    <a:srgbClr val="C00000">
                      <a:alpha val="60000"/>
                    </a:srgbClr>
                  </a:glow>
                  <a:outerShdw blurRad="38100" dist="38100" dir="2700000" algn="tl">
                    <a:srgbClr val="000000">
                      <a:alpha val="43137"/>
                    </a:srgbClr>
                  </a:outerShdw>
                </a:effectLst>
              </a:rPr>
              <a:t>Llúcia</a:t>
            </a:r>
            <a:r>
              <a:rPr lang="es-ES" i="1" dirty="0" smtClean="0">
                <a:effectLst>
                  <a:glow rad="101600">
                    <a:srgbClr val="C00000">
                      <a:alpha val="60000"/>
                    </a:srgbClr>
                  </a:glow>
                  <a:outerShdw blurRad="38100" dist="38100" dir="2700000" algn="tl">
                    <a:srgbClr val="000000">
                      <a:alpha val="43137"/>
                    </a:srgbClr>
                  </a:outerShdw>
                </a:effectLst>
              </a:rPr>
              <a:t> tiene su origen en el año 1786.</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428596"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entonces los catalanes y los turistas pueden comprar decoración navideña y figuritas como el famoso </a:t>
            </a:r>
            <a:r>
              <a:rPr lang="es-ES" i="1" dirty="0" err="1" smtClean="0">
                <a:effectLst>
                  <a:glow rad="101600">
                    <a:srgbClr val="C00000">
                      <a:alpha val="60000"/>
                    </a:srgbClr>
                  </a:glow>
                  <a:outerShdw blurRad="38100" dist="38100" dir="2700000" algn="tl">
                    <a:srgbClr val="000000">
                      <a:alpha val="43137"/>
                    </a:srgbClr>
                  </a:outerShdw>
                </a:effectLst>
              </a:rPr>
              <a:t>caganer</a:t>
            </a:r>
            <a:r>
              <a:rPr lang="es-ES" i="1" dirty="0" smtClean="0">
                <a:effectLst>
                  <a:glow rad="101600">
                    <a:srgbClr val="C00000">
                      <a:alpha val="60000"/>
                    </a:srgbClr>
                  </a:glow>
                  <a:outerShdw blurRad="38100" dist="38100" dir="2700000" algn="tl">
                    <a:srgbClr val="000000">
                      <a:alpha val="43137"/>
                    </a:srgbClr>
                  </a:outerShdw>
                </a:effectLst>
              </a:rPr>
              <a:t> en el Barrio Gótico. Este mercado histórico es una auténtica maravilla que todo el mundo debería visitar para conocer los encantos que esconde la Ciudad Condal.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55000">
        <p14:vortex dir="r"/>
        <p:sndAc>
          <p:stSnd loop="1">
            <p:snd r:embed="rId2" name="Variadas.wav"/>
          </p:stSnd>
        </p:sndAc>
      </p:transition>
    </mc:Choice>
    <mc:Fallback>
      <p:transition spd="slow" advTm="55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6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par>
                          <p:cTn id="22" fill="hold">
                            <p:stCondLst>
                              <p:cond delay="21600"/>
                            </p:stCondLst>
                            <p:childTnLst>
                              <p:par>
                                <p:cTn id="23" presetID="10" presetClass="exit" presetSubtype="0" fill="hold" nodeType="afterEffect">
                                  <p:stCondLst>
                                    <p:cond delay="2000"/>
                                  </p:stCondLst>
                                  <p:childTnLst>
                                    <p:animEffect transition="out" filter="fade">
                                      <p:cBhvr>
                                        <p:cTn id="24" dur="4000"/>
                                        <p:tgtEl>
                                          <p:spTgt spid="7"/>
                                        </p:tgtEl>
                                      </p:cBhvr>
                                    </p:animEffect>
                                    <p:set>
                                      <p:cBhvr>
                                        <p:cTn id="25" dur="1" fill="hold">
                                          <p:stCondLst>
                                            <p:cond delay="3999"/>
                                          </p:stCondLst>
                                        </p:cTn>
                                        <p:tgtEl>
                                          <p:spTgt spid="7"/>
                                        </p:tgtEl>
                                        <p:attrNameLst>
                                          <p:attrName>style.visibility</p:attrName>
                                        </p:attrNameLst>
                                      </p:cBhvr>
                                      <p:to>
                                        <p:strVal val="hidden"/>
                                      </p:to>
                                    </p:set>
                                  </p:childTnLst>
                                </p:cTn>
                              </p:par>
                              <p:par>
                                <p:cTn id="26" presetID="23" presetClass="exit" presetSubtype="16" fill="hold" nodeType="withEffect">
                                  <p:stCondLst>
                                    <p:cond delay="2000"/>
                                  </p:stCondLst>
                                  <p:childTnLst>
                                    <p:anim calcmode="lin" valueType="num">
                                      <p:cBhvr>
                                        <p:cTn id="27" dur="4000"/>
                                        <p:tgtEl>
                                          <p:spTgt spid="7"/>
                                        </p:tgtEl>
                                        <p:attrNameLst>
                                          <p:attrName>ppt_w</p:attrName>
                                        </p:attrNameLst>
                                      </p:cBhvr>
                                      <p:tavLst>
                                        <p:tav tm="0">
                                          <p:val>
                                            <p:strVal val="ppt_w"/>
                                          </p:val>
                                        </p:tav>
                                        <p:tav tm="100000">
                                          <p:val>
                                            <p:strVal val="4*ppt_w"/>
                                          </p:val>
                                        </p:tav>
                                      </p:tavLst>
                                    </p:anim>
                                    <p:anim calcmode="lin" valueType="num">
                                      <p:cBhvr>
                                        <p:cTn id="28" dur="4000"/>
                                        <p:tgtEl>
                                          <p:spTgt spid="7"/>
                                        </p:tgtEl>
                                        <p:attrNameLst>
                                          <p:attrName>ppt_h</p:attrName>
                                        </p:attrNameLst>
                                      </p:cBhvr>
                                      <p:tavLst>
                                        <p:tav tm="0">
                                          <p:val>
                                            <p:strVal val="ppt_h"/>
                                          </p:val>
                                        </p:tav>
                                        <p:tav tm="100000">
                                          <p:val>
                                            <p:strVal val="4*ppt_h"/>
                                          </p:val>
                                        </p:tav>
                                      </p:tavLst>
                                    </p:anim>
                                    <p:set>
                                      <p:cBhvr>
                                        <p:cTn id="29" dur="1" fill="hold">
                                          <p:stCondLst>
                                            <p:cond delay="3999"/>
                                          </p:stCondLst>
                                        </p:cTn>
                                        <p:tgtEl>
                                          <p:spTgt spid="7"/>
                                        </p:tgtEl>
                                        <p:attrNameLst>
                                          <p:attrName>style.visibility</p:attrName>
                                        </p:attrNameLst>
                                      </p:cBhvr>
                                      <p:to>
                                        <p:strVal val="hidden"/>
                                      </p:to>
                                    </p:set>
                                  </p:childTnLst>
                                </p:cTn>
                              </p:par>
                              <p:par>
                                <p:cTn id="30" presetID="10" presetClass="entr" presetSubtype="0" fill="hold" nodeType="withEffect">
                                  <p:stCondLst>
                                    <p:cond delay="200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4000"/>
                                        <p:tgtEl>
                                          <p:spTgt spid="4"/>
                                        </p:tgtEl>
                                      </p:cBhvr>
                                    </p:animEffect>
                                  </p:childTnLst>
                                </p:cTn>
                              </p:par>
                              <p:par>
                                <p:cTn id="33" presetID="23" presetClass="entr" presetSubtype="288" fill="hold" nodeType="withEffect">
                                  <p:stCondLst>
                                    <p:cond delay="2000"/>
                                  </p:stCondLst>
                                  <p:childTnLst>
                                    <p:set>
                                      <p:cBhvr>
                                        <p:cTn id="34" dur="1" fill="hold">
                                          <p:stCondLst>
                                            <p:cond delay="0"/>
                                          </p:stCondLst>
                                        </p:cTn>
                                        <p:tgtEl>
                                          <p:spTgt spid="4"/>
                                        </p:tgtEl>
                                        <p:attrNameLst>
                                          <p:attrName>style.visibility</p:attrName>
                                        </p:attrNameLst>
                                      </p:cBhvr>
                                      <p:to>
                                        <p:strVal val="visible"/>
                                      </p:to>
                                    </p:set>
                                    <p:anim calcmode="lin" valueType="num">
                                      <p:cBhvr>
                                        <p:cTn id="35" dur="4000" fill="hold"/>
                                        <p:tgtEl>
                                          <p:spTgt spid="4"/>
                                        </p:tgtEl>
                                        <p:attrNameLst>
                                          <p:attrName>ppt_w</p:attrName>
                                        </p:attrNameLst>
                                      </p:cBhvr>
                                      <p:tavLst>
                                        <p:tav tm="0">
                                          <p:val>
                                            <p:strVal val="4/3*#ppt_w"/>
                                          </p:val>
                                        </p:tav>
                                        <p:tav tm="100000">
                                          <p:val>
                                            <p:strVal val="#ppt_w"/>
                                          </p:val>
                                        </p:tav>
                                      </p:tavLst>
                                    </p:anim>
                                    <p:anim calcmode="lin" valueType="num">
                                      <p:cBhvr>
                                        <p:cTn id="36" dur="4000" fill="hold"/>
                                        <p:tgtEl>
                                          <p:spTgt spid="4"/>
                                        </p:tgtEl>
                                        <p:attrNameLst>
                                          <p:attrName>ppt_h</p:attrName>
                                        </p:attrNameLst>
                                      </p:cBhvr>
                                      <p:tavLst>
                                        <p:tav tm="0">
                                          <p:val>
                                            <p:strVal val="4/3*#ppt_h"/>
                                          </p:val>
                                        </p:tav>
                                        <p:tav tm="100000">
                                          <p:val>
                                            <p:strVal val="#ppt_h"/>
                                          </p:val>
                                        </p:tav>
                                      </p:tavLst>
                                    </p:anim>
                                  </p:childTnLst>
                                </p:cTn>
                              </p:par>
                            </p:childTnLst>
                          </p:cTn>
                        </p:par>
                        <p:par>
                          <p:cTn id="37" fill="hold">
                            <p:stCondLst>
                              <p:cond delay="276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stretch>
            <a:fillRect/>
          </a:stretch>
        </p:blipFill>
        <p:spPr bwMode="auto">
          <a:xfrm>
            <a:off x="0" y="1"/>
            <a:ext cx="9144000" cy="5715000"/>
          </a:xfrm>
          <a:prstGeom prst="rect">
            <a:avLst/>
          </a:prstGeom>
          <a:noFill/>
          <a:ln w="9525">
            <a:noFill/>
            <a:miter lim="800000"/>
            <a:headEnd/>
            <a:tailEnd/>
          </a:ln>
        </p:spPr>
      </p:pic>
      <p:sp>
        <p:nvSpPr>
          <p:cNvPr id="4" name="3 CuadroTexto"/>
          <p:cNvSpPr txBox="1"/>
          <p:nvPr/>
        </p:nvSpPr>
        <p:spPr>
          <a:xfrm>
            <a:off x="571472" y="4572012"/>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mercadillo de gran tradición que data de 1786, ubicado en la Avenida de la Catedral. Más de 280 puestos divididos en cuatro sectores: Belenes y figuras, verde y vegetación, artesanía y zambombas.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a:stretch>
            <a:fillRect/>
          </a:stretch>
        </p:blipFill>
        <p:spPr bwMode="auto">
          <a:xfrm>
            <a:off x="0" y="0"/>
            <a:ext cx="9644098" cy="5714999"/>
          </a:xfrm>
          <a:prstGeom prst="rect">
            <a:avLst/>
          </a:prstGeom>
          <a:noFill/>
          <a:ln w="9525">
            <a:noFill/>
            <a:miter lim="800000"/>
            <a:headEnd/>
            <a:tailEnd/>
          </a:ln>
        </p:spPr>
      </p:pic>
      <p:sp>
        <p:nvSpPr>
          <p:cNvPr id="5" name="4 CuadroTexto"/>
          <p:cNvSpPr txBox="1"/>
          <p:nvPr/>
        </p:nvSpPr>
        <p:spPr>
          <a:xfrm>
            <a:off x="428596" y="4929202"/>
            <a:ext cx="81439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Fira</a:t>
            </a:r>
            <a:r>
              <a:rPr lang="es-ES" i="1" dirty="0" smtClean="0">
                <a:effectLst>
                  <a:glow rad="101600">
                    <a:srgbClr val="C00000">
                      <a:alpha val="60000"/>
                    </a:srgbClr>
                  </a:glow>
                  <a:outerShdw blurRad="38100" dist="38100" dir="2700000" algn="tl">
                    <a:srgbClr val="000000">
                      <a:alpha val="43137"/>
                    </a:srgbClr>
                  </a:outerShdw>
                </a:effectLst>
              </a:rPr>
              <a:t> de Santa </a:t>
            </a:r>
            <a:r>
              <a:rPr lang="es-ES" i="1" dirty="0" err="1" smtClean="0">
                <a:effectLst>
                  <a:glow rad="101600">
                    <a:srgbClr val="C00000">
                      <a:alpha val="60000"/>
                    </a:srgbClr>
                  </a:glow>
                  <a:outerShdw blurRad="38100" dist="38100" dir="2700000" algn="tl">
                    <a:srgbClr val="000000">
                      <a:alpha val="43137"/>
                    </a:srgbClr>
                  </a:outerShdw>
                </a:effectLst>
              </a:rPr>
              <a:t>Llúcia</a:t>
            </a:r>
            <a:r>
              <a:rPr lang="es-ES" i="1" dirty="0" smtClean="0">
                <a:effectLst>
                  <a:glow rad="101600">
                    <a:srgbClr val="C00000">
                      <a:alpha val="60000"/>
                    </a:srgbClr>
                  </a:glow>
                  <a:outerShdw blurRad="38100" dist="38100" dir="2700000" algn="tl">
                    <a:srgbClr val="000000">
                      <a:alpha val="43137"/>
                    </a:srgbClr>
                  </a:outerShdw>
                </a:effectLst>
              </a:rPr>
              <a:t> es un mercadillo que se celebra cada año en el barrio gótico y tiene como telón de fondo la magnífica catedral de Santa Eulalia.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4000">
        <p14:vortex dir="r"/>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500"/>
                            </p:stCondLst>
                            <p:childTnLst>
                              <p:par>
                                <p:cTn id="19" presetID="10" presetClass="exit" presetSubtype="0" fill="hold" nodeType="afterEffect">
                                  <p:stCondLst>
                                    <p:cond delay="2000"/>
                                  </p:stCondLst>
                                  <p:childTnLst>
                                    <p:animEffect transition="out" filter="fade">
                                      <p:cBhvr>
                                        <p:cTn id="20" dur="4000"/>
                                        <p:tgtEl>
                                          <p:spTgt spid="17"/>
                                        </p:tgtEl>
                                      </p:cBhvr>
                                    </p:animEffect>
                                    <p:set>
                                      <p:cBhvr>
                                        <p:cTn id="21" dur="1" fill="hold">
                                          <p:stCondLst>
                                            <p:cond delay="3999"/>
                                          </p:stCondLst>
                                        </p:cTn>
                                        <p:tgtEl>
                                          <p:spTgt spid="17"/>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7"/>
                                        </p:tgtEl>
                                        <p:attrNameLst>
                                          <p:attrName>ppt_w</p:attrName>
                                        </p:attrNameLst>
                                      </p:cBhvr>
                                      <p:tavLst>
                                        <p:tav tm="0">
                                          <p:val>
                                            <p:strVal val="ppt_w"/>
                                          </p:val>
                                        </p:tav>
                                        <p:tav tm="100000">
                                          <p:val>
                                            <p:strVal val="4/3*ppt_w"/>
                                          </p:val>
                                        </p:tav>
                                      </p:tavLst>
                                    </p:anim>
                                    <p:anim calcmode="lin" valueType="num">
                                      <p:cBhvr>
                                        <p:cTn id="24" dur="4000"/>
                                        <p:tgtEl>
                                          <p:spTgt spid="17"/>
                                        </p:tgtEl>
                                        <p:attrNameLst>
                                          <p:attrName>ppt_h</p:attrName>
                                        </p:attrNameLst>
                                      </p:cBhvr>
                                      <p:tavLst>
                                        <p:tav tm="0">
                                          <p:val>
                                            <p:strVal val="ppt_h"/>
                                          </p:val>
                                        </p:tav>
                                        <p:tav tm="100000">
                                          <p:val>
                                            <p:strVal val="4/3*ppt_h"/>
                                          </p:val>
                                        </p:tav>
                                      </p:tavLst>
                                    </p:anim>
                                    <p:set>
                                      <p:cBhvr>
                                        <p:cTn id="25" dur="1" fill="hold">
                                          <p:stCondLst>
                                            <p:cond delay="3999"/>
                                          </p:stCondLst>
                                        </p:cTn>
                                        <p:tgtEl>
                                          <p:spTgt spid="17"/>
                                        </p:tgtEl>
                                        <p:attrNameLst>
                                          <p:attrName>style.visibility</p:attrName>
                                        </p:attrNameLst>
                                      </p:cBhvr>
                                      <p:to>
                                        <p:strVal val="hidden"/>
                                      </p:to>
                                    </p:set>
                                  </p:childTnLst>
                                </p:cTn>
                              </p:par>
                              <p:par>
                                <p:cTn id="26" presetID="23" presetClass="entr" presetSubtype="288" fill="hold" nodeType="withEffect">
                                  <p:stCondLst>
                                    <p:cond delay="2000"/>
                                  </p:stCondLst>
                                  <p:childTnLst>
                                    <p:set>
                                      <p:cBhvr>
                                        <p:cTn id="27" dur="1" fill="hold">
                                          <p:stCondLst>
                                            <p:cond delay="0"/>
                                          </p:stCondLst>
                                        </p:cTn>
                                        <p:tgtEl>
                                          <p:spTgt spid="18"/>
                                        </p:tgtEl>
                                        <p:attrNameLst>
                                          <p:attrName>style.visibility</p:attrName>
                                        </p:attrNameLst>
                                      </p:cBhvr>
                                      <p:to>
                                        <p:strVal val="visible"/>
                                      </p:to>
                                    </p:set>
                                    <p:anim calcmode="lin" valueType="num">
                                      <p:cBhvr>
                                        <p:cTn id="28" dur="4000" fill="hold"/>
                                        <p:tgtEl>
                                          <p:spTgt spid="18"/>
                                        </p:tgtEl>
                                        <p:attrNameLst>
                                          <p:attrName>ppt_w</p:attrName>
                                        </p:attrNameLst>
                                      </p:cBhvr>
                                      <p:tavLst>
                                        <p:tav tm="0">
                                          <p:val>
                                            <p:strVal val="4/3*#ppt_w"/>
                                          </p:val>
                                        </p:tav>
                                        <p:tav tm="100000">
                                          <p:val>
                                            <p:strVal val="#ppt_w"/>
                                          </p:val>
                                        </p:tav>
                                      </p:tavLst>
                                    </p:anim>
                                    <p:anim calcmode="lin" valueType="num">
                                      <p:cBhvr>
                                        <p:cTn id="29" dur="4000" fill="hold"/>
                                        <p:tgtEl>
                                          <p:spTgt spid="18"/>
                                        </p:tgtEl>
                                        <p:attrNameLst>
                                          <p:attrName>ppt_h</p:attrName>
                                        </p:attrNameLst>
                                      </p:cBhvr>
                                      <p:tavLst>
                                        <p:tav tm="0">
                                          <p:val>
                                            <p:strVal val="4/3*#ppt_h"/>
                                          </p:val>
                                        </p:tav>
                                        <p:tav tm="100000">
                                          <p:val>
                                            <p:strVal val="#ppt_h"/>
                                          </p:val>
                                        </p:tav>
                                      </p:tavLst>
                                    </p:anim>
                                  </p:childTnLst>
                                </p:cTn>
                              </p:par>
                              <p:par>
                                <p:cTn id="30" presetID="47" presetClass="entr" presetSubtype="0" fill="hold" nodeType="withEffect">
                                  <p:stCondLst>
                                    <p:cond delay="20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4000"/>
                                        <p:tgtEl>
                                          <p:spTgt spid="18"/>
                                        </p:tgtEl>
                                      </p:cBhvr>
                                    </p:animEffect>
                                    <p:anim calcmode="lin" valueType="num">
                                      <p:cBhvr>
                                        <p:cTn id="33" dur="4000" fill="hold"/>
                                        <p:tgtEl>
                                          <p:spTgt spid="18"/>
                                        </p:tgtEl>
                                        <p:attrNameLst>
                                          <p:attrName>ppt_x</p:attrName>
                                        </p:attrNameLst>
                                      </p:cBhvr>
                                      <p:tavLst>
                                        <p:tav tm="0">
                                          <p:val>
                                            <p:strVal val="#ppt_x"/>
                                          </p:val>
                                        </p:tav>
                                        <p:tav tm="100000">
                                          <p:val>
                                            <p:strVal val="#ppt_x"/>
                                          </p:val>
                                        </p:tav>
                                      </p:tavLst>
                                    </p:anim>
                                    <p:anim calcmode="lin" valueType="num">
                                      <p:cBhvr>
                                        <p:cTn id="34" dur="4000" fill="hold"/>
                                        <p:tgtEl>
                                          <p:spTgt spid="18"/>
                                        </p:tgtEl>
                                        <p:attrNameLst>
                                          <p:attrName>ppt_y</p:attrName>
                                        </p:attrNameLst>
                                      </p:cBhvr>
                                      <p:tavLst>
                                        <p:tav tm="0">
                                          <p:val>
                                            <p:strVal val="#ppt_y-.1"/>
                                          </p:val>
                                        </p:tav>
                                        <p:tav tm="100000">
                                          <p:val>
                                            <p:strVal val="#ppt_y"/>
                                          </p:val>
                                        </p:tav>
                                      </p:tavLst>
                                    </p:anim>
                                  </p:childTnLst>
                                </p:cTn>
                              </p:par>
                            </p:childTnLst>
                          </p:cTn>
                        </p:par>
                        <p:par>
                          <p:cTn id="35" fill="hold">
                            <p:stCondLst>
                              <p:cond delay="275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curiosidad es la instalación de un ‘</a:t>
            </a:r>
            <a:r>
              <a:rPr lang="es-ES" i="1" dirty="0" err="1" smtClean="0">
                <a:effectLst>
                  <a:glow rad="101600">
                    <a:srgbClr val="C00000">
                      <a:alpha val="60000"/>
                    </a:srgbClr>
                  </a:glow>
                  <a:outerShdw blurRad="38100" dist="38100" dir="2700000" algn="tl">
                    <a:srgbClr val="000000">
                      <a:alpha val="43137"/>
                    </a:srgbClr>
                  </a:outerShdw>
                </a:effectLst>
              </a:rPr>
              <a:t>Tió</a:t>
            </a:r>
            <a:r>
              <a:rPr lang="es-ES" i="1" dirty="0" smtClean="0">
                <a:effectLst>
                  <a:glow rad="101600">
                    <a:srgbClr val="C00000">
                      <a:alpha val="60000"/>
                    </a:srgbClr>
                  </a:glow>
                  <a:outerShdw blurRad="38100" dist="38100" dir="2700000" algn="tl">
                    <a:srgbClr val="000000">
                      <a:alpha val="43137"/>
                    </a:srgbClr>
                  </a:outerShdw>
                </a:effectLst>
              </a:rPr>
              <a:t> de Nadal gigante‘, un tronco que, según la tradición catalana, después de cantarle un villancico, se debe golpear con palos para que ‘cague’ regalos para los niños en Nochebuena.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642910"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mercadillo de la calle Bailén de Bilbao, ubicado en el centro de la ciudad, estará abierto hasta el cinco de enero en horario de 9,00 a 21,00 desde principios de diciembre hasta principios de enero.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3428992" y="1357302"/>
            <a:ext cx="2661306"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Mercadillo de Bilbao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52000">
        <p14:vortex dir="r"/>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500"/>
                            </p:stCondLst>
                            <p:childTnLst>
                              <p:par>
                                <p:cTn id="19" presetID="10" presetClass="entr" presetSubtype="0" fill="hold" nodeType="afterEffect">
                                  <p:stCondLst>
                                    <p:cond delay="20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3000" fill="hold"/>
                                        <p:tgtEl>
                                          <p:spTgt spid="15"/>
                                        </p:tgtEl>
                                        <p:attrNameLst>
                                          <p:attrName>ppt_w</p:attrName>
                                        </p:attrNameLst>
                                      </p:cBhvr>
                                      <p:tavLst>
                                        <p:tav tm="0">
                                          <p:val>
                                            <p:strVal val="4/3*#ppt_w"/>
                                          </p:val>
                                        </p:tav>
                                        <p:tav tm="100000">
                                          <p:val>
                                            <p:strVal val="#ppt_w"/>
                                          </p:val>
                                        </p:tav>
                                      </p:tavLst>
                                    </p:anim>
                                    <p:anim calcmode="lin" valueType="num">
                                      <p:cBhvr>
                                        <p:cTn id="25" dur="3000" fill="hold"/>
                                        <p:tgtEl>
                                          <p:spTgt spid="15"/>
                                        </p:tgtEl>
                                        <p:attrNameLst>
                                          <p:attrName>ppt_h</p:attrName>
                                        </p:attrNameLst>
                                      </p:cBhvr>
                                      <p:tavLst>
                                        <p:tav tm="0">
                                          <p:val>
                                            <p:strVal val="4/3*#ppt_h"/>
                                          </p:val>
                                        </p:tav>
                                        <p:tav tm="100000">
                                          <p:val>
                                            <p:strVal val="#ppt_h"/>
                                          </p:val>
                                        </p:tav>
                                      </p:tavLst>
                                    </p:anim>
                                  </p:childTnLst>
                                </p:cTn>
                              </p:par>
                            </p:childTnLst>
                          </p:cTn>
                        </p:par>
                        <p:par>
                          <p:cTn id="26" fill="hold">
                            <p:stCondLst>
                              <p:cond delay="285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2000"/>
                                        <p:tgtEl>
                                          <p:spTgt spid="7"/>
                                        </p:tgtEl>
                                      </p:cBhvr>
                                    </p:animEffect>
                                  </p:childTnLst>
                                </p:cTn>
                              </p:par>
                            </p:childTnLst>
                          </p:cTn>
                        </p:par>
                        <p:par>
                          <p:cTn id="30" fill="hold">
                            <p:stCondLst>
                              <p:cond delay="305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a:stretch>
            <a:fillRect/>
          </a:stretch>
        </p:blipFill>
        <p:spPr>
          <a:xfrm>
            <a:off x="0" y="0"/>
            <a:ext cx="9144000" cy="5715000"/>
          </a:xfrm>
        </p:spPr>
      </p:pic>
      <p:sp>
        <p:nvSpPr>
          <p:cNvPr id="5" name="4 CuadroTexto"/>
          <p:cNvSpPr txBox="1"/>
          <p:nvPr/>
        </p:nvSpPr>
        <p:spPr>
          <a:xfrm>
            <a:off x="357158"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Acoge unas 40 casetas de madera en las que se venden artesanía, productos de la gastronomía vasca y regalos típicos de navidad. Pero además, otro de los atractivos del mercadillo es su ubicación y su excelente panorámica con el río Nervión a un lado y el teatro </a:t>
            </a:r>
            <a:r>
              <a:rPr lang="es-ES" i="1" dirty="0" err="1" smtClean="0">
                <a:effectLst>
                  <a:glow rad="101600">
                    <a:srgbClr val="C00000">
                      <a:alpha val="60000"/>
                    </a:srgbClr>
                  </a:glow>
                  <a:outerShdw blurRad="38100" dist="38100" dir="2700000" algn="tl">
                    <a:srgbClr val="000000">
                      <a:alpha val="43137"/>
                    </a:srgbClr>
                  </a:outerShdw>
                </a:effectLst>
              </a:rPr>
              <a:t>Arriaga</a:t>
            </a:r>
            <a:r>
              <a:rPr lang="es-ES" i="1" dirty="0" smtClean="0">
                <a:effectLst>
                  <a:glow rad="101600">
                    <a:srgbClr val="C00000">
                      <a:alpha val="60000"/>
                    </a:srgbClr>
                  </a:glow>
                  <a:outerShdw blurRad="38100" dist="38100" dir="2700000" algn="tl">
                    <a:srgbClr val="000000">
                      <a:alpha val="43137"/>
                    </a:srgbClr>
                  </a:outerShdw>
                </a:effectLst>
              </a:rPr>
              <a:t> al otro.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0" name="3 Marcador de contenido" descr="2993983350_953e8e3e6b_o.jpg"/>
          <p:cNvPicPr>
            <a:picLocks noChangeAspect="1"/>
          </p:cNvPicPr>
          <p:nvPr/>
        </p:nvPicPr>
        <p:blipFill>
          <a:blip r:embed="rId4"/>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28596"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Feria de Navidad de Bilbao 2025, también conocida como Bilbao </a:t>
            </a:r>
            <a:r>
              <a:rPr lang="es-ES" i="1" dirty="0" err="1" smtClean="0">
                <a:effectLst>
                  <a:glow rad="101600">
                    <a:srgbClr val="C00000">
                      <a:alpha val="60000"/>
                    </a:srgbClr>
                  </a:glow>
                  <a:outerShdw blurRad="38100" dist="38100" dir="2700000" algn="tl">
                    <a:srgbClr val="000000">
                      <a:alpha val="43137"/>
                    </a:srgbClr>
                  </a:outerShdw>
                </a:effectLst>
              </a:rPr>
              <a:t>Gabonak</a:t>
            </a:r>
            <a:r>
              <a:rPr lang="es-ES" i="1" dirty="0" smtClean="0">
                <a:effectLst>
                  <a:glow rad="101600">
                    <a:srgbClr val="C00000">
                      <a:alpha val="60000"/>
                    </a:srgbClr>
                  </a:glow>
                  <a:outerShdw blurRad="38100" dist="38100" dir="2700000" algn="tl">
                    <a:srgbClr val="000000">
                      <a:alpha val="43137"/>
                    </a:srgbClr>
                  </a:outerShdw>
                </a:effectLst>
              </a:rPr>
              <a:t>. Esta edición, que se celebrará del 29 de noviembre al 7 de enero, volverá a llenar la avenida Doctor </a:t>
            </a:r>
            <a:r>
              <a:rPr lang="es-ES" i="1" dirty="0" err="1" smtClean="0">
                <a:effectLst>
                  <a:glow rad="101600">
                    <a:srgbClr val="C00000">
                      <a:alpha val="60000"/>
                    </a:srgbClr>
                  </a:glow>
                  <a:outerShdw blurRad="38100" dist="38100" dir="2700000" algn="tl">
                    <a:srgbClr val="000000">
                      <a:alpha val="43137"/>
                    </a:srgbClr>
                  </a:outerShdw>
                </a:effectLst>
              </a:rPr>
              <a:t>Areilza</a:t>
            </a:r>
            <a:r>
              <a:rPr lang="es-ES" i="1" dirty="0" smtClean="0">
                <a:effectLst>
                  <a:glow rad="101600">
                    <a:srgbClr val="C00000">
                      <a:alpha val="60000"/>
                    </a:srgbClr>
                  </a:glow>
                  <a:outerShdw blurRad="38100" dist="38100" dir="2700000" algn="tl">
                    <a:srgbClr val="000000">
                      <a:alpha val="43137"/>
                    </a:srgbClr>
                  </a:outerShdw>
                </a:effectLst>
              </a:rPr>
              <a:t> de magia, color y espíritu navideño.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ripple/>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7800"/>
                            </p:stCondLst>
                            <p:childTnLst>
                              <p:par>
                                <p:cTn id="19" presetID="10" presetClass="exit" presetSubtype="0" fill="hold" nodeType="afterEffect">
                                  <p:stCondLst>
                                    <p:cond delay="2000"/>
                                  </p:stCondLst>
                                  <p:childTnLst>
                                    <p:animEffect transition="out" filter="fade">
                                      <p:cBhvr>
                                        <p:cTn id="20" dur="4000"/>
                                        <p:tgtEl>
                                          <p:spTgt spid="4"/>
                                        </p:tgtEl>
                                      </p:cBhvr>
                                    </p:animEffect>
                                    <p:set>
                                      <p:cBhvr>
                                        <p:cTn id="21" dur="1" fill="hold">
                                          <p:stCondLst>
                                            <p:cond delay="3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4"/>
                                        </p:tgtEl>
                                        <p:attrNameLst>
                                          <p:attrName>ppt_w</p:attrName>
                                        </p:attrNameLst>
                                      </p:cBhvr>
                                      <p:tavLst>
                                        <p:tav tm="0">
                                          <p:val>
                                            <p:strVal val="ppt_w"/>
                                          </p:val>
                                        </p:tav>
                                        <p:tav tm="100000">
                                          <p:val>
                                            <p:strVal val="4/3*ppt_w"/>
                                          </p:val>
                                        </p:tav>
                                      </p:tavLst>
                                    </p:anim>
                                    <p:anim calcmode="lin" valueType="num">
                                      <p:cBhvr>
                                        <p:cTn id="24" dur="4000"/>
                                        <p:tgtEl>
                                          <p:spTgt spid="4"/>
                                        </p:tgtEl>
                                        <p:attrNameLst>
                                          <p:attrName>ppt_h</p:attrName>
                                        </p:attrNameLst>
                                      </p:cBhvr>
                                      <p:tavLst>
                                        <p:tav tm="0">
                                          <p:val>
                                            <p:strVal val="ppt_h"/>
                                          </p:val>
                                        </p:tav>
                                        <p:tav tm="100000">
                                          <p:val>
                                            <p:strVal val="4/3*ppt_h"/>
                                          </p:val>
                                        </p:tav>
                                      </p:tavLst>
                                    </p:anim>
                                    <p:set>
                                      <p:cBhvr>
                                        <p:cTn id="25" dur="1" fill="hold">
                                          <p:stCondLst>
                                            <p:cond delay="3999"/>
                                          </p:stCondLst>
                                        </p:cTn>
                                        <p:tgtEl>
                                          <p:spTgt spid="4"/>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4000"/>
                                        <p:tgtEl>
                                          <p:spTgt spid="30"/>
                                        </p:tgtEl>
                                      </p:cBhvr>
                                    </p:animEffect>
                                  </p:childTnLst>
                                </p:cTn>
                              </p:par>
                              <p:par>
                                <p:cTn id="29" presetID="23" presetClass="entr" presetSubtype="288" fill="hold" nodeType="withEffect">
                                  <p:stCondLst>
                                    <p:cond delay="2000"/>
                                  </p:stCondLst>
                                  <p:childTnLst>
                                    <p:set>
                                      <p:cBhvr>
                                        <p:cTn id="30" dur="1" fill="hold">
                                          <p:stCondLst>
                                            <p:cond delay="0"/>
                                          </p:stCondLst>
                                        </p:cTn>
                                        <p:tgtEl>
                                          <p:spTgt spid="30"/>
                                        </p:tgtEl>
                                        <p:attrNameLst>
                                          <p:attrName>style.visibility</p:attrName>
                                        </p:attrNameLst>
                                      </p:cBhvr>
                                      <p:to>
                                        <p:strVal val="visible"/>
                                      </p:to>
                                    </p:set>
                                    <p:anim calcmode="lin" valueType="num">
                                      <p:cBhvr>
                                        <p:cTn id="31" dur="4000" fill="hold"/>
                                        <p:tgtEl>
                                          <p:spTgt spid="30"/>
                                        </p:tgtEl>
                                        <p:attrNameLst>
                                          <p:attrName>ppt_w</p:attrName>
                                        </p:attrNameLst>
                                      </p:cBhvr>
                                      <p:tavLst>
                                        <p:tav tm="0">
                                          <p:val>
                                            <p:strVal val="4/3*#ppt_w"/>
                                          </p:val>
                                        </p:tav>
                                        <p:tav tm="100000">
                                          <p:val>
                                            <p:strVal val="#ppt_w"/>
                                          </p:val>
                                        </p:tav>
                                      </p:tavLst>
                                    </p:anim>
                                    <p:anim calcmode="lin" valueType="num">
                                      <p:cBhvr>
                                        <p:cTn id="32" dur="4000" fill="hold"/>
                                        <p:tgtEl>
                                          <p:spTgt spid="30"/>
                                        </p:tgtEl>
                                        <p:attrNameLst>
                                          <p:attrName>ppt_h</p:attrName>
                                        </p:attrNameLst>
                                      </p:cBhvr>
                                      <p:tavLst>
                                        <p:tav tm="0">
                                          <p:val>
                                            <p:strVal val="4/3*#ppt_h"/>
                                          </p:val>
                                        </p:tav>
                                        <p:tav tm="100000">
                                          <p:val>
                                            <p:strVal val="#ppt_h"/>
                                          </p:val>
                                        </p:tav>
                                      </p:tavLst>
                                    </p:anim>
                                  </p:childTnLst>
                                </p:cTn>
                              </p:par>
                            </p:childTnLst>
                          </p:cTn>
                        </p:par>
                        <p:par>
                          <p:cTn id="33" fill="hold">
                            <p:stCondLst>
                              <p:cond delay="338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000364" y="857236"/>
            <a:ext cx="3286148"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Mercadillo de La Coruña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214282" y="4643450"/>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mercadillo navideño de la plaza de María Pita volverá a llenar de luces y casetas el centro de La Coruña desde el 28 de noviembre hasta el 2 de enero de 2026. Una cita imprescindible para quienes buscan planes de Navidad en Galicia.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85720" y="4643450"/>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 mercado al estilo europeo que recuerda a los de Viena o Budapest.      De estilo clásico y con casetas de madera, será como un pequeño poblado en el centro histórico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2000">
        <p14:ripple/>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6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par>
                          <p:cTn id="22" fill="hold">
                            <p:stCondLst>
                              <p:cond delay="26600"/>
                            </p:stCondLst>
                            <p:childTnLst>
                              <p:par>
                                <p:cTn id="23" presetID="10" presetClass="exit" presetSubtype="0" fill="hold" nodeType="afterEffect">
                                  <p:stCondLst>
                                    <p:cond delay="2000"/>
                                  </p:stCondLst>
                                  <p:childTnLst>
                                    <p:animEffect transition="out" filter="fade">
                                      <p:cBhvr>
                                        <p:cTn id="24" dur="4000"/>
                                        <p:tgtEl>
                                          <p:spTgt spid="8"/>
                                        </p:tgtEl>
                                      </p:cBhvr>
                                    </p:animEffect>
                                    <p:set>
                                      <p:cBhvr>
                                        <p:cTn id="25" dur="1" fill="hold">
                                          <p:stCondLst>
                                            <p:cond delay="3999"/>
                                          </p:stCondLst>
                                        </p:cTn>
                                        <p:tgtEl>
                                          <p:spTgt spid="8"/>
                                        </p:tgtEl>
                                        <p:attrNameLst>
                                          <p:attrName>style.visibility</p:attrName>
                                        </p:attrNameLst>
                                      </p:cBhvr>
                                      <p:to>
                                        <p:strVal val="hidden"/>
                                      </p:to>
                                    </p:set>
                                  </p:childTnLst>
                                </p:cTn>
                              </p:par>
                              <p:par>
                                <p:cTn id="26" presetID="23" presetClass="exit" presetSubtype="272" fill="hold" nodeType="withEffect">
                                  <p:stCondLst>
                                    <p:cond delay="2000"/>
                                  </p:stCondLst>
                                  <p:childTnLst>
                                    <p:anim calcmode="lin" valueType="num">
                                      <p:cBhvr>
                                        <p:cTn id="27" dur="4000"/>
                                        <p:tgtEl>
                                          <p:spTgt spid="8"/>
                                        </p:tgtEl>
                                        <p:attrNameLst>
                                          <p:attrName>ppt_w</p:attrName>
                                        </p:attrNameLst>
                                      </p:cBhvr>
                                      <p:tavLst>
                                        <p:tav tm="0">
                                          <p:val>
                                            <p:strVal val="ppt_w"/>
                                          </p:val>
                                        </p:tav>
                                        <p:tav tm="100000">
                                          <p:val>
                                            <p:strVal val="4/3*ppt_w"/>
                                          </p:val>
                                        </p:tav>
                                      </p:tavLst>
                                    </p:anim>
                                    <p:anim calcmode="lin" valueType="num">
                                      <p:cBhvr>
                                        <p:cTn id="28" dur="4000"/>
                                        <p:tgtEl>
                                          <p:spTgt spid="8"/>
                                        </p:tgtEl>
                                        <p:attrNameLst>
                                          <p:attrName>ppt_h</p:attrName>
                                        </p:attrNameLst>
                                      </p:cBhvr>
                                      <p:tavLst>
                                        <p:tav tm="0">
                                          <p:val>
                                            <p:strVal val="ppt_h"/>
                                          </p:val>
                                        </p:tav>
                                        <p:tav tm="100000">
                                          <p:val>
                                            <p:strVal val="4/3*ppt_h"/>
                                          </p:val>
                                        </p:tav>
                                      </p:tavLst>
                                    </p:anim>
                                    <p:set>
                                      <p:cBhvr>
                                        <p:cTn id="29" dur="1" fill="hold">
                                          <p:stCondLst>
                                            <p:cond delay="3999"/>
                                          </p:stCondLst>
                                        </p:cTn>
                                        <p:tgtEl>
                                          <p:spTgt spid="8"/>
                                        </p:tgtEl>
                                        <p:attrNameLst>
                                          <p:attrName>style.visibility</p:attrName>
                                        </p:attrNameLst>
                                      </p:cBhvr>
                                      <p:to>
                                        <p:strVal val="hidden"/>
                                      </p:to>
                                    </p:set>
                                  </p:childTnLst>
                                </p:cTn>
                              </p:par>
                              <p:par>
                                <p:cTn id="30" presetID="23" presetClass="entr" presetSubtype="288" fill="hold" nodeType="withEffect">
                                  <p:stCondLst>
                                    <p:cond delay="2000"/>
                                  </p:stCondLst>
                                  <p:childTnLst>
                                    <p:set>
                                      <p:cBhvr>
                                        <p:cTn id="31" dur="1" fill="hold">
                                          <p:stCondLst>
                                            <p:cond delay="0"/>
                                          </p:stCondLst>
                                        </p:cTn>
                                        <p:tgtEl>
                                          <p:spTgt spid="7"/>
                                        </p:tgtEl>
                                        <p:attrNameLst>
                                          <p:attrName>style.visibility</p:attrName>
                                        </p:attrNameLst>
                                      </p:cBhvr>
                                      <p:to>
                                        <p:strVal val="visible"/>
                                      </p:to>
                                    </p:set>
                                    <p:anim calcmode="lin" valueType="num">
                                      <p:cBhvr>
                                        <p:cTn id="32" dur="4000" fill="hold"/>
                                        <p:tgtEl>
                                          <p:spTgt spid="7"/>
                                        </p:tgtEl>
                                        <p:attrNameLst>
                                          <p:attrName>ppt_w</p:attrName>
                                        </p:attrNameLst>
                                      </p:cBhvr>
                                      <p:tavLst>
                                        <p:tav tm="0">
                                          <p:val>
                                            <p:strVal val="4/3*#ppt_w"/>
                                          </p:val>
                                        </p:tav>
                                        <p:tav tm="100000">
                                          <p:val>
                                            <p:strVal val="#ppt_w"/>
                                          </p:val>
                                        </p:tav>
                                      </p:tavLst>
                                    </p:anim>
                                    <p:anim calcmode="lin" valueType="num">
                                      <p:cBhvr>
                                        <p:cTn id="33" dur="4000" fill="hold"/>
                                        <p:tgtEl>
                                          <p:spTgt spid="7"/>
                                        </p:tgtEl>
                                        <p:attrNameLst>
                                          <p:attrName>ppt_h</p:attrName>
                                        </p:attrNameLst>
                                      </p:cBhvr>
                                      <p:tavLst>
                                        <p:tav tm="0">
                                          <p:val>
                                            <p:strVal val="4/3*#ppt_h"/>
                                          </p:val>
                                        </p:tav>
                                        <p:tav tm="100000">
                                          <p:val>
                                            <p:strVal val="#ppt_h"/>
                                          </p:val>
                                        </p:tav>
                                      </p:tavLst>
                                    </p:anim>
                                  </p:childTnLst>
                                </p:cTn>
                              </p:par>
                              <p:par>
                                <p:cTn id="34" presetID="42" presetClass="entr" presetSubtype="0" fill="hold" nodeType="withEffect">
                                  <p:stCondLst>
                                    <p:cond delay="200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4000"/>
                                        <p:tgtEl>
                                          <p:spTgt spid="7"/>
                                        </p:tgtEl>
                                      </p:cBhvr>
                                    </p:animEffect>
                                    <p:anim calcmode="lin" valueType="num">
                                      <p:cBhvr>
                                        <p:cTn id="37" dur="4000" fill="hold"/>
                                        <p:tgtEl>
                                          <p:spTgt spid="7"/>
                                        </p:tgtEl>
                                        <p:attrNameLst>
                                          <p:attrName>ppt_x</p:attrName>
                                        </p:attrNameLst>
                                      </p:cBhvr>
                                      <p:tavLst>
                                        <p:tav tm="0">
                                          <p:val>
                                            <p:strVal val="#ppt_x"/>
                                          </p:val>
                                        </p:tav>
                                        <p:tav tm="100000">
                                          <p:val>
                                            <p:strVal val="#ppt_x"/>
                                          </p:val>
                                        </p:tav>
                                      </p:tavLst>
                                    </p:anim>
                                    <p:anim calcmode="lin" valueType="num">
                                      <p:cBhvr>
                                        <p:cTn id="38" dur="4000" fill="hold"/>
                                        <p:tgtEl>
                                          <p:spTgt spid="7"/>
                                        </p:tgtEl>
                                        <p:attrNameLst>
                                          <p:attrName>ppt_y</p:attrName>
                                        </p:attrNameLst>
                                      </p:cBhvr>
                                      <p:tavLst>
                                        <p:tav tm="0">
                                          <p:val>
                                            <p:strVal val="#ppt_y+.1"/>
                                          </p:val>
                                        </p:tav>
                                        <p:tav tm="100000">
                                          <p:val>
                                            <p:strVal val="#ppt_y"/>
                                          </p:val>
                                        </p:tav>
                                      </p:tavLst>
                                    </p:anim>
                                  </p:childTnLst>
                                </p:cTn>
                              </p:par>
                            </p:childTnLst>
                          </p:cTn>
                        </p:par>
                        <p:par>
                          <p:cTn id="39" fill="hold">
                            <p:stCondLst>
                              <p:cond delay="326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571604" y="785798"/>
            <a:ext cx="5143536"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Mercadillo de la Plaza Mayor en Madrid </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14282"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Mayor es de por sí un lugar emblemático de la capital, pero en esta época se convierte en un sitio muy muy especial. Su mercado navideño es el más famoso y el más grande de Madrid. Cada año atrae a un gran número de turistas de todas partes del mundo.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3999" cy="5714999"/>
          </a:xfrm>
          <a:prstGeom prst="rect">
            <a:avLst/>
          </a:prstGeom>
          <a:noFill/>
          <a:ln w="9525">
            <a:noFill/>
            <a:miter lim="800000"/>
            <a:headEnd/>
            <a:tailEnd/>
          </a:ln>
        </p:spPr>
      </p:pic>
      <p:sp>
        <p:nvSpPr>
          <p:cNvPr id="7" name="6 CuadroTexto"/>
          <p:cNvSpPr txBox="1"/>
          <p:nvPr/>
        </p:nvSpPr>
        <p:spPr>
          <a:xfrm>
            <a:off x="285720"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espacio con más de un centenar de acogedoras casetas repletas de dulces, adornos para la casa, abetos, figuritas del belén, artesanía e incluso artículos de broma para el día de los Santos Inocentes o, simplemente, para hacer un poco ‘el ganso’ por la calle.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58000">
        <p15:prstTrans prst="peelOff"/>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childTnLst>
                                </p:cTn>
                              </p:par>
                            </p:childTnLst>
                          </p:cTn>
                        </p:par>
                        <p:par>
                          <p:cTn id="16" fill="hold">
                            <p:stCondLst>
                              <p:cond delay="6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par>
                          <p:cTn id="22" fill="hold">
                            <p:stCondLst>
                              <p:cond delay="28300"/>
                            </p:stCondLst>
                            <p:childTnLst>
                              <p:par>
                                <p:cTn id="23" presetID="10" presetClass="entr" presetSubtype="0" fill="hold" nodeType="after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3000"/>
                                        <p:tgtEl>
                                          <p:spTgt spid="15"/>
                                        </p:tgtEl>
                                      </p:cBhvr>
                                    </p:animEffect>
                                  </p:childTnLst>
                                </p:cTn>
                              </p:par>
                              <p:par>
                                <p:cTn id="26" presetID="23" presetClass="entr" presetSubtype="288"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3000" fill="hold"/>
                                        <p:tgtEl>
                                          <p:spTgt spid="15"/>
                                        </p:tgtEl>
                                        <p:attrNameLst>
                                          <p:attrName>ppt_w</p:attrName>
                                        </p:attrNameLst>
                                      </p:cBhvr>
                                      <p:tavLst>
                                        <p:tav tm="0">
                                          <p:val>
                                            <p:strVal val="4/3*#ppt_w"/>
                                          </p:val>
                                        </p:tav>
                                        <p:tav tm="100000">
                                          <p:val>
                                            <p:strVal val="#ppt_w"/>
                                          </p:val>
                                        </p:tav>
                                      </p:tavLst>
                                    </p:anim>
                                    <p:anim calcmode="lin" valueType="num">
                                      <p:cBhvr>
                                        <p:cTn id="29" dur="3000" fill="hold"/>
                                        <p:tgtEl>
                                          <p:spTgt spid="15"/>
                                        </p:tgtEl>
                                        <p:attrNameLst>
                                          <p:attrName>ppt_h</p:attrName>
                                        </p:attrNameLst>
                                      </p:cBhvr>
                                      <p:tavLst>
                                        <p:tav tm="0">
                                          <p:val>
                                            <p:strVal val="4/3*#ppt_h"/>
                                          </p:val>
                                        </p:tav>
                                        <p:tav tm="100000">
                                          <p:val>
                                            <p:strVal val="#ppt_h"/>
                                          </p:val>
                                        </p:tav>
                                      </p:tavLst>
                                    </p:anim>
                                  </p:childTnLst>
                                </p:cTn>
                              </p:par>
                            </p:childTnLst>
                          </p:cTn>
                        </p:par>
                        <p:par>
                          <p:cTn id="30" fill="hold">
                            <p:stCondLst>
                              <p:cond delay="333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podía faltar en esta lista el que seguramente sea el mercado navideño más famoso de España. El mercadillo de la Plaza Mayor en Madrid recibe cada año miles de personas que desean visitar las maravillas de un enclave que representa perfectamente la esencia de la Navidad.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45ae5ef3b9e000df40c16ee12fcb028e.jpg"/>
          <p:cNvPicPr>
            <a:picLocks noGrp="1" noChangeAspect="1"/>
          </p:cNvPicPr>
          <p:nvPr isPhoto="1"/>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mercadillo se completa con el ubicado en la Plaza de la Santa Cruz, dedicado a artículos de broma, pelucas y disfraces, por lo que durante estas fechas no es difícil encontrarse con turistas y locales llenos de atuendos navideños por las céntricas calles de la capital.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0000">
        <p14:prism/>
      </p:transition>
    </mc:Choice>
    <mc:Fallback>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7600"/>
                            </p:stCondLst>
                            <p:childTnLst>
                              <p:par>
                                <p:cTn id="19" presetID="47" presetClass="exit" presetSubtype="0" fill="hold" nodeType="afterEffect">
                                  <p:stCondLst>
                                    <p:cond delay="2000"/>
                                  </p:stCondLst>
                                  <p:childTnLst>
                                    <p:animEffect transition="out" filter="fade">
                                      <p:cBhvr>
                                        <p:cTn id="20" dur="4000"/>
                                        <p:tgtEl>
                                          <p:spTgt spid="12"/>
                                        </p:tgtEl>
                                      </p:cBhvr>
                                    </p:animEffect>
                                    <p:anim calcmode="lin" valueType="num">
                                      <p:cBhvr>
                                        <p:cTn id="21" dur="4000"/>
                                        <p:tgtEl>
                                          <p:spTgt spid="12"/>
                                        </p:tgtEl>
                                        <p:attrNameLst>
                                          <p:attrName>ppt_x</p:attrName>
                                        </p:attrNameLst>
                                      </p:cBhvr>
                                      <p:tavLst>
                                        <p:tav tm="0">
                                          <p:val>
                                            <p:strVal val="ppt_x"/>
                                          </p:val>
                                        </p:tav>
                                        <p:tav tm="100000">
                                          <p:val>
                                            <p:strVal val="ppt_x"/>
                                          </p:val>
                                        </p:tav>
                                      </p:tavLst>
                                    </p:anim>
                                    <p:anim calcmode="lin" valueType="num">
                                      <p:cBhvr>
                                        <p:cTn id="22" dur="4000"/>
                                        <p:tgtEl>
                                          <p:spTgt spid="12"/>
                                        </p:tgtEl>
                                        <p:attrNameLst>
                                          <p:attrName>ppt_y</p:attrName>
                                        </p:attrNameLst>
                                      </p:cBhvr>
                                      <p:tavLst>
                                        <p:tav tm="0">
                                          <p:val>
                                            <p:strVal val="ppt_y"/>
                                          </p:val>
                                        </p:tav>
                                        <p:tav tm="100000">
                                          <p:val>
                                            <p:strVal val="ppt_y-.1"/>
                                          </p:val>
                                        </p:tav>
                                      </p:tavLst>
                                    </p:anim>
                                    <p:set>
                                      <p:cBhvr>
                                        <p:cTn id="23" dur="1" fill="hold">
                                          <p:stCondLst>
                                            <p:cond delay="3999"/>
                                          </p:stCondLst>
                                        </p:cTn>
                                        <p:tgtEl>
                                          <p:spTgt spid="12"/>
                                        </p:tgtEl>
                                        <p:attrNameLst>
                                          <p:attrName>style.visibility</p:attrName>
                                        </p:attrNameLst>
                                      </p:cBhvr>
                                      <p:to>
                                        <p:strVal val="hidden"/>
                                      </p:to>
                                    </p:set>
                                  </p:childTnLst>
                                </p:cTn>
                              </p:par>
                              <p:par>
                                <p:cTn id="24" presetID="23" presetClass="exit" presetSubtype="272" fill="hold" nodeType="withEffect">
                                  <p:stCondLst>
                                    <p:cond delay="2000"/>
                                  </p:stCondLst>
                                  <p:childTnLst>
                                    <p:anim calcmode="lin" valueType="num">
                                      <p:cBhvr>
                                        <p:cTn id="25" dur="4000"/>
                                        <p:tgtEl>
                                          <p:spTgt spid="12"/>
                                        </p:tgtEl>
                                        <p:attrNameLst>
                                          <p:attrName>ppt_w</p:attrName>
                                        </p:attrNameLst>
                                      </p:cBhvr>
                                      <p:tavLst>
                                        <p:tav tm="0">
                                          <p:val>
                                            <p:strVal val="ppt_w"/>
                                          </p:val>
                                        </p:tav>
                                        <p:tav tm="100000">
                                          <p:val>
                                            <p:strVal val="4/3*ppt_w"/>
                                          </p:val>
                                        </p:tav>
                                      </p:tavLst>
                                    </p:anim>
                                    <p:anim calcmode="lin" valueType="num">
                                      <p:cBhvr>
                                        <p:cTn id="26" dur="4000"/>
                                        <p:tgtEl>
                                          <p:spTgt spid="12"/>
                                        </p:tgtEl>
                                        <p:attrNameLst>
                                          <p:attrName>ppt_h</p:attrName>
                                        </p:attrNameLst>
                                      </p:cBhvr>
                                      <p:tavLst>
                                        <p:tav tm="0">
                                          <p:val>
                                            <p:strVal val="ppt_h"/>
                                          </p:val>
                                        </p:tav>
                                        <p:tav tm="100000">
                                          <p:val>
                                            <p:strVal val="4/3*ppt_h"/>
                                          </p:val>
                                        </p:tav>
                                      </p:tavLst>
                                    </p:anim>
                                    <p:set>
                                      <p:cBhvr>
                                        <p:cTn id="27" dur="1" fill="hold">
                                          <p:stCondLst>
                                            <p:cond delay="3999"/>
                                          </p:stCondLst>
                                        </p:cTn>
                                        <p:tgtEl>
                                          <p:spTgt spid="12"/>
                                        </p:tgtEl>
                                        <p:attrNameLst>
                                          <p:attrName>style.visibility</p:attrName>
                                        </p:attrNameLst>
                                      </p:cBhvr>
                                      <p:to>
                                        <p:strVal val="hidden"/>
                                      </p:to>
                                    </p:set>
                                  </p:childTnLst>
                                </p:cTn>
                              </p:par>
                              <p:par>
                                <p:cTn id="28" presetID="23" presetClass="entr" presetSubtype="288" fill="hold" nodeType="withEffect">
                                  <p:stCondLst>
                                    <p:cond delay="20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4000" fill="hold"/>
                                        <p:tgtEl>
                                          <p:spTgt spid="13"/>
                                        </p:tgtEl>
                                        <p:attrNameLst>
                                          <p:attrName>ppt_w</p:attrName>
                                        </p:attrNameLst>
                                      </p:cBhvr>
                                      <p:tavLst>
                                        <p:tav tm="0">
                                          <p:val>
                                            <p:strVal val="4/3*#ppt_w"/>
                                          </p:val>
                                        </p:tav>
                                        <p:tav tm="100000">
                                          <p:val>
                                            <p:strVal val="#ppt_w"/>
                                          </p:val>
                                        </p:tav>
                                      </p:tavLst>
                                    </p:anim>
                                    <p:anim calcmode="lin" valueType="num">
                                      <p:cBhvr>
                                        <p:cTn id="31" dur="4000" fill="hold"/>
                                        <p:tgtEl>
                                          <p:spTgt spid="13"/>
                                        </p:tgtEl>
                                        <p:attrNameLst>
                                          <p:attrName>ppt_h</p:attrName>
                                        </p:attrNameLst>
                                      </p:cBhvr>
                                      <p:tavLst>
                                        <p:tav tm="0">
                                          <p:val>
                                            <p:strVal val="4/3*#ppt_h"/>
                                          </p:val>
                                        </p:tav>
                                        <p:tav tm="100000">
                                          <p:val>
                                            <p:strVal val="#ppt_h"/>
                                          </p:val>
                                        </p:tav>
                                      </p:tavLst>
                                    </p:anim>
                                  </p:childTnLst>
                                </p:cTn>
                              </p:par>
                              <p:par>
                                <p:cTn id="32" presetID="47" presetClass="entr" presetSubtype="0" fill="hold" nodeType="withEffect">
                                  <p:stCondLst>
                                    <p:cond delay="200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4000"/>
                                        <p:tgtEl>
                                          <p:spTgt spid="13"/>
                                        </p:tgtEl>
                                      </p:cBhvr>
                                    </p:animEffect>
                                    <p:anim calcmode="lin" valueType="num">
                                      <p:cBhvr>
                                        <p:cTn id="35" dur="4000" fill="hold"/>
                                        <p:tgtEl>
                                          <p:spTgt spid="13"/>
                                        </p:tgtEl>
                                        <p:attrNameLst>
                                          <p:attrName>ppt_x</p:attrName>
                                        </p:attrNameLst>
                                      </p:cBhvr>
                                      <p:tavLst>
                                        <p:tav tm="0">
                                          <p:val>
                                            <p:strVal val="#ppt_x"/>
                                          </p:val>
                                        </p:tav>
                                        <p:tav tm="100000">
                                          <p:val>
                                            <p:strVal val="#ppt_x"/>
                                          </p:val>
                                        </p:tav>
                                      </p:tavLst>
                                    </p:anim>
                                    <p:anim calcmode="lin" valueType="num">
                                      <p:cBhvr>
                                        <p:cTn id="36" dur="40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336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S. XVII existía en la Plaza de Santa Cruz un mercado navideño en que se vendían productos alimenticios como hortalizas y frutas y también adornos, flores y regalos. No será hasta el S. XIX cuando se consolide la ubicación en dicho espacio y surja una normativa para regular la venta y los precios.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partir de ese momento, la Plaza Mayor será el lugar reservado para la venta de pavos, turrones y dulces, mientras que la Plaza de Santa Cruz se reservaba para puestos en los que se vendían figuras </a:t>
            </a:r>
            <a:r>
              <a:rPr lang="es-ES" i="1" dirty="0" err="1" smtClean="0">
                <a:effectLst>
                  <a:glow rad="101600">
                    <a:srgbClr val="C00000">
                      <a:alpha val="60000"/>
                    </a:srgbClr>
                  </a:glow>
                  <a:outerShdw blurRad="38100" dist="38100" dir="2700000" algn="tl">
                    <a:srgbClr val="000000">
                      <a:alpha val="43137"/>
                    </a:srgbClr>
                  </a:outerShdw>
                </a:effectLst>
              </a:rPr>
              <a:t>belenísticas</a:t>
            </a:r>
            <a:r>
              <a:rPr lang="es-ES" i="1" dirty="0" smtClean="0">
                <a:effectLst>
                  <a:glow rad="101600">
                    <a:srgbClr val="C00000">
                      <a:alpha val="60000"/>
                    </a:srgbClr>
                  </a:glow>
                  <a:outerShdw blurRad="38100" dist="38100" dir="2700000" algn="tl">
                    <a:srgbClr val="000000">
                      <a:alpha val="43137"/>
                    </a:srgbClr>
                  </a:outerShdw>
                </a:effectLst>
              </a:rPr>
              <a:t>, zambombas, juguetes, artículos de broma…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2000">
        <p14:prism/>
      </p:transition>
    </mc:Choice>
    <mc:Fallback>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9800"/>
                            </p:stCondLst>
                            <p:childTnLst>
                              <p:par>
                                <p:cTn id="19" presetID="10" presetClass="exit" presetSubtype="0" fill="hold" nodeType="afterEffect">
                                  <p:stCondLst>
                                    <p:cond delay="2000"/>
                                  </p:stCondLst>
                                  <p:childTnLst>
                                    <p:animEffect transition="out" filter="fade">
                                      <p:cBhvr>
                                        <p:cTn id="20" dur="4000"/>
                                        <p:tgtEl>
                                          <p:spTgt spid="7"/>
                                        </p:tgtEl>
                                      </p:cBhvr>
                                    </p:animEffect>
                                    <p:set>
                                      <p:cBhvr>
                                        <p:cTn id="21" dur="1" fill="hold">
                                          <p:stCondLst>
                                            <p:cond delay="3999"/>
                                          </p:stCondLst>
                                        </p:cTn>
                                        <p:tgtEl>
                                          <p:spTgt spid="7"/>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4000"/>
                                        <p:tgtEl>
                                          <p:spTgt spid="7"/>
                                        </p:tgtEl>
                                        <p:attrNameLst>
                                          <p:attrName>ppt_w</p:attrName>
                                        </p:attrNameLst>
                                      </p:cBhvr>
                                      <p:tavLst>
                                        <p:tav tm="0">
                                          <p:val>
                                            <p:strVal val="ppt_w"/>
                                          </p:val>
                                        </p:tav>
                                        <p:tav tm="100000">
                                          <p:val>
                                            <p:strVal val="4*ppt_w"/>
                                          </p:val>
                                        </p:tav>
                                      </p:tavLst>
                                    </p:anim>
                                    <p:anim calcmode="lin" valueType="num">
                                      <p:cBhvr>
                                        <p:cTn id="24" dur="4000"/>
                                        <p:tgtEl>
                                          <p:spTgt spid="7"/>
                                        </p:tgtEl>
                                        <p:attrNameLst>
                                          <p:attrName>ppt_h</p:attrName>
                                        </p:attrNameLst>
                                      </p:cBhvr>
                                      <p:tavLst>
                                        <p:tav tm="0">
                                          <p:val>
                                            <p:strVal val="ppt_h"/>
                                          </p:val>
                                        </p:tav>
                                        <p:tav tm="100000">
                                          <p:val>
                                            <p:strVal val="4*ppt_h"/>
                                          </p:val>
                                        </p:tav>
                                      </p:tavLst>
                                    </p:anim>
                                    <p:set>
                                      <p:cBhvr>
                                        <p:cTn id="25" dur="1" fill="hold">
                                          <p:stCondLst>
                                            <p:cond delay="3999"/>
                                          </p:stCondLst>
                                        </p:cTn>
                                        <p:tgtEl>
                                          <p:spTgt spid="7"/>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childTnLst>
                                </p:cTn>
                              </p:par>
                              <p:par>
                                <p:cTn id="29" presetID="23" presetClass="entr" presetSubtype="288"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4/3*#ppt_w"/>
                                          </p:val>
                                        </p:tav>
                                        <p:tav tm="100000">
                                          <p:val>
                                            <p:strVal val="#ppt_w"/>
                                          </p:val>
                                        </p:tav>
                                      </p:tavLst>
                                    </p:anim>
                                    <p:anim calcmode="lin" valueType="num">
                                      <p:cBhvr>
                                        <p:cTn id="32" dur="4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358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a:stretch>
            <a:fillRect/>
          </a:stretch>
        </p:blipFill>
        <p:spPr bwMode="auto">
          <a:xfrm>
            <a:off x="0" y="-285772"/>
            <a:ext cx="9144000" cy="6286544"/>
          </a:xfrm>
          <a:prstGeom prst="rect">
            <a:avLst/>
          </a:prstGeom>
          <a:noFill/>
          <a:ln w="9525">
            <a:noFill/>
            <a:miter lim="800000"/>
            <a:headEnd/>
            <a:tailEnd/>
          </a:ln>
        </p:spPr>
      </p:pic>
      <p:sp>
        <p:nvSpPr>
          <p:cNvPr id="5" name="4 CuadroTexto"/>
          <p:cNvSpPr txBox="1"/>
          <p:nvPr/>
        </p:nvSpPr>
        <p:spPr>
          <a:xfrm>
            <a:off x="500034"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1944 el Consistorio tomó la determinación de aglutinar la venta de todos los productos en la Plaza Mayor, prohibiendo los alimenticios. A partir de 1950, los toldos de los puestos fueron sustituidos por casetas, cambio cualitativo que ha permanecido hasta la actualidad.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0fd9476e7c0c1ff1a8d02f0b489eb290.jpg"/>
          <p:cNvPicPr>
            <a:picLocks noGrp="1" noChangeAspect="1"/>
          </p:cNvPicPr>
          <p:nvPr isPhoto="1"/>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1960 se interrumpió el mercadillo navideño de la Plaza Mayor por las obras del aparcamiento, trasladándose a la Plaza de Santa Ana. Los puestos han ido consolidándose cada año y constituyen una cita obligada cada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57000">
        <p14:glitter pattern="hexagon"/>
      </p:transition>
    </mc:Choice>
    <mc:Fallback>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Horizontal)">
                                      <p:cBhvr>
                                        <p:cTn id="11" dur="4000"/>
                                        <p:tgtEl>
                                          <p:spTgt spid="2"/>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8000"/>
                            </p:stCondLst>
                            <p:childTnLst>
                              <p:par>
                                <p:cTn id="19" presetID="10" presetClass="exit" presetSubtype="0" fill="hold" nodeType="afterEffect">
                                  <p:stCondLst>
                                    <p:cond delay="2000"/>
                                  </p:stCondLst>
                                  <p:childTnLst>
                                    <p:animEffect transition="out" filter="fade">
                                      <p:cBhvr>
                                        <p:cTn id="20" dur="4000"/>
                                        <p:tgtEl>
                                          <p:spTgt spid="2"/>
                                        </p:tgtEl>
                                      </p:cBhvr>
                                    </p:animEffect>
                                    <p:set>
                                      <p:cBhvr>
                                        <p:cTn id="21" dur="1" fill="hold">
                                          <p:stCondLst>
                                            <p:cond delay="3999"/>
                                          </p:stCondLst>
                                        </p:cTn>
                                        <p:tgtEl>
                                          <p:spTgt spid="2"/>
                                        </p:tgtEl>
                                        <p:attrNameLst>
                                          <p:attrName>style.visibility</p:attrName>
                                        </p:attrNameLst>
                                      </p:cBhvr>
                                      <p:to>
                                        <p:strVal val="hidden"/>
                                      </p:to>
                                    </p:set>
                                  </p:childTnLst>
                                </p:cTn>
                              </p:par>
                              <p:par>
                                <p:cTn id="22" presetID="23" presetClass="entr" presetSubtype="288"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 calcmode="lin" valueType="num">
                                      <p:cBhvr>
                                        <p:cTn id="24" dur="4000" fill="hold"/>
                                        <p:tgtEl>
                                          <p:spTgt spid="4"/>
                                        </p:tgtEl>
                                        <p:attrNameLst>
                                          <p:attrName>ppt_w</p:attrName>
                                        </p:attrNameLst>
                                      </p:cBhvr>
                                      <p:tavLst>
                                        <p:tav tm="0">
                                          <p:val>
                                            <p:strVal val="4/3*#ppt_w"/>
                                          </p:val>
                                        </p:tav>
                                        <p:tav tm="100000">
                                          <p:val>
                                            <p:strVal val="#ppt_w"/>
                                          </p:val>
                                        </p:tav>
                                      </p:tavLst>
                                    </p:anim>
                                    <p:anim calcmode="lin" valueType="num">
                                      <p:cBhvr>
                                        <p:cTn id="25" dur="4000" fill="hold"/>
                                        <p:tgtEl>
                                          <p:spTgt spid="4"/>
                                        </p:tgtEl>
                                        <p:attrNameLst>
                                          <p:attrName>ppt_h</p:attrName>
                                        </p:attrNameLst>
                                      </p:cBhvr>
                                      <p:tavLst>
                                        <p:tav tm="0">
                                          <p:val>
                                            <p:strVal val="4/3*#ppt_h"/>
                                          </p:val>
                                        </p:tav>
                                        <p:tav tm="100000">
                                          <p:val>
                                            <p:strVal val="#ppt_h"/>
                                          </p:val>
                                        </p:tav>
                                      </p:tavLst>
                                    </p:anim>
                                  </p:childTnLst>
                                </p:cTn>
                              </p:par>
                              <p:par>
                                <p:cTn id="26" presetID="10"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childTnLst>
                                </p:cTn>
                              </p:par>
                            </p:childTnLst>
                          </p:cTn>
                        </p:par>
                        <p:par>
                          <p:cTn id="29" fill="hold">
                            <p:stCondLst>
                              <p:cond delay="34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857224" y="4929202"/>
            <a:ext cx="77153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hay madrileño que no pase por aquí en estas fechas y se lleve alguna figurita para el belén o cualquier otro adorno.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285772"/>
            <a:ext cx="9144000" cy="6215106"/>
          </a:xfrm>
          <a:prstGeom prst="rect">
            <a:avLst/>
          </a:prstGeom>
          <a:noFill/>
          <a:ln w="9525">
            <a:noFill/>
            <a:miter lim="800000"/>
            <a:headEnd/>
            <a:tailEnd/>
          </a:ln>
        </p:spPr>
      </p:pic>
      <p:sp>
        <p:nvSpPr>
          <p:cNvPr id="6" name="5 CuadroTexto"/>
          <p:cNvSpPr txBox="1"/>
          <p:nvPr/>
        </p:nvSpPr>
        <p:spPr>
          <a:xfrm>
            <a:off x="714348" y="4572012"/>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labor que desempeña la «Asociación del Mercado Navideño de la Plaza Mayor» es verdaderamente meritoria, ya que sucesivas generaciones han mantenido esta tradición tan entrañable y arraigada.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0000">
        <p14:glitter pattern="hexagon"/>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4600"/>
                            </p:stCondLst>
                            <p:childTnLst>
                              <p:par>
                                <p:cTn id="19" presetID="10" presetClass="entr" presetSubtype="0" fill="hold" nodeType="afterEffect">
                                  <p:stCondLst>
                                    <p:cond delay="200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3000"/>
                                        <p:tgtEl>
                                          <p:spTgt spid="15"/>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 calcmode="lin" valueType="num">
                                      <p:cBhvr>
                                        <p:cTn id="24" dur="3000" fill="hold"/>
                                        <p:tgtEl>
                                          <p:spTgt spid="15"/>
                                        </p:tgtEl>
                                        <p:attrNameLst>
                                          <p:attrName>ppt_w</p:attrName>
                                        </p:attrNameLst>
                                      </p:cBhvr>
                                      <p:tavLst>
                                        <p:tav tm="0">
                                          <p:val>
                                            <p:strVal val="4/3*#ppt_w"/>
                                          </p:val>
                                        </p:tav>
                                        <p:tav tm="100000">
                                          <p:val>
                                            <p:strVal val="#ppt_w"/>
                                          </p:val>
                                        </p:tav>
                                      </p:tavLst>
                                    </p:anim>
                                    <p:anim calcmode="lin" valueType="num">
                                      <p:cBhvr>
                                        <p:cTn id="25" dur="3000" fill="hold"/>
                                        <p:tgtEl>
                                          <p:spTgt spid="15"/>
                                        </p:tgtEl>
                                        <p:attrNameLst>
                                          <p:attrName>ppt_h</p:attrName>
                                        </p:attrNameLst>
                                      </p:cBhvr>
                                      <p:tavLst>
                                        <p:tav tm="0">
                                          <p:val>
                                            <p:strVal val="4/3*#ppt_h"/>
                                          </p:val>
                                        </p:tav>
                                        <p:tav tm="100000">
                                          <p:val>
                                            <p:strVal val="#ppt_h"/>
                                          </p:val>
                                        </p:tav>
                                      </p:tavLst>
                                    </p:anim>
                                  </p:childTnLst>
                                </p:cTn>
                              </p:par>
                            </p:childTnLst>
                          </p:cTn>
                        </p:par>
                        <p:par>
                          <p:cTn id="26" fill="hold">
                            <p:stCondLst>
                              <p:cond delay="196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stretch>
            <a:fillRect/>
          </a:stretch>
        </p:blipFill>
        <p:spPr bwMode="auto">
          <a:xfrm>
            <a:off x="0" y="-285772"/>
            <a:ext cx="9144000" cy="6286544"/>
          </a:xfrm>
          <a:prstGeom prst="rect">
            <a:avLst/>
          </a:prstGeom>
          <a:noFill/>
          <a:ln w="9525">
            <a:noFill/>
            <a:miter lim="800000"/>
            <a:headEnd/>
            <a:tailEnd/>
          </a:ln>
        </p:spPr>
      </p:pic>
      <p:sp>
        <p:nvSpPr>
          <p:cNvPr id="4" name="3 CuadroTexto"/>
          <p:cNvSpPr txBox="1"/>
          <p:nvPr/>
        </p:nvSpPr>
        <p:spPr>
          <a:xfrm>
            <a:off x="214282"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unen al ambiente festivo con otros clásicos como el alumbrado de Navidad, los conciertos navideños a la luz de las velas o por supuesto, </a:t>
            </a:r>
            <a:r>
              <a:rPr lang="es-ES" i="1" dirty="0" err="1" smtClean="0">
                <a:effectLst>
                  <a:glow rad="101600">
                    <a:srgbClr val="C00000">
                      <a:alpha val="60000"/>
                    </a:srgbClr>
                  </a:glow>
                  <a:outerShdw blurRad="38100" dist="38100" dir="2700000" algn="tl">
                    <a:srgbClr val="000000">
                      <a:alpha val="43137"/>
                    </a:srgbClr>
                  </a:outerShdw>
                </a:effectLst>
              </a:rPr>
              <a:t>Cortylandia</a:t>
            </a:r>
            <a:r>
              <a:rPr lang="es-ES" i="1" dirty="0" smtClean="0">
                <a:effectLst>
                  <a:glow rad="101600">
                    <a:srgbClr val="C00000">
                      <a:alpha val="60000"/>
                    </a:srgbClr>
                  </a:glow>
                  <a:outerShdw blurRad="38100" dist="38100" dir="2700000" algn="tl">
                    <a:srgbClr val="000000">
                      <a:alpha val="43137"/>
                    </a:srgbClr>
                  </a:outerShdw>
                </a:effectLst>
              </a:rPr>
              <a:t>. Todo suma para hacer de estas fiestas algo digno de una espera que para muchos comienza a mediados de noviembre.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706c329b28a7ad873fd18e0fd15fea43.jpg"/>
          <p:cNvPicPr>
            <a:picLocks noGrp="1" noChangeAspect="1"/>
          </p:cNvPicPr>
          <p:nvPr isPhoto="1"/>
        </p:nvPicPr>
        <p:blipFill>
          <a:blip r:embed="rId3"/>
          <a:stretch>
            <a:fillRect/>
          </a:stretch>
        </p:blipFill>
        <p:spPr bwMode="auto">
          <a:xfrm>
            <a:off x="0" y="55033"/>
            <a:ext cx="9144000" cy="5604933"/>
          </a:xfrm>
          <a:prstGeom prst="rect">
            <a:avLst/>
          </a:prstGeom>
          <a:noFill/>
          <a:ln w="9525">
            <a:noFill/>
            <a:miter lim="800000"/>
            <a:headEnd/>
            <a:tailEnd/>
          </a:ln>
        </p:spPr>
      </p:pic>
      <p:sp>
        <p:nvSpPr>
          <p:cNvPr id="5" name="4 CuadroTexto"/>
          <p:cNvSpPr txBox="1"/>
          <p:nvPr/>
        </p:nvSpPr>
        <p:spPr>
          <a:xfrm>
            <a:off x="428596"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recorrido navideño por Madrid tiene que pasar por la plaza Mayor. Desde hace más de 100 años los comerciantes se instalan en esta emblemática plaza de la capital para vender sus productos, entre los que se encuentran desde adornos de Navidad o belenes hasta artículos de broma.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60000">
        <p14:glitter pattern="hexagon"/>
      </p:transition>
    </mc:Choice>
    <mc:Fallback>
      <p:transition spd="slow" advTm="6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4000"/>
                                        <p:tgtEl>
                                          <p:spTgt spid="10"/>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6900"/>
                            </p:stCondLst>
                            <p:childTnLst>
                              <p:par>
                                <p:cTn id="19" presetID="10" presetClass="exit" presetSubtype="0" fill="hold" nodeType="afterEffect">
                                  <p:stCondLst>
                                    <p:cond delay="2000"/>
                                  </p:stCondLst>
                                  <p:childTnLst>
                                    <p:animEffect transition="out" filter="fade">
                                      <p:cBhvr>
                                        <p:cTn id="20" dur="4000"/>
                                        <p:tgtEl>
                                          <p:spTgt spid="10"/>
                                        </p:tgtEl>
                                      </p:cBhvr>
                                    </p:animEffect>
                                    <p:set>
                                      <p:cBhvr>
                                        <p:cTn id="21" dur="1" fill="hold">
                                          <p:stCondLst>
                                            <p:cond delay="3999"/>
                                          </p:stCondLst>
                                        </p:cTn>
                                        <p:tgtEl>
                                          <p:spTgt spid="10"/>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10"/>
                                        </p:tgtEl>
                                        <p:attrNameLst>
                                          <p:attrName>ppt_w</p:attrName>
                                        </p:attrNameLst>
                                      </p:cBhvr>
                                      <p:tavLst>
                                        <p:tav tm="0">
                                          <p:val>
                                            <p:strVal val="ppt_w"/>
                                          </p:val>
                                        </p:tav>
                                        <p:tav tm="100000">
                                          <p:val>
                                            <p:strVal val="4/3*ppt_w"/>
                                          </p:val>
                                        </p:tav>
                                      </p:tavLst>
                                    </p:anim>
                                    <p:anim calcmode="lin" valueType="num">
                                      <p:cBhvr>
                                        <p:cTn id="24" dur="4000"/>
                                        <p:tgtEl>
                                          <p:spTgt spid="10"/>
                                        </p:tgtEl>
                                        <p:attrNameLst>
                                          <p:attrName>ppt_h</p:attrName>
                                        </p:attrNameLst>
                                      </p:cBhvr>
                                      <p:tavLst>
                                        <p:tav tm="0">
                                          <p:val>
                                            <p:strVal val="ppt_h"/>
                                          </p:val>
                                        </p:tav>
                                        <p:tav tm="100000">
                                          <p:val>
                                            <p:strVal val="4/3*ppt_h"/>
                                          </p:val>
                                        </p:tav>
                                      </p:tavLst>
                                    </p:anim>
                                    <p:set>
                                      <p:cBhvr>
                                        <p:cTn id="25" dur="1" fill="hold">
                                          <p:stCondLst>
                                            <p:cond delay="3999"/>
                                          </p:stCondLst>
                                        </p:cTn>
                                        <p:tgtEl>
                                          <p:spTgt spid="10"/>
                                        </p:tgtEl>
                                        <p:attrNameLst>
                                          <p:attrName>style.visibility</p:attrName>
                                        </p:attrNameLst>
                                      </p:cBhvr>
                                      <p:to>
                                        <p:strVal val="hidden"/>
                                      </p:to>
                                    </p:set>
                                  </p:childTnLst>
                                </p:cTn>
                              </p:par>
                              <p:par>
                                <p:cTn id="26" presetID="42" presetClass="entr" presetSubtype="0" fill="hold" nodeType="withEffect">
                                  <p:stCondLst>
                                    <p:cond delay="20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4000"/>
                                        <p:tgtEl>
                                          <p:spTgt spid="8"/>
                                        </p:tgtEl>
                                      </p:cBhvr>
                                    </p:animEffect>
                                    <p:anim calcmode="lin" valueType="num">
                                      <p:cBhvr>
                                        <p:cTn id="29" dur="4000" fill="hold"/>
                                        <p:tgtEl>
                                          <p:spTgt spid="8"/>
                                        </p:tgtEl>
                                        <p:attrNameLst>
                                          <p:attrName>ppt_x</p:attrName>
                                        </p:attrNameLst>
                                      </p:cBhvr>
                                      <p:tavLst>
                                        <p:tav tm="0">
                                          <p:val>
                                            <p:strVal val="#ppt_x"/>
                                          </p:val>
                                        </p:tav>
                                        <p:tav tm="100000">
                                          <p:val>
                                            <p:strVal val="#ppt_x"/>
                                          </p:val>
                                        </p:tav>
                                      </p:tavLst>
                                    </p:anim>
                                    <p:anim calcmode="lin" valueType="num">
                                      <p:cBhvr>
                                        <p:cTn id="30" dur="4000" fill="hold"/>
                                        <p:tgtEl>
                                          <p:spTgt spid="8"/>
                                        </p:tgtEl>
                                        <p:attrNameLst>
                                          <p:attrName>ppt_y</p:attrName>
                                        </p:attrNameLst>
                                      </p:cBhvr>
                                      <p:tavLst>
                                        <p:tav tm="0">
                                          <p:val>
                                            <p:strVal val="#ppt_y+.1"/>
                                          </p:val>
                                        </p:tav>
                                        <p:tav tm="100000">
                                          <p:val>
                                            <p:strVal val="#ppt_y"/>
                                          </p:val>
                                        </p:tav>
                                      </p:tavLst>
                                    </p:anim>
                                  </p:childTnLst>
                                </p:cTn>
                              </p:par>
                              <p:par>
                                <p:cTn id="31" presetID="23" presetClass="entr" presetSubtype="288" fill="hold" nodeType="withEffect">
                                  <p:stCondLst>
                                    <p:cond delay="2000"/>
                                  </p:stCondLst>
                                  <p:childTnLst>
                                    <p:set>
                                      <p:cBhvr>
                                        <p:cTn id="32" dur="1" fill="hold">
                                          <p:stCondLst>
                                            <p:cond delay="0"/>
                                          </p:stCondLst>
                                        </p:cTn>
                                        <p:tgtEl>
                                          <p:spTgt spid="8"/>
                                        </p:tgtEl>
                                        <p:attrNameLst>
                                          <p:attrName>style.visibility</p:attrName>
                                        </p:attrNameLst>
                                      </p:cBhvr>
                                      <p:to>
                                        <p:strVal val="visible"/>
                                      </p:to>
                                    </p:set>
                                    <p:anim calcmode="lin" valueType="num">
                                      <p:cBhvr>
                                        <p:cTn id="33" dur="4000" fill="hold"/>
                                        <p:tgtEl>
                                          <p:spTgt spid="8"/>
                                        </p:tgtEl>
                                        <p:attrNameLst>
                                          <p:attrName>ppt_w</p:attrName>
                                        </p:attrNameLst>
                                      </p:cBhvr>
                                      <p:tavLst>
                                        <p:tav tm="0">
                                          <p:val>
                                            <p:strVal val="4/3*#ppt_w"/>
                                          </p:val>
                                        </p:tav>
                                        <p:tav tm="100000">
                                          <p:val>
                                            <p:strVal val="#ppt_w"/>
                                          </p:val>
                                        </p:tav>
                                      </p:tavLst>
                                    </p:anim>
                                    <p:anim calcmode="lin" valueType="num">
                                      <p:cBhvr>
                                        <p:cTn id="34" dur="4000" fill="hold"/>
                                        <p:tgtEl>
                                          <p:spTgt spid="8"/>
                                        </p:tgtEl>
                                        <p:attrNameLst>
                                          <p:attrName>ppt_h</p:attrName>
                                        </p:attrNameLst>
                                      </p:cBhvr>
                                      <p:tavLst>
                                        <p:tav tm="0">
                                          <p:val>
                                            <p:strVal val="4/3*#ppt_h"/>
                                          </p:val>
                                        </p:tav>
                                        <p:tav tm="100000">
                                          <p:val>
                                            <p:strVal val="#ppt_h"/>
                                          </p:val>
                                        </p:tav>
                                      </p:tavLst>
                                    </p:anim>
                                  </p:childTnLst>
                                </p:cTn>
                              </p:par>
                            </p:childTnLst>
                          </p:cTn>
                        </p:par>
                        <p:par>
                          <p:cTn id="35" fill="hold">
                            <p:stCondLst>
                              <p:cond delay="329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1"/>
                                          </p:val>
                                        </p:tav>
                                        <p:tav tm="100000">
                                          <p:val>
                                            <p:strVal val="#ppt_x"/>
                                          </p:val>
                                        </p:tav>
                                      </p:tavLst>
                                    </p:anim>
                                    <p:anim calcmode="lin" valueType="num">
                                      <p:cBhvr>
                                        <p:cTn id="4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3143240" y="500046"/>
            <a:ext cx="4143404"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Mercadillo navideño de Málaga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00034"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principal mercadillo navideño de Málaga se encuentra en el Muelle Uno, un centro comercial abierto con vistas al mar. Ofrece una gran variedad de productos de decoración, artesanía, gastronomía y moda, además de actividades infantiles. Es uno de los mercados más populares de Europa por su ubicación única.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 name="9 Imagen" descr="48860-1417129347-1600.jpeg"/>
          <p:cNvPicPr>
            <a:picLocks noGrp="1" noChangeAspect="1"/>
          </p:cNvPicPr>
          <p:nvPr isPhoto="1"/>
        </p:nvPicPr>
        <p:blipFill>
          <a:blip r:embed="rId3"/>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mercadillo navideño está incluido en el listado de los 20 mejores mercados de Navidad de Europa, es el de Málaga. El conjunto de puestos del Muelle Uno en él es posible encontrar infinitos productos artesanales y disfrutar de la imponente belleza de sus luces navideñas que decoran las calles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9000">
        <p14:flip dir="r"/>
      </p:transition>
    </mc:Choice>
    <mc:Fallback>
      <p:transition spd="slow" advTm="6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2000"/>
                                        <p:tgtEl>
                                          <p:spTgt spid="6"/>
                                        </p:tgtEl>
                                      </p:cBhvr>
                                    </p:animEffect>
                                  </p:childTnLst>
                                </p:cTn>
                              </p:par>
                            </p:childTnLst>
                          </p:cTn>
                        </p:par>
                        <p:par>
                          <p:cTn id="16" fill="hold">
                            <p:stCondLst>
                              <p:cond delay="6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33500"/>
                            </p:stCondLst>
                            <p:childTnLst>
                              <p:par>
                                <p:cTn id="23" presetID="52" presetClass="exit" presetSubtype="0" fill="hold" nodeType="afterEffect">
                                  <p:stCondLst>
                                    <p:cond delay="2000"/>
                                  </p:stCondLst>
                                  <p:childTnLst>
                                    <p:animScale>
                                      <p:cBhvr>
                                        <p:cTn id="24"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5" dur="4000" accel="50000">
                                          <p:stCondLst>
                                            <p:cond delay="0"/>
                                          </p:stCondLst>
                                        </p:cTn>
                                        <p:tgtEl>
                                          <p:spTgt spid="4"/>
                                        </p:tgtEl>
                                        <p:attrNameLst>
                                          <p:attrName>ppt_x</p:attrName>
                                          <p:attrName>ppt_y</p:attrName>
                                        </p:attrNameLst>
                                      </p:cBhvr>
                                    </p:animMotion>
                                    <p:animEffect transition="out" filter="fade">
                                      <p:cBhvr>
                                        <p:cTn id="26" dur="4000"/>
                                        <p:tgtEl>
                                          <p:spTgt spid="4"/>
                                        </p:tgtEl>
                                      </p:cBhvr>
                                    </p:animEffect>
                                    <p:set>
                                      <p:cBhvr>
                                        <p:cTn id="27" dur="1" fill="hold">
                                          <p:stCondLst>
                                            <p:cond delay="3999"/>
                                          </p:stCondLst>
                                        </p:cTn>
                                        <p:tgtEl>
                                          <p:spTgt spid="4"/>
                                        </p:tgtEl>
                                        <p:attrNameLst>
                                          <p:attrName>style.visibility</p:attrName>
                                        </p:attrNameLst>
                                      </p:cBhvr>
                                      <p:to>
                                        <p:strVal val="hidden"/>
                                      </p:to>
                                    </p:set>
                                  </p:childTnLst>
                                </p:cTn>
                              </p:par>
                              <p:par>
                                <p:cTn id="28" presetID="23" presetClass="exit" presetSubtype="272" fill="hold" nodeType="withEffect">
                                  <p:stCondLst>
                                    <p:cond delay="2000"/>
                                  </p:stCondLst>
                                  <p:childTnLst>
                                    <p:anim calcmode="lin" valueType="num">
                                      <p:cBhvr>
                                        <p:cTn id="29" dur="4000"/>
                                        <p:tgtEl>
                                          <p:spTgt spid="4"/>
                                        </p:tgtEl>
                                        <p:attrNameLst>
                                          <p:attrName>ppt_w</p:attrName>
                                        </p:attrNameLst>
                                      </p:cBhvr>
                                      <p:tavLst>
                                        <p:tav tm="0">
                                          <p:val>
                                            <p:strVal val="ppt_w"/>
                                          </p:val>
                                        </p:tav>
                                        <p:tav tm="100000">
                                          <p:val>
                                            <p:strVal val="4/3*ppt_w"/>
                                          </p:val>
                                        </p:tav>
                                      </p:tavLst>
                                    </p:anim>
                                    <p:anim calcmode="lin" valueType="num">
                                      <p:cBhvr>
                                        <p:cTn id="30" dur="4000"/>
                                        <p:tgtEl>
                                          <p:spTgt spid="4"/>
                                        </p:tgtEl>
                                        <p:attrNameLst>
                                          <p:attrName>ppt_h</p:attrName>
                                        </p:attrNameLst>
                                      </p:cBhvr>
                                      <p:tavLst>
                                        <p:tav tm="0">
                                          <p:val>
                                            <p:strVal val="ppt_h"/>
                                          </p:val>
                                        </p:tav>
                                        <p:tav tm="100000">
                                          <p:val>
                                            <p:strVal val="4/3*ppt_h"/>
                                          </p:val>
                                        </p:tav>
                                      </p:tavLst>
                                    </p:anim>
                                    <p:set>
                                      <p:cBhvr>
                                        <p:cTn id="31" dur="1" fill="hold">
                                          <p:stCondLst>
                                            <p:cond delay="3999"/>
                                          </p:stCondLst>
                                        </p:cTn>
                                        <p:tgtEl>
                                          <p:spTgt spid="4"/>
                                        </p:tgtEl>
                                        <p:attrNameLst>
                                          <p:attrName>style.visibility</p:attrName>
                                        </p:attrNameLst>
                                      </p:cBhvr>
                                      <p:to>
                                        <p:strVal val="hidden"/>
                                      </p:to>
                                    </p:set>
                                  </p:childTnLst>
                                </p:cTn>
                              </p:par>
                              <p:par>
                                <p:cTn id="32" presetID="23" presetClass="entr" presetSubtype="288"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4000" fill="hold"/>
                                        <p:tgtEl>
                                          <p:spTgt spid="10"/>
                                        </p:tgtEl>
                                        <p:attrNameLst>
                                          <p:attrName>ppt_w</p:attrName>
                                        </p:attrNameLst>
                                      </p:cBhvr>
                                      <p:tavLst>
                                        <p:tav tm="0">
                                          <p:val>
                                            <p:strVal val="4/3*#ppt_w"/>
                                          </p:val>
                                        </p:tav>
                                        <p:tav tm="100000">
                                          <p:val>
                                            <p:strVal val="#ppt_w"/>
                                          </p:val>
                                        </p:tav>
                                      </p:tavLst>
                                    </p:anim>
                                    <p:anim calcmode="lin" valueType="num">
                                      <p:cBhvr>
                                        <p:cTn id="35" dur="4000" fill="hold"/>
                                        <p:tgtEl>
                                          <p:spTgt spid="10"/>
                                        </p:tgtEl>
                                        <p:attrNameLst>
                                          <p:attrName>ppt_h</p:attrName>
                                        </p:attrNameLst>
                                      </p:cBhvr>
                                      <p:tavLst>
                                        <p:tav tm="0">
                                          <p:val>
                                            <p:strVal val="4/3*#ppt_h"/>
                                          </p:val>
                                        </p:tav>
                                        <p:tav tm="100000">
                                          <p:val>
                                            <p:strVal val="#ppt_h"/>
                                          </p:val>
                                        </p:tav>
                                      </p:tavLst>
                                    </p:anim>
                                  </p:childTnLst>
                                </p:cTn>
                              </p:par>
                              <p:par>
                                <p:cTn id="36" presetID="52" presetClass="entr" presetSubtype="0" fill="hold" nodeType="withEffect">
                                  <p:stCondLst>
                                    <p:cond delay="2000"/>
                                  </p:stCondLst>
                                  <p:childTnLst>
                                    <p:set>
                                      <p:cBhvr>
                                        <p:cTn id="37" dur="1" fill="hold">
                                          <p:stCondLst>
                                            <p:cond delay="0"/>
                                          </p:stCondLst>
                                        </p:cTn>
                                        <p:tgtEl>
                                          <p:spTgt spid="10"/>
                                        </p:tgtEl>
                                        <p:attrNameLst>
                                          <p:attrName>style.visibility</p:attrName>
                                        </p:attrNameLst>
                                      </p:cBhvr>
                                      <p:to>
                                        <p:strVal val="visible"/>
                                      </p:to>
                                    </p:set>
                                    <p:animScale>
                                      <p:cBhvr>
                                        <p:cTn id="38" dur="4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4000" decel="50000" fill="hold">
                                          <p:stCondLst>
                                            <p:cond delay="0"/>
                                          </p:stCondLst>
                                        </p:cTn>
                                        <p:tgtEl>
                                          <p:spTgt spid="10"/>
                                        </p:tgtEl>
                                        <p:attrNameLst>
                                          <p:attrName>ppt_x</p:attrName>
                                          <p:attrName>ppt_y</p:attrName>
                                        </p:attrNameLst>
                                      </p:cBhvr>
                                    </p:animMotion>
                                    <p:animEffect transition="in" filter="fade">
                                      <p:cBhvr>
                                        <p:cTn id="40" dur="4000"/>
                                        <p:tgtEl>
                                          <p:spTgt spid="10"/>
                                        </p:tgtEl>
                                      </p:cBhvr>
                                    </p:animEffect>
                                  </p:childTnLst>
                                </p:cTn>
                              </p:par>
                            </p:childTnLst>
                          </p:cTn>
                        </p:par>
                        <p:par>
                          <p:cTn id="41" fill="hold">
                            <p:stCondLst>
                              <p:cond delay="395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7"/>
                                        </p:tgtEl>
                                        <p:attrNameLst>
                                          <p:attrName>style.visibility</p:attrName>
                                        </p:attrNameLst>
                                      </p:cBhvr>
                                      <p:to>
                                        <p:strVal val="visible"/>
                                      </p:to>
                                    </p:set>
                                    <p:animEffect transition="in" filter="fade">
                                      <p:cBhvr>
                                        <p:cTn id="44" dur="1000"/>
                                        <p:tgtEl>
                                          <p:spTgt spid="7"/>
                                        </p:tgtEl>
                                      </p:cBhvr>
                                    </p:animEffect>
                                    <p:anim calcmode="lin" valueType="num">
                                      <p:cBhvr>
                                        <p:cTn id="45" dur="1000" fill="hold"/>
                                        <p:tgtEl>
                                          <p:spTgt spid="7"/>
                                        </p:tgtEl>
                                        <p:attrNameLst>
                                          <p:attrName>ppt_x</p:attrName>
                                        </p:attrNameLst>
                                      </p:cBhvr>
                                      <p:tavLst>
                                        <p:tav tm="0">
                                          <p:val>
                                            <p:strVal val="#ppt_x-.1"/>
                                          </p:val>
                                        </p:tav>
                                        <p:tav tm="100000">
                                          <p:val>
                                            <p:strVal val="#ppt_x"/>
                                          </p:val>
                                        </p:tav>
                                      </p:tavLst>
                                    </p:anim>
                                    <p:anim calcmode="lin" valueType="num">
                                      <p:cBhvr>
                                        <p:cTn id="4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15361" name="Rectangle 1"/>
          <p:cNvSpPr>
            <a:spLocks noChangeArrowheads="1"/>
          </p:cNvSpPr>
          <p:nvPr/>
        </p:nvSpPr>
        <p:spPr bwMode="auto">
          <a:xfrm>
            <a:off x="357158" y="4572012"/>
            <a:ext cx="8104783" cy="991247"/>
          </a:xfrm>
          <a:prstGeom prst="rect">
            <a:avLst/>
          </a:prstGeom>
          <a:noFill/>
          <a:ln w="9525">
            <a:noFill/>
            <a:miter lim="800000"/>
            <a:headEnd/>
            <a:tailEnd/>
          </a:ln>
          <a:effectLst/>
        </p:spPr>
        <p:txBody>
          <a:bodyPr vert="horz" wrap="none" lIns="0" tIns="52371" rIns="0" bIns="106329"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¿Qué puedes encontrar en el Muelle Uno?</a:t>
            </a:r>
            <a:r>
              <a:rPr kumimoji="0" lang="es-ES" i="1" u="none" strike="noStrike" cap="none" normalizeH="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 </a:t>
            </a: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Puestos de temporada: Decoración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navideña, artesanía, moda, juguetes de madera y ornamentos florales.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s-ES" i="1" u="none" strike="noStrike" cap="none" normalizeH="0" baseline="0" dirty="0" smtClean="0">
                <a:ln>
                  <a:noFill/>
                </a:ln>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rPr>
              <a:t>Gastronomía: Puestos de comida para disfrutar de las delicias navideñas.</a:t>
            </a:r>
          </a:p>
        </p:txBody>
      </p:sp>
      <p:pic>
        <p:nvPicPr>
          <p:cNvPr id="4" name="3 Imagen" descr="354539.jpg"/>
          <p:cNvPicPr>
            <a:picLocks noChangeAspect="1"/>
          </p:cNvPicPr>
          <p:nvPr/>
        </p:nvPicPr>
        <p:blipFill>
          <a:blip r:embed="rId3"/>
          <a:stretch>
            <a:fillRect/>
          </a:stretch>
        </p:blipFill>
        <p:spPr bwMode="auto">
          <a:xfrm>
            <a:off x="0" y="0"/>
            <a:ext cx="9143999" cy="5710238"/>
          </a:xfrm>
          <a:prstGeom prst="rect">
            <a:avLst/>
          </a:prstGeom>
          <a:noFill/>
          <a:ln w="9525">
            <a:noFill/>
            <a:miter lim="800000"/>
            <a:headEnd/>
            <a:tailEnd/>
          </a:ln>
        </p:spPr>
      </p:pic>
      <p:sp>
        <p:nvSpPr>
          <p:cNvPr id="6" name="5 CuadroTexto"/>
          <p:cNvSpPr txBox="1"/>
          <p:nvPr/>
        </p:nvSpPr>
        <p:spPr>
          <a:xfrm>
            <a:off x="571472"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año la agencia </a:t>
            </a:r>
            <a:r>
              <a:rPr lang="es-ES" i="1" dirty="0" err="1" smtClean="0">
                <a:effectLst>
                  <a:glow rad="101600">
                    <a:srgbClr val="C00000">
                      <a:alpha val="60000"/>
                    </a:srgbClr>
                  </a:glow>
                  <a:outerShdw blurRad="38100" dist="38100" dir="2700000" algn="tl">
                    <a:srgbClr val="000000">
                      <a:alpha val="43137"/>
                    </a:srgbClr>
                  </a:outerShdw>
                </a:effectLst>
              </a:rPr>
              <a:t>European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best</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destinations</a:t>
            </a:r>
            <a:r>
              <a:rPr lang="es-ES" i="1" dirty="0" smtClean="0">
                <a:effectLst>
                  <a:glow rad="101600">
                    <a:srgbClr val="C00000">
                      <a:alpha val="60000"/>
                    </a:srgbClr>
                  </a:glow>
                  <a:outerShdw blurRad="38100" dist="38100" dir="2700000" algn="tl">
                    <a:srgbClr val="000000">
                      <a:alpha val="43137"/>
                    </a:srgbClr>
                  </a:outerShdw>
                </a:effectLst>
              </a:rPr>
              <a:t> ha seleccionado este mercadillo entre los 5 de los más soleados mercadillos de Navidad de Europa: «todo lo que te encanta de la Navidad, pero sin bufandas y con gafas de sol.”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2000">
        <p14:flip dir="r"/>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15361"/>
                                        </p:tgtEl>
                                        <p:attrNameLst>
                                          <p:attrName>style.visibility</p:attrName>
                                        </p:attrNameLst>
                                      </p:cBhvr>
                                      <p:to>
                                        <p:strVal val="visible"/>
                                      </p:to>
                                    </p:set>
                                    <p:animEffect transition="in" filter="fade">
                                      <p:cBhvr>
                                        <p:cTn id="15" dur="1000"/>
                                        <p:tgtEl>
                                          <p:spTgt spid="15361"/>
                                        </p:tgtEl>
                                      </p:cBhvr>
                                    </p:animEffect>
                                    <p:anim calcmode="lin" valueType="num">
                                      <p:cBhvr>
                                        <p:cTn id="16" dur="1000" fill="hold"/>
                                        <p:tgtEl>
                                          <p:spTgt spid="15361"/>
                                        </p:tgtEl>
                                        <p:attrNameLst>
                                          <p:attrName>ppt_x</p:attrName>
                                        </p:attrNameLst>
                                      </p:cBhvr>
                                      <p:tavLst>
                                        <p:tav tm="0">
                                          <p:val>
                                            <p:strVal val="#ppt_x-.1"/>
                                          </p:val>
                                        </p:tav>
                                        <p:tav tm="100000">
                                          <p:val>
                                            <p:strVal val="#ppt_x"/>
                                          </p:val>
                                        </p:tav>
                                      </p:tavLst>
                                    </p:anim>
                                    <p:anim calcmode="lin" valueType="num">
                                      <p:cBhvr>
                                        <p:cTn id="17" dur="1000" fill="hold"/>
                                        <p:tgtEl>
                                          <p:spTgt spid="15361"/>
                                        </p:tgtEl>
                                        <p:attrNameLst>
                                          <p:attrName>ppt_y</p:attrName>
                                        </p:attrNameLst>
                                      </p:cBhvr>
                                      <p:tavLst>
                                        <p:tav tm="0">
                                          <p:val>
                                            <p:strVal val="#ppt_y"/>
                                          </p:val>
                                        </p:tav>
                                        <p:tav tm="100000">
                                          <p:val>
                                            <p:strVal val="#ppt_y"/>
                                          </p:val>
                                        </p:tav>
                                      </p:tavLst>
                                    </p:anim>
                                  </p:childTnLst>
                                </p:cTn>
                              </p:par>
                            </p:childTnLst>
                          </p:cTn>
                        </p:par>
                        <p:par>
                          <p:cTn id="18" fill="hold">
                            <p:stCondLst>
                              <p:cond delay="23400"/>
                            </p:stCondLst>
                            <p:childTnLst>
                              <p:par>
                                <p:cTn id="19" presetID="10" presetClass="exit" presetSubtype="0" fill="hold" nodeType="afterEffect">
                                  <p:stCondLst>
                                    <p:cond delay="2000"/>
                                  </p:stCondLst>
                                  <p:childTnLst>
                                    <p:animEffect transition="out" filter="fade">
                                      <p:cBhvr>
                                        <p:cTn id="20" dur="4000"/>
                                        <p:tgtEl>
                                          <p:spTgt spid="7"/>
                                        </p:tgtEl>
                                      </p:cBhvr>
                                    </p:animEffect>
                                    <p:set>
                                      <p:cBhvr>
                                        <p:cTn id="21" dur="1" fill="hold">
                                          <p:stCondLst>
                                            <p:cond delay="3999"/>
                                          </p:stCondLst>
                                        </p:cTn>
                                        <p:tgtEl>
                                          <p:spTgt spid="7"/>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4000"/>
                                        <p:tgtEl>
                                          <p:spTgt spid="7"/>
                                        </p:tgtEl>
                                        <p:attrNameLst>
                                          <p:attrName>ppt_w</p:attrName>
                                        </p:attrNameLst>
                                      </p:cBhvr>
                                      <p:tavLst>
                                        <p:tav tm="0">
                                          <p:val>
                                            <p:strVal val="ppt_w"/>
                                          </p:val>
                                        </p:tav>
                                        <p:tav tm="100000">
                                          <p:val>
                                            <p:strVal val="4*ppt_w"/>
                                          </p:val>
                                        </p:tav>
                                      </p:tavLst>
                                    </p:anim>
                                    <p:anim calcmode="lin" valueType="num">
                                      <p:cBhvr>
                                        <p:cTn id="24" dur="4000"/>
                                        <p:tgtEl>
                                          <p:spTgt spid="7"/>
                                        </p:tgtEl>
                                        <p:attrNameLst>
                                          <p:attrName>ppt_h</p:attrName>
                                        </p:attrNameLst>
                                      </p:cBhvr>
                                      <p:tavLst>
                                        <p:tav tm="0">
                                          <p:val>
                                            <p:strVal val="ppt_h"/>
                                          </p:val>
                                        </p:tav>
                                        <p:tav tm="100000">
                                          <p:val>
                                            <p:strVal val="4*ppt_h"/>
                                          </p:val>
                                        </p:tav>
                                      </p:tavLst>
                                    </p:anim>
                                    <p:set>
                                      <p:cBhvr>
                                        <p:cTn id="25" dur="1" fill="hold">
                                          <p:stCondLst>
                                            <p:cond delay="3999"/>
                                          </p:stCondLst>
                                        </p:cTn>
                                        <p:tgtEl>
                                          <p:spTgt spid="7"/>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childTnLst>
                                </p:cTn>
                              </p:par>
                              <p:par>
                                <p:cTn id="29" presetID="23" presetClass="entr" presetSubtype="288"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4/3*#ppt_w"/>
                                          </p:val>
                                        </p:tav>
                                        <p:tav tm="100000">
                                          <p:val>
                                            <p:strVal val="#ppt_w"/>
                                          </p:val>
                                        </p:tav>
                                      </p:tavLst>
                                    </p:anim>
                                    <p:anim calcmode="lin" valueType="num">
                                      <p:cBhvr>
                                        <p:cTn id="32" dur="4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294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1"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stretch>
            <a:fillRect/>
          </a:stretch>
        </p:blipFill>
        <p:spPr bwMode="auto">
          <a:xfrm>
            <a:off x="0" y="1"/>
            <a:ext cx="9144000" cy="5715000"/>
          </a:xfrm>
          <a:prstGeom prst="rect">
            <a:avLst/>
          </a:prstGeom>
          <a:noFill/>
          <a:ln w="9525">
            <a:noFill/>
            <a:miter lim="800000"/>
            <a:headEnd/>
            <a:tailEnd/>
          </a:ln>
        </p:spPr>
      </p:pic>
      <p:sp>
        <p:nvSpPr>
          <p:cNvPr id="4" name="3 CuadroTexto"/>
          <p:cNvSpPr txBox="1"/>
          <p:nvPr/>
        </p:nvSpPr>
        <p:spPr>
          <a:xfrm>
            <a:off x="3357554" y="642922"/>
            <a:ext cx="4929222"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Mercadillo Puerto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Portals</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en Mallorca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71472" y="4643450"/>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mercadillo al más puro estilo de Europa Central: casetas de madera, miles de luces y una decoración muy cuidada para poder disfrutar del ambiente  propio de estas fechas.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8" name="17 Imagen" descr="bird-the-atlantic-deadlock-fratercula-arctica-puffins.jpg"/>
          <p:cNvPicPr>
            <a:picLocks noGrp="1" noChangeAspect="1"/>
          </p:cNvPicPr>
          <p:nvPr isPhoto="1"/>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42910"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Inspirado en el ambiente de sus ‘hermanos’ europeos, cuenta con cuarenta casetas de madera adornadas con guirnaldas de luces que venden abetos y una gran variedad de objetos de decoración.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8000">
        <p15:prstTrans prst="prestige"/>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childTnLst>
                          </p:cTn>
                        </p:par>
                        <p:par>
                          <p:cTn id="16" fill="hold">
                            <p:stCondLst>
                              <p:cond delay="6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par>
                          <p:cTn id="22" fill="hold">
                            <p:stCondLst>
                              <p:cond delay="21800"/>
                            </p:stCondLst>
                            <p:childTnLst>
                              <p:par>
                                <p:cTn id="23" presetID="10" presetClass="exit" presetSubtype="0" fill="hold" nodeType="afterEffect">
                                  <p:stCondLst>
                                    <p:cond delay="2000"/>
                                  </p:stCondLst>
                                  <p:childTnLst>
                                    <p:animEffect transition="out" filter="fade">
                                      <p:cBhvr>
                                        <p:cTn id="24" dur="4000"/>
                                        <p:tgtEl>
                                          <p:spTgt spid="17"/>
                                        </p:tgtEl>
                                      </p:cBhvr>
                                    </p:animEffect>
                                    <p:set>
                                      <p:cBhvr>
                                        <p:cTn id="25" dur="1" fill="hold">
                                          <p:stCondLst>
                                            <p:cond delay="3999"/>
                                          </p:stCondLst>
                                        </p:cTn>
                                        <p:tgtEl>
                                          <p:spTgt spid="17"/>
                                        </p:tgtEl>
                                        <p:attrNameLst>
                                          <p:attrName>style.visibility</p:attrName>
                                        </p:attrNameLst>
                                      </p:cBhvr>
                                      <p:to>
                                        <p:strVal val="hidden"/>
                                      </p:to>
                                    </p:set>
                                  </p:childTnLst>
                                </p:cTn>
                              </p:par>
                              <p:par>
                                <p:cTn id="26" presetID="23" presetClass="exit" presetSubtype="272" fill="hold" nodeType="withEffect">
                                  <p:stCondLst>
                                    <p:cond delay="2000"/>
                                  </p:stCondLst>
                                  <p:childTnLst>
                                    <p:anim calcmode="lin" valueType="num">
                                      <p:cBhvr>
                                        <p:cTn id="27" dur="4000"/>
                                        <p:tgtEl>
                                          <p:spTgt spid="17"/>
                                        </p:tgtEl>
                                        <p:attrNameLst>
                                          <p:attrName>ppt_w</p:attrName>
                                        </p:attrNameLst>
                                      </p:cBhvr>
                                      <p:tavLst>
                                        <p:tav tm="0">
                                          <p:val>
                                            <p:strVal val="ppt_w"/>
                                          </p:val>
                                        </p:tav>
                                        <p:tav tm="100000">
                                          <p:val>
                                            <p:strVal val="4/3*ppt_w"/>
                                          </p:val>
                                        </p:tav>
                                      </p:tavLst>
                                    </p:anim>
                                    <p:anim calcmode="lin" valueType="num">
                                      <p:cBhvr>
                                        <p:cTn id="28" dur="4000"/>
                                        <p:tgtEl>
                                          <p:spTgt spid="17"/>
                                        </p:tgtEl>
                                        <p:attrNameLst>
                                          <p:attrName>ppt_h</p:attrName>
                                        </p:attrNameLst>
                                      </p:cBhvr>
                                      <p:tavLst>
                                        <p:tav tm="0">
                                          <p:val>
                                            <p:strVal val="ppt_h"/>
                                          </p:val>
                                        </p:tav>
                                        <p:tav tm="100000">
                                          <p:val>
                                            <p:strVal val="4/3*ppt_h"/>
                                          </p:val>
                                        </p:tav>
                                      </p:tavLst>
                                    </p:anim>
                                    <p:set>
                                      <p:cBhvr>
                                        <p:cTn id="29" dur="1" fill="hold">
                                          <p:stCondLst>
                                            <p:cond delay="3999"/>
                                          </p:stCondLst>
                                        </p:cTn>
                                        <p:tgtEl>
                                          <p:spTgt spid="17"/>
                                        </p:tgtEl>
                                        <p:attrNameLst>
                                          <p:attrName>style.visibility</p:attrName>
                                        </p:attrNameLst>
                                      </p:cBhvr>
                                      <p:to>
                                        <p:strVal val="hidden"/>
                                      </p:to>
                                    </p:set>
                                  </p:childTnLst>
                                </p:cTn>
                              </p:par>
                              <p:par>
                                <p:cTn id="30" presetID="23" presetClass="entr" presetSubtype="288" fill="hold" nodeType="withEffect">
                                  <p:stCondLst>
                                    <p:cond delay="2000"/>
                                  </p:stCondLst>
                                  <p:childTnLst>
                                    <p:set>
                                      <p:cBhvr>
                                        <p:cTn id="31" dur="1" fill="hold">
                                          <p:stCondLst>
                                            <p:cond delay="0"/>
                                          </p:stCondLst>
                                        </p:cTn>
                                        <p:tgtEl>
                                          <p:spTgt spid="18"/>
                                        </p:tgtEl>
                                        <p:attrNameLst>
                                          <p:attrName>style.visibility</p:attrName>
                                        </p:attrNameLst>
                                      </p:cBhvr>
                                      <p:to>
                                        <p:strVal val="visible"/>
                                      </p:to>
                                    </p:set>
                                    <p:anim calcmode="lin" valueType="num">
                                      <p:cBhvr>
                                        <p:cTn id="32" dur="4000" fill="hold"/>
                                        <p:tgtEl>
                                          <p:spTgt spid="18"/>
                                        </p:tgtEl>
                                        <p:attrNameLst>
                                          <p:attrName>ppt_w</p:attrName>
                                        </p:attrNameLst>
                                      </p:cBhvr>
                                      <p:tavLst>
                                        <p:tav tm="0">
                                          <p:val>
                                            <p:strVal val="4/3*#ppt_w"/>
                                          </p:val>
                                        </p:tav>
                                        <p:tav tm="100000">
                                          <p:val>
                                            <p:strVal val="#ppt_w"/>
                                          </p:val>
                                        </p:tav>
                                      </p:tavLst>
                                    </p:anim>
                                    <p:anim calcmode="lin" valueType="num">
                                      <p:cBhvr>
                                        <p:cTn id="33" dur="4000" fill="hold"/>
                                        <p:tgtEl>
                                          <p:spTgt spid="18"/>
                                        </p:tgtEl>
                                        <p:attrNameLst>
                                          <p:attrName>ppt_h</p:attrName>
                                        </p:attrNameLst>
                                      </p:cBhvr>
                                      <p:tavLst>
                                        <p:tav tm="0">
                                          <p:val>
                                            <p:strVal val="4/3*#ppt_h"/>
                                          </p:val>
                                        </p:tav>
                                        <p:tav tm="100000">
                                          <p:val>
                                            <p:strVal val="#ppt_h"/>
                                          </p:val>
                                        </p:tav>
                                      </p:tavLst>
                                    </p:anim>
                                  </p:childTnLst>
                                </p:cTn>
                              </p:par>
                              <p:par>
                                <p:cTn id="34" presetID="47" presetClass="entr" presetSubtype="0" fill="hold" nodeType="withEffect">
                                  <p:stCondLst>
                                    <p:cond delay="200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4000"/>
                                        <p:tgtEl>
                                          <p:spTgt spid="18"/>
                                        </p:tgtEl>
                                      </p:cBhvr>
                                    </p:animEffect>
                                    <p:anim calcmode="lin" valueType="num">
                                      <p:cBhvr>
                                        <p:cTn id="37" dur="4000" fill="hold"/>
                                        <p:tgtEl>
                                          <p:spTgt spid="18"/>
                                        </p:tgtEl>
                                        <p:attrNameLst>
                                          <p:attrName>ppt_x</p:attrName>
                                        </p:attrNameLst>
                                      </p:cBhvr>
                                      <p:tavLst>
                                        <p:tav tm="0">
                                          <p:val>
                                            <p:strVal val="#ppt_x"/>
                                          </p:val>
                                        </p:tav>
                                        <p:tav tm="100000">
                                          <p:val>
                                            <p:strVal val="#ppt_x"/>
                                          </p:val>
                                        </p:tav>
                                      </p:tavLst>
                                    </p:anim>
                                    <p:anim calcmode="lin" valueType="num">
                                      <p:cBhvr>
                                        <p:cTn id="38" dur="4000" fill="hold"/>
                                        <p:tgtEl>
                                          <p:spTgt spid="18"/>
                                        </p:tgtEl>
                                        <p:attrNameLst>
                                          <p:attrName>ppt_y</p:attrName>
                                        </p:attrNameLst>
                                      </p:cBhvr>
                                      <p:tavLst>
                                        <p:tav tm="0">
                                          <p:val>
                                            <p:strVal val="#ppt_y-.1"/>
                                          </p:val>
                                        </p:tav>
                                        <p:tav tm="100000">
                                          <p:val>
                                            <p:strVal val="#ppt_y"/>
                                          </p:val>
                                        </p:tav>
                                      </p:tavLst>
                                    </p:anim>
                                  </p:childTnLst>
                                </p:cTn>
                              </p:par>
                            </p:childTnLst>
                          </p:cTn>
                        </p:par>
                        <p:par>
                          <p:cTn id="39" fill="hold">
                            <p:stCondLst>
                              <p:cond delay="278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se incluyen actividades culturales como música en directo, funciones teatrales, talleres para niños e incluso una pista de patinaje para completar la atmósfera navideña.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2048x1365_puffin-atlanticheskij-tupik.jpg"/>
          <p:cNvPicPr>
            <a:picLocks noGrp="1" noChangeAspect="1"/>
          </p:cNvPicPr>
          <p:nvPr isPhoto="1"/>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714480" y="785798"/>
            <a:ext cx="3857652"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Mercado Navideño de Sevilla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0034"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capital andaluza se viste con sus mejores galas en esta época del año. En la plaza Nueva, cerca de la céntrica zona de la catedral y la Giralda, se instalan pequeñas casitas de madera y puestos de dulces y artesanía.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51000">
        <p14:warp dir="in"/>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200"/>
                            </p:stCondLst>
                            <p:childTnLst>
                              <p:par>
                                <p:cTn id="19" presetID="10" presetClass="exit" presetSubtype="0" fill="hold" nodeType="afterEffect">
                                  <p:stCondLst>
                                    <p:cond delay="2000"/>
                                  </p:stCondLst>
                                  <p:childTnLst>
                                    <p:animEffect transition="out" filter="fade">
                                      <p:cBhvr>
                                        <p:cTn id="20" dur="4000"/>
                                        <p:tgtEl>
                                          <p:spTgt spid="8"/>
                                        </p:tgtEl>
                                      </p:cBhvr>
                                    </p:animEffect>
                                    <p:set>
                                      <p:cBhvr>
                                        <p:cTn id="21" dur="1" fill="hold">
                                          <p:stCondLst>
                                            <p:cond delay="3999"/>
                                          </p:stCondLst>
                                        </p:cTn>
                                        <p:tgtEl>
                                          <p:spTgt spid="8"/>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4000"/>
                                        <p:tgtEl>
                                          <p:spTgt spid="8"/>
                                        </p:tgtEl>
                                        <p:attrNameLst>
                                          <p:attrName>ppt_w</p:attrName>
                                        </p:attrNameLst>
                                      </p:cBhvr>
                                      <p:tavLst>
                                        <p:tav tm="0">
                                          <p:val>
                                            <p:strVal val="ppt_w"/>
                                          </p:val>
                                        </p:tav>
                                        <p:tav tm="100000">
                                          <p:val>
                                            <p:strVal val="4/3*ppt_w"/>
                                          </p:val>
                                        </p:tav>
                                      </p:tavLst>
                                    </p:anim>
                                    <p:anim calcmode="lin" valueType="num">
                                      <p:cBhvr>
                                        <p:cTn id="24" dur="4000"/>
                                        <p:tgtEl>
                                          <p:spTgt spid="8"/>
                                        </p:tgtEl>
                                        <p:attrNameLst>
                                          <p:attrName>ppt_h</p:attrName>
                                        </p:attrNameLst>
                                      </p:cBhvr>
                                      <p:tavLst>
                                        <p:tav tm="0">
                                          <p:val>
                                            <p:strVal val="ppt_h"/>
                                          </p:val>
                                        </p:tav>
                                        <p:tav tm="100000">
                                          <p:val>
                                            <p:strVal val="4/3*ppt_h"/>
                                          </p:val>
                                        </p:tav>
                                      </p:tavLst>
                                    </p:anim>
                                    <p:set>
                                      <p:cBhvr>
                                        <p:cTn id="25" dur="1" fill="hold">
                                          <p:stCondLst>
                                            <p:cond delay="3999"/>
                                          </p:stCondLst>
                                        </p:cTn>
                                        <p:tgtEl>
                                          <p:spTgt spid="8"/>
                                        </p:tgtEl>
                                        <p:attrNameLst>
                                          <p:attrName>style.visibility</p:attrName>
                                        </p:attrNameLst>
                                      </p:cBhvr>
                                      <p:to>
                                        <p:strVal val="hidden"/>
                                      </p:to>
                                    </p:set>
                                  </p:childTnLst>
                                </p:cTn>
                              </p:par>
                              <p:par>
                                <p:cTn id="26" presetID="23" presetClass="entr" presetSubtype="288" fill="hold" nodeType="withEffect">
                                  <p:stCondLst>
                                    <p:cond delay="2000"/>
                                  </p:stCondLst>
                                  <p:childTnLst>
                                    <p:set>
                                      <p:cBhvr>
                                        <p:cTn id="27" dur="1" fill="hold">
                                          <p:stCondLst>
                                            <p:cond delay="0"/>
                                          </p:stCondLst>
                                        </p:cTn>
                                        <p:tgtEl>
                                          <p:spTgt spid="7"/>
                                        </p:tgtEl>
                                        <p:attrNameLst>
                                          <p:attrName>style.visibility</p:attrName>
                                        </p:attrNameLst>
                                      </p:cBhvr>
                                      <p:to>
                                        <p:strVal val="visible"/>
                                      </p:to>
                                    </p:set>
                                    <p:anim calcmode="lin" valueType="num">
                                      <p:cBhvr>
                                        <p:cTn id="28" dur="4000" fill="hold"/>
                                        <p:tgtEl>
                                          <p:spTgt spid="7"/>
                                        </p:tgtEl>
                                        <p:attrNameLst>
                                          <p:attrName>ppt_w</p:attrName>
                                        </p:attrNameLst>
                                      </p:cBhvr>
                                      <p:tavLst>
                                        <p:tav tm="0">
                                          <p:val>
                                            <p:strVal val="4/3*#ppt_w"/>
                                          </p:val>
                                        </p:tav>
                                        <p:tav tm="100000">
                                          <p:val>
                                            <p:strVal val="#ppt_w"/>
                                          </p:val>
                                        </p:tav>
                                      </p:tavLst>
                                    </p:anim>
                                    <p:anim calcmode="lin" valueType="num">
                                      <p:cBhvr>
                                        <p:cTn id="29" dur="4000" fill="hold"/>
                                        <p:tgtEl>
                                          <p:spTgt spid="7"/>
                                        </p:tgtEl>
                                        <p:attrNameLst>
                                          <p:attrName>ppt_h</p:attrName>
                                        </p:attrNameLst>
                                      </p:cBhvr>
                                      <p:tavLst>
                                        <p:tav tm="0">
                                          <p:val>
                                            <p:strVal val="4/3*#ppt_h"/>
                                          </p:val>
                                        </p:tav>
                                        <p:tav tm="100000">
                                          <p:val>
                                            <p:strVal val="#ppt_h"/>
                                          </p:val>
                                        </p:tav>
                                      </p:tavLst>
                                    </p:anim>
                                  </p:childTnLst>
                                </p:cTn>
                              </p:par>
                              <p:par>
                                <p:cTn id="30" presetID="42" presetClass="entr" presetSubtype="0" fill="hold" nodeType="withEffect">
                                  <p:stCondLst>
                                    <p:cond delay="20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4000"/>
                                        <p:tgtEl>
                                          <p:spTgt spid="7"/>
                                        </p:tgtEl>
                                      </p:cBhvr>
                                    </p:animEffect>
                                    <p:anim calcmode="lin" valueType="num">
                                      <p:cBhvr>
                                        <p:cTn id="33" dur="4000" fill="hold"/>
                                        <p:tgtEl>
                                          <p:spTgt spid="7"/>
                                        </p:tgtEl>
                                        <p:attrNameLst>
                                          <p:attrName>ppt_x</p:attrName>
                                        </p:attrNameLst>
                                      </p:cBhvr>
                                      <p:tavLst>
                                        <p:tav tm="0">
                                          <p:val>
                                            <p:strVal val="#ppt_x"/>
                                          </p:val>
                                        </p:tav>
                                        <p:tav tm="100000">
                                          <p:val>
                                            <p:strVal val="#ppt_x"/>
                                          </p:val>
                                        </p:tav>
                                      </p:tavLst>
                                    </p:anim>
                                    <p:anim calcmode="lin" valueType="num">
                                      <p:cBhvr>
                                        <p:cTn id="34" dur="4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26200"/>
                            </p:stCondLst>
                            <p:childTnLst>
                              <p:par>
                                <p:cTn id="36" presetID="10" presetClass="entr" presetSubtype="0"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2000"/>
                                        <p:tgtEl>
                                          <p:spTgt spid="5"/>
                                        </p:tgtEl>
                                      </p:cBhvr>
                                    </p:animEffect>
                                  </p:childTnLst>
                                </p:cTn>
                              </p:par>
                            </p:childTnLst>
                          </p:cTn>
                        </p:par>
                        <p:par>
                          <p:cTn id="39" fill="hold">
                            <p:stCondLst>
                              <p:cond delay="28200"/>
                            </p:stCondLst>
                            <p:childTnLst>
                              <p:par>
                                <p:cTn id="40" presetID="40" presetClass="entr" presetSubtype="0" fill="hold" grpId="0" nodeType="afterEffect">
                                  <p:stCondLst>
                                    <p:cond delay="500"/>
                                  </p:stCondLst>
                                  <p:iterate type="lt">
                                    <p:tmPct val="10000"/>
                                  </p:iterate>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1"/>
                                          </p:val>
                                        </p:tav>
                                        <p:tav tm="100000">
                                          <p:val>
                                            <p:strVal val="#ppt_x"/>
                                          </p:val>
                                        </p:tav>
                                      </p:tavLst>
                                    </p:anim>
                                    <p:anim calcmode="lin" valueType="num">
                                      <p:cBhvr>
                                        <p:cTn id="4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encanto reside en el diseño y la elaboración propia de los artesanos que cada año exponen sus obras en sus stands. En sus ochenta casetas encontraréis cerámica, figuritas para el belén, juguetes de madera y productos locales.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a:stretch>
            <a:fillRect/>
          </a:stretch>
        </p:blipFill>
        <p:spPr bwMode="auto">
          <a:xfrm>
            <a:off x="0" y="0"/>
            <a:ext cx="9144000" cy="5710238"/>
          </a:xfrm>
          <a:prstGeom prst="rect">
            <a:avLst/>
          </a:prstGeom>
          <a:noFill/>
          <a:ln w="9525">
            <a:noFill/>
            <a:miter lim="800000"/>
            <a:headEnd/>
            <a:tailEnd/>
          </a:ln>
        </p:spPr>
      </p:pic>
      <p:sp>
        <p:nvSpPr>
          <p:cNvPr id="6" name="5 CuadroTexto"/>
          <p:cNvSpPr txBox="1"/>
          <p:nvPr/>
        </p:nvSpPr>
        <p:spPr>
          <a:xfrm>
            <a:off x="285720"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a la Giralda y la Catedral, la Feria de Artesanía Creativa abrirá las puertas de sus más de 80 puestos de madera para gusto y disfrute de todos aquellos que se acerquen hasta allí. En este mercadillo de Navidad también habrá zonas de ocio para los más pequeños.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56000">
        <p14:warp dir="in"/>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000"/>
                            </p:stCondLst>
                            <p:childTnLst>
                              <p:par>
                                <p:cTn id="19" presetID="10" presetClass="exit" presetSubtype="0" fill="hold" nodeType="afterEffect">
                                  <p:stCondLst>
                                    <p:cond delay="2000"/>
                                  </p:stCondLst>
                                  <p:childTnLst>
                                    <p:animEffect transition="out" filter="fade">
                                      <p:cBhvr>
                                        <p:cTn id="20" dur="4000"/>
                                        <p:tgtEl>
                                          <p:spTgt spid="7"/>
                                        </p:tgtEl>
                                      </p:cBhvr>
                                    </p:animEffect>
                                    <p:set>
                                      <p:cBhvr>
                                        <p:cTn id="21" dur="1" fill="hold">
                                          <p:stCondLst>
                                            <p:cond delay="3999"/>
                                          </p:stCondLst>
                                        </p:cTn>
                                        <p:tgtEl>
                                          <p:spTgt spid="7"/>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4000"/>
                                        <p:tgtEl>
                                          <p:spTgt spid="7"/>
                                        </p:tgtEl>
                                        <p:attrNameLst>
                                          <p:attrName>ppt_w</p:attrName>
                                        </p:attrNameLst>
                                      </p:cBhvr>
                                      <p:tavLst>
                                        <p:tav tm="0">
                                          <p:val>
                                            <p:strVal val="ppt_w"/>
                                          </p:val>
                                        </p:tav>
                                        <p:tav tm="100000">
                                          <p:val>
                                            <p:strVal val="4*ppt_w"/>
                                          </p:val>
                                        </p:tav>
                                      </p:tavLst>
                                    </p:anim>
                                    <p:anim calcmode="lin" valueType="num">
                                      <p:cBhvr>
                                        <p:cTn id="24" dur="4000"/>
                                        <p:tgtEl>
                                          <p:spTgt spid="7"/>
                                        </p:tgtEl>
                                        <p:attrNameLst>
                                          <p:attrName>ppt_h</p:attrName>
                                        </p:attrNameLst>
                                      </p:cBhvr>
                                      <p:tavLst>
                                        <p:tav tm="0">
                                          <p:val>
                                            <p:strVal val="ppt_h"/>
                                          </p:val>
                                        </p:tav>
                                        <p:tav tm="100000">
                                          <p:val>
                                            <p:strVal val="4*ppt_h"/>
                                          </p:val>
                                        </p:tav>
                                      </p:tavLst>
                                    </p:anim>
                                    <p:set>
                                      <p:cBhvr>
                                        <p:cTn id="25" dur="1" fill="hold">
                                          <p:stCondLst>
                                            <p:cond delay="3999"/>
                                          </p:stCondLst>
                                        </p:cTn>
                                        <p:tgtEl>
                                          <p:spTgt spid="7"/>
                                        </p:tgtEl>
                                        <p:attrNameLst>
                                          <p:attrName>style.visibility</p:attrName>
                                        </p:attrNameLst>
                                      </p:cBhvr>
                                      <p:to>
                                        <p:strVal val="hidden"/>
                                      </p:to>
                                    </p:set>
                                  </p:childTnLst>
                                </p:cTn>
                              </p:par>
                              <p:par>
                                <p:cTn id="26" presetID="10"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childTnLst>
                                </p:cTn>
                              </p:par>
                              <p:par>
                                <p:cTn id="29" presetID="23" presetClass="entr" presetSubtype="288" fill="hold" nodeType="withEffect">
                                  <p:stCondLst>
                                    <p:cond delay="200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4/3*#ppt_w"/>
                                          </p:val>
                                        </p:tav>
                                        <p:tav tm="100000">
                                          <p:val>
                                            <p:strVal val="#ppt_w"/>
                                          </p:val>
                                        </p:tav>
                                      </p:tavLst>
                                    </p:anim>
                                    <p:anim calcmode="lin" valueType="num">
                                      <p:cBhvr>
                                        <p:cTn id="32" dur="4000" fill="hold"/>
                                        <p:tgtEl>
                                          <p:spTgt spid="4"/>
                                        </p:tgtEl>
                                        <p:attrNameLst>
                                          <p:attrName>ppt_h</p:attrName>
                                        </p:attrNameLst>
                                      </p:cBhvr>
                                      <p:tavLst>
                                        <p:tav tm="0">
                                          <p:val>
                                            <p:strVal val="4/3*#ppt_h"/>
                                          </p:val>
                                        </p:tav>
                                        <p:tav tm="100000">
                                          <p:val>
                                            <p:strVal val="#ppt_h"/>
                                          </p:val>
                                        </p:tav>
                                      </p:tavLst>
                                    </p:anim>
                                  </p:childTnLst>
                                </p:cTn>
                              </p:par>
                            </p:childTnLst>
                          </p:cTn>
                        </p:par>
                        <p:par>
                          <p:cTn id="33" fill="hold">
                            <p:stCondLst>
                              <p:cond delay="30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a:stretch>
            <a:fillRect/>
          </a:stretch>
        </p:blipFill>
        <p:spPr bwMode="auto">
          <a:xfrm>
            <a:off x="0" y="11113"/>
            <a:ext cx="9144000" cy="5692775"/>
          </a:xfrm>
          <a:prstGeom prst="rect">
            <a:avLst/>
          </a:prstGeom>
          <a:noFill/>
          <a:ln w="9525">
            <a:noFill/>
            <a:miter lim="800000"/>
            <a:headEnd/>
            <a:tailEnd/>
          </a:ln>
        </p:spPr>
      </p:pic>
      <p:sp>
        <p:nvSpPr>
          <p:cNvPr id="5" name="4 CuadroTexto"/>
          <p:cNvSpPr txBox="1"/>
          <p:nvPr/>
        </p:nvSpPr>
        <p:spPr>
          <a:xfrm>
            <a:off x="642910"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Sevilla, los principales mercadillos navideños son la Feria del Belén en la Avenida de la Constitución, el de la Alameda de Hércules con puestos de artesanía y gastronomía, y la Plaza Nueva, que ofrece artículos artesanales.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3" name="12 Imagen" descr="173956_skaly-maskonur.jpg"/>
          <p:cNvPicPr>
            <a:picLocks noGrp="1" noChangeAspect="1"/>
          </p:cNvPicPr>
          <p:nvPr isPhoto="1"/>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00034"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Valencia cuenta con un mercadillo de Navidad, un recinto ferial de atracciones y una iluminación especial para las fiestas, con un gran árbol de Navidad en la Plaza del Ayuntamiento.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2214546" y="857236"/>
            <a:ext cx="4439036"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Mercadillo de Navidad en Valencia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advTm="52000">
        <p14:warp/>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4000"/>
                            </p:stCondLst>
                            <p:childTnLst>
                              <p:par>
                                <p:cTn id="19" presetID="23" presetClass="exit" presetSubtype="272" fill="hold" nodeType="afterEffect">
                                  <p:stCondLst>
                                    <p:cond delay="2000"/>
                                  </p:stCondLst>
                                  <p:childTnLst>
                                    <p:anim calcmode="lin" valueType="num">
                                      <p:cBhvr>
                                        <p:cTn id="20" dur="4000"/>
                                        <p:tgtEl>
                                          <p:spTgt spid="4"/>
                                        </p:tgtEl>
                                        <p:attrNameLst>
                                          <p:attrName>ppt_w</p:attrName>
                                        </p:attrNameLst>
                                      </p:cBhvr>
                                      <p:tavLst>
                                        <p:tav tm="0">
                                          <p:val>
                                            <p:strVal val="ppt_w"/>
                                          </p:val>
                                        </p:tav>
                                        <p:tav tm="100000">
                                          <p:val>
                                            <p:strVal val="4/3*ppt_w"/>
                                          </p:val>
                                        </p:tav>
                                      </p:tavLst>
                                    </p:anim>
                                    <p:anim calcmode="lin" valueType="num">
                                      <p:cBhvr>
                                        <p:cTn id="21" dur="4000"/>
                                        <p:tgtEl>
                                          <p:spTgt spid="4"/>
                                        </p:tgtEl>
                                        <p:attrNameLst>
                                          <p:attrName>ppt_h</p:attrName>
                                        </p:attrNameLst>
                                      </p:cBhvr>
                                      <p:tavLst>
                                        <p:tav tm="0">
                                          <p:val>
                                            <p:strVal val="ppt_h"/>
                                          </p:val>
                                        </p:tav>
                                        <p:tav tm="100000">
                                          <p:val>
                                            <p:strVal val="4/3*ppt_h"/>
                                          </p:val>
                                        </p:tav>
                                      </p:tavLst>
                                    </p:anim>
                                    <p:set>
                                      <p:cBhvr>
                                        <p:cTn id="22" dur="1" fill="hold">
                                          <p:stCondLst>
                                            <p:cond delay="3999"/>
                                          </p:stCondLst>
                                        </p:cTn>
                                        <p:tgtEl>
                                          <p:spTgt spid="4"/>
                                        </p:tgtEl>
                                        <p:attrNameLst>
                                          <p:attrName>style.visibility</p:attrName>
                                        </p:attrNameLst>
                                      </p:cBhvr>
                                      <p:to>
                                        <p:strVal val="hidden"/>
                                      </p:to>
                                    </p:set>
                                  </p:childTnLst>
                                </p:cTn>
                              </p:par>
                              <p:par>
                                <p:cTn id="23" presetID="52" presetClass="exit" presetSubtype="0" fill="hold" nodeType="withEffect">
                                  <p:stCondLst>
                                    <p:cond delay="2000"/>
                                  </p:stCondLst>
                                  <p:childTnLst>
                                    <p:animScale>
                                      <p:cBhvr>
                                        <p:cTn id="24"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5" dur="4000" accel="50000">
                                          <p:stCondLst>
                                            <p:cond delay="0"/>
                                          </p:stCondLst>
                                        </p:cTn>
                                        <p:tgtEl>
                                          <p:spTgt spid="4"/>
                                        </p:tgtEl>
                                        <p:attrNameLst>
                                          <p:attrName>ppt_x</p:attrName>
                                          <p:attrName>ppt_y</p:attrName>
                                        </p:attrNameLst>
                                      </p:cBhvr>
                                    </p:animMotion>
                                    <p:animEffect transition="out" filter="fade">
                                      <p:cBhvr>
                                        <p:cTn id="26" dur="4000"/>
                                        <p:tgtEl>
                                          <p:spTgt spid="4"/>
                                        </p:tgtEl>
                                      </p:cBhvr>
                                    </p:animEffect>
                                    <p:set>
                                      <p:cBhvr>
                                        <p:cTn id="27" dur="1" fill="hold">
                                          <p:stCondLst>
                                            <p:cond delay="3999"/>
                                          </p:stCondLst>
                                        </p:cTn>
                                        <p:tgtEl>
                                          <p:spTgt spid="4"/>
                                        </p:tgtEl>
                                        <p:attrNameLst>
                                          <p:attrName>style.visibility</p:attrName>
                                        </p:attrNameLst>
                                      </p:cBhvr>
                                      <p:to>
                                        <p:strVal val="hidden"/>
                                      </p:to>
                                    </p:set>
                                  </p:childTnLst>
                                </p:cTn>
                              </p:par>
                              <p:par>
                                <p:cTn id="28" presetID="23" presetClass="entr" presetSubtype="288" fill="hold" nodeType="withEffect">
                                  <p:stCondLst>
                                    <p:cond delay="20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4000" fill="hold"/>
                                        <p:tgtEl>
                                          <p:spTgt spid="13"/>
                                        </p:tgtEl>
                                        <p:attrNameLst>
                                          <p:attrName>ppt_w</p:attrName>
                                        </p:attrNameLst>
                                      </p:cBhvr>
                                      <p:tavLst>
                                        <p:tav tm="0">
                                          <p:val>
                                            <p:strVal val="4/3*#ppt_w"/>
                                          </p:val>
                                        </p:tav>
                                        <p:tav tm="100000">
                                          <p:val>
                                            <p:strVal val="#ppt_w"/>
                                          </p:val>
                                        </p:tav>
                                      </p:tavLst>
                                    </p:anim>
                                    <p:anim calcmode="lin" valueType="num">
                                      <p:cBhvr>
                                        <p:cTn id="31" dur="4000" fill="hold"/>
                                        <p:tgtEl>
                                          <p:spTgt spid="13"/>
                                        </p:tgtEl>
                                        <p:attrNameLst>
                                          <p:attrName>ppt_h</p:attrName>
                                        </p:attrNameLst>
                                      </p:cBhvr>
                                      <p:tavLst>
                                        <p:tav tm="0">
                                          <p:val>
                                            <p:strVal val="4/3*#ppt_h"/>
                                          </p:val>
                                        </p:tav>
                                        <p:tav tm="100000">
                                          <p:val>
                                            <p:strVal val="#ppt_h"/>
                                          </p:val>
                                        </p:tav>
                                      </p:tavLst>
                                    </p:anim>
                                  </p:childTnLst>
                                </p:cTn>
                              </p:par>
                              <p:par>
                                <p:cTn id="32" presetID="42" presetClass="entr" presetSubtype="0" fill="hold" nodeType="withEffect">
                                  <p:stCondLst>
                                    <p:cond delay="200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4000"/>
                                        <p:tgtEl>
                                          <p:spTgt spid="13"/>
                                        </p:tgtEl>
                                      </p:cBhvr>
                                    </p:animEffect>
                                    <p:anim calcmode="lin" valueType="num">
                                      <p:cBhvr>
                                        <p:cTn id="35" dur="4000" fill="hold"/>
                                        <p:tgtEl>
                                          <p:spTgt spid="13"/>
                                        </p:tgtEl>
                                        <p:attrNameLst>
                                          <p:attrName>ppt_x</p:attrName>
                                        </p:attrNameLst>
                                      </p:cBhvr>
                                      <p:tavLst>
                                        <p:tav tm="0">
                                          <p:val>
                                            <p:strVal val="#ppt_x"/>
                                          </p:val>
                                        </p:tav>
                                        <p:tav tm="100000">
                                          <p:val>
                                            <p:strVal val="#ppt_x"/>
                                          </p:val>
                                        </p:tav>
                                      </p:tavLst>
                                    </p:anim>
                                    <p:anim calcmode="lin" valueType="num">
                                      <p:cBhvr>
                                        <p:cTn id="36" dur="40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30000"/>
                            </p:stCondLst>
                            <p:childTnLst>
                              <p:par>
                                <p:cTn id="38" presetID="23" presetClass="entr" presetSubtype="16"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2000" fill="hold"/>
                                        <p:tgtEl>
                                          <p:spTgt spid="7"/>
                                        </p:tgtEl>
                                        <p:attrNameLst>
                                          <p:attrName>ppt_w</p:attrName>
                                        </p:attrNameLst>
                                      </p:cBhvr>
                                      <p:tavLst>
                                        <p:tav tm="0">
                                          <p:val>
                                            <p:fltVal val="0"/>
                                          </p:val>
                                        </p:tav>
                                        <p:tav tm="100000">
                                          <p:val>
                                            <p:strVal val="#ppt_w"/>
                                          </p:val>
                                        </p:tav>
                                      </p:tavLst>
                                    </p:anim>
                                    <p:anim calcmode="lin" valueType="num">
                                      <p:cBhvr>
                                        <p:cTn id="41" dur="2000" fill="hold"/>
                                        <p:tgtEl>
                                          <p:spTgt spid="7"/>
                                        </p:tgtEl>
                                        <p:attrNameLst>
                                          <p:attrName>ppt_h</p:attrName>
                                        </p:attrNameLst>
                                      </p:cBhvr>
                                      <p:tavLst>
                                        <p:tav tm="0">
                                          <p:val>
                                            <p:fltVal val="0"/>
                                          </p:val>
                                        </p:tav>
                                        <p:tav tm="100000">
                                          <p:val>
                                            <p:strVal val="#ppt_h"/>
                                          </p:val>
                                        </p:tav>
                                      </p:tavLst>
                                    </p:anim>
                                  </p:childTnLst>
                                </p:cTn>
                              </p:par>
                            </p:childTnLst>
                          </p:cTn>
                        </p:par>
                        <p:par>
                          <p:cTn id="42" fill="hold">
                            <p:stCondLst>
                              <p:cond delay="32000"/>
                            </p:stCondLst>
                            <p:childTnLst>
                              <p:par>
                                <p:cTn id="43" presetID="40" presetClass="entr" presetSubtype="0" fill="hold" grpId="0" nodeType="afterEffect">
                                  <p:stCondLst>
                                    <p:cond delay="500"/>
                                  </p:stCondLst>
                                  <p:iterate type="lt">
                                    <p:tmPct val="10000"/>
                                  </p:iterate>
                                  <p:childTnLst>
                                    <p:set>
                                      <p:cBhvr>
                                        <p:cTn id="44" dur="1" fill="hold">
                                          <p:stCondLst>
                                            <p:cond delay="0"/>
                                          </p:stCondLst>
                                        </p:cTn>
                                        <p:tgtEl>
                                          <p:spTgt spid="6"/>
                                        </p:tgtEl>
                                        <p:attrNameLst>
                                          <p:attrName>style.visibility</p:attrName>
                                        </p:attrNameLst>
                                      </p:cBhvr>
                                      <p:to>
                                        <p:strVal val="visible"/>
                                      </p:to>
                                    </p:set>
                                    <p:animEffect transition="in" filter="fade">
                                      <p:cBhvr>
                                        <p:cTn id="45" dur="1000"/>
                                        <p:tgtEl>
                                          <p:spTgt spid="6"/>
                                        </p:tgtEl>
                                      </p:cBhvr>
                                    </p:animEffect>
                                    <p:anim calcmode="lin" valueType="num">
                                      <p:cBhvr>
                                        <p:cTn id="46" dur="1000" fill="hold"/>
                                        <p:tgtEl>
                                          <p:spTgt spid="6"/>
                                        </p:tgtEl>
                                        <p:attrNameLst>
                                          <p:attrName>ppt_x</p:attrName>
                                        </p:attrNameLst>
                                      </p:cBhvr>
                                      <p:tavLst>
                                        <p:tav tm="0">
                                          <p:val>
                                            <p:strVal val="#ppt_x-.1"/>
                                          </p:val>
                                        </p:tav>
                                        <p:tav tm="100000">
                                          <p:val>
                                            <p:strVal val="#ppt_x"/>
                                          </p:val>
                                        </p:tav>
                                      </p:tavLst>
                                    </p:anim>
                                    <p:anim calcmode="lin" valueType="num">
                                      <p:cBhvr>
                                        <p:cTn id="4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mercadillo se sitúa entre la calle Hospital y la avenida del Oeste, mientras que la feria de atracciones se encuentra cerca de la Marina. Las luces de Navidad se pueden ver en varios puntos de la ciudad, como el Jardín del Turia o el Paseo de la Alameda.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7" name="16 Imagen" descr="140915_ptaki-maskonury-skala-kwiatki.jpg"/>
          <p:cNvPicPr>
            <a:picLocks noGrp="1" noChangeAspect="1"/>
          </p:cNvPicPr>
          <p:nvPr isPhoto="1"/>
        </p:nvPicPr>
        <p:blipFill>
          <a:blip r:embed="rId3"/>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28596"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Valencia, en las calles aledañas al Mercado Central se ubica el tradicional mercadillo navideño Barón de </a:t>
            </a:r>
            <a:r>
              <a:rPr lang="es-ES" i="1" dirty="0" err="1" smtClean="0">
                <a:effectLst>
                  <a:glow rad="101600">
                    <a:srgbClr val="C00000">
                      <a:alpha val="60000"/>
                    </a:srgbClr>
                  </a:glow>
                  <a:outerShdw blurRad="38100" dist="38100" dir="2700000" algn="tl">
                    <a:srgbClr val="000000">
                      <a:alpha val="43137"/>
                    </a:srgbClr>
                  </a:outerShdw>
                </a:effectLst>
              </a:rPr>
              <a:t>Cárcer</a:t>
            </a:r>
            <a:r>
              <a:rPr lang="es-ES" i="1" dirty="0" smtClean="0">
                <a:effectLst>
                  <a:glow rad="101600">
                    <a:srgbClr val="C00000">
                      <a:alpha val="60000"/>
                    </a:srgbClr>
                  </a:glow>
                  <a:outerShdw blurRad="38100" dist="38100" dir="2700000" algn="tl">
                    <a:srgbClr val="000000">
                      <a:alpha val="43137"/>
                    </a:srgbClr>
                  </a:outerShdw>
                </a:effectLst>
              </a:rPr>
              <a:t>, con más de 300 puestos en los que se venden dulces navideños, castañas asadas, figuras para el Belén, árboles y otros adornos de Navidad.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7000">
        <p14:doors dir="vert"/>
      </p:transition>
    </mc:Choice>
    <mc:Fallback>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4000" fill="hold"/>
                                        <p:tgtEl>
                                          <p:spTgt spid="18"/>
                                        </p:tgtEl>
                                        <p:attrNameLst>
                                          <p:attrName>ppt_w</p:attrName>
                                        </p:attrNameLst>
                                      </p:cBhvr>
                                      <p:tavLst>
                                        <p:tav tm="0">
                                          <p:val>
                                            <p:strVal val="2/3*#ppt_w"/>
                                          </p:val>
                                        </p:tav>
                                        <p:tav tm="100000">
                                          <p:val>
                                            <p:strVal val="#ppt_w"/>
                                          </p:val>
                                        </p:tav>
                                      </p:tavLst>
                                    </p:anim>
                                    <p:anim calcmode="lin" valueType="num">
                                      <p:cBhvr>
                                        <p:cTn id="8" dur="4000" fill="hold"/>
                                        <p:tgtEl>
                                          <p:spTgt spid="18"/>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4000"/>
                                        <p:tgtEl>
                                          <p:spTgt spid="18"/>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5800"/>
                            </p:stCondLst>
                            <p:childTnLst>
                              <p:par>
                                <p:cTn id="19" presetID="23" presetClass="exit" presetSubtype="272" fill="hold" nodeType="afterEffect">
                                  <p:stCondLst>
                                    <p:cond delay="2000"/>
                                  </p:stCondLst>
                                  <p:childTnLst>
                                    <p:anim calcmode="lin" valueType="num">
                                      <p:cBhvr>
                                        <p:cTn id="20" dur="4000"/>
                                        <p:tgtEl>
                                          <p:spTgt spid="18"/>
                                        </p:tgtEl>
                                        <p:attrNameLst>
                                          <p:attrName>ppt_w</p:attrName>
                                        </p:attrNameLst>
                                      </p:cBhvr>
                                      <p:tavLst>
                                        <p:tav tm="0">
                                          <p:val>
                                            <p:strVal val="ppt_w"/>
                                          </p:val>
                                        </p:tav>
                                        <p:tav tm="100000">
                                          <p:val>
                                            <p:strVal val="4/3*ppt_w"/>
                                          </p:val>
                                        </p:tav>
                                      </p:tavLst>
                                    </p:anim>
                                    <p:anim calcmode="lin" valueType="num">
                                      <p:cBhvr>
                                        <p:cTn id="21" dur="4000"/>
                                        <p:tgtEl>
                                          <p:spTgt spid="18"/>
                                        </p:tgtEl>
                                        <p:attrNameLst>
                                          <p:attrName>ppt_h</p:attrName>
                                        </p:attrNameLst>
                                      </p:cBhvr>
                                      <p:tavLst>
                                        <p:tav tm="0">
                                          <p:val>
                                            <p:strVal val="ppt_h"/>
                                          </p:val>
                                        </p:tav>
                                        <p:tav tm="100000">
                                          <p:val>
                                            <p:strVal val="4/3*ppt_h"/>
                                          </p:val>
                                        </p:tav>
                                      </p:tavLst>
                                    </p:anim>
                                    <p:set>
                                      <p:cBhvr>
                                        <p:cTn id="22" dur="1" fill="hold">
                                          <p:stCondLst>
                                            <p:cond delay="3999"/>
                                          </p:stCondLst>
                                        </p:cTn>
                                        <p:tgtEl>
                                          <p:spTgt spid="18"/>
                                        </p:tgtEl>
                                        <p:attrNameLst>
                                          <p:attrName>style.visibility</p:attrName>
                                        </p:attrNameLst>
                                      </p:cBhvr>
                                      <p:to>
                                        <p:strVal val="hidden"/>
                                      </p:to>
                                    </p:set>
                                  </p:childTnLst>
                                </p:cTn>
                              </p:par>
                              <p:par>
                                <p:cTn id="23" presetID="29" presetClass="exit" presetSubtype="0" fill="hold" nodeType="withEffect">
                                  <p:stCondLst>
                                    <p:cond delay="2000"/>
                                  </p:stCondLst>
                                  <p:childTnLst>
                                    <p:anim calcmode="lin" valueType="num">
                                      <p:cBhvr>
                                        <p:cTn id="24" dur="4000"/>
                                        <p:tgtEl>
                                          <p:spTgt spid="18"/>
                                        </p:tgtEl>
                                        <p:attrNameLst>
                                          <p:attrName>ppt_x</p:attrName>
                                        </p:attrNameLst>
                                      </p:cBhvr>
                                      <p:tavLst>
                                        <p:tav tm="0">
                                          <p:val>
                                            <p:strVal val="ppt_x"/>
                                          </p:val>
                                        </p:tav>
                                        <p:tav tm="100000">
                                          <p:val>
                                            <p:strVal val="ppt_x-.2"/>
                                          </p:val>
                                        </p:tav>
                                      </p:tavLst>
                                    </p:anim>
                                    <p:anim calcmode="lin" valueType="num">
                                      <p:cBhvr>
                                        <p:cTn id="25" dur="4000"/>
                                        <p:tgtEl>
                                          <p:spTgt spid="18"/>
                                        </p:tgtEl>
                                        <p:attrNameLst>
                                          <p:attrName>ppt_y</p:attrName>
                                        </p:attrNameLst>
                                      </p:cBhvr>
                                      <p:tavLst>
                                        <p:tav tm="0">
                                          <p:val>
                                            <p:strVal val="ppt_y"/>
                                          </p:val>
                                        </p:tav>
                                        <p:tav tm="100000">
                                          <p:val>
                                            <p:strVal val="ppt_y"/>
                                          </p:val>
                                        </p:tav>
                                      </p:tavLst>
                                    </p:anim>
                                    <p:animEffect transition="out" filter="fade">
                                      <p:cBhvr>
                                        <p:cTn id="26" dur="4000"/>
                                        <p:tgtEl>
                                          <p:spTgt spid="18"/>
                                        </p:tgtEl>
                                      </p:cBhvr>
                                    </p:animEffect>
                                    <p:set>
                                      <p:cBhvr>
                                        <p:cTn id="27" dur="1" fill="hold">
                                          <p:stCondLst>
                                            <p:cond delay="3999"/>
                                          </p:stCondLst>
                                        </p:cTn>
                                        <p:tgtEl>
                                          <p:spTgt spid="18"/>
                                        </p:tgtEl>
                                        <p:attrNameLst>
                                          <p:attrName>style.visibility</p:attrName>
                                        </p:attrNameLst>
                                      </p:cBhvr>
                                      <p:to>
                                        <p:strVal val="hidden"/>
                                      </p:to>
                                    </p:set>
                                  </p:childTnLst>
                                </p:cTn>
                              </p:par>
                              <p:par>
                                <p:cTn id="28" presetID="23" presetClass="entr" presetSubtype="288" fill="hold" nodeType="withEffect">
                                  <p:stCondLst>
                                    <p:cond delay="2000"/>
                                  </p:stCondLst>
                                  <p:childTnLst>
                                    <p:set>
                                      <p:cBhvr>
                                        <p:cTn id="29" dur="1" fill="hold">
                                          <p:stCondLst>
                                            <p:cond delay="0"/>
                                          </p:stCondLst>
                                        </p:cTn>
                                        <p:tgtEl>
                                          <p:spTgt spid="17"/>
                                        </p:tgtEl>
                                        <p:attrNameLst>
                                          <p:attrName>style.visibility</p:attrName>
                                        </p:attrNameLst>
                                      </p:cBhvr>
                                      <p:to>
                                        <p:strVal val="visible"/>
                                      </p:to>
                                    </p:set>
                                    <p:anim calcmode="lin" valueType="num">
                                      <p:cBhvr>
                                        <p:cTn id="30" dur="4000" fill="hold"/>
                                        <p:tgtEl>
                                          <p:spTgt spid="17"/>
                                        </p:tgtEl>
                                        <p:attrNameLst>
                                          <p:attrName>ppt_w</p:attrName>
                                        </p:attrNameLst>
                                      </p:cBhvr>
                                      <p:tavLst>
                                        <p:tav tm="0">
                                          <p:val>
                                            <p:strVal val="4/3*#ppt_w"/>
                                          </p:val>
                                        </p:tav>
                                        <p:tav tm="100000">
                                          <p:val>
                                            <p:strVal val="#ppt_w"/>
                                          </p:val>
                                        </p:tav>
                                      </p:tavLst>
                                    </p:anim>
                                    <p:anim calcmode="lin" valueType="num">
                                      <p:cBhvr>
                                        <p:cTn id="31" dur="4000" fill="hold"/>
                                        <p:tgtEl>
                                          <p:spTgt spid="17"/>
                                        </p:tgtEl>
                                        <p:attrNameLst>
                                          <p:attrName>ppt_h</p:attrName>
                                        </p:attrNameLst>
                                      </p:cBhvr>
                                      <p:tavLst>
                                        <p:tav tm="0">
                                          <p:val>
                                            <p:strVal val="4/3*#ppt_h"/>
                                          </p:val>
                                        </p:tav>
                                        <p:tav tm="100000">
                                          <p:val>
                                            <p:strVal val="#ppt_h"/>
                                          </p:val>
                                        </p:tav>
                                      </p:tavLst>
                                    </p:anim>
                                  </p:childTnLst>
                                </p:cTn>
                              </p:par>
                              <p:par>
                                <p:cTn id="32" presetID="42" presetClass="entr" presetSubtype="0" fill="hold" nodeType="withEffect">
                                  <p:stCondLst>
                                    <p:cond delay="200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4000"/>
                                        <p:tgtEl>
                                          <p:spTgt spid="17"/>
                                        </p:tgtEl>
                                      </p:cBhvr>
                                    </p:animEffect>
                                    <p:anim calcmode="lin" valueType="num">
                                      <p:cBhvr>
                                        <p:cTn id="35" dur="4000" fill="hold"/>
                                        <p:tgtEl>
                                          <p:spTgt spid="17"/>
                                        </p:tgtEl>
                                        <p:attrNameLst>
                                          <p:attrName>ppt_x</p:attrName>
                                        </p:attrNameLst>
                                      </p:cBhvr>
                                      <p:tavLst>
                                        <p:tav tm="0">
                                          <p:val>
                                            <p:strVal val="#ppt_x"/>
                                          </p:val>
                                        </p:tav>
                                        <p:tav tm="100000">
                                          <p:val>
                                            <p:strVal val="#ppt_x"/>
                                          </p:val>
                                        </p:tav>
                                      </p:tavLst>
                                    </p:anim>
                                    <p:anim calcmode="lin" valueType="num">
                                      <p:cBhvr>
                                        <p:cTn id="36" dur="4000" fill="hold"/>
                                        <p:tgtEl>
                                          <p:spTgt spid="17"/>
                                        </p:tgtEl>
                                        <p:attrNameLst>
                                          <p:attrName>ppt_y</p:attrName>
                                        </p:attrNameLst>
                                      </p:cBhvr>
                                      <p:tavLst>
                                        <p:tav tm="0">
                                          <p:val>
                                            <p:strVal val="#ppt_y+.1"/>
                                          </p:val>
                                        </p:tav>
                                        <p:tav tm="100000">
                                          <p:val>
                                            <p:strVal val="#ppt_y"/>
                                          </p:val>
                                        </p:tav>
                                      </p:tavLst>
                                    </p:anim>
                                  </p:childTnLst>
                                </p:cTn>
                              </p:par>
                            </p:childTnLst>
                          </p:cTn>
                        </p:par>
                        <p:par>
                          <p:cTn id="37" fill="hold">
                            <p:stCondLst>
                              <p:cond delay="318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1"/>
                                          </p:val>
                                        </p:tav>
                                        <p:tav tm="100000">
                                          <p:val>
                                            <p:strVal val="#ppt_x"/>
                                          </p:val>
                                        </p:tav>
                                      </p:tavLst>
                                    </p:anim>
                                    <p:anim calcmode="lin" valueType="num">
                                      <p:cBhvr>
                                        <p:cTn id="4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85720"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i="1" dirty="0" err="1" smtClean="0">
                <a:effectLst>
                  <a:glow rad="101600">
                    <a:srgbClr val="C00000">
                      <a:alpha val="60000"/>
                    </a:srgbClr>
                  </a:glow>
                  <a:outerShdw blurRad="38100" dist="38100" dir="2700000" algn="tl">
                    <a:srgbClr val="000000">
                      <a:alpha val="43137"/>
                    </a:srgbClr>
                  </a:outerShdw>
                </a:effectLst>
              </a:rPr>
              <a:t>Cabanyal</a:t>
            </a:r>
            <a:r>
              <a:rPr lang="es-ES" i="1" dirty="0" smtClean="0">
                <a:effectLst>
                  <a:glow rad="101600">
                    <a:srgbClr val="C00000">
                      <a:alpha val="60000"/>
                    </a:srgbClr>
                  </a:glow>
                  <a:outerShdw blurRad="38100" dist="38100" dir="2700000" algn="tl">
                    <a:srgbClr val="000000">
                      <a:alpha val="43137"/>
                    </a:srgbClr>
                  </a:outerShdw>
                </a:effectLst>
              </a:rPr>
              <a:t> es uno de los mercados navideños favoritos de los valencianos, y en 2026 volverá. Tal y como dicta la tradición, tras la Cabalgata de Reyes, muchas familias acuden a este punto para buscar regalos de última hora, dulces o un poco del conocido ‘carbón’.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85720"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preciosas calles de Valencia se iluminarán con la llegada de la Navidad para ofrecer a todos aquellos que la visiten la posibilidad de disfrutar de una experiencia única. Destaca el mercadillo navideño de la Ciudad de las Artes y las Ciencias, que estará abierto del 13 de diciembre y seguirá abierto hasta el 6 de enero de 2026.</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5000">
        <p14:doors dir="vert"/>
      </p:transition>
    </mc:Choice>
    <mc:Fallback>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6800"/>
                            </p:stCondLst>
                            <p:childTnLst>
                              <p:par>
                                <p:cTn id="19" presetID="10" presetClass="entr" presetSubtype="0" fill="hold" nodeType="after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328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a:stretch>
            <a:fillRect/>
          </a:stretch>
        </p:blipFill>
        <p:spPr bwMode="auto">
          <a:xfrm>
            <a:off x="0" y="0"/>
            <a:ext cx="9144000" cy="5710238"/>
          </a:xfrm>
          <a:prstGeom prst="rect">
            <a:avLst/>
          </a:prstGeom>
          <a:noFill/>
          <a:ln w="9525">
            <a:noFill/>
            <a:miter lim="800000"/>
            <a:headEnd/>
            <a:tailEnd/>
          </a:ln>
        </p:spPr>
      </p:pic>
      <p:sp>
        <p:nvSpPr>
          <p:cNvPr id="7" name="6 CuadroTexto"/>
          <p:cNvSpPr txBox="1"/>
          <p:nvPr/>
        </p:nvSpPr>
        <p:spPr>
          <a:xfrm>
            <a:off x="2500298" y="571484"/>
            <a:ext cx="3687228"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Mercadillo Navideño de Vigo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mercadillo navideño de Vigo en 2025 se ubica principalmente en la Plaza de Compostela (Cíes </a:t>
            </a:r>
            <a:r>
              <a:rPr lang="es-ES" i="1" dirty="0" err="1" smtClean="0">
                <a:effectLst>
                  <a:glow rad="101600">
                    <a:srgbClr val="C00000">
                      <a:alpha val="60000"/>
                    </a:srgbClr>
                  </a:glow>
                  <a:outerShdw blurRad="38100" dist="38100" dir="2700000" algn="tl">
                    <a:srgbClr val="000000">
                      <a:alpha val="43137"/>
                    </a:srgbClr>
                  </a:outerShdw>
                </a:effectLst>
              </a:rPr>
              <a:t>Market</a:t>
            </a:r>
            <a:r>
              <a:rPr lang="es-ES" i="1" dirty="0" smtClean="0">
                <a:effectLst>
                  <a:glow rad="101600">
                    <a:srgbClr val="C00000">
                      <a:alpha val="60000"/>
                    </a:srgbClr>
                  </a:glow>
                  <a:outerShdw blurRad="38100" dist="38100" dir="2700000" algn="tl">
                    <a:srgbClr val="000000">
                      <a:alpha val="43137"/>
                    </a:srgbClr>
                  </a:outerShdw>
                </a:effectLst>
              </a:rPr>
              <a:t>) y en la Alameda de </a:t>
            </a:r>
            <a:r>
              <a:rPr lang="es-ES" i="1" dirty="0" err="1" smtClean="0">
                <a:effectLst>
                  <a:glow rad="101600">
                    <a:srgbClr val="C00000">
                      <a:alpha val="60000"/>
                    </a:srgbClr>
                  </a:glow>
                  <a:outerShdw blurRad="38100" dist="38100" dir="2700000" algn="tl">
                    <a:srgbClr val="000000">
                      <a:alpha val="43137"/>
                    </a:srgbClr>
                  </a:outerShdw>
                </a:effectLst>
              </a:rPr>
              <a:t>Bouzas</a:t>
            </a:r>
            <a:r>
              <a:rPr lang="es-ES" i="1" dirty="0" smtClean="0">
                <a:effectLst>
                  <a:glow rad="101600">
                    <a:srgbClr val="C00000">
                      <a:alpha val="60000"/>
                    </a:srgbClr>
                  </a:glow>
                  <a:outerShdw blurRad="38100" dist="38100" dir="2700000" algn="tl">
                    <a:srgbClr val="000000">
                      <a:alpha val="43137"/>
                    </a:srgbClr>
                  </a:outerShdw>
                </a:effectLst>
              </a:rPr>
              <a:t>, con el añadido de un nuevo mercadillo en la plaza del centro comercial </a:t>
            </a:r>
            <a:r>
              <a:rPr lang="es-ES" i="1" dirty="0" err="1" smtClean="0">
                <a:effectLst>
                  <a:glow rad="101600">
                    <a:srgbClr val="C00000">
                      <a:alpha val="60000"/>
                    </a:srgbClr>
                  </a:glow>
                  <a:outerShdw blurRad="38100" dist="38100" dir="2700000" algn="tl">
                    <a:srgbClr val="000000">
                      <a:alpha val="43137"/>
                    </a:srgbClr>
                  </a:outerShdw>
                </a:effectLst>
              </a:rPr>
              <a:t>Vialia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642910"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estos mercados se pueden encontrar puestos con artesanía, regalos, y comida de temporada como castañas y churros. La calle Príncipe también está decorada con luces y alberga puestos de venta.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51000">
        <p14:shred/>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4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par>
                          <p:cTn id="25" fill="hold">
                            <p:stCondLst>
                              <p:cond delay="24600"/>
                            </p:stCondLst>
                            <p:childTnLst>
                              <p:par>
                                <p:cTn id="26" presetID="42" presetClass="exit" presetSubtype="0" fill="hold" nodeType="afterEffect">
                                  <p:stCondLst>
                                    <p:cond delay="2000"/>
                                  </p:stCondLst>
                                  <p:childTnLst>
                                    <p:animEffect transition="out" filter="fade">
                                      <p:cBhvr>
                                        <p:cTn id="27" dur="4000"/>
                                        <p:tgtEl>
                                          <p:spTgt spid="4"/>
                                        </p:tgtEl>
                                      </p:cBhvr>
                                    </p:animEffect>
                                    <p:anim calcmode="lin" valueType="num">
                                      <p:cBhvr>
                                        <p:cTn id="28" dur="4000"/>
                                        <p:tgtEl>
                                          <p:spTgt spid="4"/>
                                        </p:tgtEl>
                                        <p:attrNameLst>
                                          <p:attrName>ppt_x</p:attrName>
                                        </p:attrNameLst>
                                      </p:cBhvr>
                                      <p:tavLst>
                                        <p:tav tm="0">
                                          <p:val>
                                            <p:strVal val="ppt_x"/>
                                          </p:val>
                                        </p:tav>
                                        <p:tav tm="100000">
                                          <p:val>
                                            <p:strVal val="ppt_x"/>
                                          </p:val>
                                        </p:tav>
                                      </p:tavLst>
                                    </p:anim>
                                    <p:anim calcmode="lin" valueType="num">
                                      <p:cBhvr>
                                        <p:cTn id="29" dur="4000"/>
                                        <p:tgtEl>
                                          <p:spTgt spid="4"/>
                                        </p:tgtEl>
                                        <p:attrNameLst>
                                          <p:attrName>ppt_y</p:attrName>
                                        </p:attrNameLst>
                                      </p:cBhvr>
                                      <p:tavLst>
                                        <p:tav tm="0">
                                          <p:val>
                                            <p:strVal val="ppt_y"/>
                                          </p:val>
                                        </p:tav>
                                        <p:tav tm="100000">
                                          <p:val>
                                            <p:strVal val="ppt_y+.1"/>
                                          </p:val>
                                        </p:tav>
                                      </p:tavLst>
                                    </p:anim>
                                    <p:set>
                                      <p:cBhvr>
                                        <p:cTn id="30" dur="1" fill="hold">
                                          <p:stCondLst>
                                            <p:cond delay="3999"/>
                                          </p:stCondLst>
                                        </p:cTn>
                                        <p:tgtEl>
                                          <p:spTgt spid="4"/>
                                        </p:tgtEl>
                                        <p:attrNameLst>
                                          <p:attrName>style.visibility</p:attrName>
                                        </p:attrNameLst>
                                      </p:cBhvr>
                                      <p:to>
                                        <p:strVal val="hidden"/>
                                      </p:to>
                                    </p:set>
                                  </p:childTnLst>
                                </p:cTn>
                              </p:par>
                              <p:par>
                                <p:cTn id="31" presetID="23" presetClass="exit" presetSubtype="16" fill="hold" nodeType="withEffect">
                                  <p:stCondLst>
                                    <p:cond delay="2000"/>
                                  </p:stCondLst>
                                  <p:childTnLst>
                                    <p:anim calcmode="lin" valueType="num">
                                      <p:cBhvr>
                                        <p:cTn id="32" dur="4000"/>
                                        <p:tgtEl>
                                          <p:spTgt spid="4"/>
                                        </p:tgtEl>
                                        <p:attrNameLst>
                                          <p:attrName>ppt_w</p:attrName>
                                        </p:attrNameLst>
                                      </p:cBhvr>
                                      <p:tavLst>
                                        <p:tav tm="0">
                                          <p:val>
                                            <p:strVal val="ppt_w"/>
                                          </p:val>
                                        </p:tav>
                                        <p:tav tm="100000">
                                          <p:val>
                                            <p:strVal val="4*ppt_w"/>
                                          </p:val>
                                        </p:tav>
                                      </p:tavLst>
                                    </p:anim>
                                    <p:anim calcmode="lin" valueType="num">
                                      <p:cBhvr>
                                        <p:cTn id="33" dur="4000"/>
                                        <p:tgtEl>
                                          <p:spTgt spid="4"/>
                                        </p:tgtEl>
                                        <p:attrNameLst>
                                          <p:attrName>ppt_h</p:attrName>
                                        </p:attrNameLst>
                                      </p:cBhvr>
                                      <p:tavLst>
                                        <p:tav tm="0">
                                          <p:val>
                                            <p:strVal val="ppt_h"/>
                                          </p:val>
                                        </p:tav>
                                        <p:tav tm="100000">
                                          <p:val>
                                            <p:strVal val="4*ppt_h"/>
                                          </p:val>
                                        </p:tav>
                                      </p:tavLst>
                                    </p:anim>
                                    <p:set>
                                      <p:cBhvr>
                                        <p:cTn id="34" dur="1" fill="hold">
                                          <p:stCondLst>
                                            <p:cond delay="3999"/>
                                          </p:stCondLst>
                                        </p:cTn>
                                        <p:tgtEl>
                                          <p:spTgt spid="4"/>
                                        </p:tgtEl>
                                        <p:attrNameLst>
                                          <p:attrName>style.visibility</p:attrName>
                                        </p:attrNameLst>
                                      </p:cBhvr>
                                      <p:to>
                                        <p:strVal val="hidden"/>
                                      </p:to>
                                    </p:set>
                                  </p:childTnLst>
                                </p:cTn>
                              </p:par>
                              <p:par>
                                <p:cTn id="35" presetID="42" presetClass="entr" presetSubtype="0" fill="hold" nodeType="withEffect">
                                  <p:stCondLst>
                                    <p:cond delay="200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4000"/>
                                        <p:tgtEl>
                                          <p:spTgt spid="15"/>
                                        </p:tgtEl>
                                      </p:cBhvr>
                                    </p:animEffect>
                                    <p:anim calcmode="lin" valueType="num">
                                      <p:cBhvr>
                                        <p:cTn id="38" dur="4000" fill="hold"/>
                                        <p:tgtEl>
                                          <p:spTgt spid="15"/>
                                        </p:tgtEl>
                                        <p:attrNameLst>
                                          <p:attrName>ppt_x</p:attrName>
                                        </p:attrNameLst>
                                      </p:cBhvr>
                                      <p:tavLst>
                                        <p:tav tm="0">
                                          <p:val>
                                            <p:strVal val="#ppt_x"/>
                                          </p:val>
                                        </p:tav>
                                        <p:tav tm="100000">
                                          <p:val>
                                            <p:strVal val="#ppt_x"/>
                                          </p:val>
                                        </p:tav>
                                      </p:tavLst>
                                    </p:anim>
                                    <p:anim calcmode="lin" valueType="num">
                                      <p:cBhvr>
                                        <p:cTn id="39" dur="4000" fill="hold"/>
                                        <p:tgtEl>
                                          <p:spTgt spid="15"/>
                                        </p:tgtEl>
                                        <p:attrNameLst>
                                          <p:attrName>ppt_y</p:attrName>
                                        </p:attrNameLst>
                                      </p:cBhvr>
                                      <p:tavLst>
                                        <p:tav tm="0">
                                          <p:val>
                                            <p:strVal val="#ppt_y+.1"/>
                                          </p:val>
                                        </p:tav>
                                        <p:tav tm="100000">
                                          <p:val>
                                            <p:strVal val="#ppt_y"/>
                                          </p:val>
                                        </p:tav>
                                      </p:tavLst>
                                    </p:anim>
                                  </p:childTnLst>
                                </p:cTn>
                              </p:par>
                              <p:par>
                                <p:cTn id="40" presetID="23" presetClass="entr" presetSubtype="288" fill="hold" nodeType="withEffect">
                                  <p:stCondLst>
                                    <p:cond delay="2000"/>
                                  </p:stCondLst>
                                  <p:childTnLst>
                                    <p:set>
                                      <p:cBhvr>
                                        <p:cTn id="41" dur="1" fill="hold">
                                          <p:stCondLst>
                                            <p:cond delay="0"/>
                                          </p:stCondLst>
                                        </p:cTn>
                                        <p:tgtEl>
                                          <p:spTgt spid="15"/>
                                        </p:tgtEl>
                                        <p:attrNameLst>
                                          <p:attrName>style.visibility</p:attrName>
                                        </p:attrNameLst>
                                      </p:cBhvr>
                                      <p:to>
                                        <p:strVal val="visible"/>
                                      </p:to>
                                    </p:set>
                                    <p:anim calcmode="lin" valueType="num">
                                      <p:cBhvr>
                                        <p:cTn id="42" dur="4000" fill="hold"/>
                                        <p:tgtEl>
                                          <p:spTgt spid="15"/>
                                        </p:tgtEl>
                                        <p:attrNameLst>
                                          <p:attrName>ppt_w</p:attrName>
                                        </p:attrNameLst>
                                      </p:cBhvr>
                                      <p:tavLst>
                                        <p:tav tm="0">
                                          <p:val>
                                            <p:strVal val="4/3*#ppt_w"/>
                                          </p:val>
                                        </p:tav>
                                        <p:tav tm="100000">
                                          <p:val>
                                            <p:strVal val="#ppt_w"/>
                                          </p:val>
                                        </p:tav>
                                      </p:tavLst>
                                    </p:anim>
                                    <p:anim calcmode="lin" valueType="num">
                                      <p:cBhvr>
                                        <p:cTn id="43" dur="4000" fill="hold"/>
                                        <p:tgtEl>
                                          <p:spTgt spid="15"/>
                                        </p:tgtEl>
                                        <p:attrNameLst>
                                          <p:attrName>ppt_h</p:attrName>
                                        </p:attrNameLst>
                                      </p:cBhvr>
                                      <p:tavLst>
                                        <p:tav tm="0">
                                          <p:val>
                                            <p:strVal val="4/3*#ppt_h"/>
                                          </p:val>
                                        </p:tav>
                                        <p:tav tm="100000">
                                          <p:val>
                                            <p:strVal val="#ppt_h"/>
                                          </p:val>
                                        </p:tav>
                                      </p:tavLst>
                                    </p:anim>
                                  </p:childTnLst>
                                </p:cTn>
                              </p:par>
                            </p:childTnLst>
                          </p:cTn>
                        </p:par>
                        <p:par>
                          <p:cTn id="44" fill="hold">
                            <p:stCondLst>
                              <p:cond delay="30600"/>
                            </p:stCondLst>
                            <p:childTnLst>
                              <p:par>
                                <p:cTn id="45" presetID="40" presetClass="entr" presetSubtype="0" fill="hold" grpId="0" nodeType="afterEffect">
                                  <p:stCondLst>
                                    <p:cond delay="0"/>
                                  </p:stCondLst>
                                  <p:iterate type="lt">
                                    <p:tmPct val="10000"/>
                                  </p:iterate>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anim calcmode="lin" valueType="num">
                                      <p:cBhvr>
                                        <p:cTn id="48" dur="1000" fill="hold"/>
                                        <p:tgtEl>
                                          <p:spTgt spid="8"/>
                                        </p:tgtEl>
                                        <p:attrNameLst>
                                          <p:attrName>ppt_x</p:attrName>
                                        </p:attrNameLst>
                                      </p:cBhvr>
                                      <p:tavLst>
                                        <p:tav tm="0">
                                          <p:val>
                                            <p:strVal val="#ppt_x-.1"/>
                                          </p:val>
                                        </p:tav>
                                        <p:tav tm="100000">
                                          <p:val>
                                            <p:strVal val="#ppt_x"/>
                                          </p:val>
                                        </p:tav>
                                      </p:tavLst>
                                    </p:anim>
                                    <p:anim calcmode="lin" valueType="num">
                                      <p:cBhvr>
                                        <p:cTn id="4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Cada año, Vigo se viste de gala en estas fechas y no podía faltar el Cíes </a:t>
            </a:r>
            <a:r>
              <a:rPr lang="es-ES" i="1" dirty="0" err="1" smtClean="0">
                <a:effectLst>
                  <a:glow rad="101600">
                    <a:srgbClr val="C00000">
                      <a:alpha val="60000"/>
                    </a:srgbClr>
                  </a:glow>
                  <a:outerShdw blurRad="38100" dist="38100" dir="2700000" algn="tl">
                    <a:srgbClr val="000000">
                      <a:alpha val="43137"/>
                    </a:srgbClr>
                  </a:outerShdw>
                </a:effectLst>
              </a:rPr>
              <a:t>Market</a:t>
            </a:r>
            <a:r>
              <a:rPr lang="es-ES" i="1" dirty="0" smtClean="0">
                <a:effectLst>
                  <a:glow rad="101600">
                    <a:srgbClr val="C00000">
                      <a:alpha val="60000"/>
                    </a:srgbClr>
                  </a:glow>
                  <a:outerShdw blurRad="38100" dist="38100" dir="2700000" algn="tl">
                    <a:srgbClr val="000000">
                      <a:alpha val="43137"/>
                    </a:srgbClr>
                  </a:outerShdw>
                </a:effectLst>
              </a:rPr>
              <a:t>. La alameda, el primer jardín público de Vigo, acoge entre sus árboles y sus valiosas esculturas este famoso y espectacular mercado navideño.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35" name="34 Imagen" descr="146123_maskonur-czerwony-dziob-roslinka.jpg"/>
          <p:cNvPicPr>
            <a:picLocks noGrp="1" noChangeAspect="1"/>
          </p:cNvPicPr>
          <p:nvPr isPhoto="1"/>
        </p:nvPicPr>
        <p:blipFill>
          <a:blip r:embed="rId3"/>
          <a:stretch>
            <a:fillRect/>
          </a:stretch>
        </p:blipFill>
        <p:spPr bwMode="auto">
          <a:xfrm>
            <a:off x="0" y="-428648"/>
            <a:ext cx="9144000" cy="6143648"/>
          </a:xfrm>
          <a:prstGeom prst="rect">
            <a:avLst/>
          </a:prstGeom>
          <a:noFill/>
          <a:ln w="9525">
            <a:noFill/>
            <a:miter lim="800000"/>
            <a:headEnd/>
            <a:tailEnd/>
          </a:ln>
        </p:spPr>
      </p:pic>
      <p:sp>
        <p:nvSpPr>
          <p:cNvPr id="6" name="5 CuadroTexto"/>
          <p:cNvSpPr txBox="1"/>
          <p:nvPr/>
        </p:nvSpPr>
        <p:spPr>
          <a:xfrm>
            <a:off x="714348" y="4643450"/>
            <a:ext cx="792961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sus casetas de la plaza de Compostela encontraréis dulces, decoración artesanal, figuritas para el belén y ropa navideña. Y, por supuesto, mucho ambiente y estupenda gastronomía de temporada.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50000">
        <p14:shred/>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3300"/>
                            </p:stCondLst>
                            <p:childTnLst>
                              <p:par>
                                <p:cTn id="19" presetID="23" presetClass="exit" presetSubtype="272" fill="hold" nodeType="afterEffect">
                                  <p:stCondLst>
                                    <p:cond delay="2000"/>
                                  </p:stCondLst>
                                  <p:childTnLst>
                                    <p:anim calcmode="lin" valueType="num">
                                      <p:cBhvr>
                                        <p:cTn id="20" dur="4000"/>
                                        <p:tgtEl>
                                          <p:spTgt spid="4"/>
                                        </p:tgtEl>
                                        <p:attrNameLst>
                                          <p:attrName>ppt_w</p:attrName>
                                        </p:attrNameLst>
                                      </p:cBhvr>
                                      <p:tavLst>
                                        <p:tav tm="0">
                                          <p:val>
                                            <p:strVal val="ppt_w"/>
                                          </p:val>
                                        </p:tav>
                                        <p:tav tm="100000">
                                          <p:val>
                                            <p:strVal val="4/3*ppt_w"/>
                                          </p:val>
                                        </p:tav>
                                      </p:tavLst>
                                    </p:anim>
                                    <p:anim calcmode="lin" valueType="num">
                                      <p:cBhvr>
                                        <p:cTn id="21" dur="4000"/>
                                        <p:tgtEl>
                                          <p:spTgt spid="4"/>
                                        </p:tgtEl>
                                        <p:attrNameLst>
                                          <p:attrName>ppt_h</p:attrName>
                                        </p:attrNameLst>
                                      </p:cBhvr>
                                      <p:tavLst>
                                        <p:tav tm="0">
                                          <p:val>
                                            <p:strVal val="ppt_h"/>
                                          </p:val>
                                        </p:tav>
                                        <p:tav tm="100000">
                                          <p:val>
                                            <p:strVal val="4/3*ppt_h"/>
                                          </p:val>
                                        </p:tav>
                                      </p:tavLst>
                                    </p:anim>
                                    <p:set>
                                      <p:cBhvr>
                                        <p:cTn id="22" dur="1" fill="hold">
                                          <p:stCondLst>
                                            <p:cond delay="3999"/>
                                          </p:stCondLst>
                                        </p:cTn>
                                        <p:tgtEl>
                                          <p:spTgt spid="4"/>
                                        </p:tgtEl>
                                        <p:attrNameLst>
                                          <p:attrName>style.visibility</p:attrName>
                                        </p:attrNameLst>
                                      </p:cBhvr>
                                      <p:to>
                                        <p:strVal val="hidden"/>
                                      </p:to>
                                    </p:set>
                                  </p:childTnLst>
                                </p:cTn>
                              </p:par>
                              <p:par>
                                <p:cTn id="23" presetID="50" presetClass="exit" presetSubtype="0" accel="100000" fill="hold" nodeType="withEffect">
                                  <p:stCondLst>
                                    <p:cond delay="2000"/>
                                  </p:stCondLst>
                                  <p:childTnLst>
                                    <p:anim calcmode="lin" valueType="num">
                                      <p:cBhvr>
                                        <p:cTn id="24" dur="4000"/>
                                        <p:tgtEl>
                                          <p:spTgt spid="4"/>
                                        </p:tgtEl>
                                        <p:attrNameLst>
                                          <p:attrName>ppt_w</p:attrName>
                                        </p:attrNameLst>
                                      </p:cBhvr>
                                      <p:tavLst>
                                        <p:tav tm="0">
                                          <p:val>
                                            <p:strVal val="ppt_w"/>
                                          </p:val>
                                        </p:tav>
                                        <p:tav tm="100000">
                                          <p:val>
                                            <p:strVal val="ppt_w+.3"/>
                                          </p:val>
                                        </p:tav>
                                      </p:tavLst>
                                    </p:anim>
                                    <p:anim calcmode="lin" valueType="num">
                                      <p:cBhvr>
                                        <p:cTn id="25" dur="4000"/>
                                        <p:tgtEl>
                                          <p:spTgt spid="4"/>
                                        </p:tgtEl>
                                        <p:attrNameLst>
                                          <p:attrName>ppt_h</p:attrName>
                                        </p:attrNameLst>
                                      </p:cBhvr>
                                      <p:tavLst>
                                        <p:tav tm="0">
                                          <p:val>
                                            <p:strVal val="ppt_h"/>
                                          </p:val>
                                        </p:tav>
                                        <p:tav tm="100000">
                                          <p:val>
                                            <p:strVal val="ppt_h"/>
                                          </p:val>
                                        </p:tav>
                                      </p:tavLst>
                                    </p:anim>
                                    <p:animEffect transition="out" filter="fade">
                                      <p:cBhvr>
                                        <p:cTn id="26" dur="4000"/>
                                        <p:tgtEl>
                                          <p:spTgt spid="4"/>
                                        </p:tgtEl>
                                      </p:cBhvr>
                                    </p:animEffect>
                                    <p:set>
                                      <p:cBhvr>
                                        <p:cTn id="27" dur="1" fill="hold">
                                          <p:stCondLst>
                                            <p:cond delay="3999"/>
                                          </p:stCondLst>
                                        </p:cTn>
                                        <p:tgtEl>
                                          <p:spTgt spid="4"/>
                                        </p:tgtEl>
                                        <p:attrNameLst>
                                          <p:attrName>style.visibility</p:attrName>
                                        </p:attrNameLst>
                                      </p:cBhvr>
                                      <p:to>
                                        <p:strVal val="hidden"/>
                                      </p:to>
                                    </p:set>
                                  </p:childTnLst>
                                </p:cTn>
                              </p:par>
                              <p:par>
                                <p:cTn id="28" presetID="23" presetClass="entr" presetSubtype="288" fill="hold" nodeType="withEffect">
                                  <p:stCondLst>
                                    <p:cond delay="2000"/>
                                  </p:stCondLst>
                                  <p:childTnLst>
                                    <p:set>
                                      <p:cBhvr>
                                        <p:cTn id="29" dur="1" fill="hold">
                                          <p:stCondLst>
                                            <p:cond delay="0"/>
                                          </p:stCondLst>
                                        </p:cTn>
                                        <p:tgtEl>
                                          <p:spTgt spid="35"/>
                                        </p:tgtEl>
                                        <p:attrNameLst>
                                          <p:attrName>style.visibility</p:attrName>
                                        </p:attrNameLst>
                                      </p:cBhvr>
                                      <p:to>
                                        <p:strVal val="visible"/>
                                      </p:to>
                                    </p:set>
                                    <p:anim calcmode="lin" valueType="num">
                                      <p:cBhvr>
                                        <p:cTn id="30" dur="4000" fill="hold"/>
                                        <p:tgtEl>
                                          <p:spTgt spid="35"/>
                                        </p:tgtEl>
                                        <p:attrNameLst>
                                          <p:attrName>ppt_w</p:attrName>
                                        </p:attrNameLst>
                                      </p:cBhvr>
                                      <p:tavLst>
                                        <p:tav tm="0">
                                          <p:val>
                                            <p:strVal val="4/3*#ppt_w"/>
                                          </p:val>
                                        </p:tav>
                                        <p:tav tm="100000">
                                          <p:val>
                                            <p:strVal val="#ppt_w"/>
                                          </p:val>
                                        </p:tav>
                                      </p:tavLst>
                                    </p:anim>
                                    <p:anim calcmode="lin" valueType="num">
                                      <p:cBhvr>
                                        <p:cTn id="31" dur="4000" fill="hold"/>
                                        <p:tgtEl>
                                          <p:spTgt spid="35"/>
                                        </p:tgtEl>
                                        <p:attrNameLst>
                                          <p:attrName>ppt_h</p:attrName>
                                        </p:attrNameLst>
                                      </p:cBhvr>
                                      <p:tavLst>
                                        <p:tav tm="0">
                                          <p:val>
                                            <p:strVal val="4/3*#ppt_h"/>
                                          </p:val>
                                        </p:tav>
                                        <p:tav tm="100000">
                                          <p:val>
                                            <p:strVal val="#ppt_h"/>
                                          </p:val>
                                        </p:tav>
                                      </p:tavLst>
                                    </p:anim>
                                  </p:childTnLst>
                                </p:cTn>
                              </p:par>
                              <p:par>
                                <p:cTn id="32" presetID="47" presetClass="entr" presetSubtype="0" fill="hold" nodeType="withEffect">
                                  <p:stCondLst>
                                    <p:cond delay="200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4000"/>
                                        <p:tgtEl>
                                          <p:spTgt spid="35"/>
                                        </p:tgtEl>
                                      </p:cBhvr>
                                    </p:animEffect>
                                    <p:anim calcmode="lin" valueType="num">
                                      <p:cBhvr>
                                        <p:cTn id="35" dur="4000" fill="hold"/>
                                        <p:tgtEl>
                                          <p:spTgt spid="35"/>
                                        </p:tgtEl>
                                        <p:attrNameLst>
                                          <p:attrName>ppt_x</p:attrName>
                                        </p:attrNameLst>
                                      </p:cBhvr>
                                      <p:tavLst>
                                        <p:tav tm="0">
                                          <p:val>
                                            <p:strVal val="#ppt_x"/>
                                          </p:val>
                                        </p:tav>
                                        <p:tav tm="100000">
                                          <p:val>
                                            <p:strVal val="#ppt_x"/>
                                          </p:val>
                                        </p:tav>
                                      </p:tavLst>
                                    </p:anim>
                                    <p:anim calcmode="lin" valueType="num">
                                      <p:cBhvr>
                                        <p:cTn id="36" dur="4000" fill="hold"/>
                                        <p:tgtEl>
                                          <p:spTgt spid="35"/>
                                        </p:tgtEl>
                                        <p:attrNameLst>
                                          <p:attrName>ppt_y</p:attrName>
                                        </p:attrNameLst>
                                      </p:cBhvr>
                                      <p:tavLst>
                                        <p:tav tm="0">
                                          <p:val>
                                            <p:strVal val="#ppt_y-.1"/>
                                          </p:val>
                                        </p:tav>
                                        <p:tav tm="100000">
                                          <p:val>
                                            <p:strVal val="#ppt_y"/>
                                          </p:val>
                                        </p:tav>
                                      </p:tavLst>
                                    </p:anim>
                                  </p:childTnLst>
                                </p:cTn>
                              </p:par>
                            </p:childTnLst>
                          </p:cTn>
                        </p:par>
                        <p:par>
                          <p:cTn id="37" fill="hold">
                            <p:stCondLst>
                              <p:cond delay="293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a:stretch>
            <a:fillRect/>
          </a:stretch>
        </p:blipFill>
        <p:spPr>
          <a:xfrm>
            <a:off x="0" y="0"/>
            <a:ext cx="9144000" cy="5715000"/>
          </a:xfrm>
        </p:spPr>
      </p:pic>
      <p:sp>
        <p:nvSpPr>
          <p:cNvPr id="5" name="4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Originales casetas de madera con productos de artesanía, objetos decorativos de la Navidad, gastronomía de temporada, objetos de regalo, en el maravilloso entorno de la Plaza de Compostela.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3 Marcador de contenido" descr="Imagen1.pn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85720"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alameda </a:t>
            </a:r>
            <a:r>
              <a:rPr lang="es-ES" i="1" dirty="0" err="1" smtClean="0">
                <a:effectLst>
                  <a:glow rad="101600">
                    <a:srgbClr val="C00000">
                      <a:alpha val="60000"/>
                    </a:srgbClr>
                  </a:glow>
                  <a:outerShdw blurRad="38100" dist="38100" dir="2700000" algn="tl">
                    <a:srgbClr val="000000">
                      <a:alpha val="43137"/>
                    </a:srgbClr>
                  </a:outerShdw>
                </a:effectLst>
              </a:rPr>
              <a:t>fué</a:t>
            </a:r>
            <a:r>
              <a:rPr lang="es-ES" i="1" dirty="0" smtClean="0">
                <a:effectLst>
                  <a:glow rad="101600">
                    <a:srgbClr val="C00000">
                      <a:alpha val="60000"/>
                    </a:srgbClr>
                  </a:glow>
                  <a:outerShdw blurRad="38100" dist="38100" dir="2700000" algn="tl">
                    <a:srgbClr val="000000">
                      <a:alpha val="43137"/>
                    </a:srgbClr>
                  </a:outerShdw>
                </a:effectLst>
              </a:rPr>
              <a:t> el primer jardín público de Vigo y para esta ocasión acoge entre sus centenarios árboles y sus valiosas esculturas el espectacular mercado navideño "Cíes </a:t>
            </a:r>
            <a:r>
              <a:rPr lang="es-ES" i="1" dirty="0" err="1" smtClean="0">
                <a:effectLst>
                  <a:glow rad="101600">
                    <a:srgbClr val="C00000">
                      <a:alpha val="60000"/>
                    </a:srgbClr>
                  </a:glow>
                  <a:outerShdw blurRad="38100" dist="38100" dir="2700000" algn="tl">
                    <a:srgbClr val="000000">
                      <a:alpha val="43137"/>
                    </a:srgbClr>
                  </a:outerShdw>
                </a:effectLst>
              </a:rPr>
              <a:t>Market</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6000">
        <p14:honeycomb/>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4"/>
                                        </p:tgtEl>
                                        <p:attrNameLst>
                                          <p:attrName>ppt_x</p:attrName>
                                          <p:attrName>ppt_y</p:attrName>
                                        </p:attrNameLst>
                                      </p:cBhvr>
                                    </p:animMotion>
                                    <p:animEffect transition="in" filter="fade">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1100"/>
                            </p:stCondLst>
                            <p:childTnLst>
                              <p:par>
                                <p:cTn id="20" presetID="10" presetClass="exit" presetSubtype="0" fill="hold" nodeType="afterEffect">
                                  <p:stCondLst>
                                    <p:cond delay="2000"/>
                                  </p:stCondLst>
                                  <p:childTnLst>
                                    <p:animEffect transition="out" filter="fade">
                                      <p:cBhvr>
                                        <p:cTn id="21" dur="4000"/>
                                        <p:tgtEl>
                                          <p:spTgt spid="4"/>
                                        </p:tgtEl>
                                      </p:cBhvr>
                                    </p:animEffect>
                                    <p:set>
                                      <p:cBhvr>
                                        <p:cTn id="22" dur="1" fill="hold">
                                          <p:stCondLst>
                                            <p:cond delay="3999"/>
                                          </p:stCondLst>
                                        </p:cTn>
                                        <p:tgtEl>
                                          <p:spTgt spid="4"/>
                                        </p:tgtEl>
                                        <p:attrNameLst>
                                          <p:attrName>style.visibility</p:attrName>
                                        </p:attrNameLst>
                                      </p:cBhvr>
                                      <p:to>
                                        <p:strVal val="hidden"/>
                                      </p:to>
                                    </p:set>
                                  </p:childTnLst>
                                </p:cTn>
                              </p:par>
                              <p:par>
                                <p:cTn id="23" presetID="23" presetClass="exit" presetSubtype="272" fill="hold" nodeType="withEffect">
                                  <p:stCondLst>
                                    <p:cond delay="2000"/>
                                  </p:stCondLst>
                                  <p:childTnLst>
                                    <p:anim calcmode="lin" valueType="num">
                                      <p:cBhvr>
                                        <p:cTn id="24" dur="4000"/>
                                        <p:tgtEl>
                                          <p:spTgt spid="4"/>
                                        </p:tgtEl>
                                        <p:attrNameLst>
                                          <p:attrName>ppt_w</p:attrName>
                                        </p:attrNameLst>
                                      </p:cBhvr>
                                      <p:tavLst>
                                        <p:tav tm="0">
                                          <p:val>
                                            <p:strVal val="ppt_w"/>
                                          </p:val>
                                        </p:tav>
                                        <p:tav tm="100000">
                                          <p:val>
                                            <p:strVal val="4/3*ppt_w"/>
                                          </p:val>
                                        </p:tav>
                                      </p:tavLst>
                                    </p:anim>
                                    <p:anim calcmode="lin" valueType="num">
                                      <p:cBhvr>
                                        <p:cTn id="25" dur="4000"/>
                                        <p:tgtEl>
                                          <p:spTgt spid="4"/>
                                        </p:tgtEl>
                                        <p:attrNameLst>
                                          <p:attrName>ppt_h</p:attrName>
                                        </p:attrNameLst>
                                      </p:cBhvr>
                                      <p:tavLst>
                                        <p:tav tm="0">
                                          <p:val>
                                            <p:strVal val="ppt_h"/>
                                          </p:val>
                                        </p:tav>
                                        <p:tav tm="100000">
                                          <p:val>
                                            <p:strVal val="4/3*ppt_h"/>
                                          </p:val>
                                        </p:tav>
                                      </p:tavLst>
                                    </p:anim>
                                    <p:set>
                                      <p:cBhvr>
                                        <p:cTn id="26" dur="1" fill="hold">
                                          <p:stCondLst>
                                            <p:cond delay="3999"/>
                                          </p:stCondLst>
                                        </p:cTn>
                                        <p:tgtEl>
                                          <p:spTgt spid="4"/>
                                        </p:tgtEl>
                                        <p:attrNameLst>
                                          <p:attrName>style.visibility</p:attrName>
                                        </p:attrNameLst>
                                      </p:cBhvr>
                                      <p:to>
                                        <p:strVal val="hidden"/>
                                      </p:to>
                                    </p:set>
                                  </p:childTnLst>
                                </p:cTn>
                              </p:par>
                              <p:par>
                                <p:cTn id="27" presetID="47" presetClass="entr" presetSubtype="0" fill="hold" nodeType="withEffect">
                                  <p:stCondLst>
                                    <p:cond delay="200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4000"/>
                                        <p:tgtEl>
                                          <p:spTgt spid="7"/>
                                        </p:tgtEl>
                                      </p:cBhvr>
                                    </p:animEffect>
                                    <p:anim calcmode="lin" valueType="num">
                                      <p:cBhvr>
                                        <p:cTn id="30" dur="4000" fill="hold"/>
                                        <p:tgtEl>
                                          <p:spTgt spid="7"/>
                                        </p:tgtEl>
                                        <p:attrNameLst>
                                          <p:attrName>ppt_x</p:attrName>
                                        </p:attrNameLst>
                                      </p:cBhvr>
                                      <p:tavLst>
                                        <p:tav tm="0">
                                          <p:val>
                                            <p:strVal val="#ppt_x"/>
                                          </p:val>
                                        </p:tav>
                                        <p:tav tm="100000">
                                          <p:val>
                                            <p:strVal val="#ppt_x"/>
                                          </p:val>
                                        </p:tav>
                                      </p:tavLst>
                                    </p:anim>
                                    <p:anim calcmode="lin" valueType="num">
                                      <p:cBhvr>
                                        <p:cTn id="31" dur="4000" fill="hold"/>
                                        <p:tgtEl>
                                          <p:spTgt spid="7"/>
                                        </p:tgtEl>
                                        <p:attrNameLst>
                                          <p:attrName>ppt_y</p:attrName>
                                        </p:attrNameLst>
                                      </p:cBhvr>
                                      <p:tavLst>
                                        <p:tav tm="0">
                                          <p:val>
                                            <p:strVal val="#ppt_y-.1"/>
                                          </p:val>
                                        </p:tav>
                                        <p:tav tm="100000">
                                          <p:val>
                                            <p:strVal val="#ppt_y"/>
                                          </p:val>
                                        </p:tav>
                                      </p:tavLst>
                                    </p:anim>
                                  </p:childTnLst>
                                </p:cTn>
                              </p:par>
                              <p:par>
                                <p:cTn id="32" presetID="23" presetClass="entr" presetSubtype="288" fill="hold" nodeType="withEffect">
                                  <p:stCondLst>
                                    <p:cond delay="2000"/>
                                  </p:stCondLst>
                                  <p:childTnLst>
                                    <p:set>
                                      <p:cBhvr>
                                        <p:cTn id="33" dur="1" fill="hold">
                                          <p:stCondLst>
                                            <p:cond delay="0"/>
                                          </p:stCondLst>
                                        </p:cTn>
                                        <p:tgtEl>
                                          <p:spTgt spid="7"/>
                                        </p:tgtEl>
                                        <p:attrNameLst>
                                          <p:attrName>style.visibility</p:attrName>
                                        </p:attrNameLst>
                                      </p:cBhvr>
                                      <p:to>
                                        <p:strVal val="visible"/>
                                      </p:to>
                                    </p:set>
                                    <p:anim calcmode="lin" valueType="num">
                                      <p:cBhvr>
                                        <p:cTn id="34" dur="4000" fill="hold"/>
                                        <p:tgtEl>
                                          <p:spTgt spid="7"/>
                                        </p:tgtEl>
                                        <p:attrNameLst>
                                          <p:attrName>ppt_w</p:attrName>
                                        </p:attrNameLst>
                                      </p:cBhvr>
                                      <p:tavLst>
                                        <p:tav tm="0">
                                          <p:val>
                                            <p:strVal val="4/3*#ppt_w"/>
                                          </p:val>
                                        </p:tav>
                                        <p:tav tm="100000">
                                          <p:val>
                                            <p:strVal val="#ppt_w"/>
                                          </p:val>
                                        </p:tav>
                                      </p:tavLst>
                                    </p:anim>
                                    <p:anim calcmode="lin" valueType="num">
                                      <p:cBhvr>
                                        <p:cTn id="35" dur="4000" fill="hold"/>
                                        <p:tgtEl>
                                          <p:spTgt spid="7"/>
                                        </p:tgtEl>
                                        <p:attrNameLst>
                                          <p:attrName>ppt_h</p:attrName>
                                        </p:attrNameLst>
                                      </p:cBhvr>
                                      <p:tavLst>
                                        <p:tav tm="0">
                                          <p:val>
                                            <p:strVal val="4/3*#ppt_h"/>
                                          </p:val>
                                        </p:tav>
                                        <p:tav tm="100000">
                                          <p:val>
                                            <p:strVal val="#ppt_h"/>
                                          </p:val>
                                        </p:tav>
                                      </p:tavLst>
                                    </p:anim>
                                  </p:childTnLst>
                                </p:cTn>
                              </p:par>
                            </p:childTnLst>
                          </p:cTn>
                        </p:par>
                        <p:par>
                          <p:cTn id="36" fill="hold">
                            <p:stCondLst>
                              <p:cond delay="271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1000"/>
                                        <p:tgtEl>
                                          <p:spTgt spid="6"/>
                                        </p:tgtEl>
                                      </p:cBhvr>
                                    </p:animEffect>
                                    <p:anim calcmode="lin" valueType="num">
                                      <p:cBhvr>
                                        <p:cTn id="40" dur="1000" fill="hold"/>
                                        <p:tgtEl>
                                          <p:spTgt spid="6"/>
                                        </p:tgtEl>
                                        <p:attrNameLst>
                                          <p:attrName>ppt_x</p:attrName>
                                        </p:attrNameLst>
                                      </p:cBhvr>
                                      <p:tavLst>
                                        <p:tav tm="0">
                                          <p:val>
                                            <p:strVal val="#ppt_x-.1"/>
                                          </p:val>
                                        </p:tav>
                                        <p:tav tm="100000">
                                          <p:val>
                                            <p:strVal val="#ppt_x"/>
                                          </p:val>
                                        </p:tav>
                                      </p:tavLst>
                                    </p:anim>
                                    <p:anim calcmode="lin" valueType="num">
                                      <p:cBhvr>
                                        <p:cTn id="4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a:stretch>
            <a:fillRect/>
          </a:stretch>
        </p:blipFill>
        <p:spPr bwMode="auto">
          <a:xfrm>
            <a:off x="-500098" y="0"/>
            <a:ext cx="9644097" cy="5714999"/>
          </a:xfrm>
          <a:prstGeom prst="rect">
            <a:avLst/>
          </a:prstGeom>
          <a:noFill/>
          <a:ln w="9525">
            <a:noFill/>
            <a:miter lim="800000"/>
            <a:headEnd/>
            <a:tailEnd/>
          </a:ln>
        </p:spPr>
      </p:pic>
      <p:sp>
        <p:nvSpPr>
          <p:cNvPr id="6" name="5 CuadroTexto"/>
          <p:cNvSpPr txBox="1"/>
          <p:nvPr/>
        </p:nvSpPr>
        <p:spPr>
          <a:xfrm>
            <a:off x="428596"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«Vamos a tener la mejor Navidad que hizo nunca ninguna ciudad en este planeta», ha remarcado el alcalde. El mercado de la Alameda incluirá varios adornos nuevos, como un Belén Monumental con 20 figuras a tamaño real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142844" y="4357698"/>
            <a:ext cx="878684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capital aragonesa decora la imponente Plaza del Pilar con un precioso mercado navideño que se extenderá hasta el 6 de enero. Es considerado uno de los mercadillos de Navidad más bonitos de España y de Europa debido a su ubicación y a los monumentos que lo rodean.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1357290" y="428608"/>
            <a:ext cx="4330032"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Mercadillo Navideño de Zaragoza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57000">
        <p15:prstTrans prst="curtains"/>
      </p:transition>
    </mc:Choice>
    <mc:Fallback>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p:cTn id="17" dur="1000" fill="hold"/>
                                        <p:tgtEl>
                                          <p:spTgt spid="6"/>
                                        </p:tgtEl>
                                        <p:attrNameLst>
                                          <p:attrName>ppt_x</p:attrName>
                                        </p:attrNameLst>
                                      </p:cBhvr>
                                      <p:tavLst>
                                        <p:tav tm="0">
                                          <p:val>
                                            <p:strVal val="#ppt_x-.1"/>
                                          </p:val>
                                        </p:tav>
                                        <p:tav tm="100000">
                                          <p:val>
                                            <p:strVal val="#ppt_x"/>
                                          </p:val>
                                        </p:tav>
                                      </p:tavLst>
                                    </p:anim>
                                    <p:anim calcmode="lin" valueType="num">
                                      <p:cBhvr>
                                        <p:cTn id="18" dur="10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22800"/>
                            </p:stCondLst>
                            <p:childTnLst>
                              <p:par>
                                <p:cTn id="20" presetID="10" presetClass="entr" presetSubtype="0" fill="hold" nodeType="afterEffect">
                                  <p:stCondLst>
                                    <p:cond delay="20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4000"/>
                                        <p:tgtEl>
                                          <p:spTgt spid="15"/>
                                        </p:tgtEl>
                                      </p:cBhvr>
                                    </p:animEffect>
                                  </p:childTnLst>
                                </p:cTn>
                              </p:par>
                              <p:par>
                                <p:cTn id="23" presetID="50" presetClass="entr" presetSubtype="0" decel="10000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4000" fill="hold"/>
                                        <p:tgtEl>
                                          <p:spTgt spid="15"/>
                                        </p:tgtEl>
                                        <p:attrNameLst>
                                          <p:attrName>ppt_w</p:attrName>
                                        </p:attrNameLst>
                                      </p:cBhvr>
                                      <p:tavLst>
                                        <p:tav tm="0">
                                          <p:val>
                                            <p:strVal val="#ppt_w+.3"/>
                                          </p:val>
                                        </p:tav>
                                        <p:tav tm="100000">
                                          <p:val>
                                            <p:strVal val="#ppt_w"/>
                                          </p:val>
                                        </p:tav>
                                      </p:tavLst>
                                    </p:anim>
                                    <p:anim calcmode="lin" valueType="num">
                                      <p:cBhvr>
                                        <p:cTn id="26" dur="4000" fill="hold"/>
                                        <p:tgtEl>
                                          <p:spTgt spid="15"/>
                                        </p:tgtEl>
                                        <p:attrNameLst>
                                          <p:attrName>ppt_h</p:attrName>
                                        </p:attrNameLst>
                                      </p:cBhvr>
                                      <p:tavLst>
                                        <p:tav tm="0">
                                          <p:val>
                                            <p:strVal val="#ppt_h"/>
                                          </p:val>
                                        </p:tav>
                                        <p:tav tm="100000">
                                          <p:val>
                                            <p:strVal val="#ppt_h"/>
                                          </p:val>
                                        </p:tav>
                                      </p:tavLst>
                                    </p:anim>
                                    <p:animEffect transition="in" filter="fade">
                                      <p:cBhvr>
                                        <p:cTn id="27" dur="4000"/>
                                        <p:tgtEl>
                                          <p:spTgt spid="15"/>
                                        </p:tgtEl>
                                      </p:cBhvr>
                                    </p:animEffect>
                                  </p:childTnLst>
                                </p:cTn>
                              </p:par>
                            </p:childTnLst>
                          </p:cTn>
                        </p:par>
                        <p:par>
                          <p:cTn id="28" fill="hold">
                            <p:stCondLst>
                              <p:cond delay="28800"/>
                            </p:stCondLst>
                            <p:childTnLst>
                              <p:par>
                                <p:cTn id="29" presetID="23" presetClass="entr" presetSubtype="16"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ppt_w</p:attrName>
                                        </p:attrNameLst>
                                      </p:cBhvr>
                                      <p:tavLst>
                                        <p:tav tm="0">
                                          <p:val>
                                            <p:fltVal val="0"/>
                                          </p:val>
                                        </p:tav>
                                        <p:tav tm="100000">
                                          <p:val>
                                            <p:strVal val="#ppt_w"/>
                                          </p:val>
                                        </p:tav>
                                      </p:tavLst>
                                    </p:anim>
                                    <p:anim calcmode="lin" valueType="num">
                                      <p:cBhvr>
                                        <p:cTn id="32" dur="2000" fill="hold"/>
                                        <p:tgtEl>
                                          <p:spTgt spid="5"/>
                                        </p:tgtEl>
                                        <p:attrNameLst>
                                          <p:attrName>ppt_h</p:attrName>
                                        </p:attrNameLst>
                                      </p:cBhvr>
                                      <p:tavLst>
                                        <p:tav tm="0">
                                          <p:val>
                                            <p:fltVal val="0"/>
                                          </p:val>
                                        </p:tav>
                                        <p:tav tm="100000">
                                          <p:val>
                                            <p:strVal val="#ppt_h"/>
                                          </p:val>
                                        </p:tav>
                                      </p:tavLst>
                                    </p:anim>
                                  </p:childTnLst>
                                </p:cTn>
                              </p:par>
                            </p:childTnLst>
                          </p:cTn>
                        </p:par>
                        <p:par>
                          <p:cTn id="33" fill="hold">
                            <p:stCondLst>
                              <p:cond delay="30800"/>
                            </p:stCondLst>
                            <p:childTnLst>
                              <p:par>
                                <p:cTn id="34" presetID="40" presetClass="entr" presetSubtype="0" fill="hold" grpId="0" nodeType="afterEffect">
                                  <p:stCondLst>
                                    <p:cond delay="500"/>
                                  </p:stCondLst>
                                  <p:iterate type="lt">
                                    <p:tmPct val="10000"/>
                                  </p:iterate>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1"/>
                                          </p:val>
                                        </p:tav>
                                        <p:tav tm="100000">
                                          <p:val>
                                            <p:strVal val="#ppt_x"/>
                                          </p:val>
                                        </p:tav>
                                      </p:tavLst>
                                    </p:anim>
                                    <p:anim calcmode="lin" valueType="num">
                                      <p:cBhvr>
                                        <p:cTn id="3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a:stretch>
            <a:fillRect/>
          </a:stretch>
        </p:blipFill>
        <p:spPr bwMode="auto">
          <a:xfrm>
            <a:off x="0" y="11113"/>
            <a:ext cx="9144000" cy="5692775"/>
          </a:xfrm>
          <a:prstGeom prst="rect">
            <a:avLst/>
          </a:prstGeom>
          <a:noFill/>
          <a:ln w="9525">
            <a:noFill/>
            <a:miter lim="800000"/>
            <a:headEnd/>
            <a:tailEnd/>
          </a:ln>
        </p:spPr>
      </p:pic>
      <p:sp>
        <p:nvSpPr>
          <p:cNvPr id="5" name="4 CuadroTexto"/>
          <p:cNvSpPr txBox="1"/>
          <p:nvPr/>
        </p:nvSpPr>
        <p:spPr>
          <a:xfrm>
            <a:off x="500034"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pensamos en grandes mercados de Navidad, nuestra mente viaja a lugares como Alemania, Austria o Polonia. Sin embargo, el mejor lo tenemos más cerca de lo que imaginamos, concretamente en… ¡Zaragoza!</a:t>
            </a:r>
          </a:p>
        </p:txBody>
      </p:sp>
      <p:pic>
        <p:nvPicPr>
          <p:cNvPr id="13" name="12 Imagen" descr="173956_skaly-maskonur.jpg"/>
          <p:cNvPicPr>
            <a:picLocks noGrp="1" noChangeAspect="1"/>
          </p:cNvPicPr>
          <p:nvPr isPhoto="1"/>
        </p:nvPicPr>
        <p:blipFill>
          <a:blip r:embed="rId3"/>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428596"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Siempre nos sentimos más atraídos por lo lejano, por lo exótico, y eso es completamente lógico. Pero de vez en cuando viene bien mirar hacia nuestro entorno, fijarnos en nuestro alrededor y admirar las virtudes y las bellezas de nuestro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3000">
        <p14:prism isInverted="1"/>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1+#ppt_w/2"/>
                                          </p:val>
                                        </p:tav>
                                        <p:tav tm="100000">
                                          <p:val>
                                            <p:strVal val="#ppt_x"/>
                                          </p:val>
                                        </p:tav>
                                      </p:tavLst>
                                    </p:anim>
                                    <p:anim calcmode="lin" valueType="num">
                                      <p:cBhvr additive="base">
                                        <p:cTn id="11" dur="4000" fill="hold"/>
                                        <p:tgtEl>
                                          <p:spTgt spid="4"/>
                                        </p:tgtEl>
                                        <p:attrNameLst>
                                          <p:attrName>ppt_y</p:attrName>
                                        </p:attrNameLst>
                                      </p:cBhvr>
                                      <p:tavLst>
                                        <p:tav tm="0">
                                          <p:val>
                                            <p:strVal val="#ppt_y"/>
                                          </p:val>
                                        </p:tav>
                                        <p:tav tm="100000">
                                          <p:val>
                                            <p:strVal val="#ppt_y"/>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2300"/>
                            </p:stCondLst>
                            <p:childTnLst>
                              <p:par>
                                <p:cTn id="19" presetID="23" presetClass="exit" presetSubtype="272" fill="hold" nodeType="afterEffect">
                                  <p:stCondLst>
                                    <p:cond delay="2000"/>
                                  </p:stCondLst>
                                  <p:childTnLst>
                                    <p:anim calcmode="lin" valueType="num">
                                      <p:cBhvr>
                                        <p:cTn id="20" dur="4000"/>
                                        <p:tgtEl>
                                          <p:spTgt spid="4"/>
                                        </p:tgtEl>
                                        <p:attrNameLst>
                                          <p:attrName>ppt_w</p:attrName>
                                        </p:attrNameLst>
                                      </p:cBhvr>
                                      <p:tavLst>
                                        <p:tav tm="0">
                                          <p:val>
                                            <p:strVal val="ppt_w"/>
                                          </p:val>
                                        </p:tav>
                                        <p:tav tm="100000">
                                          <p:val>
                                            <p:strVal val="4/3*ppt_w"/>
                                          </p:val>
                                        </p:tav>
                                      </p:tavLst>
                                    </p:anim>
                                    <p:anim calcmode="lin" valueType="num">
                                      <p:cBhvr>
                                        <p:cTn id="21" dur="4000"/>
                                        <p:tgtEl>
                                          <p:spTgt spid="4"/>
                                        </p:tgtEl>
                                        <p:attrNameLst>
                                          <p:attrName>ppt_h</p:attrName>
                                        </p:attrNameLst>
                                      </p:cBhvr>
                                      <p:tavLst>
                                        <p:tav tm="0">
                                          <p:val>
                                            <p:strVal val="ppt_h"/>
                                          </p:val>
                                        </p:tav>
                                        <p:tav tm="100000">
                                          <p:val>
                                            <p:strVal val="4/3*ppt_h"/>
                                          </p:val>
                                        </p:tav>
                                      </p:tavLst>
                                    </p:anim>
                                    <p:set>
                                      <p:cBhvr>
                                        <p:cTn id="22" dur="1" fill="hold">
                                          <p:stCondLst>
                                            <p:cond delay="3999"/>
                                          </p:stCondLst>
                                        </p:cTn>
                                        <p:tgtEl>
                                          <p:spTgt spid="4"/>
                                        </p:tgtEl>
                                        <p:attrNameLst>
                                          <p:attrName>style.visibility</p:attrName>
                                        </p:attrNameLst>
                                      </p:cBhvr>
                                      <p:to>
                                        <p:strVal val="hidden"/>
                                      </p:to>
                                    </p:set>
                                  </p:childTnLst>
                                </p:cTn>
                              </p:par>
                              <p:par>
                                <p:cTn id="23" presetID="52" presetClass="exit" presetSubtype="0" fill="hold" nodeType="withEffect">
                                  <p:stCondLst>
                                    <p:cond delay="2000"/>
                                  </p:stCondLst>
                                  <p:childTnLst>
                                    <p:animScale>
                                      <p:cBhvr>
                                        <p:cTn id="24" dur="4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5" dur="4000" accel="50000">
                                          <p:stCondLst>
                                            <p:cond delay="0"/>
                                          </p:stCondLst>
                                        </p:cTn>
                                        <p:tgtEl>
                                          <p:spTgt spid="4"/>
                                        </p:tgtEl>
                                        <p:attrNameLst>
                                          <p:attrName>ppt_x</p:attrName>
                                          <p:attrName>ppt_y</p:attrName>
                                        </p:attrNameLst>
                                      </p:cBhvr>
                                    </p:animMotion>
                                    <p:animEffect transition="out" filter="fade">
                                      <p:cBhvr>
                                        <p:cTn id="26" dur="4000"/>
                                        <p:tgtEl>
                                          <p:spTgt spid="4"/>
                                        </p:tgtEl>
                                      </p:cBhvr>
                                    </p:animEffect>
                                    <p:set>
                                      <p:cBhvr>
                                        <p:cTn id="27" dur="1" fill="hold">
                                          <p:stCondLst>
                                            <p:cond delay="3999"/>
                                          </p:stCondLst>
                                        </p:cTn>
                                        <p:tgtEl>
                                          <p:spTgt spid="4"/>
                                        </p:tgtEl>
                                        <p:attrNameLst>
                                          <p:attrName>style.visibility</p:attrName>
                                        </p:attrNameLst>
                                      </p:cBhvr>
                                      <p:to>
                                        <p:strVal val="hidden"/>
                                      </p:to>
                                    </p:set>
                                  </p:childTnLst>
                                </p:cTn>
                              </p:par>
                              <p:par>
                                <p:cTn id="28" presetID="23" presetClass="entr" presetSubtype="288" fill="hold" nodeType="withEffect">
                                  <p:stCondLst>
                                    <p:cond delay="2000"/>
                                  </p:stCondLst>
                                  <p:childTnLst>
                                    <p:set>
                                      <p:cBhvr>
                                        <p:cTn id="29" dur="1" fill="hold">
                                          <p:stCondLst>
                                            <p:cond delay="0"/>
                                          </p:stCondLst>
                                        </p:cTn>
                                        <p:tgtEl>
                                          <p:spTgt spid="13"/>
                                        </p:tgtEl>
                                        <p:attrNameLst>
                                          <p:attrName>style.visibility</p:attrName>
                                        </p:attrNameLst>
                                      </p:cBhvr>
                                      <p:to>
                                        <p:strVal val="visible"/>
                                      </p:to>
                                    </p:set>
                                    <p:anim calcmode="lin" valueType="num">
                                      <p:cBhvr>
                                        <p:cTn id="30" dur="4000" fill="hold"/>
                                        <p:tgtEl>
                                          <p:spTgt spid="13"/>
                                        </p:tgtEl>
                                        <p:attrNameLst>
                                          <p:attrName>ppt_w</p:attrName>
                                        </p:attrNameLst>
                                      </p:cBhvr>
                                      <p:tavLst>
                                        <p:tav tm="0">
                                          <p:val>
                                            <p:strVal val="4/3*#ppt_w"/>
                                          </p:val>
                                        </p:tav>
                                        <p:tav tm="100000">
                                          <p:val>
                                            <p:strVal val="#ppt_w"/>
                                          </p:val>
                                        </p:tav>
                                      </p:tavLst>
                                    </p:anim>
                                    <p:anim calcmode="lin" valueType="num">
                                      <p:cBhvr>
                                        <p:cTn id="31" dur="4000" fill="hold"/>
                                        <p:tgtEl>
                                          <p:spTgt spid="13"/>
                                        </p:tgtEl>
                                        <p:attrNameLst>
                                          <p:attrName>ppt_h</p:attrName>
                                        </p:attrNameLst>
                                      </p:cBhvr>
                                      <p:tavLst>
                                        <p:tav tm="0">
                                          <p:val>
                                            <p:strVal val="4/3*#ppt_h"/>
                                          </p:val>
                                        </p:tav>
                                        <p:tav tm="100000">
                                          <p:val>
                                            <p:strVal val="#ppt_h"/>
                                          </p:val>
                                        </p:tav>
                                      </p:tavLst>
                                    </p:anim>
                                  </p:childTnLst>
                                </p:cTn>
                              </p:par>
                              <p:par>
                                <p:cTn id="32" presetID="42" presetClass="entr" presetSubtype="0" fill="hold" nodeType="withEffect">
                                  <p:stCondLst>
                                    <p:cond delay="200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4000"/>
                                        <p:tgtEl>
                                          <p:spTgt spid="13"/>
                                        </p:tgtEl>
                                      </p:cBhvr>
                                    </p:animEffect>
                                    <p:anim calcmode="lin" valueType="num">
                                      <p:cBhvr>
                                        <p:cTn id="35" dur="4000" fill="hold"/>
                                        <p:tgtEl>
                                          <p:spTgt spid="13"/>
                                        </p:tgtEl>
                                        <p:attrNameLst>
                                          <p:attrName>ppt_x</p:attrName>
                                        </p:attrNameLst>
                                      </p:cBhvr>
                                      <p:tavLst>
                                        <p:tav tm="0">
                                          <p:val>
                                            <p:strVal val="#ppt_x"/>
                                          </p:val>
                                        </p:tav>
                                        <p:tav tm="100000">
                                          <p:val>
                                            <p:strVal val="#ppt_x"/>
                                          </p:val>
                                        </p:tav>
                                      </p:tavLst>
                                    </p:anim>
                                    <p:anim calcmode="lin" valueType="num">
                                      <p:cBhvr>
                                        <p:cTn id="36" dur="40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83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57158"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Países como Alemania, Austria, Bélgica o Polonia. Rincones de nuestro continente que viven estas fiestas de una manera especial y cuyos mercados han ido ganando fama año tras año, hasta convertirse en los más admirados del planeta. Pero en España no nos quedamos cortos.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214282" y="4071946"/>
            <a:ext cx="850112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muchos, el mejor mercado de Navidad de este año está mucho más cerca de lo que habríamos imaginado, dentro de nuestras fronteras, concretamente en la ciudad de Zaragoza. Desde hace años, el mes de diciembre y parte de enero, la famosa Plaza del Pilar se viste de gala y se convierte más que nunca en el epicentro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3000">
        <p14:prism isInverted="1"/>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7600"/>
                            </p:stCondLst>
                            <p:childTnLst>
                              <p:par>
                                <p:cTn id="19" presetID="10" presetClass="entr" presetSubtype="0" fill="hold" nodeType="after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336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stretch>
            <a:fillRect/>
          </a:stretch>
        </p:blipFill>
        <p:spPr bwMode="auto">
          <a:xfrm>
            <a:off x="0" y="0"/>
            <a:ext cx="9144000"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428596" y="4071946"/>
            <a:ext cx="850112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se instala la Muestra de Navidad de Zaragoza, un increíble mercado que no ha dejado de evolucionar, hasta convertirse en uno de los más importantes de Europa.</a:t>
            </a:r>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Cuenta con un muñeco de nieve de tres metros que ejerce de mascota, presume de tener la pista de hielo más grande de la ciudad, un enorme tobogán y una zona de </a:t>
            </a:r>
            <a:r>
              <a:rPr lang="es-ES" i="1" dirty="0" err="1" smtClean="0">
                <a:effectLst>
                  <a:glow rad="101600">
                    <a:srgbClr val="C00000">
                      <a:alpha val="60000"/>
                    </a:srgbClr>
                  </a:glow>
                  <a:outerShdw blurRad="38100" dist="38100" dir="2700000" algn="tl">
                    <a:srgbClr val="000000">
                      <a:alpha val="43137"/>
                    </a:srgbClr>
                  </a:outerShdw>
                </a:effectLst>
              </a:rPr>
              <a:t>tirolína</a:t>
            </a:r>
            <a:r>
              <a:rPr lang="es-ES" i="1" dirty="0" smtClean="0">
                <a:effectLst>
                  <a:glow rad="101600">
                    <a:srgbClr val="C00000">
                      <a:alpha val="60000"/>
                    </a:srgbClr>
                  </a:glow>
                  <a:outerShdw blurRad="38100" dist="38100" dir="2700000" algn="tl">
                    <a:srgbClr val="000000">
                      <a:alpha val="43137"/>
                    </a:srgbClr>
                  </a:outerShdw>
                </a:effectLst>
              </a:rPr>
              <a:t>, para que la aventura también esté presente.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2000">
        <p14:vortex dir="r"/>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heckerboard(down)">
                                      <p:cBhvr>
                                        <p:cTn id="7" dur="4000"/>
                                        <p:tgtEl>
                                          <p:spTgt spid="10"/>
                                        </p:tgtEl>
                                      </p:cBhvr>
                                    </p:animEffect>
                                  </p:childTnLst>
                                </p:cTn>
                              </p:par>
                              <p:par>
                                <p:cTn id="8" presetID="42"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4000"/>
                                        <p:tgtEl>
                                          <p:spTgt spid="10"/>
                                        </p:tgtEl>
                                      </p:cBhvr>
                                    </p:animEffect>
                                    <p:anim calcmode="lin" valueType="num">
                                      <p:cBhvr>
                                        <p:cTn id="11" dur="4000" fill="hold"/>
                                        <p:tgtEl>
                                          <p:spTgt spid="10"/>
                                        </p:tgtEl>
                                        <p:attrNameLst>
                                          <p:attrName>ppt_x</p:attrName>
                                        </p:attrNameLst>
                                      </p:cBhvr>
                                      <p:tavLst>
                                        <p:tav tm="0">
                                          <p:val>
                                            <p:strVal val="#ppt_x"/>
                                          </p:val>
                                        </p:tav>
                                        <p:tav tm="100000">
                                          <p:val>
                                            <p:strVal val="#ppt_x"/>
                                          </p:val>
                                        </p:tav>
                                      </p:tavLst>
                                    </p:anim>
                                    <p:anim calcmode="lin" valueType="num">
                                      <p:cBhvr>
                                        <p:cTn id="12" dur="4000" fill="hold"/>
                                        <p:tgtEl>
                                          <p:spTgt spid="10"/>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4000"/>
                                        <p:tgtEl>
                                          <p:spTgt spid="8"/>
                                        </p:tgtEl>
                                      </p:cBhvr>
                                    </p:animEffect>
                                    <p:anim calcmode="lin" valueType="num">
                                      <p:cBhvr>
                                        <p:cTn id="16" dur="4000" fill="hold"/>
                                        <p:tgtEl>
                                          <p:spTgt spid="8"/>
                                        </p:tgtEl>
                                        <p:attrNameLst>
                                          <p:attrName>ppt_x</p:attrName>
                                        </p:attrNameLst>
                                      </p:cBhvr>
                                      <p:tavLst>
                                        <p:tav tm="0">
                                          <p:val>
                                            <p:strVal val="#ppt_x"/>
                                          </p:val>
                                        </p:tav>
                                        <p:tav tm="100000">
                                          <p:val>
                                            <p:strVal val="#ppt_x"/>
                                          </p:val>
                                        </p:tav>
                                      </p:tavLst>
                                    </p:anim>
                                    <p:anim calcmode="lin" valueType="num">
                                      <p:cBhvr>
                                        <p:cTn id="17" dur="4000" fill="hold"/>
                                        <p:tgtEl>
                                          <p:spTgt spid="8"/>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4000" fill="hold"/>
                                        <p:tgtEl>
                                          <p:spTgt spid="8"/>
                                        </p:tgtEl>
                                        <p:attrNameLst>
                                          <p:attrName>ppt_w</p:attrName>
                                        </p:attrNameLst>
                                      </p:cBhvr>
                                      <p:tavLst>
                                        <p:tav tm="0">
                                          <p:val>
                                            <p:strVal val="4/3*#ppt_w"/>
                                          </p:val>
                                        </p:tav>
                                        <p:tav tm="100000">
                                          <p:val>
                                            <p:strVal val="#ppt_w"/>
                                          </p:val>
                                        </p:tav>
                                      </p:tavLst>
                                    </p:anim>
                                    <p:anim calcmode="lin" valueType="num">
                                      <p:cBhvr>
                                        <p:cTn id="21" dur="4000" fill="hold"/>
                                        <p:tgtEl>
                                          <p:spTgt spid="8"/>
                                        </p:tgtEl>
                                        <p:attrNameLst>
                                          <p:attrName>ppt_h</p:attrName>
                                        </p:attrNameLst>
                                      </p:cBhvr>
                                      <p:tavLst>
                                        <p:tav tm="0">
                                          <p:val>
                                            <p:strVal val="4/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357290" y="4286260"/>
            <a:ext cx="597666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Títulos desconocidos </a:t>
            </a:r>
            <a:r>
              <a:rPr lang="es-ES" sz="3600"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357290" y="3143252"/>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Recopilados de La Red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357290" y="2071682"/>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Villancicos musicales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404462222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1307</Words>
  <Application>Microsoft Office PowerPoint</Application>
  <PresentationFormat>Presentación en pantalla (16:10)</PresentationFormat>
  <Paragraphs>79</Paragraphs>
  <Slides>30</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30</vt:i4>
      </vt:variant>
    </vt:vector>
  </HeadingPairs>
  <TitlesOfParts>
    <vt:vector size="40"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2025-11-12T22:13:15Z</dcterms:modified>
</cp:coreProperties>
</file>