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9" r:id="rId6"/>
    <p:sldId id="259" r:id="rId7"/>
    <p:sldId id="273" r:id="rId8"/>
    <p:sldId id="260" r:id="rId9"/>
    <p:sldId id="261" r:id="rId10"/>
    <p:sldId id="270" r:id="rId11"/>
    <p:sldId id="262" r:id="rId12"/>
    <p:sldId id="263" r:id="rId13"/>
    <p:sldId id="264" r:id="rId14"/>
    <p:sldId id="265" r:id="rId15"/>
    <p:sldId id="266" r:id="rId16"/>
    <p:sldId id="267" r:id="rId17"/>
    <p:sldId id="271" r:id="rId18"/>
    <p:sldId id="272" r:id="rId19"/>
    <p:sldId id="275" r:id="rId20"/>
    <p:sldId id="277" r:id="rId21"/>
    <p:sldId id="268" r:id="rId22"/>
    <p:sldId id="276"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DsroqNFbXCgkWPecLkfdw" hashData="PrQ+DODFqOjbQb5nBGseNYdHJG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1DD604"/>
    <a:srgbClr val="2FF16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6DC470-4FFC-4419-ACBF-C48D5D727FB9}" type="slidenum">
              <a:rPr lang="es-ES" smtClean="0"/>
              <a:pPr/>
              <a:t>‹Nº›</a:t>
            </a:fld>
            <a:endParaRPr lang="es-ES"/>
          </a:p>
        </p:txBody>
      </p:sp>
    </p:spTree>
  </p:cSld>
  <p:clrMapOvr>
    <a:masterClrMapping/>
  </p:clrMapOvr>
  <p:transition spd="med" advTm="12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FB949C-FE00-48E6-83D2-4F50B8E853DF}" type="datetimeFigureOut">
              <a:rPr lang="es-ES" smtClean="0"/>
              <a:pPr/>
              <a:t>14/12/2015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6DC470-4FFC-4419-ACBF-C48D5D727FB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2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1571604" y="1779687"/>
            <a:ext cx="6072230" cy="5078313"/>
          </a:xfrm>
          <a:prstGeom prst="rect">
            <a:avLst/>
          </a:prstGeom>
          <a:noFill/>
        </p:spPr>
        <p:txBody>
          <a:bodyPr wrap="square">
            <a:spAutoFit/>
          </a:bodyPr>
          <a:lstStyle/>
          <a:p>
            <a:pPr algn="ctr"/>
            <a:r>
              <a:rPr lang="es-ES" sz="5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Los </a:t>
            </a:r>
            <a:endPar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árboles </a:t>
            </a: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de Navidad</a:t>
            </a: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s-ES" sz="5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más </a:t>
            </a: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vistosos </a:t>
            </a: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De todo el mundo.</a:t>
            </a: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2015</a:t>
            </a:r>
            <a:r>
              <a:rPr lang="es-ES" sz="5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p>
        </p:txBody>
      </p:sp>
      <p:pic>
        <p:nvPicPr>
          <p:cNvPr id="12290" name="Picture 2" descr="Estrella de navidad gifs imagenes"/>
          <p:cNvPicPr>
            <a:picLocks noChangeAspect="1" noChangeArrowheads="1"/>
          </p:cNvPicPr>
          <p:nvPr/>
        </p:nvPicPr>
        <p:blipFill>
          <a:blip r:embed="rId3"/>
          <a:srcRect/>
          <a:stretch>
            <a:fillRect/>
          </a:stretch>
        </p:blipFill>
        <p:spPr bwMode="auto">
          <a:xfrm>
            <a:off x="3857620" y="357166"/>
            <a:ext cx="1396989" cy="1571612"/>
          </a:xfrm>
          <a:prstGeom prst="rect">
            <a:avLst/>
          </a:prstGeom>
          <a:noFill/>
        </p:spPr>
      </p:pic>
      <p:pic>
        <p:nvPicPr>
          <p:cNvPr id="10" name="Picture 2" descr="CARA"/>
          <p:cNvPicPr>
            <a:picLocks noChangeAspect="1" noChangeArrowheads="1"/>
          </p:cNvPicPr>
          <p:nvPr/>
        </p:nvPicPr>
        <p:blipFill>
          <a:blip r:embed="rId4" cstate="print"/>
          <a:srcRect/>
          <a:stretch>
            <a:fillRect/>
          </a:stretch>
        </p:blipFill>
        <p:spPr bwMode="auto">
          <a:xfrm>
            <a:off x="285721" y="5500702"/>
            <a:ext cx="857256" cy="981299"/>
          </a:xfrm>
          <a:prstGeom prst="rect">
            <a:avLst/>
          </a:prstGeom>
          <a:noFill/>
          <a:ln w="38100">
            <a:solidFill>
              <a:srgbClr val="1CDEF8"/>
            </a:solidFill>
            <a:miter lim="800000"/>
            <a:headEnd/>
            <a:tailEnd/>
          </a:ln>
        </p:spPr>
      </p:pic>
      <p:pic>
        <p:nvPicPr>
          <p:cNvPr id="11"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2" name="Image 2" descr="swirlrainbw3.gif"/>
          <p:cNvPicPr>
            <a:picLocks noChangeAspect="1"/>
          </p:cNvPicPr>
          <p:nvPr/>
        </p:nvPicPr>
        <p:blipFill>
          <a:blip r:embed="rId5" cstate="print"/>
          <a:srcRect/>
          <a:stretch>
            <a:fillRect/>
          </a:stretch>
        </p:blipFill>
        <p:spPr bwMode="auto">
          <a:xfrm rot="5400000">
            <a:off x="5667742" y="3405920"/>
            <a:ext cx="6858000" cy="69606"/>
          </a:xfrm>
          <a:prstGeom prst="rect">
            <a:avLst/>
          </a:prstGeom>
          <a:noFill/>
          <a:ln w="9525">
            <a:noFill/>
            <a:miter lim="800000"/>
            <a:headEnd/>
            <a:tailEnd/>
          </a:ln>
        </p:spPr>
      </p:pic>
      <p:pic>
        <p:nvPicPr>
          <p:cNvPr id="13"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14" name="Image 2" descr="swirlrainbw3.gif"/>
          <p:cNvPicPr>
            <a:picLocks noChangeAspect="1"/>
          </p:cNvPicPr>
          <p:nvPr/>
        </p:nvPicPr>
        <p:blipFill>
          <a:blip r:embed="rId5" cstate="print"/>
          <a:srcRect/>
          <a:stretch>
            <a:fillRect/>
          </a:stretch>
        </p:blipFill>
        <p:spPr bwMode="auto">
          <a:xfrm rot="10800000">
            <a:off x="0" y="0"/>
            <a:ext cx="9144000" cy="74688"/>
          </a:xfrm>
          <a:prstGeom prst="rect">
            <a:avLst/>
          </a:prstGeom>
          <a:noFill/>
          <a:ln w="9525">
            <a:noFill/>
            <a:miter lim="800000"/>
            <a:headEnd/>
            <a:tailEnd/>
          </a:ln>
        </p:spPr>
      </p:pic>
      <p:sp>
        <p:nvSpPr>
          <p:cNvPr id="15" name="14 Rectángulo"/>
          <p:cNvSpPr/>
          <p:nvPr/>
        </p:nvSpPr>
        <p:spPr>
          <a:xfrm>
            <a:off x="1285852" y="6072206"/>
            <a:ext cx="1571636" cy="461665"/>
          </a:xfrm>
          <a:prstGeom prst="rect">
            <a:avLst/>
          </a:prstGeom>
        </p:spPr>
        <p:txBody>
          <a:bodyPr wrap="square">
            <a:spAutoFit/>
          </a:bodyPr>
          <a:lstStyle/>
          <a:p>
            <a:r>
              <a:rPr lang="es-ES" sz="24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José Luis</a:t>
            </a:r>
            <a:endParaRPr lang="es-ES" sz="24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endParaRPr>
          </a:p>
        </p:txBody>
      </p:sp>
    </p:spTree>
  </p:cSld>
  <p:clrMapOvr>
    <a:masterClrMapping/>
  </p:clrMapOvr>
  <p:transition spd="med" advTm="12000">
    <p:random/>
    <p:sndAc>
      <p:stSnd loop="1">
        <p:snd r:embed="rId2" name="John Lennon -_Happy Xmas (War Is Over)_-Offical Video-HQ.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with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4">
                                            <p:txEl>
                                              <p:pRg st="1" end="1"/>
                                            </p:txEl>
                                          </p:spTgt>
                                        </p:tgtEl>
                                        <p:attrNameLst>
                                          <p:attrName>style.visibility</p:attrName>
                                        </p:attrNameLst>
                                      </p:cBhvr>
                                      <p:to>
                                        <p:strVal val="visible"/>
                                      </p:to>
                                    </p:set>
                                    <p:set>
                                      <p:cBhvr>
                                        <p:cTn id="15" dur="455" fill="hold">
                                          <p:stCondLst>
                                            <p:cond delay="0"/>
                                          </p:stCondLst>
                                        </p:cTn>
                                        <p:tgtEl>
                                          <p:spTgt spid="4">
                                            <p:txEl>
                                              <p:pRg st="1" end="1"/>
                                            </p:txEl>
                                          </p:spTgt>
                                        </p:tgtEl>
                                        <p:attrNameLst>
                                          <p:attrName>style.rotation</p:attrName>
                                        </p:attrNameLst>
                                      </p:cBhvr>
                                      <p:to>
                                        <p:strVal val="-45.0"/>
                                      </p:to>
                                    </p:set>
                                    <p:anim calcmode="lin" valueType="num">
                                      <p:cBhvr>
                                        <p:cTn id="16"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600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4">
                                            <p:txEl>
                                              <p:pRg st="2" end="2"/>
                                            </p:txEl>
                                          </p:spTgt>
                                        </p:tgtEl>
                                        <p:attrNameLst>
                                          <p:attrName>style.visibility</p:attrName>
                                        </p:attrNameLst>
                                      </p:cBhvr>
                                      <p:to>
                                        <p:strVal val="visible"/>
                                      </p:to>
                                    </p:set>
                                    <p:set>
                                      <p:cBhvr>
                                        <p:cTn id="23" dur="455" fill="hold">
                                          <p:stCondLst>
                                            <p:cond delay="0"/>
                                          </p:stCondLst>
                                        </p:cTn>
                                        <p:tgtEl>
                                          <p:spTgt spid="4">
                                            <p:txEl>
                                              <p:pRg st="2" end="2"/>
                                            </p:txEl>
                                          </p:spTgt>
                                        </p:tgtEl>
                                        <p:attrNameLst>
                                          <p:attrName>style.rotation</p:attrName>
                                        </p:attrNameLst>
                                      </p:cBhvr>
                                      <p:to>
                                        <p:strVal val="-45.0"/>
                                      </p:to>
                                    </p:set>
                                    <p:anim calcmode="lin" valueType="num">
                                      <p:cBhvr>
                                        <p:cTn id="24"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par>
                          <p:cTn id="28" fill="hold">
                            <p:stCondLst>
                              <p:cond delay="11000"/>
                            </p:stCondLst>
                            <p:childTnLst>
                              <p:par>
                                <p:cTn id="29" presetID="38" presetClass="entr" presetSubtype="0" accel="50000" fill="hold" nodeType="afterEffect">
                                  <p:stCondLst>
                                    <p:cond delay="0"/>
                                  </p:stCondLst>
                                  <p:iterate type="lt">
                                    <p:tmPct val="50000"/>
                                  </p:iterate>
                                  <p:childTnLst>
                                    <p:set>
                                      <p:cBhvr>
                                        <p:cTn id="30" dur="1" fill="hold">
                                          <p:stCondLst>
                                            <p:cond delay="0"/>
                                          </p:stCondLst>
                                        </p:cTn>
                                        <p:tgtEl>
                                          <p:spTgt spid="4">
                                            <p:txEl>
                                              <p:pRg st="3" end="3"/>
                                            </p:txEl>
                                          </p:spTgt>
                                        </p:tgtEl>
                                        <p:attrNameLst>
                                          <p:attrName>style.visibility</p:attrName>
                                        </p:attrNameLst>
                                      </p:cBhvr>
                                      <p:to>
                                        <p:strVal val="visible"/>
                                      </p:to>
                                    </p:set>
                                    <p:set>
                                      <p:cBhvr>
                                        <p:cTn id="31" dur="455" fill="hold">
                                          <p:stCondLst>
                                            <p:cond delay="0"/>
                                          </p:stCondLst>
                                        </p:cTn>
                                        <p:tgtEl>
                                          <p:spTgt spid="4">
                                            <p:txEl>
                                              <p:pRg st="3" end="3"/>
                                            </p:txEl>
                                          </p:spTgt>
                                        </p:tgtEl>
                                        <p:attrNameLst>
                                          <p:attrName>style.rotation</p:attrName>
                                        </p:attrNameLst>
                                      </p:cBhvr>
                                      <p:to>
                                        <p:strVal val="-45.0"/>
                                      </p:to>
                                    </p:set>
                                    <p:anim calcmode="lin" valueType="num">
                                      <p:cBhvr>
                                        <p:cTn id="32" dur="455" fill="hold">
                                          <p:stCondLst>
                                            <p:cond delay="455"/>
                                          </p:stCondLst>
                                        </p:cTn>
                                        <p:tgtEl>
                                          <p:spTgt spid="4">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4">
                                            <p:txEl>
                                              <p:pRg st="3" end="3"/>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4">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4">
                                            <p:txEl>
                                              <p:pRg st="3" end="3"/>
                                            </p:txEl>
                                          </p:spTgt>
                                        </p:tgtEl>
                                        <p:attrNameLst>
                                          <p:attrName>ppt_y</p:attrName>
                                        </p:attrNameLst>
                                      </p:cBhvr>
                                      <p:tavLst>
                                        <p:tav tm="0">
                                          <p:val>
                                            <p:strVal val="#ppt_y-(0.354*#ppt_w-0.172*#ppt_h)"/>
                                          </p:val>
                                        </p:tav>
                                        <p:tav tm="100000">
                                          <p:val>
                                            <p:strVal val="#ppt_y"/>
                                          </p:val>
                                        </p:tav>
                                      </p:tavLst>
                                    </p:anim>
                                  </p:childTnLst>
                                </p:cTn>
                              </p:par>
                            </p:childTnLst>
                          </p:cTn>
                        </p:par>
                        <p:par>
                          <p:cTn id="36" fill="hold">
                            <p:stCondLst>
                              <p:cond delay="17000"/>
                            </p:stCondLst>
                            <p:childTnLst>
                              <p:par>
                                <p:cTn id="37" presetID="38" presetClass="entr" presetSubtype="0" accel="50000" fill="hold" nodeType="afterEffect">
                                  <p:stCondLst>
                                    <p:cond delay="0"/>
                                  </p:stCondLst>
                                  <p:iterate type="lt">
                                    <p:tmPct val="50000"/>
                                  </p:iterate>
                                  <p:childTnLst>
                                    <p:set>
                                      <p:cBhvr>
                                        <p:cTn id="38" dur="1" fill="hold">
                                          <p:stCondLst>
                                            <p:cond delay="0"/>
                                          </p:stCondLst>
                                        </p:cTn>
                                        <p:tgtEl>
                                          <p:spTgt spid="4">
                                            <p:txEl>
                                              <p:pRg st="4" end="4"/>
                                            </p:txEl>
                                          </p:spTgt>
                                        </p:tgtEl>
                                        <p:attrNameLst>
                                          <p:attrName>style.visibility</p:attrName>
                                        </p:attrNameLst>
                                      </p:cBhvr>
                                      <p:to>
                                        <p:strVal val="visible"/>
                                      </p:to>
                                    </p:set>
                                    <p:set>
                                      <p:cBhvr>
                                        <p:cTn id="39" dur="455" fill="hold">
                                          <p:stCondLst>
                                            <p:cond delay="0"/>
                                          </p:stCondLst>
                                        </p:cTn>
                                        <p:tgtEl>
                                          <p:spTgt spid="4">
                                            <p:txEl>
                                              <p:pRg st="4" end="4"/>
                                            </p:txEl>
                                          </p:spTgt>
                                        </p:tgtEl>
                                        <p:attrNameLst>
                                          <p:attrName>style.rotation</p:attrName>
                                        </p:attrNameLst>
                                      </p:cBhvr>
                                      <p:to>
                                        <p:strVal val="-45.0"/>
                                      </p:to>
                                    </p:set>
                                    <p:anim calcmode="lin" valueType="num">
                                      <p:cBhvr>
                                        <p:cTn id="40"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par>
                          <p:cTn id="44" fill="hold">
                            <p:stCondLst>
                              <p:cond delay="24500"/>
                            </p:stCondLst>
                            <p:childTnLst>
                              <p:par>
                                <p:cTn id="45" presetID="38" presetClass="entr" presetSubtype="0" accel="50000" fill="hold" nodeType="afterEffect">
                                  <p:stCondLst>
                                    <p:cond delay="0"/>
                                  </p:stCondLst>
                                  <p:iterate type="lt">
                                    <p:tmPct val="50000"/>
                                  </p:iterate>
                                  <p:childTnLst>
                                    <p:set>
                                      <p:cBhvr>
                                        <p:cTn id="46" dur="1" fill="hold">
                                          <p:stCondLst>
                                            <p:cond delay="0"/>
                                          </p:stCondLst>
                                        </p:cTn>
                                        <p:tgtEl>
                                          <p:spTgt spid="4">
                                            <p:txEl>
                                              <p:pRg st="5" end="5"/>
                                            </p:txEl>
                                          </p:spTgt>
                                        </p:tgtEl>
                                        <p:attrNameLst>
                                          <p:attrName>style.visibility</p:attrName>
                                        </p:attrNameLst>
                                      </p:cBhvr>
                                      <p:to>
                                        <p:strVal val="visible"/>
                                      </p:to>
                                    </p:set>
                                    <p:set>
                                      <p:cBhvr>
                                        <p:cTn id="47" dur="455" fill="hold">
                                          <p:stCondLst>
                                            <p:cond delay="0"/>
                                          </p:stCondLst>
                                        </p:cTn>
                                        <p:tgtEl>
                                          <p:spTgt spid="4">
                                            <p:txEl>
                                              <p:pRg st="5" end="5"/>
                                            </p:txEl>
                                          </p:spTgt>
                                        </p:tgtEl>
                                        <p:attrNameLst>
                                          <p:attrName>style.rotation</p:attrName>
                                        </p:attrNameLst>
                                      </p:cBhvr>
                                      <p:to>
                                        <p:strVal val="-45.0"/>
                                      </p:to>
                                    </p:set>
                                    <p:anim calcmode="lin" valueType="num">
                                      <p:cBhvr>
                                        <p:cTn id="48" dur="455" fill="hold">
                                          <p:stCondLst>
                                            <p:cond delay="455"/>
                                          </p:stCondLst>
                                        </p:cTn>
                                        <p:tgtEl>
                                          <p:spTgt spid="4">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49" dur="455" fill="hold">
                                          <p:stCondLst>
                                            <p:cond delay="0"/>
                                          </p:stCondLst>
                                        </p:cTn>
                                        <p:tgtEl>
                                          <p:spTgt spid="4">
                                            <p:txEl>
                                              <p:pRg st="5" end="5"/>
                                            </p:txEl>
                                          </p:spTgt>
                                        </p:tgtEl>
                                        <p:attrNameLst>
                                          <p:attrName>ppt_y</p:attrName>
                                        </p:attrNameLst>
                                      </p:cBhvr>
                                      <p:tavLst>
                                        <p:tav tm="0">
                                          <p:val>
                                            <p:strVal val="#ppt_y-1"/>
                                          </p:val>
                                        </p:tav>
                                        <p:tav tm="100000">
                                          <p:val>
                                            <p:strVal val="#ppt_y-(0.354*#ppt_w-0.172*#ppt_h)"/>
                                          </p:val>
                                        </p:tav>
                                      </p:tavLst>
                                    </p:anim>
                                    <p:anim calcmode="lin" valueType="num">
                                      <p:cBhvr>
                                        <p:cTn id="50" dur="156" decel="50000" autoRev="1" fill="hold">
                                          <p:stCondLst>
                                            <p:cond delay="455"/>
                                          </p:stCondLst>
                                        </p:cTn>
                                        <p:tgtEl>
                                          <p:spTgt spid="4">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51" dur="136" fill="hold">
                                          <p:stCondLst>
                                            <p:cond delay="864"/>
                                          </p:stCondLst>
                                        </p:cTn>
                                        <p:tgtEl>
                                          <p:spTgt spid="4">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bol de navida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5429264"/>
            <a:ext cx="3857652" cy="923330"/>
          </a:xfrm>
          <a:prstGeom prst="rect">
            <a:avLst/>
          </a:prstGeom>
          <a:solidFill>
            <a:srgbClr val="FFFF00">
              <a:alpha val="35000"/>
            </a:srgbClr>
          </a:solidFill>
        </p:spPr>
        <p:txBody>
          <a:bodyPr wrap="square">
            <a:spAutoFit/>
          </a:bodyPr>
          <a:lstStyle/>
          <a:p>
            <a:r>
              <a:rPr lang="es-ES" b="1" dirty="0">
                <a:effectLst>
                  <a:glow rad="228600">
                    <a:schemeClr val="accent5">
                      <a:satMod val="175000"/>
                      <a:alpha val="40000"/>
                    </a:schemeClr>
                  </a:glow>
                </a:effectLst>
              </a:rPr>
              <a:t>Un árbol de 25 metros de largo decora un centro comercial francés</a:t>
            </a:r>
            <a:r>
              <a:rPr lang="es-ES" b="1" dirty="0" smtClean="0">
                <a:effectLst>
                  <a:glow rad="228600">
                    <a:schemeClr val="accent5">
                      <a:satMod val="175000"/>
                      <a:alpha val="40000"/>
                    </a:schemeClr>
                  </a:glow>
                </a:effectLst>
              </a:rPr>
              <a:t>,</a:t>
            </a:r>
          </a:p>
          <a:p>
            <a:r>
              <a:rPr lang="es-ES" b="1" dirty="0" smtClean="0">
                <a:effectLst>
                  <a:glow rad="228600">
                    <a:schemeClr val="accent5">
                      <a:satMod val="175000"/>
                      <a:alpha val="40000"/>
                    </a:schemeClr>
                  </a:glow>
                </a:effectLst>
              </a:rPr>
              <a:t> </a:t>
            </a:r>
            <a:r>
              <a:rPr lang="es-ES" b="1" dirty="0" err="1">
                <a:effectLst>
                  <a:glow rad="228600">
                    <a:schemeClr val="accent5">
                      <a:satMod val="175000"/>
                      <a:alpha val="40000"/>
                    </a:schemeClr>
                  </a:glow>
                </a:effectLst>
              </a:rPr>
              <a:t>Galeries</a:t>
            </a:r>
            <a:r>
              <a:rPr lang="es-ES" b="1" dirty="0">
                <a:effectLst>
                  <a:glow rad="228600">
                    <a:schemeClr val="accent5">
                      <a:satMod val="175000"/>
                      <a:alpha val="40000"/>
                    </a:schemeClr>
                  </a:glow>
                </a:effectLst>
              </a:rPr>
              <a:t> Lafayette. </a:t>
            </a:r>
          </a:p>
        </p:txBody>
      </p:sp>
      <p:sp>
        <p:nvSpPr>
          <p:cNvPr id="4" name="3 CuadroTexto"/>
          <p:cNvSpPr txBox="1"/>
          <p:nvPr/>
        </p:nvSpPr>
        <p:spPr>
          <a:xfrm>
            <a:off x="428596" y="285728"/>
            <a:ext cx="1687065" cy="369332"/>
          </a:xfrm>
          <a:prstGeom prst="rect">
            <a:avLst/>
          </a:prstGeom>
          <a:solidFill>
            <a:srgbClr val="FFFF00">
              <a:alpha val="57000"/>
            </a:srgbClr>
          </a:solidFill>
        </p:spPr>
        <p:txBody>
          <a:bodyPr wrap="none" rtlCol="0">
            <a:spAutoFit/>
          </a:bodyPr>
          <a:lstStyle/>
          <a:p>
            <a:r>
              <a:rPr lang="es-ES" b="1" dirty="0" smtClean="0">
                <a:solidFill>
                  <a:srgbClr val="FF0000"/>
                </a:solidFill>
              </a:rPr>
              <a:t>PARIS  FRANCIA</a:t>
            </a:r>
            <a:endParaRPr lang="es-ES" b="1" dirty="0">
              <a:solidFill>
                <a:srgbClr val="FF0000"/>
              </a:solidFill>
            </a:endParaRP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os mejores"/>
          <p:cNvPicPr>
            <a:picLocks noChangeAspect="1" noChangeArrowheads="1"/>
          </p:cNvPicPr>
          <p:nvPr/>
        </p:nvPicPr>
        <p:blipFill>
          <a:blip r:embed="rId2"/>
          <a:srcRect/>
          <a:stretch>
            <a:fillRect/>
          </a:stretch>
        </p:blipFill>
        <p:spPr bwMode="auto">
          <a:xfrm>
            <a:off x="0" y="0"/>
            <a:ext cx="9525000" cy="6858000"/>
          </a:xfrm>
          <a:prstGeom prst="rect">
            <a:avLst/>
          </a:prstGeom>
          <a:noFill/>
        </p:spPr>
      </p:pic>
      <p:sp>
        <p:nvSpPr>
          <p:cNvPr id="3" name="2 Rectángulo"/>
          <p:cNvSpPr/>
          <p:nvPr/>
        </p:nvSpPr>
        <p:spPr>
          <a:xfrm>
            <a:off x="642910" y="6143644"/>
            <a:ext cx="8143932" cy="646331"/>
          </a:xfrm>
          <a:prstGeom prst="rect">
            <a:avLst/>
          </a:prstGeom>
          <a:noFill/>
        </p:spPr>
        <p:txBody>
          <a:bodyPr wrap="square">
            <a:spAutoFit/>
          </a:bodyPr>
          <a:lstStyle/>
          <a:p>
            <a:r>
              <a:rPr lang="es-ES" b="1" dirty="0">
                <a:solidFill>
                  <a:srgbClr val="FFFF00"/>
                </a:solidFill>
              </a:rPr>
              <a:t>Este árbol de Navidad fue construido con más de </a:t>
            </a:r>
            <a:endParaRPr lang="es-ES" b="1" dirty="0" smtClean="0">
              <a:solidFill>
                <a:srgbClr val="FFFF00"/>
              </a:solidFill>
            </a:endParaRPr>
          </a:p>
          <a:p>
            <a:r>
              <a:rPr lang="es-ES" b="1" dirty="0" smtClean="0">
                <a:solidFill>
                  <a:srgbClr val="FFFF00"/>
                </a:solidFill>
              </a:rPr>
              <a:t>medio </a:t>
            </a:r>
            <a:r>
              <a:rPr lang="es-ES" b="1" dirty="0">
                <a:solidFill>
                  <a:srgbClr val="FFFF00"/>
                </a:solidFill>
              </a:rPr>
              <a:t>millón de piezas de Lego.</a:t>
            </a:r>
            <a:r>
              <a:rPr lang="es-ES" b="1" dirty="0"/>
              <a:t> </a:t>
            </a:r>
          </a:p>
        </p:txBody>
      </p:sp>
      <p:sp>
        <p:nvSpPr>
          <p:cNvPr id="4" name="3 Rectángulo"/>
          <p:cNvSpPr/>
          <p:nvPr/>
        </p:nvSpPr>
        <p:spPr>
          <a:xfrm>
            <a:off x="714348" y="642918"/>
            <a:ext cx="2262542" cy="369332"/>
          </a:xfrm>
          <a:prstGeom prst="rect">
            <a:avLst/>
          </a:prstGeom>
        </p:spPr>
        <p:txBody>
          <a:bodyPr wrap="none">
            <a:spAutoFit/>
          </a:bodyPr>
          <a:lstStyle/>
          <a:p>
            <a:r>
              <a:rPr lang="es-ES" b="1" dirty="0">
                <a:solidFill>
                  <a:srgbClr val="FF0000"/>
                </a:solidFill>
              </a:rPr>
              <a:t>Melbourne, Australia</a:t>
            </a:r>
            <a:r>
              <a:rPr lang="es-ES" b="1" dirty="0"/>
              <a:t>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t-listas.20minutos.es/images/2011-12/313745/3301245_640px.jpg?1324225384"/>
          <p:cNvPicPr>
            <a:picLocks noChangeAspect="1" noChangeArrowheads="1"/>
          </p:cNvPicPr>
          <p:nvPr/>
        </p:nvPicPr>
        <p:blipFill>
          <a:blip r:embed="rId2"/>
          <a:srcRect/>
          <a:stretch>
            <a:fillRect/>
          </a:stretch>
        </p:blipFill>
        <p:spPr bwMode="auto">
          <a:xfrm>
            <a:off x="0" y="0"/>
            <a:ext cx="9164858" cy="6858000"/>
          </a:xfrm>
          <a:prstGeom prst="rect">
            <a:avLst/>
          </a:prstGeom>
          <a:noFill/>
        </p:spPr>
      </p:pic>
      <p:sp>
        <p:nvSpPr>
          <p:cNvPr id="3" name="2 Rectángulo"/>
          <p:cNvSpPr/>
          <p:nvPr/>
        </p:nvSpPr>
        <p:spPr>
          <a:xfrm>
            <a:off x="785786" y="571480"/>
            <a:ext cx="1594219" cy="369332"/>
          </a:xfrm>
          <a:prstGeom prst="rect">
            <a:avLst/>
          </a:prstGeom>
        </p:spPr>
        <p:txBody>
          <a:bodyPr wrap="none">
            <a:spAutoFit/>
          </a:bodyPr>
          <a:lstStyle/>
          <a:p>
            <a:pPr fontAlgn="base"/>
            <a:r>
              <a:rPr lang="es-ES" b="1" dirty="0" err="1" smtClean="0">
                <a:solidFill>
                  <a:srgbClr val="FF0000"/>
                </a:solidFill>
              </a:rPr>
              <a:t>Tbilisi</a:t>
            </a:r>
            <a:r>
              <a:rPr lang="es-ES" b="1" dirty="0" smtClean="0">
                <a:solidFill>
                  <a:srgbClr val="FF0000"/>
                </a:solidFill>
              </a:rPr>
              <a:t>, Georgia</a:t>
            </a:r>
            <a:endParaRPr lang="es-ES" b="1" dirty="0">
              <a:solidFill>
                <a:srgbClr val="FF0000"/>
              </a:solidFill>
            </a:endParaRPr>
          </a:p>
        </p:txBody>
      </p:sp>
      <p:sp>
        <p:nvSpPr>
          <p:cNvPr id="4" name="3 Rectángulo"/>
          <p:cNvSpPr/>
          <p:nvPr/>
        </p:nvSpPr>
        <p:spPr>
          <a:xfrm>
            <a:off x="1214414" y="6072206"/>
            <a:ext cx="6429420" cy="646331"/>
          </a:xfrm>
          <a:prstGeom prst="rect">
            <a:avLst/>
          </a:prstGeom>
        </p:spPr>
        <p:txBody>
          <a:bodyPr wrap="square">
            <a:spAutoFit/>
          </a:bodyPr>
          <a:lstStyle/>
          <a:p>
            <a:r>
              <a:rPr lang="es-ES" b="1" dirty="0" smtClean="0">
                <a:solidFill>
                  <a:srgbClr val="FFFF00"/>
                </a:solidFill>
              </a:rPr>
              <a:t>Este árbol se monta a principios de Diciembre en la </a:t>
            </a:r>
            <a:r>
              <a:rPr lang="es-ES" b="1" dirty="0" err="1" smtClean="0">
                <a:solidFill>
                  <a:srgbClr val="FFFF00"/>
                </a:solidFill>
              </a:rPr>
              <a:t>Plazade</a:t>
            </a:r>
            <a:r>
              <a:rPr lang="es-ES" b="1" dirty="0" smtClean="0">
                <a:solidFill>
                  <a:srgbClr val="FFFF00"/>
                </a:solidFill>
              </a:rPr>
              <a:t> la </a:t>
            </a:r>
            <a:r>
              <a:rPr lang="es-ES" b="1" dirty="0" err="1" smtClean="0">
                <a:solidFill>
                  <a:srgbClr val="FFFF00"/>
                </a:solidFill>
              </a:rPr>
              <a:t>Libertadde</a:t>
            </a:r>
            <a:r>
              <a:rPr lang="es-ES" b="1" dirty="0" smtClean="0">
                <a:solidFill>
                  <a:srgbClr val="FFFF00"/>
                </a:solidFill>
              </a:rPr>
              <a:t> </a:t>
            </a:r>
            <a:r>
              <a:rPr lang="es-ES" b="1" dirty="0" err="1" smtClean="0">
                <a:solidFill>
                  <a:srgbClr val="FFFF00"/>
                </a:solidFill>
              </a:rPr>
              <a:t>Tbilisi</a:t>
            </a:r>
            <a:r>
              <a:rPr lang="es-ES" b="1" dirty="0" smtClean="0">
                <a:solidFill>
                  <a:srgbClr val="FFFF00"/>
                </a:solidFill>
              </a:rPr>
              <a:t> junto al famoso monumento de St. George</a:t>
            </a:r>
            <a:endParaRPr lang="es-ES" b="1" dirty="0">
              <a:solidFill>
                <a:srgbClr val="FFFF00"/>
              </a:solidFill>
            </a:endParaRP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grpId="0" nodeType="withEffect">
                                  <p:stCondLst>
                                    <p:cond delay="0"/>
                                  </p:stCondLst>
                                  <p:childTnLst>
                                    <p:animEffect transition="out" filter="wedg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und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500042"/>
            <a:ext cx="1757212" cy="369332"/>
          </a:xfrm>
          <a:prstGeom prst="rect">
            <a:avLst/>
          </a:prstGeom>
        </p:spPr>
        <p:txBody>
          <a:bodyPr wrap="none">
            <a:spAutoFit/>
          </a:bodyPr>
          <a:lstStyle/>
          <a:p>
            <a:r>
              <a:rPr lang="es-ES" b="1" dirty="0" err="1">
                <a:solidFill>
                  <a:srgbClr val="FFFF00"/>
                </a:solidFill>
              </a:rPr>
              <a:t>Vilnius</a:t>
            </a:r>
            <a:r>
              <a:rPr lang="es-ES" b="1" dirty="0">
                <a:solidFill>
                  <a:srgbClr val="FFFF00"/>
                </a:solidFill>
              </a:rPr>
              <a:t>, Lituania</a:t>
            </a:r>
            <a:r>
              <a:rPr lang="es-ES" dirty="0"/>
              <a:t> </a:t>
            </a:r>
          </a:p>
        </p:txBody>
      </p:sp>
      <p:sp>
        <p:nvSpPr>
          <p:cNvPr id="4" name="3 Rectángulo"/>
          <p:cNvSpPr/>
          <p:nvPr/>
        </p:nvSpPr>
        <p:spPr>
          <a:xfrm>
            <a:off x="428596" y="6215082"/>
            <a:ext cx="4047775" cy="369332"/>
          </a:xfrm>
          <a:prstGeom prst="rect">
            <a:avLst/>
          </a:prstGeom>
        </p:spPr>
        <p:txBody>
          <a:bodyPr wrap="none">
            <a:spAutoFit/>
          </a:bodyPr>
          <a:lstStyle/>
          <a:p>
            <a:r>
              <a:rPr lang="es-ES" b="1" dirty="0">
                <a:solidFill>
                  <a:srgbClr val="FFFF00"/>
                </a:solidFill>
              </a:rPr>
              <a:t>Árbol nacional en la Plaza de la Catedral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Árbol de Navidad México"/>
          <p:cNvPicPr>
            <a:picLocks noChangeAspect="1" noChangeArrowheads="1"/>
          </p:cNvPicPr>
          <p:nvPr/>
        </p:nvPicPr>
        <p:blipFill>
          <a:blip r:embed="rId2"/>
          <a:srcRect/>
          <a:stretch>
            <a:fillRect/>
          </a:stretch>
        </p:blipFill>
        <p:spPr bwMode="auto">
          <a:xfrm>
            <a:off x="0" y="0"/>
            <a:ext cx="9205954" cy="6858000"/>
          </a:xfrm>
          <a:prstGeom prst="rect">
            <a:avLst/>
          </a:prstGeom>
          <a:noFill/>
        </p:spPr>
      </p:pic>
      <p:sp>
        <p:nvSpPr>
          <p:cNvPr id="3" name="2 Rectángulo"/>
          <p:cNvSpPr/>
          <p:nvPr/>
        </p:nvSpPr>
        <p:spPr>
          <a:xfrm>
            <a:off x="785786" y="571480"/>
            <a:ext cx="878830" cy="369332"/>
          </a:xfrm>
          <a:prstGeom prst="rect">
            <a:avLst/>
          </a:prstGeom>
        </p:spPr>
        <p:txBody>
          <a:bodyPr wrap="none">
            <a:spAutoFit/>
          </a:bodyPr>
          <a:lstStyle/>
          <a:p>
            <a:r>
              <a:rPr lang="es-ES" b="1" dirty="0" smtClean="0">
                <a:solidFill>
                  <a:srgbClr val="FFFF00"/>
                </a:solidFill>
              </a:rPr>
              <a:t>México</a:t>
            </a:r>
            <a:endParaRPr lang="es-ES" dirty="0">
              <a:solidFill>
                <a:srgbClr val="FFFF00"/>
              </a:solidFill>
            </a:endParaRPr>
          </a:p>
        </p:txBody>
      </p:sp>
      <p:sp>
        <p:nvSpPr>
          <p:cNvPr id="4" name="3 Rectángulo"/>
          <p:cNvSpPr/>
          <p:nvPr/>
        </p:nvSpPr>
        <p:spPr>
          <a:xfrm>
            <a:off x="5214942" y="642918"/>
            <a:ext cx="3643338" cy="2800767"/>
          </a:xfrm>
          <a:prstGeom prst="rect">
            <a:avLst/>
          </a:prstGeom>
        </p:spPr>
        <p:txBody>
          <a:bodyPr wrap="square">
            <a:spAutoFit/>
          </a:bodyPr>
          <a:lstStyle/>
          <a:p>
            <a:pPr algn="ctr"/>
            <a:r>
              <a:rPr lang="es-ES" sz="1600" b="1" dirty="0" smtClean="0">
                <a:solidFill>
                  <a:srgbClr val="FFFF00"/>
                </a:solidFill>
              </a:rPr>
              <a:t>En el 2009 la Ciudad de México se hizo del récord </a:t>
            </a:r>
            <a:r>
              <a:rPr lang="es-ES" sz="1600" b="1" dirty="0" err="1" smtClean="0">
                <a:solidFill>
                  <a:srgbClr val="FFFF00"/>
                </a:solidFill>
              </a:rPr>
              <a:t>Guinness</a:t>
            </a:r>
            <a:r>
              <a:rPr lang="es-ES" sz="1600" b="1" dirty="0" smtClean="0">
                <a:solidFill>
                  <a:srgbClr val="FFFF00"/>
                </a:solidFill>
              </a:rPr>
              <a:t> al mayor árbol de Navidad del mundo. El árbol fue colocado en la Glorieta de la Palma, sobre la avenida Paseo de la Reforma. Midió 110,35 metros de altura, 35 de diámetro y peso 330 toneladas. El árbol fue decorado con 72 kilómetros de series de micro-lámparas, 80.000 metros de cables eléctricos y 600 luces </a:t>
            </a:r>
            <a:r>
              <a:rPr lang="es-ES" sz="1600" b="1" dirty="0" err="1" smtClean="0">
                <a:solidFill>
                  <a:srgbClr val="FFFF00"/>
                </a:solidFill>
              </a:rPr>
              <a:t>estroboscópicas</a:t>
            </a:r>
            <a:r>
              <a:rPr lang="es-ES" sz="1600" b="1" dirty="0" smtClean="0">
                <a:solidFill>
                  <a:srgbClr val="FFFF00"/>
                </a:solidFill>
              </a:rPr>
              <a:t>, entre otras </a:t>
            </a:r>
            <a:r>
              <a:rPr lang="es-ES" sz="1600" b="1" dirty="0" smtClean="0">
                <a:solidFill>
                  <a:srgbClr val="FFFF00"/>
                </a:solidFill>
              </a:rPr>
              <a:t>cosas.</a:t>
            </a:r>
            <a:endParaRPr lang="es-ES" sz="1600" b="1" dirty="0">
              <a:solidFill>
                <a:srgbClr val="FFFF00"/>
              </a:solidFill>
            </a:endParaRP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s mejores 11 arboles de navidad del Mundo."/>
          <p:cNvPicPr>
            <a:picLocks noChangeAspect="1" noChangeArrowheads="1"/>
          </p:cNvPicPr>
          <p:nvPr/>
        </p:nvPicPr>
        <p:blipFill>
          <a:blip r:embed="rId2"/>
          <a:srcRect/>
          <a:stretch>
            <a:fillRect/>
          </a:stretch>
        </p:blipFill>
        <p:spPr bwMode="auto">
          <a:xfrm>
            <a:off x="-214346" y="0"/>
            <a:ext cx="9525000" cy="6858000"/>
          </a:xfrm>
          <a:prstGeom prst="rect">
            <a:avLst/>
          </a:prstGeom>
          <a:noFill/>
        </p:spPr>
      </p:pic>
      <p:sp>
        <p:nvSpPr>
          <p:cNvPr id="3" name="2 Rectángulo"/>
          <p:cNvSpPr/>
          <p:nvPr/>
        </p:nvSpPr>
        <p:spPr>
          <a:xfrm>
            <a:off x="285720" y="428604"/>
            <a:ext cx="2881815" cy="369332"/>
          </a:xfrm>
          <a:prstGeom prst="rect">
            <a:avLst/>
          </a:prstGeom>
        </p:spPr>
        <p:txBody>
          <a:bodyPr wrap="none">
            <a:spAutoFit/>
          </a:bodyPr>
          <a:lstStyle/>
          <a:p>
            <a:r>
              <a:rPr lang="es-ES" b="1" dirty="0">
                <a:solidFill>
                  <a:srgbClr val="FFFF00"/>
                </a:solidFill>
              </a:rPr>
              <a:t>Nueva York, Estados Unidos </a:t>
            </a:r>
          </a:p>
        </p:txBody>
      </p:sp>
      <p:sp>
        <p:nvSpPr>
          <p:cNvPr id="4" name="3 Rectángulo"/>
          <p:cNvSpPr/>
          <p:nvPr/>
        </p:nvSpPr>
        <p:spPr>
          <a:xfrm>
            <a:off x="142844" y="5929330"/>
            <a:ext cx="3857652" cy="646331"/>
          </a:xfrm>
          <a:prstGeom prst="rect">
            <a:avLst/>
          </a:prstGeom>
          <a:solidFill>
            <a:srgbClr val="92D050"/>
          </a:solidFill>
        </p:spPr>
        <p:txBody>
          <a:bodyPr wrap="square">
            <a:spAutoFit/>
          </a:bodyPr>
          <a:lstStyle/>
          <a:p>
            <a:r>
              <a:rPr lang="es-ES" b="1" dirty="0">
                <a:solidFill>
                  <a:srgbClr val="FF0000"/>
                </a:solidFill>
                <a:effectLst>
                  <a:glow rad="228600">
                    <a:schemeClr val="accent6">
                      <a:satMod val="175000"/>
                      <a:alpha val="40000"/>
                    </a:schemeClr>
                  </a:glow>
                </a:effectLst>
              </a:rPr>
              <a:t>La extravagante inauguración del árbol de Navidad en el Rockefeller Center.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grpId="0" nodeType="withEffect">
                                  <p:stCondLst>
                                    <p:cond delay="0"/>
                                  </p:stCondLst>
                                  <p:childTnLst>
                                    <p:animEffect transition="out" filter="wedg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vida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58" y="357166"/>
            <a:ext cx="2377446" cy="369332"/>
          </a:xfrm>
          <a:prstGeom prst="rect">
            <a:avLst/>
          </a:prstGeom>
          <a:solidFill>
            <a:srgbClr val="92D050"/>
          </a:solidFill>
        </p:spPr>
        <p:txBody>
          <a:bodyPr wrap="none">
            <a:spAutoFit/>
          </a:bodyPr>
          <a:lstStyle/>
          <a:p>
            <a:r>
              <a:rPr lang="es-ES" b="1" dirty="0">
                <a:solidFill>
                  <a:srgbClr val="FF0000"/>
                </a:solidFill>
              </a:rPr>
              <a:t>Tegucigalpa, Honduras</a:t>
            </a:r>
            <a:r>
              <a:rPr lang="es-ES" dirty="0"/>
              <a:t> </a:t>
            </a:r>
          </a:p>
        </p:txBody>
      </p:sp>
      <p:sp>
        <p:nvSpPr>
          <p:cNvPr id="4" name="3 Rectángulo"/>
          <p:cNvSpPr/>
          <p:nvPr/>
        </p:nvSpPr>
        <p:spPr>
          <a:xfrm>
            <a:off x="2000232" y="5143512"/>
            <a:ext cx="5286412" cy="923330"/>
          </a:xfrm>
          <a:prstGeom prst="rect">
            <a:avLst/>
          </a:prstGeom>
        </p:spPr>
        <p:txBody>
          <a:bodyPr wrap="square">
            <a:spAutoFit/>
          </a:bodyPr>
          <a:lstStyle/>
          <a:p>
            <a:r>
              <a:rPr lang="es-ES" b="1" dirty="0">
                <a:solidFill>
                  <a:srgbClr val="FFFF00"/>
                </a:solidFill>
                <a:effectLst>
                  <a:glow rad="228600">
                    <a:schemeClr val="accent3">
                      <a:satMod val="175000"/>
                      <a:alpha val="40000"/>
                    </a:schemeClr>
                  </a:glow>
                </a:effectLst>
              </a:rPr>
              <a:t>Debido a su tamaño y peculiaridad, este árbol entró en el Libro </a:t>
            </a:r>
            <a:r>
              <a:rPr lang="es-ES" b="1" dirty="0" err="1">
                <a:solidFill>
                  <a:srgbClr val="FFFF00"/>
                </a:solidFill>
                <a:effectLst>
                  <a:glow rad="228600">
                    <a:schemeClr val="accent3">
                      <a:satMod val="175000"/>
                      <a:alpha val="40000"/>
                    </a:schemeClr>
                  </a:glow>
                </a:effectLst>
              </a:rPr>
              <a:t>Guinness</a:t>
            </a:r>
            <a:r>
              <a:rPr lang="es-ES" b="1" dirty="0">
                <a:solidFill>
                  <a:srgbClr val="FFFF00"/>
                </a:solidFill>
                <a:effectLst>
                  <a:glow rad="228600">
                    <a:schemeClr val="accent3">
                      <a:satMod val="175000"/>
                      <a:alpha val="40000"/>
                    </a:schemeClr>
                  </a:glow>
                </a:effectLst>
              </a:rPr>
              <a:t> de los Récords. En su construcción participaron casi 3 mil personas.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t-listas.20minutos.es/images/2011-12/313745/3301244_640px.jpg?1324225384"/>
          <p:cNvPicPr>
            <a:picLocks noChangeAspect="1" noChangeArrowheads="1"/>
          </p:cNvPicPr>
          <p:nvPr/>
        </p:nvPicPr>
        <p:blipFill>
          <a:blip r:embed="rId2"/>
          <a:srcRect/>
          <a:stretch>
            <a:fillRect/>
          </a:stretch>
        </p:blipFill>
        <p:spPr bwMode="auto">
          <a:xfrm>
            <a:off x="0" y="0"/>
            <a:ext cx="9208270" cy="7000900"/>
          </a:xfrm>
          <a:prstGeom prst="rect">
            <a:avLst/>
          </a:prstGeom>
          <a:noFill/>
        </p:spPr>
      </p:pic>
      <p:sp>
        <p:nvSpPr>
          <p:cNvPr id="3" name="2 Rectángulo"/>
          <p:cNvSpPr/>
          <p:nvPr/>
        </p:nvSpPr>
        <p:spPr>
          <a:xfrm>
            <a:off x="6143636" y="642918"/>
            <a:ext cx="2244525" cy="369332"/>
          </a:xfrm>
          <a:prstGeom prst="rect">
            <a:avLst/>
          </a:prstGeom>
        </p:spPr>
        <p:txBody>
          <a:bodyPr wrap="none">
            <a:spAutoFit/>
          </a:bodyPr>
          <a:lstStyle/>
          <a:p>
            <a:r>
              <a:rPr lang="es-ES" b="1" dirty="0" smtClean="0">
                <a:solidFill>
                  <a:srgbClr val="FFFF00"/>
                </a:solidFill>
              </a:rPr>
              <a:t> </a:t>
            </a:r>
            <a:r>
              <a:rPr lang="es-ES" b="1" dirty="0" err="1" smtClean="0">
                <a:solidFill>
                  <a:srgbClr val="FFFF00"/>
                </a:solidFill>
              </a:rPr>
              <a:t>Dortmund</a:t>
            </a:r>
            <a:r>
              <a:rPr lang="es-ES" b="1" dirty="0" smtClean="0">
                <a:solidFill>
                  <a:srgbClr val="FFFF00"/>
                </a:solidFill>
              </a:rPr>
              <a:t>, Alemania</a:t>
            </a:r>
            <a:endParaRPr lang="es-ES" b="1" dirty="0">
              <a:solidFill>
                <a:srgbClr val="FFFF00"/>
              </a:solidFill>
            </a:endParaRPr>
          </a:p>
        </p:txBody>
      </p:sp>
      <p:sp>
        <p:nvSpPr>
          <p:cNvPr id="5" name="4 Rectángulo"/>
          <p:cNvSpPr/>
          <p:nvPr/>
        </p:nvSpPr>
        <p:spPr>
          <a:xfrm>
            <a:off x="857224" y="6000768"/>
            <a:ext cx="6215090" cy="646331"/>
          </a:xfrm>
          <a:prstGeom prst="rect">
            <a:avLst/>
          </a:prstGeom>
          <a:solidFill>
            <a:srgbClr val="00B050">
              <a:alpha val="61000"/>
            </a:srgbClr>
          </a:solidFill>
        </p:spPr>
        <p:txBody>
          <a:bodyPr wrap="square">
            <a:spAutoFit/>
          </a:bodyPr>
          <a:lstStyle/>
          <a:p>
            <a:r>
              <a:rPr lang="es-ES" b="1" dirty="0" smtClean="0">
                <a:solidFill>
                  <a:srgbClr val="FFFF00"/>
                </a:solidFill>
              </a:rPr>
              <a:t>Este</a:t>
            </a:r>
            <a:r>
              <a:rPr lang="es-ES" b="1" dirty="0" smtClean="0">
                <a:solidFill>
                  <a:srgbClr val="FFFF00"/>
                </a:solidFill>
              </a:rPr>
              <a:t> árbol se monta a principios de Diciembre en la </a:t>
            </a:r>
            <a:r>
              <a:rPr lang="es-ES" b="1" dirty="0" err="1" smtClean="0">
                <a:solidFill>
                  <a:srgbClr val="FFFF00"/>
                </a:solidFill>
              </a:rPr>
              <a:t>Plazade</a:t>
            </a:r>
            <a:r>
              <a:rPr lang="es-ES" b="1" dirty="0" smtClean="0">
                <a:solidFill>
                  <a:srgbClr val="FFFF00"/>
                </a:solidFill>
              </a:rPr>
              <a:t> la </a:t>
            </a:r>
            <a:r>
              <a:rPr lang="es-ES" b="1" dirty="0" err="1" smtClean="0">
                <a:solidFill>
                  <a:srgbClr val="FFFF00"/>
                </a:solidFill>
              </a:rPr>
              <a:t>Libertadde</a:t>
            </a:r>
            <a:r>
              <a:rPr lang="es-ES" b="1" dirty="0" smtClean="0">
                <a:solidFill>
                  <a:srgbClr val="FFFF00"/>
                </a:solidFill>
              </a:rPr>
              <a:t> </a:t>
            </a:r>
            <a:r>
              <a:rPr lang="es-ES" b="1" dirty="0" err="1" smtClean="0">
                <a:solidFill>
                  <a:srgbClr val="FFFF00"/>
                </a:solidFill>
              </a:rPr>
              <a:t>Tbilisi</a:t>
            </a:r>
            <a:r>
              <a:rPr lang="es-ES" b="1" dirty="0" smtClean="0">
                <a:solidFill>
                  <a:srgbClr val="FFFF00"/>
                </a:solidFill>
              </a:rPr>
              <a:t> junto al famoso monumento de St. George.</a:t>
            </a:r>
            <a:endParaRPr lang="es-ES" dirty="0"/>
          </a:p>
        </p:txBody>
      </p:sp>
      <p:sp>
        <p:nvSpPr>
          <p:cNvPr id="6" name="5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7"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0" presetClass="exit" presetSubtype="0" fill="hold" nodeType="withEffect">
                                  <p:stCondLst>
                                    <p:cond delay="0"/>
                                  </p:stCondLst>
                                  <p:childTnLst>
                                    <p:animEffect transition="out" filter="wedg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rbol de navida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714348" y="285728"/>
            <a:ext cx="1522340" cy="369332"/>
          </a:xfrm>
          <a:prstGeom prst="rect">
            <a:avLst/>
          </a:prstGeom>
        </p:spPr>
        <p:txBody>
          <a:bodyPr wrap="none">
            <a:spAutoFit/>
          </a:bodyPr>
          <a:lstStyle/>
          <a:p>
            <a:r>
              <a:rPr lang="es-ES" b="1" dirty="0" err="1">
                <a:solidFill>
                  <a:srgbClr val="FFFF00"/>
                </a:solidFill>
              </a:rPr>
              <a:t>Gubbio</a:t>
            </a:r>
            <a:r>
              <a:rPr lang="es-ES" b="1" dirty="0">
                <a:solidFill>
                  <a:srgbClr val="FFFF00"/>
                </a:solidFill>
              </a:rPr>
              <a:t>, Italia </a:t>
            </a:r>
          </a:p>
        </p:txBody>
      </p:sp>
      <p:sp>
        <p:nvSpPr>
          <p:cNvPr id="4" name="3 Rectángulo"/>
          <p:cNvSpPr/>
          <p:nvPr/>
        </p:nvSpPr>
        <p:spPr>
          <a:xfrm>
            <a:off x="857224" y="5657671"/>
            <a:ext cx="7500990" cy="1200329"/>
          </a:xfrm>
          <a:prstGeom prst="rect">
            <a:avLst/>
          </a:prstGeom>
          <a:solidFill>
            <a:srgbClr val="92D050">
              <a:alpha val="42000"/>
            </a:srgbClr>
          </a:solidFill>
        </p:spPr>
        <p:txBody>
          <a:bodyPr wrap="square">
            <a:spAutoFit/>
          </a:bodyPr>
          <a:lstStyle/>
          <a:p>
            <a:pPr algn="ctr"/>
            <a:r>
              <a:rPr lang="es-ES" b="1" dirty="0">
                <a:solidFill>
                  <a:srgbClr val="FFFF00"/>
                </a:solidFill>
              </a:rPr>
              <a:t>Los residentes de </a:t>
            </a:r>
            <a:r>
              <a:rPr lang="es-ES" b="1" dirty="0" err="1">
                <a:solidFill>
                  <a:srgbClr val="FFFF00"/>
                </a:solidFill>
              </a:rPr>
              <a:t>Gubbio</a:t>
            </a:r>
            <a:r>
              <a:rPr lang="es-ES" b="1" dirty="0">
                <a:solidFill>
                  <a:srgbClr val="FFFF00"/>
                </a:solidFill>
              </a:rPr>
              <a:t> son unos verdaderos suertudos porque pueden observar el árbol de Navidad desde cualquier punto de la ciudad; se encuentra en el Monte de </a:t>
            </a:r>
            <a:r>
              <a:rPr lang="es-ES" b="1" dirty="0" err="1">
                <a:solidFill>
                  <a:srgbClr val="FFFF00"/>
                </a:solidFill>
              </a:rPr>
              <a:t>Ingino</a:t>
            </a:r>
            <a:r>
              <a:rPr lang="es-ES" b="1" dirty="0">
                <a:solidFill>
                  <a:srgbClr val="FFFF00"/>
                </a:solidFill>
              </a:rPr>
              <a:t>. La altura de esta belleza es más de 650 metros, en 1991 entró en el Libro </a:t>
            </a:r>
            <a:r>
              <a:rPr lang="es-ES" b="1" dirty="0" err="1">
                <a:solidFill>
                  <a:srgbClr val="FFFF00"/>
                </a:solidFill>
              </a:rPr>
              <a:t>Guinness</a:t>
            </a:r>
            <a:r>
              <a:rPr lang="es-ES" b="1" dirty="0">
                <a:solidFill>
                  <a:srgbClr val="FFFF00"/>
                </a:solidFill>
              </a:rPr>
              <a:t> de los Récords.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pic>
        <p:nvPicPr>
          <p:cNvPr id="19458" name="Picture 2" descr="los mejores"/>
          <p:cNvPicPr>
            <a:picLocks noChangeAspect="1" noChangeArrowheads="1"/>
          </p:cNvPicPr>
          <p:nvPr/>
        </p:nvPicPr>
        <p:blipFill>
          <a:blip r:embed="rId3"/>
          <a:srcRect/>
          <a:stretch>
            <a:fillRect/>
          </a:stretch>
        </p:blipFill>
        <p:spPr bwMode="auto">
          <a:xfrm>
            <a:off x="0" y="0"/>
            <a:ext cx="6858016" cy="6858000"/>
          </a:xfrm>
          <a:prstGeom prst="rect">
            <a:avLst/>
          </a:prstGeom>
          <a:noFill/>
        </p:spPr>
      </p:pic>
      <p:sp>
        <p:nvSpPr>
          <p:cNvPr id="3" name="2 Rectángulo"/>
          <p:cNvSpPr/>
          <p:nvPr/>
        </p:nvSpPr>
        <p:spPr>
          <a:xfrm>
            <a:off x="857224" y="-2500354"/>
            <a:ext cx="4572000" cy="646331"/>
          </a:xfrm>
          <a:prstGeom prst="rect">
            <a:avLst/>
          </a:prstGeom>
        </p:spPr>
        <p:txBody>
          <a:bodyPr>
            <a:spAutoFit/>
          </a:bodyPr>
          <a:lstStyle/>
          <a:p>
            <a:r>
              <a:rPr lang="es-ES" dirty="0" err="1">
                <a:solidFill>
                  <a:schemeClr val="bg1"/>
                </a:solidFill>
              </a:rPr>
              <a:t>Taipei</a:t>
            </a:r>
            <a:r>
              <a:rPr lang="es-ES" dirty="0">
                <a:solidFill>
                  <a:schemeClr val="bg1"/>
                </a:solidFill>
              </a:rPr>
              <a:t>, Taiwán </a:t>
            </a:r>
            <a:r>
              <a:rPr lang="es-ES" dirty="0" smtClean="0"/>
              <a:t/>
            </a:r>
            <a:br>
              <a:rPr lang="es-ES" dirty="0" smtClean="0"/>
            </a:br>
            <a:endParaRPr lang="es-ES" dirty="0"/>
          </a:p>
        </p:txBody>
      </p:sp>
      <p:sp>
        <p:nvSpPr>
          <p:cNvPr id="4" name="3 Rectángulo"/>
          <p:cNvSpPr/>
          <p:nvPr/>
        </p:nvSpPr>
        <p:spPr>
          <a:xfrm>
            <a:off x="928662" y="428604"/>
            <a:ext cx="4572000" cy="646331"/>
          </a:xfrm>
          <a:prstGeom prst="rect">
            <a:avLst/>
          </a:prstGeom>
        </p:spPr>
        <p:txBody>
          <a:bodyPr>
            <a:spAutoFit/>
          </a:bodyPr>
          <a:lstStyle/>
          <a:p>
            <a:r>
              <a:rPr lang="es-ES" b="1" dirty="0" err="1">
                <a:solidFill>
                  <a:srgbClr val="FFFF00"/>
                </a:solidFill>
              </a:rPr>
              <a:t>Taipei</a:t>
            </a:r>
            <a:r>
              <a:rPr lang="es-ES" b="1" dirty="0">
                <a:solidFill>
                  <a:srgbClr val="FFFF00"/>
                </a:solidFill>
              </a:rPr>
              <a:t>, Taiwán </a:t>
            </a:r>
            <a:r>
              <a:rPr lang="es-ES" dirty="0" smtClean="0"/>
              <a:t/>
            </a:r>
            <a:br>
              <a:rPr lang="es-ES" dirty="0" smtClean="0"/>
            </a:br>
            <a:endParaRPr lang="es-ES" dirty="0"/>
          </a:p>
        </p:txBody>
      </p:sp>
      <p:sp>
        <p:nvSpPr>
          <p:cNvPr id="5" name="4 Rectángulo"/>
          <p:cNvSpPr/>
          <p:nvPr/>
        </p:nvSpPr>
        <p:spPr>
          <a:xfrm>
            <a:off x="7072330" y="1142984"/>
            <a:ext cx="2071670" cy="5047536"/>
          </a:xfrm>
          <a:prstGeom prst="rect">
            <a:avLst/>
          </a:prstGeom>
        </p:spPr>
        <p:txBody>
          <a:bodyPr wrap="square">
            <a:spAutoFit/>
          </a:bodyPr>
          <a:lstStyle/>
          <a:p>
            <a:pPr algn="ctr"/>
            <a:r>
              <a:rPr lang="es-ES" sz="2000" b="1" dirty="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latin typeface="Arial Black" pitchFamily="34" charset="0"/>
              </a:rPr>
              <a:t>La altura de este árbol LED es de casi 36 metros. Un mes antes de las festividades cada media hora después de la puesta del sol se ofrece un espectáculo de luces</a:t>
            </a:r>
            <a:r>
              <a:rPr lang="es-ES" sz="2400" b="1" dirty="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rPr>
              <a:t>. </a:t>
            </a:r>
            <a:r>
              <a:rPr lang="es-ES" dirty="0" smtClean="0"/>
              <a:t/>
            </a:r>
            <a:br>
              <a:rPr lang="es-ES" dirty="0" smtClean="0"/>
            </a:br>
            <a:endParaRPr lang="es-ES" dirty="0"/>
          </a:p>
        </p:txBody>
      </p:sp>
      <p:sp>
        <p:nvSpPr>
          <p:cNvPr id="7" name="6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8" name="Picture 3" descr="illusion-017"/>
          <p:cNvPicPr>
            <a:picLocks noChangeAspect="1" noChangeArrowheads="1" noCrop="1"/>
          </p:cNvPicPr>
          <p:nvPr/>
        </p:nvPicPr>
        <p:blipFill>
          <a:blip r:embed="rId2"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8"/>
                                        </p:tgtEl>
                                        <p:attrNameLst>
                                          <p:attrName>style.opacity</p:attrName>
                                        </p:attrNameLst>
                                      </p:cBhvr>
                                      <p:to>
                                        <p:strVal val="0.25"/>
                                      </p:to>
                                    </p:set>
                                    <p:animEffect filter="image" prLst="opacity: 0.25">
                                      <p:cBhvr rctx="IE">
                                        <p:cTn id="11" dur="indefinite"/>
                                        <p:tgtEl>
                                          <p:spTgt spid="8"/>
                                        </p:tgtEl>
                                      </p:cBhvr>
                                    </p:animEffect>
                                  </p:childTnLst>
                                </p:cTn>
                              </p:par>
                              <p:par>
                                <p:cTn id="12" presetID="20" presetClass="exit" presetSubtype="0" fill="hold" nodeType="withEffect">
                                  <p:stCondLst>
                                    <p:cond delay="0"/>
                                  </p:stCondLst>
                                  <p:childTnLst>
                                    <p:animEffect transition="out" filter="wedge">
                                      <p:cBhvr>
                                        <p:cTn id="13" dur="2000"/>
                                        <p:tgtEl>
                                          <p:spTgt spid="8"/>
                                        </p:tgtEl>
                                      </p:cBhvr>
                                    </p:animEffect>
                                    <p:set>
                                      <p:cBhvr>
                                        <p:cTn id="14" dur="1" fill="hold">
                                          <p:stCondLst>
                                            <p:cond delay="1999"/>
                                          </p:stCondLst>
                                        </p:cTn>
                                        <p:tgtEl>
                                          <p:spTgt spid="8"/>
                                        </p:tgtEl>
                                        <p:attrNameLst>
                                          <p:attrName>style.visibility</p:attrName>
                                        </p:attrNameLst>
                                      </p:cBhvr>
                                      <p:to>
                                        <p:strVal val="hidden"/>
                                      </p:to>
                                    </p:set>
                                  </p:childTnLst>
                                </p:cTn>
                              </p:par>
                              <p:par>
                                <p:cTn id="15" presetID="20" presetClass="exit" presetSubtype="0" fill="hold" grpId="0" nodeType="withEffect">
                                  <p:stCondLst>
                                    <p:cond delay="0"/>
                                  </p:stCondLst>
                                  <p:childTnLst>
                                    <p:animEffect transition="out" filter="wedge">
                                      <p:cBhvr>
                                        <p:cTn id="16" dur="2000"/>
                                        <p:tgtEl>
                                          <p:spTgt spid="7"/>
                                        </p:tgtEl>
                                      </p:cBhvr>
                                    </p:animEffect>
                                    <p:set>
                                      <p:cBhvr>
                                        <p:cTn id="1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2" descr="mundo"/>
          <p:cNvPicPr>
            <a:picLocks noChangeAspect="1" noChangeArrowheads="1"/>
          </p:cNvPicPr>
          <p:nvPr/>
        </p:nvPicPr>
        <p:blipFill>
          <a:blip r:embed="rId2"/>
          <a:srcRect/>
          <a:stretch>
            <a:fillRect/>
          </a:stretch>
        </p:blipFill>
        <p:spPr bwMode="auto">
          <a:xfrm>
            <a:off x="-1" y="0"/>
            <a:ext cx="9161913" cy="5429264"/>
          </a:xfrm>
          <a:prstGeom prst="rect">
            <a:avLst/>
          </a:prstGeom>
          <a:noFill/>
        </p:spPr>
      </p:pic>
      <p:sp>
        <p:nvSpPr>
          <p:cNvPr id="3" name="2 Rectángulo"/>
          <p:cNvSpPr/>
          <p:nvPr/>
        </p:nvSpPr>
        <p:spPr>
          <a:xfrm>
            <a:off x="1643042" y="214290"/>
            <a:ext cx="1582677" cy="646331"/>
          </a:xfrm>
          <a:prstGeom prst="rect">
            <a:avLst/>
          </a:prstGeom>
          <a:noFill/>
        </p:spPr>
        <p:txBody>
          <a:bodyPr wrap="none">
            <a:spAutoFit/>
          </a:bodyPr>
          <a:lstStyle/>
          <a:p>
            <a:r>
              <a:rPr lang="es-ES" b="1" dirty="0">
                <a:solidFill>
                  <a:srgbClr val="FFFF00"/>
                </a:solidFill>
              </a:rPr>
              <a:t>Río de Janeiro</a:t>
            </a:r>
            <a:r>
              <a:rPr lang="es-ES" b="1" dirty="0" smtClean="0">
                <a:solidFill>
                  <a:srgbClr val="FFFF00"/>
                </a:solidFill>
              </a:rPr>
              <a:t>,</a:t>
            </a:r>
          </a:p>
          <a:p>
            <a:pPr algn="ctr"/>
            <a:r>
              <a:rPr lang="es-ES" b="1" dirty="0" smtClean="0">
                <a:solidFill>
                  <a:srgbClr val="FFFF00"/>
                </a:solidFill>
              </a:rPr>
              <a:t> </a:t>
            </a:r>
            <a:r>
              <a:rPr lang="es-ES" b="1" dirty="0">
                <a:solidFill>
                  <a:srgbClr val="FFFF00"/>
                </a:solidFill>
              </a:rPr>
              <a:t>Brasil </a:t>
            </a:r>
          </a:p>
        </p:txBody>
      </p:sp>
      <p:sp>
        <p:nvSpPr>
          <p:cNvPr id="4" name="3 Rectángulo"/>
          <p:cNvSpPr/>
          <p:nvPr/>
        </p:nvSpPr>
        <p:spPr>
          <a:xfrm>
            <a:off x="642910" y="5380672"/>
            <a:ext cx="8215370" cy="1477328"/>
          </a:xfrm>
          <a:prstGeom prst="rect">
            <a:avLst/>
          </a:prstGeom>
        </p:spPr>
        <p:txBody>
          <a:bodyPr wrap="square">
            <a:spAutoFit/>
          </a:bodyPr>
          <a:lstStyle/>
          <a:p>
            <a:pPr algn="ctr"/>
            <a:r>
              <a:rPr lang="es-ES" b="1" dirty="0">
                <a:solidFill>
                  <a:srgbClr val="FFFF00"/>
                </a:solidFill>
              </a:rPr>
              <a:t>Es el árbol más grande del mundo: su altura es de 82 metros. El árbol está diseñado sobre una plataforma flotante en medio de un lago en </a:t>
            </a:r>
            <a:r>
              <a:rPr lang="es-ES" b="1" dirty="0" err="1">
                <a:solidFill>
                  <a:srgbClr val="FFFF00"/>
                </a:solidFill>
              </a:rPr>
              <a:t>Lagoa</a:t>
            </a:r>
            <a:r>
              <a:rPr lang="es-ES" b="1" dirty="0">
                <a:solidFill>
                  <a:srgbClr val="FFFF00"/>
                </a:solidFill>
              </a:rPr>
              <a:t>. Cada año el árbol se decora de distintas maneras y se ofrecen espectáculos de luces y fuegos artificiales. Por ejemplo, un espectáculo se dedica a la luz en sí y pasa por 4 etapas: desde la luz en la noche cuando nacen los sueños hasta la realización de éstos.</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2" descr="Los mejores 11 arboles de navidad del Mundo."/>
          <p:cNvPicPr>
            <a:picLocks noChangeAspect="1" noChangeArrowheads="1"/>
          </p:cNvPicPr>
          <p:nvPr/>
        </p:nvPicPr>
        <p:blipFill>
          <a:blip r:embed="rId2"/>
          <a:srcRect/>
          <a:stretch>
            <a:fillRect/>
          </a:stretch>
        </p:blipFill>
        <p:spPr bwMode="auto">
          <a:xfrm>
            <a:off x="785786" y="0"/>
            <a:ext cx="4775766" cy="6858000"/>
          </a:xfrm>
          <a:prstGeom prst="rect">
            <a:avLst/>
          </a:prstGeom>
          <a:noFill/>
        </p:spPr>
      </p:pic>
      <p:sp>
        <p:nvSpPr>
          <p:cNvPr id="3" name="2 Rectángulo"/>
          <p:cNvSpPr/>
          <p:nvPr/>
        </p:nvSpPr>
        <p:spPr>
          <a:xfrm>
            <a:off x="642910" y="571480"/>
            <a:ext cx="1689886" cy="646331"/>
          </a:xfrm>
          <a:prstGeom prst="rect">
            <a:avLst/>
          </a:prstGeom>
        </p:spPr>
        <p:txBody>
          <a:bodyPr wrap="none">
            <a:spAutoFit/>
          </a:bodyPr>
          <a:lstStyle/>
          <a:p>
            <a:r>
              <a:rPr lang="es-ES" b="1" dirty="0">
                <a:solidFill>
                  <a:srgbClr val="FFFF00"/>
                </a:solidFill>
              </a:rPr>
              <a:t>Washington, </a:t>
            </a:r>
            <a:endParaRPr lang="es-ES" b="1" dirty="0" smtClean="0">
              <a:solidFill>
                <a:srgbClr val="FFFF00"/>
              </a:solidFill>
            </a:endParaRPr>
          </a:p>
          <a:p>
            <a:r>
              <a:rPr lang="es-ES" b="1" dirty="0" smtClean="0">
                <a:solidFill>
                  <a:srgbClr val="FFFF00"/>
                </a:solidFill>
              </a:rPr>
              <a:t>Estados </a:t>
            </a:r>
            <a:r>
              <a:rPr lang="es-ES" b="1" dirty="0">
                <a:solidFill>
                  <a:srgbClr val="FFFF00"/>
                </a:solidFill>
              </a:rPr>
              <a:t>Unidos</a:t>
            </a:r>
            <a:r>
              <a:rPr lang="es-ES" dirty="0">
                <a:solidFill>
                  <a:srgbClr val="FFFF00"/>
                </a:solidFill>
              </a:rPr>
              <a:t> </a:t>
            </a:r>
          </a:p>
        </p:txBody>
      </p:sp>
      <p:sp>
        <p:nvSpPr>
          <p:cNvPr id="4" name="3 Rectángulo"/>
          <p:cNvSpPr/>
          <p:nvPr/>
        </p:nvSpPr>
        <p:spPr>
          <a:xfrm>
            <a:off x="6072198" y="4357694"/>
            <a:ext cx="2428892" cy="2031325"/>
          </a:xfrm>
          <a:prstGeom prst="rect">
            <a:avLst/>
          </a:prstGeom>
        </p:spPr>
        <p:txBody>
          <a:bodyPr wrap="square">
            <a:spAutoFit/>
          </a:bodyPr>
          <a:lstStyle/>
          <a:p>
            <a:pPr algn="ctr"/>
            <a:r>
              <a:rPr lang="es-ES" b="1" dirty="0">
                <a:solidFill>
                  <a:srgbClr val="FFFF00"/>
                </a:solidFill>
              </a:rPr>
              <a:t>Es el árbol de Navidad nacional. Para llegar a esta fiesta tuvo que andar un camino largo desde Alaska, recorriendo alrededor de 7000 kilómetros.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grpId="0" nodeType="withEffect">
                                  <p:stCondLst>
                                    <p:cond delay="0"/>
                                  </p:stCondLst>
                                  <p:childTnLst>
                                    <p:animEffect transition="out" filter="wedg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Navidad"/>
          <p:cNvPicPr>
            <a:picLocks noChangeAspect="1" noChangeArrowheads="1"/>
          </p:cNvPicPr>
          <p:nvPr/>
        </p:nvPicPr>
        <p:blipFill>
          <a:blip r:embed="rId2"/>
          <a:srcRect/>
          <a:stretch>
            <a:fillRect/>
          </a:stretch>
        </p:blipFill>
        <p:spPr bwMode="auto">
          <a:xfrm>
            <a:off x="0" y="0"/>
            <a:ext cx="9525000" cy="6858000"/>
          </a:xfrm>
          <a:prstGeom prst="rect">
            <a:avLst/>
          </a:prstGeom>
          <a:noFill/>
        </p:spPr>
      </p:pic>
      <p:sp>
        <p:nvSpPr>
          <p:cNvPr id="3" name="2 Rectángulo"/>
          <p:cNvSpPr/>
          <p:nvPr/>
        </p:nvSpPr>
        <p:spPr>
          <a:xfrm>
            <a:off x="500034" y="500042"/>
            <a:ext cx="1618713" cy="369332"/>
          </a:xfrm>
          <a:prstGeom prst="rect">
            <a:avLst/>
          </a:prstGeom>
        </p:spPr>
        <p:txBody>
          <a:bodyPr wrap="none">
            <a:spAutoFit/>
          </a:bodyPr>
          <a:lstStyle/>
          <a:p>
            <a:r>
              <a:rPr lang="es-ES" b="1" dirty="0" err="1">
                <a:solidFill>
                  <a:srgbClr val="FFFF00"/>
                </a:solidFill>
              </a:rPr>
              <a:t>Byblos</a:t>
            </a:r>
            <a:r>
              <a:rPr lang="es-ES" b="1" dirty="0">
                <a:solidFill>
                  <a:srgbClr val="FFFF00"/>
                </a:solidFill>
              </a:rPr>
              <a:t>, Líbano </a:t>
            </a:r>
          </a:p>
        </p:txBody>
      </p:sp>
      <p:sp>
        <p:nvSpPr>
          <p:cNvPr id="4" name="3 Rectángulo"/>
          <p:cNvSpPr/>
          <p:nvPr/>
        </p:nvSpPr>
        <p:spPr>
          <a:xfrm>
            <a:off x="5000628" y="500042"/>
            <a:ext cx="3143272" cy="923330"/>
          </a:xfrm>
          <a:prstGeom prst="rect">
            <a:avLst/>
          </a:prstGeom>
        </p:spPr>
        <p:txBody>
          <a:bodyPr wrap="square">
            <a:spAutoFit/>
          </a:bodyPr>
          <a:lstStyle/>
          <a:p>
            <a:pPr algn="ctr"/>
            <a:r>
              <a:rPr lang="es-ES" b="1" dirty="0">
                <a:solidFill>
                  <a:srgbClr val="FFFF00"/>
                </a:solidFill>
              </a:rPr>
              <a:t>Esta construcción de 35 metros se ubica en el puerto más antiguo del mundo.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rbol de navidad"/>
          <p:cNvPicPr>
            <a:picLocks noChangeAspect="1" noChangeArrowheads="1"/>
          </p:cNvPicPr>
          <p:nvPr/>
        </p:nvPicPr>
        <p:blipFill>
          <a:blip r:embed="rId2"/>
          <a:srcRect/>
          <a:stretch>
            <a:fillRect/>
          </a:stretch>
        </p:blipFill>
        <p:spPr bwMode="auto">
          <a:xfrm>
            <a:off x="-381000" y="0"/>
            <a:ext cx="9525000" cy="7429528"/>
          </a:xfrm>
          <a:prstGeom prst="rect">
            <a:avLst/>
          </a:prstGeom>
          <a:noFill/>
        </p:spPr>
      </p:pic>
      <p:sp>
        <p:nvSpPr>
          <p:cNvPr id="3" name="2 Rectángulo"/>
          <p:cNvSpPr/>
          <p:nvPr/>
        </p:nvSpPr>
        <p:spPr>
          <a:xfrm>
            <a:off x="642910" y="357166"/>
            <a:ext cx="1315104" cy="369332"/>
          </a:xfrm>
          <a:prstGeom prst="rect">
            <a:avLst/>
          </a:prstGeom>
        </p:spPr>
        <p:txBody>
          <a:bodyPr wrap="none">
            <a:spAutoFit/>
          </a:bodyPr>
          <a:lstStyle/>
          <a:p>
            <a:r>
              <a:rPr lang="es-ES" b="1" dirty="0">
                <a:solidFill>
                  <a:srgbClr val="FFFF00"/>
                </a:solidFill>
              </a:rPr>
              <a:t>Turín, Italia</a:t>
            </a:r>
            <a:r>
              <a:rPr lang="es-ES" dirty="0"/>
              <a:t> </a:t>
            </a:r>
          </a:p>
        </p:txBody>
      </p:sp>
      <p:sp>
        <p:nvSpPr>
          <p:cNvPr id="4" name="3 Rectángulo"/>
          <p:cNvSpPr/>
          <p:nvPr/>
        </p:nvSpPr>
        <p:spPr>
          <a:xfrm>
            <a:off x="785786" y="4714884"/>
            <a:ext cx="3714776" cy="646331"/>
          </a:xfrm>
          <a:prstGeom prst="rect">
            <a:avLst/>
          </a:prstGeom>
        </p:spPr>
        <p:txBody>
          <a:bodyPr wrap="square">
            <a:spAutoFit/>
          </a:bodyPr>
          <a:lstStyle/>
          <a:p>
            <a:r>
              <a:rPr lang="es-ES" b="1" dirty="0">
                <a:solidFill>
                  <a:srgbClr val="FFFF00"/>
                </a:solidFill>
              </a:rPr>
              <a:t>Este árbol original está ubicado en la Plaza del Castillo en Turín. </a:t>
            </a:r>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img.loquenosabias.com/tops10/2011/12/05/los-10-arboles-de-navidad2.jpg"/>
          <p:cNvPicPr>
            <a:picLocks noChangeAspect="1" noChangeArrowheads="1"/>
          </p:cNvPicPr>
          <p:nvPr/>
        </p:nvPicPr>
        <p:blipFill>
          <a:blip r:embed="rId2"/>
          <a:srcRect/>
          <a:stretch>
            <a:fillRect/>
          </a:stretch>
        </p:blipFill>
        <p:spPr bwMode="auto">
          <a:xfrm>
            <a:off x="0" y="0"/>
            <a:ext cx="9160358" cy="6858000"/>
          </a:xfrm>
          <a:prstGeom prst="rect">
            <a:avLst/>
          </a:prstGeom>
          <a:noFill/>
        </p:spPr>
      </p:pic>
      <p:sp>
        <p:nvSpPr>
          <p:cNvPr id="3" name="2 Rectángulo"/>
          <p:cNvSpPr/>
          <p:nvPr/>
        </p:nvSpPr>
        <p:spPr>
          <a:xfrm>
            <a:off x="428596" y="642918"/>
            <a:ext cx="2359941" cy="369332"/>
          </a:xfrm>
          <a:prstGeom prst="rect">
            <a:avLst/>
          </a:prstGeom>
        </p:spPr>
        <p:txBody>
          <a:bodyPr wrap="none">
            <a:spAutoFit/>
          </a:bodyPr>
          <a:lstStyle/>
          <a:p>
            <a:r>
              <a:rPr lang="es-ES" b="1" dirty="0" smtClean="0">
                <a:solidFill>
                  <a:srgbClr val="FFFF00"/>
                </a:solidFill>
              </a:rPr>
              <a:t>Maine, Estados Unidos</a:t>
            </a:r>
            <a:endParaRPr lang="es-ES" b="1" dirty="0">
              <a:solidFill>
                <a:srgbClr val="FFFF00"/>
              </a:solidFill>
            </a:endParaRPr>
          </a:p>
        </p:txBody>
      </p:sp>
      <p:sp>
        <p:nvSpPr>
          <p:cNvPr id="4" name="3 Rectángulo"/>
          <p:cNvSpPr/>
          <p:nvPr/>
        </p:nvSpPr>
        <p:spPr>
          <a:xfrm>
            <a:off x="6357950" y="785794"/>
            <a:ext cx="2571768" cy="2031325"/>
          </a:xfrm>
          <a:prstGeom prst="rect">
            <a:avLst/>
          </a:prstGeom>
        </p:spPr>
        <p:txBody>
          <a:bodyPr wrap="square">
            <a:spAutoFit/>
          </a:bodyPr>
          <a:lstStyle/>
          <a:p>
            <a:pPr algn="ctr"/>
            <a:r>
              <a:rPr lang="es-ES" b="1" dirty="0" smtClean="0">
                <a:solidFill>
                  <a:srgbClr val="FFFF00"/>
                </a:solidFill>
              </a:rPr>
              <a:t>Un árbol de navidad gigantesco (de mas de 15 </a:t>
            </a:r>
            <a:r>
              <a:rPr lang="es-ES" b="1" dirty="0" smtClean="0">
                <a:solidFill>
                  <a:srgbClr val="FFFF00"/>
                </a:solidFill>
              </a:rPr>
              <a:t>metros de </a:t>
            </a:r>
            <a:r>
              <a:rPr lang="es-ES" b="1" dirty="0" smtClean="0">
                <a:solidFill>
                  <a:srgbClr val="FFFF00"/>
                </a:solidFill>
              </a:rPr>
              <a:t>alto) creado con trampas para langostas.</a:t>
            </a:r>
            <a:br>
              <a:rPr lang="es-ES" b="1" dirty="0" smtClean="0">
                <a:solidFill>
                  <a:srgbClr val="FFFF00"/>
                </a:solidFill>
              </a:rPr>
            </a:br>
            <a:r>
              <a:rPr lang="es-ES" dirty="0" smtClean="0"/>
              <a:t/>
            </a:r>
            <a:br>
              <a:rPr lang="es-ES" dirty="0" smtClean="0"/>
            </a:br>
            <a:endParaRPr lang="es-ES" dirty="0"/>
          </a:p>
        </p:txBody>
      </p:sp>
      <p:sp>
        <p:nvSpPr>
          <p:cNvPr id="5" name="4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6"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http://www.ideal.es/granada/prensa/noticias/201012/12/fotos/5181725.jpg"/>
          <p:cNvPicPr>
            <a:picLocks noChangeAspect="1" noChangeArrowheads="1"/>
          </p:cNvPicPr>
          <p:nvPr/>
        </p:nvPicPr>
        <p:blipFill>
          <a:blip r:embed="rId2"/>
          <a:srcRect/>
          <a:stretch>
            <a:fillRect/>
          </a:stretch>
        </p:blipFill>
        <p:spPr bwMode="auto">
          <a:xfrm>
            <a:off x="0" y="-1"/>
            <a:ext cx="9144000" cy="6883735"/>
          </a:xfrm>
          <a:prstGeom prst="rect">
            <a:avLst/>
          </a:prstGeom>
          <a:noFill/>
        </p:spPr>
      </p:pic>
      <p:sp>
        <p:nvSpPr>
          <p:cNvPr id="4" name="3 Rectángulo"/>
          <p:cNvSpPr/>
          <p:nvPr/>
        </p:nvSpPr>
        <p:spPr>
          <a:xfrm>
            <a:off x="500034" y="500042"/>
            <a:ext cx="1447832" cy="369332"/>
          </a:xfrm>
          <a:prstGeom prst="rect">
            <a:avLst/>
          </a:prstGeom>
        </p:spPr>
        <p:txBody>
          <a:bodyPr wrap="none">
            <a:spAutoFit/>
          </a:bodyPr>
          <a:lstStyle/>
          <a:p>
            <a:r>
              <a:rPr lang="es-ES" b="1" dirty="0" smtClean="0">
                <a:solidFill>
                  <a:srgbClr val="FFFF00"/>
                </a:solidFill>
              </a:rPr>
              <a:t>Moscú, Rusia</a:t>
            </a:r>
            <a:endParaRPr lang="es-ES" b="1" dirty="0">
              <a:solidFill>
                <a:srgbClr val="FFFF00"/>
              </a:solidFill>
            </a:endParaRPr>
          </a:p>
        </p:txBody>
      </p:sp>
      <p:sp>
        <p:nvSpPr>
          <p:cNvPr id="5" name="4 Rectángulo"/>
          <p:cNvSpPr/>
          <p:nvPr/>
        </p:nvSpPr>
        <p:spPr>
          <a:xfrm>
            <a:off x="5429256" y="1357298"/>
            <a:ext cx="4572000" cy="1200329"/>
          </a:xfrm>
          <a:prstGeom prst="rect">
            <a:avLst/>
          </a:prstGeom>
        </p:spPr>
        <p:txBody>
          <a:bodyPr>
            <a:spAutoFit/>
          </a:bodyPr>
          <a:lstStyle/>
          <a:p>
            <a:r>
              <a:rPr lang="es-ES" b="1" dirty="0" smtClean="0">
                <a:solidFill>
                  <a:srgbClr val="FFFF00"/>
                </a:solidFill>
              </a:rPr>
              <a:t>Ubicado en la Plaza Roja, </a:t>
            </a:r>
            <a:endParaRPr lang="es-ES" b="1" dirty="0" smtClean="0">
              <a:solidFill>
                <a:srgbClr val="FFFF00"/>
              </a:solidFill>
            </a:endParaRPr>
          </a:p>
          <a:p>
            <a:r>
              <a:rPr lang="es-ES" b="1" dirty="0" smtClean="0">
                <a:solidFill>
                  <a:srgbClr val="FFFF00"/>
                </a:solidFill>
              </a:rPr>
              <a:t>junto </a:t>
            </a:r>
            <a:r>
              <a:rPr lang="es-ES" b="1" dirty="0" smtClean="0">
                <a:solidFill>
                  <a:srgbClr val="FFFF00"/>
                </a:solidFill>
              </a:rPr>
              <a:t>a la catedral de San Basilio.</a:t>
            </a:r>
            <a:br>
              <a:rPr lang="es-ES" b="1" dirty="0" smtClean="0">
                <a:solidFill>
                  <a:srgbClr val="FFFF00"/>
                </a:solidFill>
              </a:rPr>
            </a:br>
            <a:r>
              <a:rPr lang="es-ES" dirty="0" smtClean="0"/>
              <a:t/>
            </a:r>
            <a:br>
              <a:rPr lang="es-ES" dirty="0" smtClean="0"/>
            </a:br>
            <a:endParaRPr lang="es-ES" dirty="0"/>
          </a:p>
        </p:txBody>
      </p:sp>
      <p:sp>
        <p:nvSpPr>
          <p:cNvPr id="6" name="5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7"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0" presetClass="exit" presetSubtype="0" fill="hold" nodeType="withEffect">
                                  <p:stCondLst>
                                    <p:cond delay="0"/>
                                  </p:stCondLst>
                                  <p:childTnLst>
                                    <p:animEffect transition="out" filter="wedg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Árbol de Swarovski"/>
          <p:cNvPicPr>
            <a:picLocks noChangeAspect="1" noChangeArrowheads="1"/>
          </p:cNvPicPr>
          <p:nvPr/>
        </p:nvPicPr>
        <p:blipFill>
          <a:blip r:embed="rId2"/>
          <a:srcRect/>
          <a:stretch>
            <a:fillRect/>
          </a:stretch>
        </p:blipFill>
        <p:spPr bwMode="auto">
          <a:xfrm>
            <a:off x="0" y="-53137"/>
            <a:ext cx="9144000" cy="6911137"/>
          </a:xfrm>
          <a:prstGeom prst="rect">
            <a:avLst/>
          </a:prstGeom>
          <a:noFill/>
        </p:spPr>
      </p:pic>
      <p:pic>
        <p:nvPicPr>
          <p:cNvPr id="31746" name="Picture 2" descr="Árbol de Swarovski"/>
          <p:cNvPicPr>
            <a:picLocks noChangeAspect="1" noChangeArrowheads="1"/>
          </p:cNvPicPr>
          <p:nvPr/>
        </p:nvPicPr>
        <p:blipFill>
          <a:blip r:embed="rId2"/>
          <a:srcRect/>
          <a:stretch>
            <a:fillRect/>
          </a:stretch>
        </p:blipFill>
        <p:spPr bwMode="auto">
          <a:xfrm>
            <a:off x="0" y="-1"/>
            <a:ext cx="9144000" cy="6911137"/>
          </a:xfrm>
          <a:prstGeom prst="rect">
            <a:avLst/>
          </a:prstGeom>
          <a:noFill/>
        </p:spPr>
      </p:pic>
      <p:sp>
        <p:nvSpPr>
          <p:cNvPr id="3" name="2 Rectángulo"/>
          <p:cNvSpPr/>
          <p:nvPr/>
        </p:nvSpPr>
        <p:spPr>
          <a:xfrm>
            <a:off x="6929454" y="1857364"/>
            <a:ext cx="2214546" cy="3970318"/>
          </a:xfrm>
          <a:prstGeom prst="rect">
            <a:avLst/>
          </a:prstGeom>
        </p:spPr>
        <p:txBody>
          <a:bodyPr wrap="square">
            <a:spAutoFit/>
          </a:bodyPr>
          <a:lstStyle/>
          <a:p>
            <a:pPr algn="ctr"/>
            <a:r>
              <a:rPr lang="es-ES" b="1" dirty="0" smtClean="0">
                <a:solidFill>
                  <a:srgbClr val="FFFF00"/>
                </a:solidFill>
              </a:rPr>
              <a:t>En el 2009 Hong Kong deslumbró con el árbol de navidad de </a:t>
            </a:r>
            <a:r>
              <a:rPr lang="es-ES" b="1" dirty="0" err="1" smtClean="0">
                <a:solidFill>
                  <a:srgbClr val="FFFF00"/>
                </a:solidFill>
              </a:rPr>
              <a:t>swarovski</a:t>
            </a:r>
            <a:r>
              <a:rPr lang="es-ES" b="1" dirty="0" smtClean="0">
                <a:solidFill>
                  <a:srgbClr val="FFFF00"/>
                </a:solidFill>
              </a:rPr>
              <a:t> más grande del mundo, el árbol midió 30 metros. El árbol se llevó 20 millones de piezas de este cristal para su construcción, además fue adornado con 200 piezas más de </a:t>
            </a:r>
            <a:r>
              <a:rPr lang="es-ES" b="1" dirty="0" err="1" smtClean="0">
                <a:solidFill>
                  <a:srgbClr val="FFFF00"/>
                </a:solidFill>
              </a:rPr>
              <a:t>swarovski</a:t>
            </a:r>
            <a:endParaRPr lang="es-ES" b="1" dirty="0">
              <a:solidFill>
                <a:srgbClr val="FFFF00"/>
              </a:solidFill>
            </a:endParaRPr>
          </a:p>
        </p:txBody>
      </p:sp>
      <p:sp>
        <p:nvSpPr>
          <p:cNvPr id="4" name="3 Rectángulo"/>
          <p:cNvSpPr/>
          <p:nvPr/>
        </p:nvSpPr>
        <p:spPr>
          <a:xfrm>
            <a:off x="285720" y="357166"/>
            <a:ext cx="1270989" cy="369332"/>
          </a:xfrm>
          <a:prstGeom prst="rect">
            <a:avLst/>
          </a:prstGeom>
        </p:spPr>
        <p:txBody>
          <a:bodyPr wrap="none">
            <a:spAutoFit/>
          </a:bodyPr>
          <a:lstStyle/>
          <a:p>
            <a:r>
              <a:rPr lang="es-ES" b="1" dirty="0" smtClean="0">
                <a:solidFill>
                  <a:srgbClr val="FFFF00"/>
                </a:solidFill>
              </a:rPr>
              <a:t>Hong Kong </a:t>
            </a:r>
            <a:endParaRPr lang="es-ES" dirty="0"/>
          </a:p>
        </p:txBody>
      </p:sp>
      <p:sp>
        <p:nvSpPr>
          <p:cNvPr id="6" name="5 Rectángulo"/>
          <p:cNvSpPr/>
          <p:nvPr/>
        </p:nvSpPr>
        <p:spPr>
          <a:xfrm>
            <a:off x="0" y="0"/>
            <a:ext cx="9144000"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7" name="Picture 3" descr="illusion-017"/>
          <p:cNvPicPr>
            <a:picLocks noChangeAspect="1" noChangeArrowheads="1" noCrop="1"/>
          </p:cNvPicPr>
          <p:nvPr/>
        </p:nvPicPr>
        <p:blipFill>
          <a:blip r:embed="rId3" cstate="print">
            <a:duotone>
              <a:schemeClr val="accent4">
                <a:shade val="45000"/>
                <a:satMod val="135000"/>
              </a:schemeClr>
              <a:prstClr val="white"/>
            </a:duotone>
            <a:lum bright="40000" contrast="84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0" presetClass="exit" presetSubtype="0" fill="hold" nodeType="withEffect">
                                  <p:stCondLst>
                                    <p:cond delay="0"/>
                                  </p:stCondLst>
                                  <p:childTnLst>
                                    <p:animEffect transition="out" filter="wedg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3794" name="Picture 2" descr="C:\Users\Jose Luis\Desktop\59503fed.gif"/>
          <p:cNvPicPr>
            <a:picLocks noChangeAspect="1" noChangeArrowheads="1" noCrop="1"/>
          </p:cNvPicPr>
          <p:nvPr/>
        </p:nvPicPr>
        <p:blipFill>
          <a:blip r:embed="rId2"/>
          <a:srcRect/>
          <a:stretch>
            <a:fillRect/>
          </a:stretch>
        </p:blipFill>
        <p:spPr bwMode="auto">
          <a:xfrm>
            <a:off x="1500166" y="214290"/>
            <a:ext cx="6145887" cy="6828764"/>
          </a:xfrm>
          <a:prstGeom prst="rect">
            <a:avLst/>
          </a:prstGeom>
          <a:noFill/>
        </p:spPr>
      </p:pic>
      <p:sp>
        <p:nvSpPr>
          <p:cNvPr id="3" name="2 Triángulo isósceles"/>
          <p:cNvSpPr/>
          <p:nvPr/>
        </p:nvSpPr>
        <p:spPr>
          <a:xfrm>
            <a:off x="571472" y="-500114"/>
            <a:ext cx="8286808" cy="7358114"/>
          </a:xfrm>
          <a:prstGeom prst="triangle">
            <a:avLst/>
          </a:prstGeom>
          <a:solidFill>
            <a:srgbClr val="1DD60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00FF00"/>
              </a:solidFill>
            </a:endParaRPr>
          </a:p>
        </p:txBody>
      </p:sp>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1" nodeType="with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2"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2"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69" name="Image 4" descr="gif neige,animé 2.gif"/>
          <p:cNvPicPr>
            <a:picLocks noChangeAspect="1"/>
          </p:cNvPicPr>
          <p:nvPr/>
        </p:nvPicPr>
        <p:blipFill>
          <a:blip r:embed="rId3" cstate="print"/>
          <a:srcRect/>
          <a:stretch>
            <a:fillRect/>
          </a:stretch>
        </p:blipFill>
        <p:spPr bwMode="auto">
          <a:xfrm>
            <a:off x="0" y="3214686"/>
            <a:ext cx="4762500" cy="4381459"/>
          </a:xfrm>
          <a:prstGeom prst="rect">
            <a:avLst/>
          </a:prstGeom>
          <a:noFill/>
          <a:ln w="9525">
            <a:noFill/>
            <a:miter lim="800000"/>
            <a:headEnd/>
            <a:tailEnd/>
          </a:ln>
        </p:spPr>
      </p:pic>
      <p:pic>
        <p:nvPicPr>
          <p:cNvPr id="155654" name="Image 2" descr="swirlrainbw3.gif"/>
          <p:cNvPicPr>
            <a:picLocks noChangeAspect="1"/>
          </p:cNvPicPr>
          <p:nvPr/>
        </p:nvPicPr>
        <p:blipFill>
          <a:blip r:embed="rId2"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2" cstate="print"/>
          <a:srcRect/>
          <a:stretch>
            <a:fillRect/>
          </a:stretch>
        </p:blipFill>
        <p:spPr bwMode="auto">
          <a:xfrm rot="10800000">
            <a:off x="0" y="6783312"/>
            <a:ext cx="9144000" cy="74688"/>
          </a:xfrm>
          <a:prstGeom prst="rect">
            <a:avLst/>
          </a:prstGeom>
          <a:noFill/>
          <a:ln w="9525">
            <a:noFill/>
            <a:miter lim="800000"/>
            <a:headEnd/>
            <a:tailEnd/>
          </a:ln>
        </p:spPr>
      </p:pic>
      <p:sp>
        <p:nvSpPr>
          <p:cNvPr id="155662" name="WordArt 14"/>
          <p:cNvSpPr>
            <a:spLocks noChangeArrowheads="1" noChangeShapeType="1" noTextEdit="1"/>
          </p:cNvSpPr>
          <p:nvPr/>
        </p:nvSpPr>
        <p:spPr bwMode="auto">
          <a:xfrm>
            <a:off x="6122866" y="5609007"/>
            <a:ext cx="1772505" cy="670714"/>
          </a:xfrm>
          <a:prstGeom prst="rect">
            <a:avLst/>
          </a:prstGeom>
        </p:spPr>
        <p:txBody>
          <a:bodyPr wrap="none" lIns="38002" tIns="19001" rIns="38002" bIns="19001" fromWordArt="1">
            <a:prstTxWarp prst="textPlain">
              <a:avLst>
                <a:gd name="adj" fmla="val 50000"/>
              </a:avLst>
            </a:prstTxWarp>
          </a:bodyPr>
          <a:lstStyle/>
          <a:p>
            <a:r>
              <a:rPr lang="es-ES" sz="15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José Luis</a:t>
            </a:r>
          </a:p>
        </p:txBody>
      </p:sp>
      <p:pic>
        <p:nvPicPr>
          <p:cNvPr id="155667" name="Image 4" descr="gif neige,animé 2.gif"/>
          <p:cNvPicPr>
            <a:picLocks noChangeAspect="1"/>
          </p:cNvPicPr>
          <p:nvPr/>
        </p:nvPicPr>
        <p:blipFill>
          <a:blip r:embed="rId3" cstate="print"/>
          <a:srcRect/>
          <a:stretch>
            <a:fillRect/>
          </a:stretch>
        </p:blipFill>
        <p:spPr bwMode="auto">
          <a:xfrm>
            <a:off x="-142908" y="-714404"/>
            <a:ext cx="4762500" cy="3898574"/>
          </a:xfrm>
          <a:prstGeom prst="rect">
            <a:avLst/>
          </a:prstGeom>
          <a:noFill/>
          <a:ln w="9525">
            <a:noFill/>
            <a:miter lim="800000"/>
            <a:headEnd/>
            <a:tailEnd/>
          </a:ln>
        </p:spPr>
      </p:pic>
      <p:pic>
        <p:nvPicPr>
          <p:cNvPr id="155668" name="Image 4" descr="gif neige,animé 2.gif"/>
          <p:cNvPicPr>
            <a:picLocks noChangeAspect="1"/>
          </p:cNvPicPr>
          <p:nvPr/>
        </p:nvPicPr>
        <p:blipFill>
          <a:blip r:embed="rId3" cstate="print"/>
          <a:srcRect/>
          <a:stretch>
            <a:fillRect/>
          </a:stretch>
        </p:blipFill>
        <p:spPr bwMode="auto">
          <a:xfrm>
            <a:off x="4381500" y="-285776"/>
            <a:ext cx="4762500" cy="3764727"/>
          </a:xfrm>
          <a:prstGeom prst="rect">
            <a:avLst/>
          </a:prstGeom>
          <a:noFill/>
          <a:ln w="9525">
            <a:noFill/>
            <a:miter lim="800000"/>
            <a:headEnd/>
            <a:tailEnd/>
          </a:ln>
        </p:spPr>
      </p:pic>
      <p:pic>
        <p:nvPicPr>
          <p:cNvPr id="155670" name="Image 4" descr="gif neige,animé 2.gif"/>
          <p:cNvPicPr>
            <a:picLocks noChangeAspect="1"/>
          </p:cNvPicPr>
          <p:nvPr/>
        </p:nvPicPr>
        <p:blipFill>
          <a:blip r:embed="rId3" cstate="print"/>
          <a:srcRect/>
          <a:stretch>
            <a:fillRect/>
          </a:stretch>
        </p:blipFill>
        <p:spPr bwMode="auto">
          <a:xfrm>
            <a:off x="4572000" y="3214686"/>
            <a:ext cx="4762500" cy="438145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print"/>
          <a:srcRect/>
          <a:stretch>
            <a:fillRect/>
          </a:stretch>
        </p:blipFill>
        <p:spPr bwMode="auto">
          <a:xfrm>
            <a:off x="8072462" y="5357826"/>
            <a:ext cx="880429" cy="981299"/>
          </a:xfrm>
          <a:prstGeom prst="rect">
            <a:avLst/>
          </a:prstGeom>
          <a:noFill/>
          <a:ln w="38100">
            <a:solidFill>
              <a:srgbClr val="1CDEF8"/>
            </a:solidFill>
            <a:miter lim="800000"/>
            <a:headEnd/>
            <a:tailEnd/>
          </a:ln>
        </p:spPr>
      </p:pic>
      <p:sp>
        <p:nvSpPr>
          <p:cNvPr id="18" name="17 Rectángulo"/>
          <p:cNvSpPr/>
          <p:nvPr/>
        </p:nvSpPr>
        <p:spPr>
          <a:xfrm>
            <a:off x="1000100" y="1428736"/>
            <a:ext cx="7286676" cy="2739211"/>
          </a:xfrm>
          <a:prstGeom prst="rect">
            <a:avLst/>
          </a:prstGeom>
          <a:effectLst>
            <a:outerShdw blurRad="63500" dist="609600" dir="9660000" sx="33000" sy="33000" algn="ctr" rotWithShape="0">
              <a:srgbClr val="FFFF00"/>
            </a:outerShdw>
          </a:effectLst>
        </p:spPr>
        <p:txBody>
          <a:bodyPr wrap="square">
            <a:spAutoFit/>
            <a:scene3d>
              <a:camera prst="orthographicFront"/>
              <a:lightRig rig="threePt" dir="t"/>
            </a:scene3d>
            <a:sp3d extrusionH="57150">
              <a:bevelT h="25400" prst="softRound"/>
            </a:sp3d>
          </a:bodyPr>
          <a:lstStyle/>
          <a:p>
            <a:endParaRPr lang="es-ES" sz="4000"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1">
                    <a:satMod val="175000"/>
                    <a:alpha val="40000"/>
                  </a:schemeClr>
                </a:glow>
                <a:outerShdw blurRad="38100" dist="38100" dir="2700000" algn="tl">
                  <a:srgbClr val="000000">
                    <a:alpha val="43137"/>
                  </a:srgbClr>
                </a:outerShdw>
              </a:effectLst>
              <a:latin typeface="Ravie" pitchFamily="82" charset="0"/>
            </a:endParaRPr>
          </a:p>
          <a:p>
            <a:pPr algn="ctr"/>
            <a:r>
              <a:rPr lang="es-ES" sz="6600"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1">
                      <a:satMod val="175000"/>
                      <a:alpha val="40000"/>
                    </a:schemeClr>
                  </a:glow>
                  <a:outerShdw blurRad="38100" dist="38100" dir="2700000" algn="tl">
                    <a:srgbClr val="000000">
                      <a:alpha val="43137"/>
                    </a:srgbClr>
                  </a:outerShdw>
                </a:effectLst>
                <a:latin typeface="Ravie" pitchFamily="82" charset="0"/>
              </a:rPr>
              <a:t>FELIZ </a:t>
            </a:r>
          </a:p>
          <a:p>
            <a:pPr algn="ctr"/>
            <a:r>
              <a:rPr lang="es-ES" sz="6600"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1">
                      <a:satMod val="175000"/>
                      <a:alpha val="40000"/>
                    </a:schemeClr>
                  </a:glow>
                  <a:outerShdw blurRad="38100" dist="38100" dir="2700000" algn="tl">
                    <a:srgbClr val="000000">
                      <a:alpha val="43137"/>
                    </a:srgbClr>
                  </a:outerShdw>
                </a:effectLst>
                <a:latin typeface="Ravie" pitchFamily="82" charset="0"/>
              </a:rPr>
              <a:t>NAVIDAD</a:t>
            </a:r>
            <a:endParaRPr lang="es-ES" sz="6600"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1">
                    <a:satMod val="175000"/>
                    <a:alpha val="40000"/>
                  </a:schemeClr>
                </a:glow>
                <a:outerShdw blurRad="38100" dist="38100" dir="2700000" algn="tl">
                  <a:srgbClr val="000000">
                    <a:alpha val="43137"/>
                  </a:srgbClr>
                </a:outerShdw>
              </a:effectLst>
              <a:latin typeface="Ravie" pitchFamily="82" charset="0"/>
            </a:endParaRPr>
          </a:p>
        </p:txBody>
      </p:sp>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 calcmode="lin" valueType="num">
                                      <p:cBhvr>
                                        <p:cTn id="7" dur="3000" fill="hold"/>
                                        <p:tgtEl>
                                          <p:spTgt spid="18">
                                            <p:txEl>
                                              <p:pRg st="1" end="1"/>
                                            </p:txEl>
                                          </p:spTgt>
                                        </p:tgtEl>
                                        <p:attrNameLst>
                                          <p:attrName>ppt_w</p:attrName>
                                        </p:attrNameLst>
                                      </p:cBhvr>
                                      <p:tavLst>
                                        <p:tav tm="0">
                                          <p:val>
                                            <p:fltVal val="0"/>
                                          </p:val>
                                        </p:tav>
                                        <p:tav tm="100000">
                                          <p:val>
                                            <p:strVal val="#ppt_w"/>
                                          </p:val>
                                        </p:tav>
                                      </p:tavLst>
                                    </p:anim>
                                    <p:anim calcmode="lin" valueType="num">
                                      <p:cBhvr>
                                        <p:cTn id="8" dur="3000" fill="hold"/>
                                        <p:tgtEl>
                                          <p:spTgt spid="18">
                                            <p:txEl>
                                              <p:pRg st="1" end="1"/>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8">
                                            <p:txEl>
                                              <p:pRg st="2" end="2"/>
                                            </p:txEl>
                                          </p:spTgt>
                                        </p:tgtEl>
                                        <p:attrNameLst>
                                          <p:attrName>style.visibility</p:attrName>
                                        </p:attrNameLst>
                                      </p:cBhvr>
                                      <p:to>
                                        <p:strVal val="visible"/>
                                      </p:to>
                                    </p:set>
                                    <p:anim calcmode="lin" valueType="num">
                                      <p:cBhvr>
                                        <p:cTn id="11" dur="3000" fill="hold"/>
                                        <p:tgtEl>
                                          <p:spTgt spid="18">
                                            <p:txEl>
                                              <p:pRg st="2" end="2"/>
                                            </p:txEl>
                                          </p:spTgt>
                                        </p:tgtEl>
                                        <p:attrNameLst>
                                          <p:attrName>ppt_w</p:attrName>
                                        </p:attrNameLst>
                                      </p:cBhvr>
                                      <p:tavLst>
                                        <p:tav tm="0">
                                          <p:val>
                                            <p:fltVal val="0"/>
                                          </p:val>
                                        </p:tav>
                                        <p:tav tm="100000">
                                          <p:val>
                                            <p:strVal val="#ppt_w"/>
                                          </p:val>
                                        </p:tav>
                                      </p:tavLst>
                                    </p:anim>
                                    <p:anim calcmode="lin" valueType="num">
                                      <p:cBhvr>
                                        <p:cTn id="12" dur="3000" fill="hold"/>
                                        <p:tgtEl>
                                          <p:spTgt spid="18">
                                            <p:txEl>
                                              <p:pRg st="2" end="2"/>
                                            </p:txEl>
                                          </p:spTgt>
                                        </p:tgtEl>
                                        <p:attrNameLst>
                                          <p:attrName>ppt_h</p:attrName>
                                        </p:attrNameLst>
                                      </p:cBhvr>
                                      <p:tavLst>
                                        <p:tav tm="0">
                                          <p:val>
                                            <p:strVal val="#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55662"/>
                                        </p:tgtEl>
                                        <p:attrNameLst>
                                          <p:attrName>style.visibility</p:attrName>
                                        </p:attrNameLst>
                                      </p:cBhvr>
                                      <p:to>
                                        <p:strVal val="visible"/>
                                      </p:to>
                                    </p:set>
                                    <p:anim calcmode="lin" valueType="num">
                                      <p:cBhvr>
                                        <p:cTn id="15" dur="3000" fill="hold"/>
                                        <p:tgtEl>
                                          <p:spTgt spid="155662"/>
                                        </p:tgtEl>
                                        <p:attrNameLst>
                                          <p:attrName>ppt_w</p:attrName>
                                        </p:attrNameLst>
                                      </p:cBhvr>
                                      <p:tavLst>
                                        <p:tav tm="0">
                                          <p:val>
                                            <p:fltVal val="0"/>
                                          </p:val>
                                        </p:tav>
                                        <p:tav tm="100000">
                                          <p:val>
                                            <p:strVal val="#ppt_w"/>
                                          </p:val>
                                        </p:tav>
                                      </p:tavLst>
                                    </p:anim>
                                    <p:anim calcmode="lin" valueType="num">
                                      <p:cBhvr>
                                        <p:cTn id="16" dur="3000" fill="hold"/>
                                        <p:tgtEl>
                                          <p:spTgt spid="1556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11 árboles de Navidad más vistosos del mundo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11 árboles de Navidad más vistosos del mundo </Template>
  <TotalTime>372</TotalTime>
  <Words>550</Words>
  <Application>Microsoft Office PowerPoint</Application>
  <PresentationFormat>Presentación en pantalla (4:3)</PresentationFormat>
  <Paragraphs>53</Paragraphs>
  <Slides>21</Slides>
  <Notes>0</Notes>
  <HiddenSlides>0</HiddenSlides>
  <MMClips>0</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Los 11 árboles de Navidad más vistosos del mundo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70</cp:revision>
  <dcterms:created xsi:type="dcterms:W3CDTF">2015-12-14T08:56:43Z</dcterms:created>
  <dcterms:modified xsi:type="dcterms:W3CDTF">2015-12-14T15:09:34Z</dcterms:modified>
</cp:coreProperties>
</file>