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 id="2147483665" r:id="rId2"/>
  </p:sldMasterIdLst>
  <p:notesMasterIdLst>
    <p:notesMasterId r:id="rId80"/>
  </p:notesMasterIdLst>
  <p:sldIdLst>
    <p:sldId id="285" r:id="rId3"/>
    <p:sldId id="454" r:id="rId4"/>
    <p:sldId id="437" r:id="rId5"/>
    <p:sldId id="451" r:id="rId6"/>
    <p:sldId id="438" r:id="rId7"/>
    <p:sldId id="330" r:id="rId8"/>
    <p:sldId id="453" r:id="rId9"/>
    <p:sldId id="286" r:id="rId10"/>
    <p:sldId id="327" r:id="rId11"/>
    <p:sldId id="439" r:id="rId12"/>
    <p:sldId id="443" r:id="rId13"/>
    <p:sldId id="440" r:id="rId14"/>
    <p:sldId id="452" r:id="rId15"/>
    <p:sldId id="435" r:id="rId16"/>
    <p:sldId id="441" r:id="rId17"/>
    <p:sldId id="291" r:id="rId18"/>
    <p:sldId id="331" r:id="rId19"/>
    <p:sldId id="417" r:id="rId20"/>
    <p:sldId id="334" r:id="rId21"/>
    <p:sldId id="292" r:id="rId22"/>
    <p:sldId id="315" r:id="rId23"/>
    <p:sldId id="308" r:id="rId24"/>
    <p:sldId id="316" r:id="rId25"/>
    <p:sldId id="317" r:id="rId26"/>
    <p:sldId id="318" r:id="rId27"/>
    <p:sldId id="335" r:id="rId28"/>
    <p:sldId id="319" r:id="rId29"/>
    <p:sldId id="323" r:id="rId30"/>
    <p:sldId id="324" r:id="rId31"/>
    <p:sldId id="326" r:id="rId32"/>
    <p:sldId id="294" r:id="rId33"/>
    <p:sldId id="436" r:id="rId34"/>
    <p:sldId id="310" r:id="rId35"/>
    <p:sldId id="293" r:id="rId36"/>
    <p:sldId id="298" r:id="rId37"/>
    <p:sldId id="333" r:id="rId38"/>
    <p:sldId id="287" r:id="rId39"/>
    <p:sldId id="290" r:id="rId40"/>
    <p:sldId id="288" r:id="rId41"/>
    <p:sldId id="311" r:id="rId42"/>
    <p:sldId id="320" r:id="rId43"/>
    <p:sldId id="289" r:id="rId44"/>
    <p:sldId id="284" r:id="rId45"/>
    <p:sldId id="297" r:id="rId46"/>
    <p:sldId id="446" r:id="rId47"/>
    <p:sldId id="444" r:id="rId48"/>
    <p:sldId id="447" r:id="rId49"/>
    <p:sldId id="432" r:id="rId50"/>
    <p:sldId id="433" r:id="rId51"/>
    <p:sldId id="431" r:id="rId52"/>
    <p:sldId id="321" r:id="rId53"/>
    <p:sldId id="295" r:id="rId54"/>
    <p:sldId id="302" r:id="rId55"/>
    <p:sldId id="301" r:id="rId56"/>
    <p:sldId id="300" r:id="rId57"/>
    <p:sldId id="322" r:id="rId58"/>
    <p:sldId id="296" r:id="rId59"/>
    <p:sldId id="419" r:id="rId60"/>
    <p:sldId id="307" r:id="rId61"/>
    <p:sldId id="336" r:id="rId62"/>
    <p:sldId id="420" r:id="rId63"/>
    <p:sldId id="306" r:id="rId64"/>
    <p:sldId id="299" r:id="rId65"/>
    <p:sldId id="328" r:id="rId66"/>
    <p:sldId id="332" r:id="rId67"/>
    <p:sldId id="329" r:id="rId68"/>
    <p:sldId id="314" r:id="rId69"/>
    <p:sldId id="430" r:id="rId70"/>
    <p:sldId id="426" r:id="rId71"/>
    <p:sldId id="422" r:id="rId72"/>
    <p:sldId id="421" r:id="rId73"/>
    <p:sldId id="423" r:id="rId74"/>
    <p:sldId id="424" r:id="rId75"/>
    <p:sldId id="428" r:id="rId76"/>
    <p:sldId id="304" r:id="rId77"/>
    <p:sldId id="418" r:id="rId78"/>
    <p:sldId id="455" r:id="rId7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Tahoma" pitchFamily="34" charset="0"/>
        <a:ea typeface="+mn-ea"/>
        <a:cs typeface="Arial" charset="0"/>
      </a:defRPr>
    </a:lvl1pPr>
    <a:lvl2pPr marL="457200" algn="l" rtl="0" fontAlgn="base">
      <a:spcBef>
        <a:spcPct val="0"/>
      </a:spcBef>
      <a:spcAft>
        <a:spcPct val="0"/>
      </a:spcAft>
      <a:defRPr kern="1200">
        <a:solidFill>
          <a:schemeClr val="tx1"/>
        </a:solidFill>
        <a:latin typeface="Tahoma" pitchFamily="34" charset="0"/>
        <a:ea typeface="+mn-ea"/>
        <a:cs typeface="Arial" charset="0"/>
      </a:defRPr>
    </a:lvl2pPr>
    <a:lvl3pPr marL="914400" algn="l" rtl="0" fontAlgn="base">
      <a:spcBef>
        <a:spcPct val="0"/>
      </a:spcBef>
      <a:spcAft>
        <a:spcPct val="0"/>
      </a:spcAft>
      <a:defRPr kern="1200">
        <a:solidFill>
          <a:schemeClr val="tx1"/>
        </a:solidFill>
        <a:latin typeface="Tahoma" pitchFamily="34" charset="0"/>
        <a:ea typeface="+mn-ea"/>
        <a:cs typeface="Arial" charset="0"/>
      </a:defRPr>
    </a:lvl3pPr>
    <a:lvl4pPr marL="1371600" algn="l" rtl="0" fontAlgn="base">
      <a:spcBef>
        <a:spcPct val="0"/>
      </a:spcBef>
      <a:spcAft>
        <a:spcPct val="0"/>
      </a:spcAft>
      <a:defRPr kern="1200">
        <a:solidFill>
          <a:schemeClr val="tx1"/>
        </a:solidFill>
        <a:latin typeface="Tahoma" pitchFamily="34" charset="0"/>
        <a:ea typeface="+mn-ea"/>
        <a:cs typeface="Arial" charset="0"/>
      </a:defRPr>
    </a:lvl4pPr>
    <a:lvl5pPr marL="1828800" algn="l" rtl="0" fontAlgn="base">
      <a:spcBef>
        <a:spcPct val="0"/>
      </a:spcBef>
      <a:spcAft>
        <a:spcPct val="0"/>
      </a:spcAft>
      <a:defRPr kern="1200">
        <a:solidFill>
          <a:schemeClr val="tx1"/>
        </a:solidFill>
        <a:latin typeface="Tahoma" pitchFamily="34" charset="0"/>
        <a:ea typeface="+mn-ea"/>
        <a:cs typeface="Arial" charset="0"/>
      </a:defRPr>
    </a:lvl5pPr>
    <a:lvl6pPr marL="2286000" algn="l" defTabSz="914400" rtl="0" eaLnBrk="1" latinLnBrk="0" hangingPunct="1">
      <a:defRPr kern="1200">
        <a:solidFill>
          <a:schemeClr val="tx1"/>
        </a:solidFill>
        <a:latin typeface="Tahoma" pitchFamily="34" charset="0"/>
        <a:ea typeface="+mn-ea"/>
        <a:cs typeface="Arial" charset="0"/>
      </a:defRPr>
    </a:lvl6pPr>
    <a:lvl7pPr marL="2743200" algn="l" defTabSz="914400" rtl="0" eaLnBrk="1" latinLnBrk="0" hangingPunct="1">
      <a:defRPr kern="1200">
        <a:solidFill>
          <a:schemeClr val="tx1"/>
        </a:solidFill>
        <a:latin typeface="Tahoma" pitchFamily="34" charset="0"/>
        <a:ea typeface="+mn-ea"/>
        <a:cs typeface="Arial" charset="0"/>
      </a:defRPr>
    </a:lvl7pPr>
    <a:lvl8pPr marL="3200400" algn="l" defTabSz="914400" rtl="0" eaLnBrk="1" latinLnBrk="0" hangingPunct="1">
      <a:defRPr kern="1200">
        <a:solidFill>
          <a:schemeClr val="tx1"/>
        </a:solidFill>
        <a:latin typeface="Tahoma" pitchFamily="34" charset="0"/>
        <a:ea typeface="+mn-ea"/>
        <a:cs typeface="Arial" charset="0"/>
      </a:defRPr>
    </a:lvl8pPr>
    <a:lvl9pPr marL="3657600" algn="l" defTabSz="914400" rtl="0" eaLnBrk="1" latinLnBrk="0" hangingPunct="1">
      <a:defRPr kern="1200">
        <a:solidFill>
          <a:schemeClr val="tx1"/>
        </a:solidFill>
        <a:latin typeface="Tahoma" pitchFamily="34" charset="0"/>
        <a:ea typeface="+mn-ea"/>
        <a:cs typeface="Arial" charset="0"/>
      </a:defRPr>
    </a:lvl9pPr>
  </p:defaultTextStyle>
  <p:modifyVerifier cryptProviderType="rsaFull" cryptAlgorithmClass="hash" cryptAlgorithmType="typeAny" cryptAlgorithmSid="4" spinCount="50000" saltData="gApiM+r59uty3E2IuuWMiA" hashData="xwrQEN1UgvcgAFZ7Brzo6E8ekg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1A"/>
    <a:srgbClr val="00FFFF"/>
    <a:srgbClr val="333333"/>
    <a:srgbClr val="FF0000"/>
    <a:srgbClr val="993300"/>
    <a:srgbClr val="CC6600"/>
    <a:srgbClr val="000000"/>
    <a:srgbClr val="10F84D"/>
    <a:srgbClr val="FB3F1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80" d="100"/>
          <a:sy n="80" d="100"/>
        </p:scale>
        <p:origin x="-1080" y="-19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endParaRPr lang="es-ES"/>
          </a:p>
        </p:txBody>
      </p:sp>
      <p:sp>
        <p:nvSpPr>
          <p:cNvPr id="501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endParaRPr lang="es-ES"/>
          </a:p>
        </p:txBody>
      </p:sp>
      <p:sp>
        <p:nvSpPr>
          <p:cNvPr id="5018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501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501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endParaRPr lang="es-ES"/>
          </a:p>
        </p:txBody>
      </p:sp>
      <p:sp>
        <p:nvSpPr>
          <p:cNvPr id="501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297C1B63-67DA-49EB-A494-D0641C481D0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7DFF532-46DD-4DD7-AFF8-78CC9DB88074}" type="slidenum">
              <a:rPr lang="es-ES_tradnl"/>
              <a:pPr/>
              <a:t>‹Nº›</a:t>
            </a:fld>
            <a:endParaRPr lang="es-ES_tradnl"/>
          </a:p>
        </p:txBody>
      </p:sp>
    </p:spTree>
  </p:cSld>
  <p:clrMapOvr>
    <a:masterClrMapping/>
  </p:clrMapOvr>
  <p:transition spd="slow" advTm="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8C7367D-0298-4AB9-B193-2038AF8F0E9D}" type="slidenum">
              <a:rPr lang="es-ES_tradnl"/>
              <a:pPr/>
              <a:t>‹Nº›</a:t>
            </a:fld>
            <a:endParaRPr lang="es-ES_tradnl"/>
          </a:p>
        </p:txBody>
      </p:sp>
    </p:spTree>
  </p:cSld>
  <p:clrMapOvr>
    <a:masterClrMapping/>
  </p:clrMapOvr>
  <p:transition spd="slow" advTm="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C49E93E-A89B-44D0-B929-21A97182929A}" type="slidenum">
              <a:rPr lang="es-ES_tradnl"/>
              <a:pPr/>
              <a:t>‹Nº›</a:t>
            </a:fld>
            <a:endParaRPr lang="es-ES_tradnl"/>
          </a:p>
        </p:txBody>
      </p:sp>
    </p:spTree>
  </p:cSld>
  <p:clrMapOvr>
    <a:masterClrMapping/>
  </p:clrMapOvr>
  <p:transition spd="slow" advTm="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BBA33E04-5C9B-4DB0-9EAE-A261EBE64C25}" type="slidenum">
              <a:rPr lang="es-ES_tradnl"/>
              <a:pPr/>
              <a:t>‹Nº›</a:t>
            </a:fld>
            <a:endParaRPr lang="es-ES_tradnl"/>
          </a:p>
        </p:txBody>
      </p:sp>
    </p:spTree>
  </p:cSld>
  <p:clrMapOvr>
    <a:masterClrMapping/>
  </p:clrMapOvr>
  <p:transition spd="slow" advTm="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E79627C9-3F85-4930-9A69-9FC62B268292}" type="slidenum">
              <a:rPr lang="es-ES_tradnl"/>
              <a:pPr/>
              <a:t>‹Nº›</a:t>
            </a:fld>
            <a:endParaRPr lang="es-ES_tradnl"/>
          </a:p>
        </p:txBody>
      </p:sp>
    </p:spTree>
  </p:cSld>
  <p:clrMapOvr>
    <a:masterClrMapping/>
  </p:clrMapOvr>
  <p:transition spd="slow"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F809DCCC-FEED-4353-9EE2-3D7758A8A5E7}" type="slidenum">
              <a:rPr lang="es-ES_tradnl"/>
              <a:pPr/>
              <a:t>‹Nº›</a:t>
            </a:fld>
            <a:endParaRPr lang="es-ES_tradnl"/>
          </a:p>
        </p:txBody>
      </p:sp>
    </p:spTree>
  </p:cSld>
  <p:clrMapOvr>
    <a:masterClrMapping/>
  </p:clrMapOvr>
  <p:transition spd="slow" advTm="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5C69068F-38A8-4BC7-96D7-FFB2919819FB}" type="slidenum">
              <a:rPr lang="es-ES_tradnl"/>
              <a:pPr/>
              <a:t>‹Nº›</a:t>
            </a:fld>
            <a:endParaRPr lang="es-ES_tradnl"/>
          </a:p>
        </p:txBody>
      </p:sp>
    </p:spTree>
  </p:cSld>
  <p:clrMapOvr>
    <a:masterClrMapping/>
  </p:clrMapOvr>
  <p:transition spd="slow" advTm="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D01B3036-0534-41AD-9637-BAA1158BEF2B}" type="slidenum">
              <a:rPr lang="es-ES_tradnl"/>
              <a:pPr/>
              <a:t>‹Nº›</a:t>
            </a:fld>
            <a:endParaRPr lang="es-ES_tradnl"/>
          </a:p>
        </p:txBody>
      </p:sp>
    </p:spTree>
  </p:cSld>
  <p:clrMapOvr>
    <a:masterClrMapping/>
  </p:clrMapOvr>
  <p:transition spd="slow" advTm="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85788580-90E9-4C44-BAF3-F93AD090C98C}" type="slidenum">
              <a:rPr lang="es-ES_tradnl"/>
              <a:pPr/>
              <a:t>‹Nº›</a:t>
            </a:fld>
            <a:endParaRPr lang="es-ES_tradnl"/>
          </a:p>
        </p:txBody>
      </p:sp>
    </p:spTree>
  </p:cSld>
  <p:clrMapOvr>
    <a:masterClrMapping/>
  </p:clrMapOvr>
  <p:transition spd="slow" advTm="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C42A6F5-4A22-4D32-BB6B-3E67D1F05374}" type="slidenum">
              <a:rPr lang="es-ES_tradnl"/>
              <a:pPr/>
              <a:t>‹Nº›</a:t>
            </a:fld>
            <a:endParaRPr lang="es-ES_tradnl"/>
          </a:p>
        </p:txBody>
      </p:sp>
    </p:spTree>
  </p:cSld>
  <p:clrMapOvr>
    <a:masterClrMapping/>
  </p:clrMapOvr>
  <p:transition spd="slow" advTm="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BFE597C-5927-4533-9DC4-4175CF323F45}" type="slidenum">
              <a:rPr lang="es-ES_tradnl"/>
              <a:pPr/>
              <a:t>‹Nº›</a:t>
            </a:fld>
            <a:endParaRPr lang="es-ES_tradnl"/>
          </a:p>
        </p:txBody>
      </p:sp>
    </p:spTree>
  </p:cSld>
  <p:clrMapOvr>
    <a:masterClrMapping/>
  </p:clrMapOvr>
  <p:transition spd="slow" advTm="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399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399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es-ES_tradnl"/>
          </a:p>
        </p:txBody>
      </p:sp>
      <p:sp>
        <p:nvSpPr>
          <p:cNvPr id="399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es-ES_tradnl"/>
          </a:p>
        </p:txBody>
      </p:sp>
      <p:sp>
        <p:nvSpPr>
          <p:cNvPr id="399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fld id="{A80405AD-E1EE-4104-8F0F-256F0F4EA1D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Lst>
  <p:transition spd="slow" advTm="5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6"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3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4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47.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hyperlink" Target="http://www.diariodenavarra.es/actualidad/20101223/fotos/2010122302455919_640.jpg" TargetMode="External"/><Relationship Id="rId2" Type="http://schemas.openxmlformats.org/officeDocument/2006/relationships/image" Target="../media/image47.gif"/><Relationship Id="rId1" Type="http://schemas.openxmlformats.org/officeDocument/2006/relationships/slideLayout" Target="../slideLayouts/slideLayout7.xml"/><Relationship Id="rId4" Type="http://schemas.openxmlformats.org/officeDocument/2006/relationships/image" Target="../media/image64.jpeg"/></Relationships>
</file>

<file path=ppt/slides/_rels/slide5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47.gi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70.jpeg"/></Relationships>
</file>

<file path=ppt/slides/_rels/slide6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47.gif"/><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hyperlink" Target="http://cimarron-zgz.blogspot.com/2011/12/sorteo-de-loteria-de-navidad-2011-las.html" TargetMode="External"/><Relationship Id="rId2" Type="http://schemas.openxmlformats.org/officeDocument/2006/relationships/image" Target="../media/image42.gif"/><Relationship Id="rId1" Type="http://schemas.openxmlformats.org/officeDocument/2006/relationships/slideLayout" Target="../slideLayouts/slideLayout7.xml"/><Relationship Id="rId4" Type="http://schemas.openxmlformats.org/officeDocument/2006/relationships/image" Target="../media/image76.jpeg"/></Relationships>
</file>

<file path=ppt/slides/_rels/slide6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47.gif"/><Relationship Id="rId1" Type="http://schemas.openxmlformats.org/officeDocument/2006/relationships/slideLayout" Target="../slideLayouts/slideLayout7.xml"/><Relationship Id="rId4" Type="http://schemas.openxmlformats.org/officeDocument/2006/relationships/image" Target="../media/image80.jpeg"/></Relationships>
</file>

<file path=ppt/slides/_rels/slide7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47.gif"/><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86.jpeg"/><Relationship Id="rId7" Type="http://schemas.openxmlformats.org/officeDocument/2006/relationships/image" Target="../media/image89.png"/><Relationship Id="rId2" Type="http://schemas.openxmlformats.org/officeDocument/2006/relationships/image" Target="../media/image2.gif"/><Relationship Id="rId1" Type="http://schemas.openxmlformats.org/officeDocument/2006/relationships/slideLayout" Target="../slideLayouts/slideLayout7.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4.gif"/><Relationship Id="rId9" Type="http://schemas.openxmlformats.org/officeDocument/2006/relationships/image" Target="../media/image91.png"/></Relationships>
</file>

<file path=ppt/slides/_rels/slide77.xml.rels><?xml version="1.0" encoding="UTF-8" standalone="yes"?>
<Relationships xmlns="http://schemas.openxmlformats.org/package/2006/relationships"><Relationship Id="rId8" Type="http://schemas.openxmlformats.org/officeDocument/2006/relationships/image" Target="../media/image95.png"/><Relationship Id="rId13" Type="http://schemas.openxmlformats.org/officeDocument/2006/relationships/hyperlink" Target="https://vk.com/mispps" TargetMode="External"/><Relationship Id="rId3" Type="http://schemas.openxmlformats.org/officeDocument/2006/relationships/image" Target="../media/image92.png"/><Relationship Id="rId7" Type="http://schemas.openxmlformats.org/officeDocument/2006/relationships/hyperlink" Target="https://www.facebook.com/mispps" TargetMode="External"/><Relationship Id="rId12" Type="http://schemas.openxmlformats.org/officeDocument/2006/relationships/image" Target="../media/image9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4.png"/><Relationship Id="rId11" Type="http://schemas.openxmlformats.org/officeDocument/2006/relationships/hyperlink" Target="https://plus.google.com/+Mispps/" TargetMode="External"/><Relationship Id="rId5" Type="http://schemas.openxmlformats.org/officeDocument/2006/relationships/image" Target="../media/image93.png"/><Relationship Id="rId10" Type="http://schemas.openxmlformats.org/officeDocument/2006/relationships/image" Target="../media/image9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19" name="Image 3" descr="animation3.gif"/>
          <p:cNvPicPr>
            <a:picLocks noChangeAspect="1"/>
          </p:cNvPicPr>
          <p:nvPr/>
        </p:nvPicPr>
        <p:blipFill>
          <a:blip r:embed="rId3"/>
          <a:srcRect l="3331" t="2769" r="2597" b="7964"/>
          <a:stretch>
            <a:fillRect/>
          </a:stretch>
        </p:blipFill>
        <p:spPr bwMode="auto">
          <a:xfrm>
            <a:off x="0" y="0"/>
            <a:ext cx="9144000" cy="6858000"/>
          </a:xfrm>
          <a:prstGeom prst="rect">
            <a:avLst/>
          </a:prstGeom>
          <a:noFill/>
          <a:ln w="9525">
            <a:noFill/>
            <a:miter lim="800000"/>
            <a:headEnd/>
            <a:tailEnd/>
          </a:ln>
        </p:spPr>
      </p:pic>
      <p:pic>
        <p:nvPicPr>
          <p:cNvPr id="13" name="Picture 2" descr="http://3.bp.blogspot.com/-r6HM6KE57Dc/TzMsOjLvfaI/AAAAAAAACT8/u7-wAM1dZcc/s1600/0k0289_gif-sicodelicos-02.gif"/>
          <p:cNvPicPr>
            <a:picLocks noChangeAspect="1" noChangeArrowheads="1" noCrop="1"/>
          </p:cNvPicPr>
          <p:nvPr/>
        </p:nvPicPr>
        <p:blipFill>
          <a:blip r:embed="rId4">
            <a:duotone>
              <a:schemeClr val="accent1">
                <a:shade val="45000"/>
                <a:satMod val="135000"/>
              </a:schemeClr>
              <a:prstClr val="white"/>
            </a:duotone>
            <a:lum bright="-20000" contrast="100000"/>
          </a:blip>
          <a:srcRect/>
          <a:stretch>
            <a:fillRect/>
          </a:stretch>
        </p:blipFill>
        <p:spPr bwMode="auto">
          <a:xfrm>
            <a:off x="0" y="0"/>
            <a:ext cx="914400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sp>
        <p:nvSpPr>
          <p:cNvPr id="76803" name="1 Marcador de fecha"/>
          <p:cNvSpPr txBox="1">
            <a:spLocks noGrp="1"/>
          </p:cNvSpPr>
          <p:nvPr/>
        </p:nvSpPr>
        <p:spPr bwMode="auto">
          <a:xfrm>
            <a:off x="6715140" y="6143644"/>
            <a:ext cx="2133600" cy="476250"/>
          </a:xfrm>
          <a:prstGeom prst="rect">
            <a:avLst/>
          </a:prstGeom>
          <a:noFill/>
          <a:ln w="9525">
            <a:noFill/>
            <a:miter lim="800000"/>
            <a:headEnd/>
            <a:tailEnd/>
          </a:ln>
        </p:spPr>
        <p:txBody>
          <a:bodyPr/>
          <a:lstStyle/>
          <a:p>
            <a:fld id="{1C6C7FF3-F8A5-4574-A372-9128BEC68558}" type="datetime1">
              <a:rPr lang="es-ES_tradnl" sz="2000" b="1">
                <a:latin typeface="Arial" charset="0"/>
              </a:rPr>
              <a:pPr/>
              <a:t>22/12/2015</a:t>
            </a:fld>
            <a:endParaRPr lang="es-ES_tradnl" sz="2000" b="1" dirty="0">
              <a:latin typeface="Arial" charset="0"/>
            </a:endParaRPr>
          </a:p>
        </p:txBody>
      </p:sp>
      <p:pic>
        <p:nvPicPr>
          <p:cNvPr id="76809" name="Picture 15" descr="butlets_100"/>
          <p:cNvPicPr>
            <a:picLocks noChangeAspect="1" noChangeArrowheads="1" noCrop="1"/>
          </p:cNvPicPr>
          <p:nvPr/>
        </p:nvPicPr>
        <p:blipFill>
          <a:blip r:embed="rId5"/>
          <a:srcRect/>
          <a:stretch>
            <a:fillRect/>
          </a:stretch>
        </p:blipFill>
        <p:spPr bwMode="auto">
          <a:xfrm>
            <a:off x="4786314" y="2214554"/>
            <a:ext cx="593725" cy="582612"/>
          </a:xfrm>
          <a:prstGeom prst="rect">
            <a:avLst/>
          </a:prstGeom>
          <a:noFill/>
          <a:ln w="9525">
            <a:noFill/>
            <a:miter lim="800000"/>
            <a:headEnd/>
            <a:tailEnd/>
          </a:ln>
        </p:spPr>
      </p:pic>
      <p:pic>
        <p:nvPicPr>
          <p:cNvPr id="76810" name="Picture 16" descr="butlets_100"/>
          <p:cNvPicPr>
            <a:picLocks noChangeAspect="1" noChangeArrowheads="1" noCrop="1"/>
          </p:cNvPicPr>
          <p:nvPr/>
        </p:nvPicPr>
        <p:blipFill>
          <a:blip r:embed="rId5"/>
          <a:srcRect/>
          <a:stretch>
            <a:fillRect/>
          </a:stretch>
        </p:blipFill>
        <p:spPr bwMode="auto">
          <a:xfrm>
            <a:off x="7286644" y="2428868"/>
            <a:ext cx="593725" cy="582613"/>
          </a:xfrm>
          <a:prstGeom prst="rect">
            <a:avLst/>
          </a:prstGeom>
          <a:noFill/>
          <a:ln w="9525">
            <a:noFill/>
            <a:miter lim="800000"/>
            <a:headEnd/>
            <a:tailEnd/>
          </a:ln>
        </p:spPr>
      </p:pic>
      <p:sp>
        <p:nvSpPr>
          <p:cNvPr id="3077" name="WordArt 5"/>
          <p:cNvSpPr>
            <a:spLocks noChangeArrowheads="1" noChangeShapeType="1" noTextEdit="1"/>
          </p:cNvSpPr>
          <p:nvPr/>
        </p:nvSpPr>
        <p:spPr bwMode="auto">
          <a:xfrm>
            <a:off x="1214414" y="6000768"/>
            <a:ext cx="2446337" cy="504825"/>
          </a:xfrm>
          <a:prstGeom prst="rect">
            <a:avLst/>
          </a:prstGeom>
        </p:spPr>
        <p:txBody>
          <a:bodyPr wrap="none" fromWordArt="1">
            <a:prstTxWarp prst="textDoubleWave1">
              <a:avLst>
                <a:gd name="adj1" fmla="val 6500"/>
                <a:gd name="adj2" fmla="val 0"/>
              </a:avLst>
            </a:prstTxWarp>
          </a:bodyPr>
          <a:lstStyle/>
          <a:p>
            <a:pPr algn="ctr"/>
            <a:r>
              <a:rPr lang="es-ES" sz="3600" b="1" kern="10" spc="-360" dirty="0">
                <a:ln w="25400">
                  <a:solidFill>
                    <a:srgbClr val="FF0000"/>
                  </a:solidFill>
                  <a:round/>
                  <a:headEnd/>
                  <a:tailEnd/>
                </a:ln>
                <a:solidFill>
                  <a:srgbClr val="FFFF00"/>
                </a:solidFill>
                <a:effectLst>
                  <a:outerShdw dist="125724" dir="18900000" algn="ctr" rotWithShape="0">
                    <a:srgbClr val="000099"/>
                  </a:outerShdw>
                </a:effectLst>
                <a:latin typeface="Arial Black" pitchFamily="34" charset="0"/>
              </a:rPr>
              <a:t>José Luis</a:t>
            </a:r>
          </a:p>
        </p:txBody>
      </p:sp>
      <p:sp>
        <p:nvSpPr>
          <p:cNvPr id="2" name="WordArt 5"/>
          <p:cNvSpPr>
            <a:spLocks noChangeArrowheads="1" noChangeShapeType="1" noTextEdit="1"/>
          </p:cNvSpPr>
          <p:nvPr/>
        </p:nvSpPr>
        <p:spPr bwMode="auto">
          <a:xfrm>
            <a:off x="1258888" y="1196975"/>
            <a:ext cx="6769100" cy="2376488"/>
          </a:xfrm>
          <a:prstGeom prst="rect">
            <a:avLst/>
          </a:prstGeom>
        </p:spPr>
        <p:txBody>
          <a:bodyPr wrap="none" fromWordArt="1">
            <a:prstTxWarp prst="textDoubleWave1">
              <a:avLst>
                <a:gd name="adj1" fmla="val 6500"/>
                <a:gd name="adj2" fmla="val 0"/>
              </a:avLst>
            </a:prstTxWarp>
          </a:bodyPr>
          <a:lstStyle/>
          <a:p>
            <a:pPr algn="ctr"/>
            <a:r>
              <a:rPr lang="es-ES" sz="3600" b="1" kern="10" spc="-360" dirty="0">
                <a:ln w="25400">
                  <a:solidFill>
                    <a:srgbClr val="FF0000"/>
                  </a:solidFill>
                  <a:round/>
                  <a:headEnd/>
                  <a:tailEnd/>
                </a:ln>
                <a:solidFill>
                  <a:srgbClr val="FFFF00"/>
                </a:solidFill>
                <a:effectLst>
                  <a:outerShdw dist="125724" dir="18900000" algn="ctr" rotWithShape="0">
                    <a:srgbClr val="000099"/>
                  </a:outerShdw>
                </a:effectLst>
                <a:latin typeface="Arial Unicode MS"/>
                <a:ea typeface="Arial Unicode MS"/>
                <a:cs typeface="Arial Unicode MS"/>
              </a:rPr>
              <a:t>El Gordo</a:t>
            </a:r>
          </a:p>
        </p:txBody>
      </p:sp>
      <p:sp>
        <p:nvSpPr>
          <p:cNvPr id="3" name="WordArt 5"/>
          <p:cNvSpPr>
            <a:spLocks noChangeArrowheads="1" noChangeShapeType="1" noTextEdit="1"/>
          </p:cNvSpPr>
          <p:nvPr/>
        </p:nvSpPr>
        <p:spPr bwMode="auto">
          <a:xfrm>
            <a:off x="2339975" y="3789363"/>
            <a:ext cx="4176713" cy="647700"/>
          </a:xfrm>
          <a:prstGeom prst="rect">
            <a:avLst/>
          </a:prstGeom>
        </p:spPr>
        <p:txBody>
          <a:bodyPr wrap="none" fromWordArt="1">
            <a:prstTxWarp prst="textDoubleWave1">
              <a:avLst>
                <a:gd name="adj1" fmla="val 6500"/>
                <a:gd name="adj2" fmla="val 0"/>
              </a:avLst>
            </a:prstTxWarp>
          </a:bodyPr>
          <a:lstStyle/>
          <a:p>
            <a:pPr algn="ctr"/>
            <a:r>
              <a:rPr lang="es-ES" sz="3600" b="1" kern="10" spc="-360">
                <a:ln w="25400">
                  <a:solidFill>
                    <a:srgbClr val="FF0000"/>
                  </a:solidFill>
                  <a:round/>
                  <a:headEnd/>
                  <a:tailEnd/>
                </a:ln>
                <a:solidFill>
                  <a:srgbClr val="FFFF00"/>
                </a:solidFill>
                <a:effectLst>
                  <a:outerShdw dist="125724" dir="18900000" algn="ctr" rotWithShape="0">
                    <a:srgbClr val="000099"/>
                  </a:outerShdw>
                </a:effectLst>
                <a:latin typeface="Arial Unicode MS"/>
                <a:ea typeface="Arial Unicode MS"/>
                <a:cs typeface="Arial Unicode MS"/>
              </a:rPr>
              <a:t>de NAVIDAD</a:t>
            </a:r>
          </a:p>
        </p:txBody>
      </p:sp>
      <p:pic>
        <p:nvPicPr>
          <p:cNvPr id="9" name="Image 2" descr="swirlrainbw3.gif"/>
          <p:cNvPicPr>
            <a:picLocks noChangeAspect="1"/>
          </p:cNvPicPr>
          <p:nvPr/>
        </p:nvPicPr>
        <p:blipFill>
          <a:blip r:embed="rId6" cstate="print"/>
          <a:srcRect/>
          <a:stretch>
            <a:fillRect/>
          </a:stretch>
        </p:blipFill>
        <p:spPr bwMode="auto">
          <a:xfrm rot="5400000">
            <a:off x="-3394074" y="3394076"/>
            <a:ext cx="6858000" cy="69850"/>
          </a:xfrm>
          <a:prstGeom prst="rect">
            <a:avLst/>
          </a:prstGeom>
          <a:noFill/>
          <a:ln w="9525">
            <a:noFill/>
            <a:miter lim="800000"/>
            <a:headEnd/>
            <a:tailEnd/>
          </a:ln>
        </p:spPr>
      </p:pic>
      <p:pic>
        <p:nvPicPr>
          <p:cNvPr id="10" name="Image 2" descr="swirlrainbw3.gif"/>
          <p:cNvPicPr>
            <a:picLocks noChangeAspect="1"/>
          </p:cNvPicPr>
          <p:nvPr/>
        </p:nvPicPr>
        <p:blipFill>
          <a:blip r:embed="rId6" cstate="print"/>
          <a:srcRect/>
          <a:stretch>
            <a:fillRect/>
          </a:stretch>
        </p:blipFill>
        <p:spPr bwMode="auto">
          <a:xfrm rot="5400000">
            <a:off x="5749925" y="3394075"/>
            <a:ext cx="6858000" cy="69850"/>
          </a:xfrm>
          <a:prstGeom prst="rect">
            <a:avLst/>
          </a:prstGeom>
          <a:noFill/>
          <a:ln w="9525">
            <a:noFill/>
            <a:miter lim="800000"/>
            <a:headEnd/>
            <a:tailEnd/>
          </a:ln>
        </p:spPr>
      </p:pic>
      <p:pic>
        <p:nvPicPr>
          <p:cNvPr id="11"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12"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14" name="Picture 2" descr="CARA"/>
          <p:cNvPicPr>
            <a:picLocks noChangeAspect="1" noChangeArrowheads="1"/>
          </p:cNvPicPr>
          <p:nvPr/>
        </p:nvPicPr>
        <p:blipFill>
          <a:blip r:embed="rId7" cstate="print"/>
          <a:srcRect/>
          <a:stretch>
            <a:fillRect/>
          </a:stretch>
        </p:blipFill>
        <p:spPr bwMode="auto">
          <a:xfrm>
            <a:off x="251521" y="5436354"/>
            <a:ext cx="891455" cy="1061382"/>
          </a:xfrm>
          <a:prstGeom prst="rect">
            <a:avLst/>
          </a:prstGeom>
          <a:noFill/>
          <a:ln w="38100">
            <a:solidFill>
              <a:srgbClr val="1CDEF8"/>
            </a:solidFill>
            <a:miter lim="800000"/>
            <a:headEnd/>
            <a:tailEnd/>
          </a:ln>
        </p:spPr>
      </p:pic>
      <p:pic>
        <p:nvPicPr>
          <p:cNvPr id="15" name="Picture 12" descr="Image1"/>
          <p:cNvPicPr>
            <a:picLocks noChangeAspect="1" noChangeArrowheads="1" noCrop="1"/>
          </p:cNvPicPr>
          <p:nvPr/>
        </p:nvPicPr>
        <p:blipFill>
          <a:blip r:embed="rId8" cstate="print"/>
          <a:srcRect/>
          <a:stretch>
            <a:fillRect/>
          </a:stretch>
        </p:blipFill>
        <p:spPr bwMode="auto">
          <a:xfrm>
            <a:off x="179512" y="188641"/>
            <a:ext cx="781050" cy="1066800"/>
          </a:xfrm>
          <a:prstGeom prst="rect">
            <a:avLst/>
          </a:prstGeom>
          <a:noFill/>
          <a:ln w="9525">
            <a:noFill/>
            <a:miter lim="800000"/>
            <a:headEnd/>
            <a:tailEnd/>
          </a:ln>
        </p:spPr>
      </p:pic>
      <p:pic>
        <p:nvPicPr>
          <p:cNvPr id="16" name="Picture 8"/>
          <p:cNvPicPr>
            <a:picLocks noChangeAspect="1" noChangeArrowheads="1"/>
          </p:cNvPicPr>
          <p:nvPr/>
        </p:nvPicPr>
        <p:blipFill>
          <a:blip r:embed="rId9" cstate="print"/>
          <a:srcRect/>
          <a:stretch>
            <a:fillRect/>
          </a:stretch>
        </p:blipFill>
        <p:spPr bwMode="auto">
          <a:xfrm>
            <a:off x="467546" y="764704"/>
            <a:ext cx="1025524" cy="723900"/>
          </a:xfrm>
          <a:prstGeom prst="rect">
            <a:avLst/>
          </a:prstGeom>
          <a:noFill/>
          <a:ln w="9525">
            <a:noFill/>
            <a:round/>
            <a:headEnd/>
            <a:tailEnd/>
          </a:ln>
        </p:spPr>
      </p:pic>
    </p:spTree>
  </p:cSld>
  <p:clrMapOvr>
    <a:masterClrMapping/>
  </p:clrMapOvr>
  <p:transition spd="slow" advTm="13000">
    <p:sndAc>
      <p:stSnd loop="1">
        <p:snd r:embed="rId2" name="Silvia Marsó, Zori y Santos - 'EL GORDO DE NAVIDAD' - Revista Musical Españo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53" presetClass="entr" presetSubtype="0" fill="hold" grpId="0" nodeType="afterEffect">
                                  <p:stCondLst>
                                    <p:cond delay="0"/>
                                  </p:stCondLst>
                                  <p:childTnLst>
                                    <p:set>
                                      <p:cBhvr>
                                        <p:cTn id="10" dur="1" fill="hold">
                                          <p:stCondLst>
                                            <p:cond delay="0"/>
                                          </p:stCondLst>
                                        </p:cTn>
                                        <p:tgtEl>
                                          <p:spTgt spid="3077"/>
                                        </p:tgtEl>
                                        <p:attrNameLst>
                                          <p:attrName>style.visibility</p:attrName>
                                        </p:attrNameLst>
                                      </p:cBhvr>
                                      <p:to>
                                        <p:strVal val="visible"/>
                                      </p:to>
                                    </p:set>
                                    <p:anim calcmode="lin" valueType="num">
                                      <p:cBhvr>
                                        <p:cTn id="11" dur="2000" fill="hold"/>
                                        <p:tgtEl>
                                          <p:spTgt spid="3077"/>
                                        </p:tgtEl>
                                        <p:attrNameLst>
                                          <p:attrName>ppt_w</p:attrName>
                                        </p:attrNameLst>
                                      </p:cBhvr>
                                      <p:tavLst>
                                        <p:tav tm="0">
                                          <p:val>
                                            <p:fltVal val="0"/>
                                          </p:val>
                                        </p:tav>
                                        <p:tav tm="100000">
                                          <p:val>
                                            <p:strVal val="#ppt_w"/>
                                          </p:val>
                                        </p:tav>
                                      </p:tavLst>
                                    </p:anim>
                                    <p:anim calcmode="lin" valueType="num">
                                      <p:cBhvr>
                                        <p:cTn id="12" dur="2000" fill="hold"/>
                                        <p:tgtEl>
                                          <p:spTgt spid="3077"/>
                                        </p:tgtEl>
                                        <p:attrNameLst>
                                          <p:attrName>ppt_h</p:attrName>
                                        </p:attrNameLst>
                                      </p:cBhvr>
                                      <p:tavLst>
                                        <p:tav tm="0">
                                          <p:val>
                                            <p:fltVal val="0"/>
                                          </p:val>
                                        </p:tav>
                                        <p:tav tm="100000">
                                          <p:val>
                                            <p:strVal val="#ppt_h"/>
                                          </p:val>
                                        </p:tav>
                                      </p:tavLst>
                                    </p:anim>
                                    <p:animEffect transition="in" filter="fade">
                                      <p:cBhvr>
                                        <p:cTn id="13" dur="2000"/>
                                        <p:tgtEl>
                                          <p:spTgt spid="3077"/>
                                        </p:tgtEl>
                                      </p:cBhvr>
                                    </p:animEffect>
                                  </p:childTnLst>
                                </p:cTn>
                              </p:par>
                            </p:childTnLst>
                          </p:cTn>
                        </p:par>
                        <p:par>
                          <p:cTn id="14" fill="hold">
                            <p:stCondLst>
                              <p:cond delay="2000"/>
                            </p:stCondLst>
                            <p:childTnLst>
                              <p:par>
                                <p:cTn id="15" presetID="22" presetClass="emph" presetSubtype="0" repeatCount="indefinite" fill="hold" grpId="1" nodeType="afterEffect">
                                  <p:stCondLst>
                                    <p:cond delay="0"/>
                                  </p:stCondLst>
                                  <p:childTnLst>
                                    <p:animClr clrSpc="hsl" dir="cw">
                                      <p:cBhvr override="childStyle">
                                        <p:cTn id="16" dur="500" fill="hold"/>
                                        <p:tgtEl>
                                          <p:spTgt spid="3077"/>
                                        </p:tgtEl>
                                        <p:attrNameLst>
                                          <p:attrName>style.color</p:attrName>
                                        </p:attrNameLst>
                                      </p:cBhvr>
                                      <p:by>
                                        <p:hsl h="-7200000" s="0" l="0"/>
                                      </p:by>
                                    </p:animClr>
                                    <p:animClr clrSpc="hsl" dir="cw">
                                      <p:cBhvr>
                                        <p:cTn id="17" dur="500" fill="hold"/>
                                        <p:tgtEl>
                                          <p:spTgt spid="3077"/>
                                        </p:tgtEl>
                                        <p:attrNameLst>
                                          <p:attrName>fillcolor</p:attrName>
                                        </p:attrNameLst>
                                      </p:cBhvr>
                                      <p:by>
                                        <p:hsl h="-7200000" s="0" l="0"/>
                                      </p:by>
                                    </p:animClr>
                                    <p:animClr clrSpc="hsl" dir="cw">
                                      <p:cBhvr>
                                        <p:cTn id="18" dur="500" fill="hold"/>
                                        <p:tgtEl>
                                          <p:spTgt spid="3077"/>
                                        </p:tgtEl>
                                        <p:attrNameLst>
                                          <p:attrName>stroke.color</p:attrName>
                                        </p:attrNameLst>
                                      </p:cBhvr>
                                      <p:by>
                                        <p:hsl h="-7200000" s="0" l="0"/>
                                      </p:by>
                                    </p:animClr>
                                    <p:set>
                                      <p:cBhvr>
                                        <p:cTn id="19" dur="500" fill="hold"/>
                                        <p:tgtEl>
                                          <p:spTgt spid="3077"/>
                                        </p:tgtEl>
                                        <p:attrNameLst>
                                          <p:attrName>fill.type</p:attrName>
                                        </p:attrNameLst>
                                      </p:cBhvr>
                                      <p:to>
                                        <p:strVal val="solid"/>
                                      </p:to>
                                    </p:set>
                                  </p:childTnLst>
                                </p:cTn>
                              </p:par>
                            </p:childTnLst>
                          </p:cTn>
                        </p:par>
                        <p:par>
                          <p:cTn id="20" fill="hold">
                            <p:stCondLst>
                              <p:cond delay="2500"/>
                            </p:stCondLst>
                            <p:childTnLst>
                              <p:par>
                                <p:cTn id="21" presetID="53"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2000" fill="hold"/>
                                        <p:tgtEl>
                                          <p:spTgt spid="2"/>
                                        </p:tgtEl>
                                        <p:attrNameLst>
                                          <p:attrName>ppt_w</p:attrName>
                                        </p:attrNameLst>
                                      </p:cBhvr>
                                      <p:tavLst>
                                        <p:tav tm="0">
                                          <p:val>
                                            <p:fltVal val="0"/>
                                          </p:val>
                                        </p:tav>
                                        <p:tav tm="100000">
                                          <p:val>
                                            <p:strVal val="#ppt_w"/>
                                          </p:val>
                                        </p:tav>
                                      </p:tavLst>
                                    </p:anim>
                                    <p:anim calcmode="lin" valueType="num">
                                      <p:cBhvr>
                                        <p:cTn id="24" dur="2000" fill="hold"/>
                                        <p:tgtEl>
                                          <p:spTgt spid="2"/>
                                        </p:tgtEl>
                                        <p:attrNameLst>
                                          <p:attrName>ppt_h</p:attrName>
                                        </p:attrNameLst>
                                      </p:cBhvr>
                                      <p:tavLst>
                                        <p:tav tm="0">
                                          <p:val>
                                            <p:fltVal val="0"/>
                                          </p:val>
                                        </p:tav>
                                        <p:tav tm="100000">
                                          <p:val>
                                            <p:strVal val="#ppt_h"/>
                                          </p:val>
                                        </p:tav>
                                      </p:tavLst>
                                    </p:anim>
                                    <p:animEffect transition="in" filter="fade">
                                      <p:cBhvr>
                                        <p:cTn id="25" dur="2000"/>
                                        <p:tgtEl>
                                          <p:spTgt spid="2"/>
                                        </p:tgtEl>
                                      </p:cBhvr>
                                    </p:animEffect>
                                  </p:childTnLst>
                                </p:cTn>
                              </p:par>
                            </p:childTnLst>
                          </p:cTn>
                        </p:par>
                        <p:par>
                          <p:cTn id="26" fill="hold">
                            <p:stCondLst>
                              <p:cond delay="4500"/>
                            </p:stCondLst>
                            <p:childTnLst>
                              <p:par>
                                <p:cTn id="27" presetID="22" presetClass="emph" presetSubtype="0" repeatCount="indefinite" fill="hold" grpId="1" nodeType="afterEffect">
                                  <p:stCondLst>
                                    <p:cond delay="0"/>
                                  </p:stCondLst>
                                  <p:childTnLst>
                                    <p:animClr clrSpc="hsl" dir="cw">
                                      <p:cBhvr override="childStyle">
                                        <p:cTn id="28" dur="500" fill="hold"/>
                                        <p:tgtEl>
                                          <p:spTgt spid="2"/>
                                        </p:tgtEl>
                                        <p:attrNameLst>
                                          <p:attrName>style.color</p:attrName>
                                        </p:attrNameLst>
                                      </p:cBhvr>
                                      <p:by>
                                        <p:hsl h="-7200000" s="0" l="0"/>
                                      </p:by>
                                    </p:animClr>
                                    <p:animClr clrSpc="hsl" dir="cw">
                                      <p:cBhvr>
                                        <p:cTn id="29" dur="500" fill="hold"/>
                                        <p:tgtEl>
                                          <p:spTgt spid="2"/>
                                        </p:tgtEl>
                                        <p:attrNameLst>
                                          <p:attrName>fillcolor</p:attrName>
                                        </p:attrNameLst>
                                      </p:cBhvr>
                                      <p:by>
                                        <p:hsl h="-7200000" s="0" l="0"/>
                                      </p:by>
                                    </p:animClr>
                                    <p:animClr clrSpc="hsl" dir="cw">
                                      <p:cBhvr>
                                        <p:cTn id="30" dur="500" fill="hold"/>
                                        <p:tgtEl>
                                          <p:spTgt spid="2"/>
                                        </p:tgtEl>
                                        <p:attrNameLst>
                                          <p:attrName>stroke.color</p:attrName>
                                        </p:attrNameLst>
                                      </p:cBhvr>
                                      <p:by>
                                        <p:hsl h="-7200000" s="0" l="0"/>
                                      </p:by>
                                    </p:animClr>
                                    <p:set>
                                      <p:cBhvr>
                                        <p:cTn id="31" dur="500" fill="hold"/>
                                        <p:tgtEl>
                                          <p:spTgt spid="2"/>
                                        </p:tgtEl>
                                        <p:attrNameLst>
                                          <p:attrName>fill.type</p:attrName>
                                        </p:attrNameLst>
                                      </p:cBhvr>
                                      <p:to>
                                        <p:strVal val="solid"/>
                                      </p:to>
                                    </p:set>
                                  </p:childTnLst>
                                </p:cTn>
                              </p:par>
                            </p:childTnLst>
                          </p:cTn>
                        </p:par>
                        <p:par>
                          <p:cTn id="32" fill="hold">
                            <p:stCondLst>
                              <p:cond delay="5000"/>
                            </p:stCondLst>
                            <p:childTnLst>
                              <p:par>
                                <p:cTn id="33" presetID="53" presetClass="entr" presetSubtype="0" fill="hold" grpId="0" nodeType="after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2000" fill="hold"/>
                                        <p:tgtEl>
                                          <p:spTgt spid="3"/>
                                        </p:tgtEl>
                                        <p:attrNameLst>
                                          <p:attrName>ppt_w</p:attrName>
                                        </p:attrNameLst>
                                      </p:cBhvr>
                                      <p:tavLst>
                                        <p:tav tm="0">
                                          <p:val>
                                            <p:fltVal val="0"/>
                                          </p:val>
                                        </p:tav>
                                        <p:tav tm="100000">
                                          <p:val>
                                            <p:strVal val="#ppt_w"/>
                                          </p:val>
                                        </p:tav>
                                      </p:tavLst>
                                    </p:anim>
                                    <p:anim calcmode="lin" valueType="num">
                                      <p:cBhvr>
                                        <p:cTn id="36" dur="2000" fill="hold"/>
                                        <p:tgtEl>
                                          <p:spTgt spid="3"/>
                                        </p:tgtEl>
                                        <p:attrNameLst>
                                          <p:attrName>ppt_h</p:attrName>
                                        </p:attrNameLst>
                                      </p:cBhvr>
                                      <p:tavLst>
                                        <p:tav tm="0">
                                          <p:val>
                                            <p:fltVal val="0"/>
                                          </p:val>
                                        </p:tav>
                                        <p:tav tm="100000">
                                          <p:val>
                                            <p:strVal val="#ppt_h"/>
                                          </p:val>
                                        </p:tav>
                                      </p:tavLst>
                                    </p:anim>
                                    <p:animEffect transition="in" filter="fade">
                                      <p:cBhvr>
                                        <p:cTn id="37" dur="2000"/>
                                        <p:tgtEl>
                                          <p:spTgt spid="3"/>
                                        </p:tgtEl>
                                      </p:cBhvr>
                                    </p:animEffect>
                                  </p:childTnLst>
                                </p:cTn>
                              </p:par>
                            </p:childTnLst>
                          </p:cTn>
                        </p:par>
                        <p:par>
                          <p:cTn id="38" fill="hold">
                            <p:stCondLst>
                              <p:cond delay="7000"/>
                            </p:stCondLst>
                            <p:childTnLst>
                              <p:par>
                                <p:cTn id="39" presetID="22" presetClass="emph" presetSubtype="0" repeatCount="indefinite" fill="hold" grpId="1" nodeType="afterEffect">
                                  <p:stCondLst>
                                    <p:cond delay="0"/>
                                  </p:stCondLst>
                                  <p:childTnLst>
                                    <p:animClr clrSpc="hsl" dir="cw">
                                      <p:cBhvr override="childStyle">
                                        <p:cTn id="40" dur="500" fill="hold"/>
                                        <p:tgtEl>
                                          <p:spTgt spid="3"/>
                                        </p:tgtEl>
                                        <p:attrNameLst>
                                          <p:attrName>style.color</p:attrName>
                                        </p:attrNameLst>
                                      </p:cBhvr>
                                      <p:by>
                                        <p:hsl h="-7200000" s="0" l="0"/>
                                      </p:by>
                                    </p:animClr>
                                    <p:animClr clrSpc="hsl" dir="cw">
                                      <p:cBhvr>
                                        <p:cTn id="41" dur="500" fill="hold"/>
                                        <p:tgtEl>
                                          <p:spTgt spid="3"/>
                                        </p:tgtEl>
                                        <p:attrNameLst>
                                          <p:attrName>fillcolor</p:attrName>
                                        </p:attrNameLst>
                                      </p:cBhvr>
                                      <p:by>
                                        <p:hsl h="-7200000" s="0" l="0"/>
                                      </p:by>
                                    </p:animClr>
                                    <p:animClr clrSpc="hsl" dir="cw">
                                      <p:cBhvr>
                                        <p:cTn id="42" dur="500" fill="hold"/>
                                        <p:tgtEl>
                                          <p:spTgt spid="3"/>
                                        </p:tgtEl>
                                        <p:attrNameLst>
                                          <p:attrName>stroke.color</p:attrName>
                                        </p:attrNameLst>
                                      </p:cBhvr>
                                      <p:by>
                                        <p:hsl h="-7200000" s="0" l="0"/>
                                      </p:by>
                                    </p:animClr>
                                    <p:set>
                                      <p:cBhvr>
                                        <p:cTn id="43" dur="500" fill="hold"/>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7" grpId="0" animBg="1"/>
      <p:bldP spid="3077" grpId="1" animBg="1"/>
      <p:bldP spid="2" grpId="0" animBg="1"/>
      <p:bldP spid="2" grpId="1" animBg="1"/>
      <p:bldP spid="3" grpId="0" animBg="1"/>
      <p:bldP spid="3"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C:\Documents and Settings\Jose Luis\Escritorio\maxresdefault.jpg"/>
          <p:cNvPicPr>
            <a:picLocks noChangeAspect="1" noChangeArrowheads="1"/>
          </p:cNvPicPr>
          <p:nvPr/>
        </p:nvPicPr>
        <p:blipFill>
          <a:blip r:embed="rId2"/>
          <a:srcRect/>
          <a:stretch>
            <a:fillRect/>
          </a:stretch>
        </p:blipFill>
        <p:spPr bwMode="auto">
          <a:xfrm>
            <a:off x="-254022" y="0"/>
            <a:ext cx="9398022"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C:\Documents and Settings\Jose Luis\Escritorio\CT7WGYWWoAAXXu6.jpg"/>
          <p:cNvPicPr>
            <a:picLocks noChangeAspect="1" noChangeArrowheads="1"/>
          </p:cNvPicPr>
          <p:nvPr/>
        </p:nvPicPr>
        <p:blipFill>
          <a:blip r:embed="rId2"/>
          <a:srcRect/>
          <a:stretch>
            <a:fillRect/>
          </a:stretch>
        </p:blipFill>
        <p:spPr bwMode="auto">
          <a:xfrm>
            <a:off x="0" y="0"/>
            <a:ext cx="9169536"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C:\Documents and Settings\Jose Luis\Escritorio\248673-944-531.jpg"/>
          <p:cNvPicPr>
            <a:picLocks noChangeAspect="1" noChangeArrowheads="1"/>
          </p:cNvPicPr>
          <p:nvPr/>
        </p:nvPicPr>
        <p:blipFill>
          <a:blip r:embed="rId2"/>
          <a:srcRect/>
          <a:stretch>
            <a:fillRect/>
          </a:stretch>
        </p:blipFill>
        <p:spPr bwMode="auto">
          <a:xfrm>
            <a:off x="0" y="0"/>
            <a:ext cx="9271022"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0"/>
            <a:ext cx="914400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81922" name="Picture 2" descr="C:\Documents and Settings\Jose Luis\Escritorio\CUK1RiJUYAAYcDE.png"/>
          <p:cNvPicPr>
            <a:picLocks noChangeAspect="1" noChangeArrowheads="1"/>
          </p:cNvPicPr>
          <p:nvPr/>
        </p:nvPicPr>
        <p:blipFill>
          <a:blip r:embed="rId3"/>
          <a:srcRect/>
          <a:stretch>
            <a:fillRect/>
          </a:stretch>
        </p:blipFill>
        <p:spPr bwMode="auto">
          <a:xfrm flipH="1">
            <a:off x="1142976" y="-247982"/>
            <a:ext cx="6852984" cy="7105982"/>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descr="https://www.ventura24.es/blog/wp-content/uploads/2015/11/Justino2-578x42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C:\Documents and Settings\Jose Luis\Escritorio\mqdefault.jpg"/>
          <p:cNvPicPr>
            <a:picLocks noChangeAspect="1" noChangeArrowheads="1"/>
          </p:cNvPicPr>
          <p:nvPr/>
        </p:nvPicPr>
        <p:blipFill>
          <a:blip r:embed="rId2"/>
          <a:srcRect/>
          <a:stretch>
            <a:fillRect/>
          </a:stretch>
        </p:blipFill>
        <p:spPr bwMode="auto">
          <a:xfrm>
            <a:off x="-1" y="0"/>
            <a:ext cx="9644099"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0"/>
            <a:ext cx="914400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sp>
        <p:nvSpPr>
          <p:cNvPr id="77827" name="Rectangle 3"/>
          <p:cNvSpPr>
            <a:spLocks noChangeArrowheads="1"/>
          </p:cNvSpPr>
          <p:nvPr/>
        </p:nvSpPr>
        <p:spPr bwMode="auto">
          <a:xfrm>
            <a:off x="928662" y="1357298"/>
            <a:ext cx="7200900" cy="3970318"/>
          </a:xfrm>
          <a:prstGeom prst="rect">
            <a:avLst/>
          </a:prstGeom>
          <a:solidFill>
            <a:srgbClr val="FFFF00"/>
          </a:solidFill>
          <a:ln w="76200">
            <a:solidFill>
              <a:srgbClr val="FF0000"/>
            </a:solidFill>
            <a:prstDash val="sysDot"/>
            <a:miter lim="800000"/>
            <a:headEnd/>
            <a:tailEnd/>
          </a:ln>
          <a:effectLst/>
        </p:spPr>
        <p:txBody>
          <a:bodyPr anchor="ctr">
            <a:spAutoFit/>
          </a:bodyPr>
          <a:lstStyle/>
          <a:p>
            <a:pPr algn="ctr"/>
            <a:r>
              <a:rPr lang="es-ES" sz="2800" i="1" dirty="0" smtClean="0"/>
              <a:t>El </a:t>
            </a:r>
            <a:r>
              <a:rPr lang="es-ES" sz="2800" b="1" i="1" dirty="0"/>
              <a:t>Sorteo Extraordinario de Navidad</a:t>
            </a:r>
            <a:r>
              <a:rPr lang="es-ES" sz="2800" i="1" dirty="0"/>
              <a:t>, también conocido como </a:t>
            </a:r>
            <a:r>
              <a:rPr lang="es-ES" sz="2800" b="1" i="1" dirty="0"/>
              <a:t>Sorteo</a:t>
            </a:r>
            <a:r>
              <a:rPr lang="es-ES" sz="2800" i="1" dirty="0"/>
              <a:t> o </a:t>
            </a:r>
            <a:r>
              <a:rPr lang="es-ES" sz="2800" b="1" i="1" dirty="0"/>
              <a:t>Lotería de Navidad</a:t>
            </a:r>
            <a:r>
              <a:rPr lang="es-ES" sz="2800" i="1" dirty="0"/>
              <a:t>, es uno de los sorteos de lotería más populares que se celebra en España cada 22 de diciembre, y que tiene lugar, generalmente, en el salón de sorteos de Loterías y Apuestas del Estado, en Madrid. El premio máximo recibe el nombre de </a:t>
            </a:r>
            <a:r>
              <a:rPr lang="es-ES" sz="2800" b="1" i="1" dirty="0"/>
              <a:t>El Gordo</a:t>
            </a:r>
            <a:r>
              <a:rPr lang="es-ES" sz="2800" i="1" dirty="0"/>
              <a:t>, </a:t>
            </a:r>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2" descr="http://img.europapress.net/fotoweb/fotonoticia_20151125155308_980.jpg"/>
          <p:cNvPicPr>
            <a:picLocks noChangeAspect="1" noChangeArrowheads="1"/>
          </p:cNvPicPr>
          <p:nvPr/>
        </p:nvPicPr>
        <p:blipFill>
          <a:blip r:embed="rId2"/>
          <a:srcRect/>
          <a:stretch>
            <a:fillRect/>
          </a:stretch>
        </p:blipFill>
        <p:spPr bwMode="auto">
          <a:xfrm>
            <a:off x="-1" y="0"/>
            <a:ext cx="9140667"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0"/>
            <a:ext cx="914400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82946" name="Picture 2" descr="C:\Documents and Settings\Jose Luis\Escritorio\CUleNUXWwAQIq6g.png"/>
          <p:cNvPicPr>
            <a:picLocks noChangeAspect="1" noChangeArrowheads="1"/>
          </p:cNvPicPr>
          <p:nvPr/>
        </p:nvPicPr>
        <p:blipFill>
          <a:blip r:embed="rId3"/>
          <a:srcRect/>
          <a:stretch>
            <a:fillRect/>
          </a:stretch>
        </p:blipFill>
        <p:spPr bwMode="auto">
          <a:xfrm>
            <a:off x="1142976" y="0"/>
            <a:ext cx="6858048" cy="6869692"/>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C:\Documents and Settings\Jose Luis\Escritorio\CW0pnd6W4AA7weY.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0"/>
            <a:ext cx="914400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83970" name="Picture 2" descr="C:\Documents and Settings\Jose Luis\Escritorio\CWL6AYjWcAAhULS.png"/>
          <p:cNvPicPr>
            <a:picLocks noChangeAspect="1" noChangeArrowheads="1"/>
          </p:cNvPicPr>
          <p:nvPr/>
        </p:nvPicPr>
        <p:blipFill>
          <a:blip r:embed="rId3"/>
          <a:srcRect/>
          <a:stretch>
            <a:fillRect/>
          </a:stretch>
        </p:blipFill>
        <p:spPr bwMode="auto">
          <a:xfrm>
            <a:off x="928662" y="-95098"/>
            <a:ext cx="7072362" cy="6953098"/>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C:\Documents and Settings\Jose Luis\Escritorio\480.jpg"/>
          <p:cNvPicPr>
            <a:picLocks noChangeAspect="1" noChangeArrowheads="1"/>
          </p:cNvPicPr>
          <p:nvPr/>
        </p:nvPicPr>
        <p:blipFill>
          <a:blip r:embed="rId2"/>
          <a:srcRect/>
          <a:stretch>
            <a:fillRect/>
          </a:stretch>
        </p:blipFill>
        <p:spPr bwMode="auto">
          <a:xfrm>
            <a:off x="0" y="0"/>
            <a:ext cx="9264578"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Enlace permanente de imagen incrustada"/>
          <p:cNvPicPr>
            <a:picLocks noChangeAspect="1" noChangeArrowheads="1"/>
          </p:cNvPicPr>
          <p:nvPr/>
        </p:nvPicPr>
        <p:blipFill>
          <a:blip r:embed="rId2"/>
          <a:srcRect/>
          <a:stretch>
            <a:fillRect/>
          </a:stretch>
        </p:blipFill>
        <p:spPr bwMode="auto">
          <a:xfrm>
            <a:off x="0" y="-214339"/>
            <a:ext cx="9144000" cy="7106253"/>
          </a:xfrm>
          <a:prstGeom prst="rect">
            <a:avLst/>
          </a:prstGeom>
          <a:noFill/>
        </p:spPr>
      </p:pic>
    </p:spTree>
  </p:cSld>
  <p:clrMapOvr>
    <a:masterClrMapping/>
  </p:clrMapOvr>
  <p:transition spd="slow" advTm="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0"/>
            <a:ext cx="914400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84994" name="Picture 2" descr="C:\Documents and Settings\Jose Luis\Escritorio\CWmQHXKWIAAwaxG.jpg"/>
          <p:cNvPicPr>
            <a:picLocks noChangeAspect="1" noChangeArrowheads="1"/>
          </p:cNvPicPr>
          <p:nvPr/>
        </p:nvPicPr>
        <p:blipFill>
          <a:blip r:embed="rId3"/>
          <a:srcRect/>
          <a:stretch>
            <a:fillRect/>
          </a:stretch>
        </p:blipFill>
        <p:spPr bwMode="auto">
          <a:xfrm>
            <a:off x="357158" y="571480"/>
            <a:ext cx="3964792" cy="5286388"/>
          </a:xfrm>
          <a:prstGeom prst="rect">
            <a:avLst/>
          </a:prstGeom>
          <a:noFill/>
        </p:spPr>
      </p:pic>
      <p:pic>
        <p:nvPicPr>
          <p:cNvPr id="3" name="Picture 2" descr="C:\Documents and Settings\Jose Luis\Escritorio\CWlgIxiWcAAj6c1.jpg"/>
          <p:cNvPicPr>
            <a:picLocks noChangeAspect="1" noChangeArrowheads="1"/>
          </p:cNvPicPr>
          <p:nvPr/>
        </p:nvPicPr>
        <p:blipFill>
          <a:blip r:embed="rId4"/>
          <a:srcRect/>
          <a:stretch>
            <a:fillRect/>
          </a:stretch>
        </p:blipFill>
        <p:spPr bwMode="auto">
          <a:xfrm>
            <a:off x="4786314" y="642918"/>
            <a:ext cx="4143404" cy="5429288"/>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0"/>
            <a:ext cx="914400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sp>
        <p:nvSpPr>
          <p:cNvPr id="82947" name="Rectangle 3"/>
          <p:cNvSpPr>
            <a:spLocks noChangeArrowheads="1"/>
          </p:cNvSpPr>
          <p:nvPr/>
        </p:nvSpPr>
        <p:spPr bwMode="auto">
          <a:xfrm>
            <a:off x="1285852" y="1571612"/>
            <a:ext cx="6858048" cy="3724096"/>
          </a:xfrm>
          <a:prstGeom prst="rect">
            <a:avLst/>
          </a:prstGeom>
          <a:solidFill>
            <a:srgbClr val="FFFF00"/>
          </a:solidFill>
          <a:ln w="76200">
            <a:solidFill>
              <a:srgbClr val="FF0000"/>
            </a:solidFill>
            <a:prstDash val="sysDot"/>
            <a:miter lim="800000"/>
            <a:headEnd/>
            <a:tailEnd/>
          </a:ln>
          <a:effectLst/>
        </p:spPr>
        <p:txBody>
          <a:bodyPr wrap="square" lIns="0" tIns="0" rIns="0" bIns="0" anchor="ctr">
            <a:spAutoFit/>
          </a:bodyPr>
          <a:lstStyle/>
          <a:p>
            <a:pPr algn="ctr"/>
            <a:endParaRPr lang="es-ES" sz="2800" i="1" dirty="0"/>
          </a:p>
          <a:p>
            <a:pPr algn="ctr"/>
            <a:r>
              <a:rPr lang="es-ES" sz="2800" i="1" dirty="0"/>
              <a:t>El </a:t>
            </a:r>
            <a:r>
              <a:rPr lang="es-ES" sz="2800" b="1" i="1" dirty="0"/>
              <a:t>sorteo extraordinario de Navidad</a:t>
            </a:r>
            <a:r>
              <a:rPr lang="es-ES" sz="2800" i="1" dirty="0"/>
              <a:t>, es el sorteo por excelencia para los españoles, de hecho, desde hace meses se venden ya la </a:t>
            </a:r>
            <a:r>
              <a:rPr lang="es-ES" sz="2800" b="1" i="1" dirty="0"/>
              <a:t>lotería de Navidad</a:t>
            </a:r>
            <a:r>
              <a:rPr lang="es-ES" sz="2800" i="1" dirty="0"/>
              <a:t>, y en los últimos días las ventas han ido en aumento, incluso se </a:t>
            </a:r>
            <a:r>
              <a:rPr lang="es-ES" sz="2800" i="1" dirty="0" smtClean="0"/>
              <a:t>prevé </a:t>
            </a:r>
            <a:r>
              <a:rPr lang="es-ES" sz="2800" i="1" dirty="0"/>
              <a:t>que se </a:t>
            </a:r>
            <a:r>
              <a:rPr lang="es-ES" sz="2800" i="1" dirty="0" smtClean="0"/>
              <a:t>hayan vendido más </a:t>
            </a:r>
            <a:r>
              <a:rPr lang="es-ES" sz="2800" i="1" dirty="0"/>
              <a:t>décimos que el año pasado.</a:t>
            </a:r>
          </a:p>
          <a:p>
            <a:pPr algn="ctr"/>
            <a:endParaRPr lang="es-ES" dirty="0"/>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img.rtve.es/v/2856583?w=1180&amp;preview=1415796867189.jpg"/>
          <p:cNvPicPr>
            <a:picLocks noChangeAspect="1" noChangeArrowheads="1"/>
          </p:cNvPicPr>
          <p:nvPr/>
        </p:nvPicPr>
        <p:blipFill>
          <a:blip r:embed="rId2"/>
          <a:srcRect l="15985"/>
          <a:stretch>
            <a:fillRect/>
          </a:stretch>
        </p:blipFill>
        <p:spPr bwMode="auto">
          <a:xfrm>
            <a:off x="0" y="0"/>
            <a:ext cx="9206970" cy="6858000"/>
          </a:xfrm>
          <a:prstGeom prst="rect">
            <a:avLst/>
          </a:prstGeom>
          <a:noFill/>
        </p:spPr>
      </p:pic>
      <p:sp>
        <p:nvSpPr>
          <p:cNvPr id="3" name="2 Rectángulo"/>
          <p:cNvSpPr/>
          <p:nvPr/>
        </p:nvSpPr>
        <p:spPr>
          <a:xfrm>
            <a:off x="357158" y="4214818"/>
            <a:ext cx="4572000" cy="2308324"/>
          </a:xfrm>
          <a:prstGeom prst="rect">
            <a:avLst/>
          </a:prstGeom>
        </p:spPr>
        <p:txBody>
          <a:bodyPr>
            <a:spAutoFit/>
          </a:bodyPr>
          <a:lstStyle/>
          <a:p>
            <a:r>
              <a:rPr lang="es-ES" b="1" dirty="0" smtClean="0">
                <a:solidFill>
                  <a:srgbClr val="FFFF00"/>
                </a:solidFill>
              </a:rPr>
              <a:t>El año 2014</a:t>
            </a:r>
          </a:p>
          <a:p>
            <a:r>
              <a:rPr lang="es-ES" b="1" dirty="0" smtClean="0">
                <a:solidFill>
                  <a:srgbClr val="FFFF00"/>
                </a:solidFill>
              </a:rPr>
              <a:t>'El mayor premio es compartirlo'</a:t>
            </a:r>
          </a:p>
          <a:p>
            <a:r>
              <a:rPr lang="es-ES" dirty="0" smtClean="0">
                <a:solidFill>
                  <a:srgbClr val="FFFF00"/>
                </a:solidFill>
              </a:rPr>
              <a:t>El film principal se centra en Antonio y Manuel, el dueño de un bar y uno de sus parroquianos de siempre, y la trama gira alrededor de un décimo de lotería y de </a:t>
            </a:r>
            <a:r>
              <a:rPr lang="es-ES" b="1" dirty="0" smtClean="0">
                <a:solidFill>
                  <a:srgbClr val="FFFF00"/>
                </a:solidFill>
              </a:rPr>
              <a:t>los sueños de esperanza que ambos comparten</a:t>
            </a:r>
            <a:r>
              <a:rPr lang="es-ES" dirty="0" smtClean="0">
                <a:solidFill>
                  <a:srgbClr val="FFFF00"/>
                </a:solidFill>
              </a:rPr>
              <a:t>.</a:t>
            </a:r>
            <a:endParaRPr lang="es-ES" dirty="0">
              <a:solidFill>
                <a:srgbClr val="FFFF00"/>
              </a:solidFill>
            </a:endParaRPr>
          </a:p>
        </p:txBody>
      </p:sp>
    </p:spTree>
  </p:cSld>
  <p:clrMapOvr>
    <a:masterClrMapping/>
  </p:clrMapOvr>
  <p:transition spd="slow" advTm="23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0"/>
            <a:ext cx="914400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spTree>
  </p:cSld>
  <p:clrMapOvr>
    <a:masterClrMapping/>
  </p:clrMapOvr>
  <p:transition spd="slow"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0482"/>
                                        </p:tgtEl>
                                        <p:attrNameLst>
                                          <p:attrName>style.opacity</p:attrName>
                                        </p:attrNameLst>
                                      </p:cBhvr>
                                      <p:to>
                                        <p:strVal val="0.25"/>
                                      </p:to>
                                    </p:set>
                                    <p:animEffect filter="image" prLst="opacity: 0.25">
                                      <p:cBhvr rctx="IE">
                                        <p:cTn id="7" dur="indefinite"/>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2" descr="http://st-listas.20minutos.es/images/2012-12/350269/3829470_640px.jpg?1355838624"/>
          <p:cNvPicPr>
            <a:picLocks noChangeAspect="1" noChangeArrowheads="1"/>
          </p:cNvPicPr>
          <p:nvPr/>
        </p:nvPicPr>
        <p:blipFill>
          <a:blip r:embed="rId2"/>
          <a:srcRect/>
          <a:stretch>
            <a:fillRect/>
          </a:stretch>
        </p:blipFill>
        <p:spPr bwMode="auto">
          <a:xfrm>
            <a:off x="0" y="0"/>
            <a:ext cx="9225130" cy="6858000"/>
          </a:xfrm>
          <a:prstGeom prst="rect">
            <a:avLst/>
          </a:prstGeom>
          <a:noFill/>
        </p:spPr>
      </p:pic>
      <p:sp>
        <p:nvSpPr>
          <p:cNvPr id="3" name="2 Rectángulo"/>
          <p:cNvSpPr/>
          <p:nvPr/>
        </p:nvSpPr>
        <p:spPr>
          <a:xfrm>
            <a:off x="5500694" y="285728"/>
            <a:ext cx="3429024" cy="2862322"/>
          </a:xfrm>
          <a:prstGeom prst="rect">
            <a:avLst/>
          </a:prstGeom>
        </p:spPr>
        <p:txBody>
          <a:bodyPr wrap="square">
            <a:spAutoFit/>
          </a:bodyPr>
          <a:lstStyle/>
          <a:p>
            <a:pPr algn="ctr"/>
            <a:r>
              <a:rPr lang="es-ES" b="1" dirty="0" smtClean="0">
                <a:solidFill>
                  <a:srgbClr val="FFFF00"/>
                </a:solidFill>
              </a:rPr>
              <a:t>¿Por qué Loterías y Apuestas del Estado acabó con "el calvo"?</a:t>
            </a:r>
          </a:p>
          <a:p>
            <a:pPr algn="ctr"/>
            <a:r>
              <a:rPr lang="es-ES" dirty="0" smtClean="0">
                <a:solidFill>
                  <a:srgbClr val="FFFF00"/>
                </a:solidFill>
              </a:rPr>
              <a:t>Según la propia entidad estatal, porque "eclipsaba" la esencia del sorteo, y probablemente también porque </a:t>
            </a:r>
            <a:r>
              <a:rPr lang="es-ES" dirty="0" err="1" smtClean="0">
                <a:solidFill>
                  <a:srgbClr val="FFFF00"/>
                </a:solidFill>
              </a:rPr>
              <a:t>Arrindell</a:t>
            </a:r>
            <a:r>
              <a:rPr lang="es-ES" dirty="0" smtClean="0">
                <a:solidFill>
                  <a:srgbClr val="FFFF00"/>
                </a:solidFill>
              </a:rPr>
              <a:t> recibía cada año entre 120.000 y 150.000 euros por trabajar en exclusiva para dicho anuncio.</a:t>
            </a:r>
            <a:endParaRPr lang="es-ES" dirty="0">
              <a:solidFill>
                <a:srgbClr val="FFFF00"/>
              </a:solidFill>
            </a:endParaRPr>
          </a:p>
        </p:txBody>
      </p:sp>
    </p:spTree>
  </p:cSld>
  <p:clrMapOvr>
    <a:masterClrMapping/>
  </p:clrMapOvr>
  <p:transition spd="slow" advTm="23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83972" name="Picture 4" descr="31"/>
          <p:cNvPicPr>
            <a:picLocks noChangeAspect="1" noChangeArrowheads="1"/>
          </p:cNvPicPr>
          <p:nvPr/>
        </p:nvPicPr>
        <p:blipFill>
          <a:blip r:embed="rId3"/>
          <a:srcRect/>
          <a:stretch>
            <a:fillRect/>
          </a:stretch>
        </p:blipFill>
        <p:spPr bwMode="auto">
          <a:xfrm>
            <a:off x="214282" y="928670"/>
            <a:ext cx="8569325" cy="4670425"/>
          </a:xfrm>
          <a:prstGeom prst="rect">
            <a:avLst/>
          </a:prstGeom>
          <a:noFill/>
        </p:spPr>
      </p:pic>
      <p:sp>
        <p:nvSpPr>
          <p:cNvPr id="6" name="5 Rectángulo"/>
          <p:cNvSpPr/>
          <p:nvPr/>
        </p:nvSpPr>
        <p:spPr>
          <a:xfrm>
            <a:off x="857224" y="6000768"/>
            <a:ext cx="8001056" cy="461665"/>
          </a:xfrm>
          <a:prstGeom prst="rect">
            <a:avLst/>
          </a:prstGeom>
        </p:spPr>
        <p:txBody>
          <a:bodyPr wrap="square">
            <a:spAutoFit/>
          </a:bodyPr>
          <a:lstStyle/>
          <a:p>
            <a:r>
              <a:rPr lang="es-ES" sz="2400" b="1" i="1" dirty="0" smtClean="0"/>
              <a:t>En 2002 se produjo el primer sorteo en euros</a:t>
            </a:r>
            <a:endParaRPr lang="es-ES" sz="2400" b="1" i="1" dirty="0"/>
          </a:p>
        </p:txBody>
      </p:sp>
    </p:spTree>
  </p:cSld>
  <p:clrMapOvr>
    <a:masterClrMapping/>
  </p:clrMapOvr>
  <p:transition spd="slow" advTm="9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107525" name="Picture 5" descr="5107-944-549"/>
          <p:cNvPicPr>
            <a:picLocks noChangeAspect="1" noChangeArrowheads="1"/>
          </p:cNvPicPr>
          <p:nvPr/>
        </p:nvPicPr>
        <p:blipFill>
          <a:blip r:embed="rId3"/>
          <a:srcRect/>
          <a:stretch>
            <a:fillRect/>
          </a:stretch>
        </p:blipFill>
        <p:spPr bwMode="auto">
          <a:xfrm>
            <a:off x="0" y="0"/>
            <a:ext cx="8991600" cy="5229225"/>
          </a:xfrm>
          <a:prstGeom prst="rect">
            <a:avLst/>
          </a:prstGeom>
          <a:noFill/>
        </p:spPr>
      </p:pic>
      <p:sp>
        <p:nvSpPr>
          <p:cNvPr id="6" name="5 Rectángulo"/>
          <p:cNvSpPr/>
          <p:nvPr/>
        </p:nvSpPr>
        <p:spPr>
          <a:xfrm>
            <a:off x="142844" y="5500702"/>
            <a:ext cx="8858280" cy="1200329"/>
          </a:xfrm>
          <a:prstGeom prst="rect">
            <a:avLst/>
          </a:prstGeom>
        </p:spPr>
        <p:txBody>
          <a:bodyPr wrap="square">
            <a:spAutoFit/>
          </a:bodyPr>
          <a:lstStyle/>
          <a:p>
            <a:r>
              <a:rPr lang="es-ES" dirty="0" smtClean="0"/>
              <a:t>No obstante, quizá una de las </a:t>
            </a:r>
            <a:r>
              <a:rPr lang="es-ES" b="1" dirty="0" smtClean="0"/>
              <a:t>historias más conocidas del sorteo ocurrió en 1949</a:t>
            </a:r>
            <a:r>
              <a:rPr lang="es-ES" dirty="0" smtClean="0"/>
              <a:t>. Ese año, un malagueño acudió a una Oficina de Correos asegurando que, tras haberlo soñado, el</a:t>
            </a:r>
            <a:r>
              <a:rPr lang="es-ES" b="1" dirty="0" smtClean="0"/>
              <a:t> 55.666 </a:t>
            </a:r>
            <a:r>
              <a:rPr lang="es-ES" dirty="0" smtClean="0"/>
              <a:t>sería el número premiado en la </a:t>
            </a:r>
            <a:r>
              <a:rPr lang="es-ES" b="1" dirty="0" smtClean="0"/>
              <a:t>Lotería de Navidad</a:t>
            </a:r>
            <a:r>
              <a:rPr lang="es-ES" dirty="0" smtClean="0"/>
              <a:t>. A pesar de los incrédulos, tal y como había predicho, el 'Gordo' fue para ese número.</a:t>
            </a:r>
            <a:endParaRPr lang="es-ES" dirty="0"/>
          </a:p>
        </p:txBody>
      </p:sp>
    </p:spTree>
  </p:cSld>
  <p:clrMapOvr>
    <a:masterClrMapping/>
  </p:clrMapOvr>
  <p:transition spd="slow" advTm="2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100356" name="Picture 4" descr="sorteo_gordo_navidad_loteria-640x640x80"/>
          <p:cNvPicPr>
            <a:picLocks noChangeAspect="1" noChangeArrowheads="1"/>
          </p:cNvPicPr>
          <p:nvPr/>
        </p:nvPicPr>
        <p:blipFill>
          <a:blip r:embed="rId3"/>
          <a:srcRect/>
          <a:stretch>
            <a:fillRect/>
          </a:stretch>
        </p:blipFill>
        <p:spPr bwMode="auto">
          <a:xfrm>
            <a:off x="323850" y="476250"/>
            <a:ext cx="8461375" cy="5656263"/>
          </a:xfrm>
          <a:prstGeom prst="rect">
            <a:avLst/>
          </a:prstGeom>
          <a:noFill/>
        </p:spPr>
      </p:pic>
    </p:spTree>
  </p:cSld>
  <p:clrMapOvr>
    <a:masterClrMapping/>
  </p:clrMapOvr>
  <p:transition spd="slow"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8"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108547" name="Picture 3" descr="loteria2javiermesareig1"/>
          <p:cNvPicPr>
            <a:picLocks noChangeAspect="1" noChangeArrowheads="1"/>
          </p:cNvPicPr>
          <p:nvPr/>
        </p:nvPicPr>
        <p:blipFill>
          <a:blip r:embed="rId3"/>
          <a:srcRect b="3372"/>
          <a:stretch>
            <a:fillRect/>
          </a:stretch>
        </p:blipFill>
        <p:spPr bwMode="auto">
          <a:xfrm>
            <a:off x="900113" y="620713"/>
            <a:ext cx="7273925" cy="5272087"/>
          </a:xfrm>
          <a:prstGeom prst="rect">
            <a:avLst/>
          </a:prstGeom>
          <a:noFill/>
        </p:spPr>
      </p:pic>
    </p:spTree>
  </p:cSld>
  <p:clrMapOvr>
    <a:masterClrMapping/>
  </p:clrMapOvr>
  <p:transition spd="slow" advTm="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109572" name="Picture 4" descr="gordo-navidad"/>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5" name="Picture 3" descr="dona-manolita-uly-martin"/>
          <p:cNvPicPr>
            <a:picLocks noChangeAspect="1" noChangeArrowheads="1"/>
          </p:cNvPicPr>
          <p:nvPr/>
        </p:nvPicPr>
        <p:blipFill>
          <a:blip r:embed="rId2"/>
          <a:srcRect/>
          <a:stretch>
            <a:fillRect/>
          </a:stretch>
        </p:blipFill>
        <p:spPr bwMode="auto">
          <a:xfrm>
            <a:off x="0" y="0"/>
            <a:ext cx="9144000" cy="7321550"/>
          </a:xfrm>
          <a:prstGeom prst="rect">
            <a:avLst/>
          </a:prstGeom>
          <a:noFill/>
        </p:spPr>
      </p:pic>
    </p:spTree>
  </p:cSld>
  <p:clrMapOvr>
    <a:masterClrMapping/>
  </p:clrMapOvr>
  <p:transition spd="slow" advTm="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Picture 2" descr="http://st-listas.20minutos.es/images/2012-12/350269/3829553_640px.jpg?1355838624"/>
          <p:cNvPicPr>
            <a:picLocks noChangeAspect="1" noChangeArrowheads="1"/>
          </p:cNvPicPr>
          <p:nvPr/>
        </p:nvPicPr>
        <p:blipFill>
          <a:blip r:embed="rId2"/>
          <a:srcRect/>
          <a:stretch>
            <a:fillRect/>
          </a:stretch>
        </p:blipFill>
        <p:spPr bwMode="auto">
          <a:xfrm>
            <a:off x="0" y="0"/>
            <a:ext cx="9144000" cy="5786454"/>
          </a:xfrm>
          <a:prstGeom prst="rect">
            <a:avLst/>
          </a:prstGeom>
          <a:noFill/>
        </p:spPr>
      </p:pic>
      <p:sp>
        <p:nvSpPr>
          <p:cNvPr id="3" name="2 Rectángulo"/>
          <p:cNvSpPr/>
          <p:nvPr/>
        </p:nvSpPr>
        <p:spPr>
          <a:xfrm>
            <a:off x="357158" y="5786454"/>
            <a:ext cx="8501090" cy="923330"/>
          </a:xfrm>
          <a:prstGeom prst="rect">
            <a:avLst/>
          </a:prstGeom>
        </p:spPr>
        <p:txBody>
          <a:bodyPr wrap="square">
            <a:spAutoFit/>
          </a:bodyPr>
          <a:lstStyle/>
          <a:p>
            <a:pPr algn="ctr"/>
            <a:r>
              <a:rPr lang="es-ES" b="1" dirty="0" smtClean="0"/>
              <a:t>El 13, entre las terminaciones más demandadas</a:t>
            </a:r>
          </a:p>
          <a:p>
            <a:pPr algn="ctr"/>
            <a:r>
              <a:rPr lang="es-ES" dirty="0" smtClean="0"/>
              <a:t>A pesar de que el “Gordo” de la Navidad nunca ha caído en 13, el número del que se cree que trae mala suerte, tiene este año más demanda que ningún otro.</a:t>
            </a:r>
            <a:endParaRPr lang="es-ES" dirty="0"/>
          </a:p>
        </p:txBody>
      </p:sp>
    </p:spTree>
  </p:cSld>
  <p:clrMapOvr>
    <a:masterClrMapping/>
  </p:clrMapOvr>
  <p:transition spd="slow" advTm="20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9" name="Picture 3" descr="282682645_170e8c2dc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42"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116739" name="Picture 3" descr="ADMINISTRACIÓN NÚMERO DOS EN DON BENITO :&quot;DON MANOLITO&quot;"/>
          <p:cNvPicPr>
            <a:picLocks noChangeAspect="1" noChangeArrowheads="1"/>
          </p:cNvPicPr>
          <p:nvPr/>
        </p:nvPicPr>
        <p:blipFill>
          <a:blip r:embed="rId3"/>
          <a:srcRect l="4224" t="2522" r="4224" b="2522"/>
          <a:stretch>
            <a:fillRect/>
          </a:stretch>
        </p:blipFill>
        <p:spPr bwMode="auto">
          <a:xfrm>
            <a:off x="4630738" y="0"/>
            <a:ext cx="4513262" cy="6858000"/>
          </a:xfrm>
          <a:prstGeom prst="rect">
            <a:avLst/>
          </a:prstGeom>
          <a:noFill/>
        </p:spPr>
      </p:pic>
      <p:pic>
        <p:nvPicPr>
          <p:cNvPr id="116743" name="Picture 7" descr="ADMINISTRACIÓN NÚMERO DOS EN DON BENITO :&quot;DON MANOLITO&quot;"/>
          <p:cNvPicPr>
            <a:picLocks noChangeAspect="1" noChangeArrowheads="1"/>
          </p:cNvPicPr>
          <p:nvPr/>
        </p:nvPicPr>
        <p:blipFill>
          <a:blip r:embed="rId4"/>
          <a:srcRect l="4224" t="2522" r="4224" b="2522"/>
          <a:stretch>
            <a:fillRect/>
          </a:stretch>
        </p:blipFill>
        <p:spPr bwMode="auto">
          <a:xfrm>
            <a:off x="0" y="0"/>
            <a:ext cx="4716463" cy="6858000"/>
          </a:xfrm>
          <a:prstGeom prst="rect">
            <a:avLst/>
          </a:prstGeom>
          <a:noFill/>
        </p:spPr>
      </p:pic>
      <p:sp>
        <p:nvSpPr>
          <p:cNvPr id="7" name="6 Rectángulo"/>
          <p:cNvSpPr/>
          <p:nvPr/>
        </p:nvSpPr>
        <p:spPr>
          <a:xfrm>
            <a:off x="428596" y="5429264"/>
            <a:ext cx="8572560" cy="1200329"/>
          </a:xfrm>
          <a:prstGeom prst="rect">
            <a:avLst/>
          </a:prstGeom>
        </p:spPr>
        <p:txBody>
          <a:bodyPr wrap="square">
            <a:spAutoFit/>
          </a:bodyPr>
          <a:lstStyle/>
          <a:p>
            <a:r>
              <a:rPr lang="es-ES" i="1" dirty="0" smtClean="0"/>
              <a:t>Una persona que en 1949 soñó el número exacto del premio 'Gordo' o un </a:t>
            </a:r>
            <a:r>
              <a:rPr lang="es-ES" b="1" i="1" dirty="0" smtClean="0"/>
              <a:t>inmigrante que en 2009 pasó de no tener un euro a engrosar su cuenta bancaria con 300.000 euros</a:t>
            </a:r>
            <a:r>
              <a:rPr lang="es-ES" i="1" dirty="0" smtClean="0"/>
              <a:t>, son algunas de las historias curiosas que cada año el Sorteo Extraordinario de Navidad deja a su paso, pero no las únicas.</a:t>
            </a:r>
            <a:endParaRPr lang="es-ES" i="1" dirty="0"/>
          </a:p>
        </p:txBody>
      </p:sp>
    </p:spTree>
  </p:cSld>
  <p:clrMapOvr>
    <a:masterClrMapping/>
  </p:clrMapOvr>
  <p:transition spd="slow" advTm="24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3" name="Picture 3" descr="ADMINISTRACIÓN NÚMERO DOS EN DON BENITO :&quot;DON MANOLITO&quot;"/>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6"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119811" name="Picture 3" descr="loteria-gordo-navidad-espana"/>
          <p:cNvPicPr>
            <a:picLocks noChangeAspect="1" noChangeArrowheads="1"/>
          </p:cNvPicPr>
          <p:nvPr/>
        </p:nvPicPr>
        <p:blipFill>
          <a:blip r:embed="rId3"/>
          <a:srcRect/>
          <a:stretch>
            <a:fillRect/>
          </a:stretch>
        </p:blipFill>
        <p:spPr bwMode="auto">
          <a:xfrm>
            <a:off x="179388" y="476250"/>
            <a:ext cx="4546600" cy="5905500"/>
          </a:xfrm>
          <a:prstGeom prst="rect">
            <a:avLst/>
          </a:prstGeom>
          <a:noFill/>
        </p:spPr>
      </p:pic>
      <p:pic>
        <p:nvPicPr>
          <p:cNvPr id="119815" name="Picture 7" descr="Carteles-Precampana-Loteria"/>
          <p:cNvPicPr>
            <a:picLocks noChangeAspect="1" noChangeArrowheads="1"/>
          </p:cNvPicPr>
          <p:nvPr/>
        </p:nvPicPr>
        <p:blipFill>
          <a:blip r:embed="rId4"/>
          <a:srcRect b="23790"/>
          <a:stretch>
            <a:fillRect/>
          </a:stretch>
        </p:blipFill>
        <p:spPr bwMode="auto">
          <a:xfrm>
            <a:off x="4786314" y="428604"/>
            <a:ext cx="4167188" cy="5929354"/>
          </a:xfrm>
          <a:prstGeom prst="rect">
            <a:avLst/>
          </a:prstGeom>
          <a:noFill/>
        </p:spPr>
      </p:pic>
    </p:spTree>
  </p:cSld>
  <p:clrMapOvr>
    <a:masterClrMapping/>
  </p:clrMapOvr>
  <p:transition spd="slow" advTm="8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86020" name="Picture 4" descr="1261475664732"/>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C:\Documents and Settings\Jose Luis\Escritorio\B4_tTzsIMAEDiVU.jpg"/>
          <p:cNvPicPr>
            <a:picLocks noChangeAspect="1" noChangeArrowheads="1"/>
          </p:cNvPicPr>
          <p:nvPr/>
        </p:nvPicPr>
        <p:blipFill>
          <a:blip r:embed="rId2"/>
          <a:srcRect/>
          <a:stretch>
            <a:fillRect/>
          </a:stretch>
        </p:blipFill>
        <p:spPr bwMode="auto">
          <a:xfrm>
            <a:off x="0" y="0"/>
            <a:ext cx="9192183"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102405" name="Picture 5" descr="sorteo-loteria-navidad"/>
          <p:cNvPicPr>
            <a:picLocks noChangeAspect="1" noChangeArrowheads="1"/>
          </p:cNvPicPr>
          <p:nvPr/>
        </p:nvPicPr>
        <p:blipFill>
          <a:blip r:embed="rId3"/>
          <a:srcRect/>
          <a:stretch>
            <a:fillRect/>
          </a:stretch>
        </p:blipFill>
        <p:spPr bwMode="auto">
          <a:xfrm>
            <a:off x="428596" y="0"/>
            <a:ext cx="8207375" cy="5745162"/>
          </a:xfrm>
          <a:prstGeom prst="rect">
            <a:avLst/>
          </a:prstGeom>
          <a:noFill/>
        </p:spPr>
      </p:pic>
      <p:sp>
        <p:nvSpPr>
          <p:cNvPr id="6" name="5 Rectángulo"/>
          <p:cNvSpPr/>
          <p:nvPr/>
        </p:nvSpPr>
        <p:spPr>
          <a:xfrm>
            <a:off x="1214414" y="5929330"/>
            <a:ext cx="6858048" cy="646331"/>
          </a:xfrm>
          <a:prstGeom prst="rect">
            <a:avLst/>
          </a:prstGeom>
        </p:spPr>
        <p:txBody>
          <a:bodyPr wrap="square">
            <a:spAutoFit/>
          </a:bodyPr>
          <a:lstStyle/>
          <a:p>
            <a:pPr algn="ctr"/>
            <a:r>
              <a:rPr lang="es-ES" b="1" i="1" dirty="0" smtClean="0"/>
              <a:t>El primer premio nunca ha terminado en 09, 10, 13, 21, 25, 31, 34, 41, 42, 43, 51, 54, 59, 67, 78 ni en 82. </a:t>
            </a:r>
          </a:p>
        </p:txBody>
      </p:sp>
    </p:spTree>
  </p:cSld>
  <p:clrMapOvr>
    <a:masterClrMapping/>
  </p:clrMapOvr>
  <p:transition spd="slow" advTm="16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84996" name="Picture 4" descr="-SORTEEHU754--644x362"/>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Image 3" descr="animation3.gif"/>
          <p:cNvPicPr>
            <a:picLocks noChangeAspect="1"/>
          </p:cNvPicPr>
          <p:nvPr/>
        </p:nvPicPr>
        <p:blipFill>
          <a:blip r:embed="rId2"/>
          <a:srcRect l="3331" t="2769" r="2597" b="7964"/>
          <a:stretch>
            <a:fillRect/>
          </a:stretch>
        </p:blipFill>
        <p:spPr bwMode="auto">
          <a:xfrm>
            <a:off x="0" y="-100013"/>
            <a:ext cx="9144000" cy="6958013"/>
          </a:xfrm>
          <a:prstGeom prst="rect">
            <a:avLst/>
          </a:prstGeom>
          <a:noFill/>
          <a:ln w="9525">
            <a:noFill/>
            <a:miter lim="800000"/>
            <a:headEnd/>
            <a:tailEnd/>
          </a:ln>
        </p:spPr>
      </p:pic>
      <p:pic>
        <p:nvPicPr>
          <p:cNvPr id="90116" name="Picture 4" descr="gordonavidad"/>
          <p:cNvPicPr>
            <a:picLocks noChangeAspect="1" noChangeArrowheads="1"/>
          </p:cNvPicPr>
          <p:nvPr/>
        </p:nvPicPr>
        <p:blipFill>
          <a:blip r:embed="rId3"/>
          <a:srcRect/>
          <a:stretch>
            <a:fillRect/>
          </a:stretch>
        </p:blipFill>
        <p:spPr bwMode="auto">
          <a:xfrm>
            <a:off x="857224" y="-142900"/>
            <a:ext cx="7167710" cy="5429288"/>
          </a:xfrm>
          <a:prstGeom prst="rect">
            <a:avLst/>
          </a:prstGeom>
          <a:noFill/>
        </p:spPr>
      </p:pic>
      <p:sp>
        <p:nvSpPr>
          <p:cNvPr id="7" name="6 Rectángulo"/>
          <p:cNvSpPr/>
          <p:nvPr/>
        </p:nvSpPr>
        <p:spPr>
          <a:xfrm>
            <a:off x="285720" y="5500702"/>
            <a:ext cx="8501090" cy="1200329"/>
          </a:xfrm>
          <a:prstGeom prst="rect">
            <a:avLst/>
          </a:prstGeom>
        </p:spPr>
        <p:txBody>
          <a:bodyPr wrap="square">
            <a:spAutoFit/>
          </a:bodyPr>
          <a:lstStyle/>
          <a:p>
            <a:pPr algn="ctr"/>
            <a:r>
              <a:rPr lang="es-ES" b="1" dirty="0" smtClean="0"/>
              <a:t>Hay quien afirma que las bolas con números como “88.888” pesan más al tener más pintura y por lo tanto es más probable que estén en la parte baja del bombo, pero lo cierto es que los números están grabados a láser por lo que no hay peso de pintura.</a:t>
            </a:r>
          </a:p>
        </p:txBody>
      </p:sp>
    </p:spTree>
  </p:cSld>
  <p:clrMapOvr>
    <a:masterClrMapping/>
  </p:clrMapOvr>
  <p:transition spd="slow" advTm="26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9144000" cy="6877050"/>
          </a:xfrm>
          <a:prstGeom prst="rect">
            <a:avLst/>
          </a:prstGeom>
          <a:noFill/>
          <a:ln w="9525">
            <a:noFill/>
            <a:miter lim="800000"/>
            <a:headEnd/>
            <a:tailEnd/>
          </a:ln>
        </p:spPr>
      </p:pic>
      <p:pic>
        <p:nvPicPr>
          <p:cNvPr id="3" name="Picture 4" descr="loteria_de_Navidad_TL5IMA20111205_0266_9"/>
          <p:cNvPicPr>
            <a:picLocks noChangeAspect="1" noChangeArrowheads="1"/>
          </p:cNvPicPr>
          <p:nvPr/>
        </p:nvPicPr>
        <p:blipFill>
          <a:blip r:embed="rId3"/>
          <a:srcRect/>
          <a:stretch>
            <a:fillRect/>
          </a:stretch>
        </p:blipFill>
        <p:spPr bwMode="auto">
          <a:xfrm>
            <a:off x="357158" y="357166"/>
            <a:ext cx="8521818" cy="5072098"/>
          </a:xfrm>
          <a:prstGeom prst="rect">
            <a:avLst/>
          </a:prstGeom>
          <a:noFill/>
        </p:spPr>
      </p:pic>
      <p:sp>
        <p:nvSpPr>
          <p:cNvPr id="4" name="3 Rectángulo"/>
          <p:cNvSpPr/>
          <p:nvPr/>
        </p:nvSpPr>
        <p:spPr>
          <a:xfrm>
            <a:off x="571472" y="5786454"/>
            <a:ext cx="8215338" cy="646331"/>
          </a:xfrm>
          <a:prstGeom prst="rect">
            <a:avLst/>
          </a:prstGeom>
        </p:spPr>
        <p:txBody>
          <a:bodyPr wrap="square">
            <a:spAutoFit/>
          </a:bodyPr>
          <a:lstStyle/>
          <a:p>
            <a:pPr algn="ctr"/>
            <a:r>
              <a:rPr lang="es-ES" b="1" i="1" dirty="0" smtClean="0"/>
              <a:t>Las bolas están fabricadas en madera de boj, más ligera y resistente. Miden 18,8 milímetros de diámetro y pesan tres gramos.</a:t>
            </a: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Image 3" descr="animation3.gif"/>
          <p:cNvPicPr>
            <a:picLocks noChangeAspect="1"/>
          </p:cNvPicPr>
          <p:nvPr/>
        </p:nvPicPr>
        <p:blipFill>
          <a:blip r:embed="rId2"/>
          <a:srcRect l="3331" t="2769" r="2597" b="7964"/>
          <a:stretch>
            <a:fillRect/>
          </a:stretch>
        </p:blipFill>
        <p:spPr bwMode="auto">
          <a:xfrm>
            <a:off x="0" y="-100013"/>
            <a:ext cx="9144000" cy="6958013"/>
          </a:xfrm>
          <a:prstGeom prst="rect">
            <a:avLst/>
          </a:prstGeom>
          <a:noFill/>
          <a:ln w="9525">
            <a:noFill/>
            <a:miter lim="800000"/>
            <a:headEnd/>
            <a:tailEnd/>
          </a:ln>
        </p:spPr>
      </p:pic>
      <p:pic>
        <p:nvPicPr>
          <p:cNvPr id="78852" name="Picture 4" descr="2011_11_15_dkrG6TBUP3U08kDCRE5ku2"/>
          <p:cNvPicPr>
            <a:picLocks noChangeAspect="1" noChangeArrowheads="1"/>
          </p:cNvPicPr>
          <p:nvPr/>
        </p:nvPicPr>
        <p:blipFill>
          <a:blip r:embed="rId3"/>
          <a:srcRect t="17043" b="17332"/>
          <a:stretch>
            <a:fillRect/>
          </a:stretch>
        </p:blipFill>
        <p:spPr bwMode="auto">
          <a:xfrm>
            <a:off x="0" y="404813"/>
            <a:ext cx="9144000" cy="6000750"/>
          </a:xfrm>
          <a:prstGeom prst="rect">
            <a:avLst/>
          </a:prstGeom>
          <a:noFill/>
        </p:spPr>
      </p:pic>
    </p:spTree>
  </p:cSld>
  <p:clrMapOvr>
    <a:masterClrMapping/>
  </p:clrMapOvr>
  <p:transition spd="slow" advTm="5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81924" name="Picture 4" descr="1321370819865"/>
          <p:cNvPicPr>
            <a:picLocks noChangeAspect="1" noChangeArrowheads="1"/>
          </p:cNvPicPr>
          <p:nvPr/>
        </p:nvPicPr>
        <p:blipFill>
          <a:blip r:embed="rId3"/>
          <a:srcRect/>
          <a:stretch>
            <a:fillRect/>
          </a:stretch>
        </p:blipFill>
        <p:spPr bwMode="auto">
          <a:xfrm>
            <a:off x="0" y="0"/>
            <a:ext cx="9144000" cy="5572140"/>
          </a:xfrm>
          <a:prstGeom prst="rect">
            <a:avLst/>
          </a:prstGeom>
          <a:noFill/>
        </p:spPr>
      </p:pic>
      <p:sp>
        <p:nvSpPr>
          <p:cNvPr id="6" name="5 Rectángulo"/>
          <p:cNvSpPr/>
          <p:nvPr/>
        </p:nvSpPr>
        <p:spPr>
          <a:xfrm>
            <a:off x="1142976" y="5786454"/>
            <a:ext cx="7072330" cy="923330"/>
          </a:xfrm>
          <a:prstGeom prst="rect">
            <a:avLst/>
          </a:prstGeom>
        </p:spPr>
        <p:txBody>
          <a:bodyPr wrap="square">
            <a:spAutoFit/>
          </a:bodyPr>
          <a:lstStyle/>
          <a:p>
            <a:pPr algn="ctr"/>
            <a:r>
              <a:rPr lang="es-ES" b="1" i="1" dirty="0" smtClean="0"/>
              <a:t>El número ganador del Gordo se ha repetido dos veces en toda la historia del sorteo: en 2006 y en 1903 con el 20.297 y en 1956 y 1978 con el 15.560.</a:t>
            </a:r>
            <a:endParaRPr lang="es-ES" b="1" i="1" dirty="0"/>
          </a:p>
        </p:txBody>
      </p:sp>
    </p:spTree>
  </p:cSld>
  <p:clrMapOvr>
    <a:masterClrMapping/>
  </p:clrMapOvr>
  <p:transition spd="slow" advTm="1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79876" name="Picture 4" descr="1293014287747"/>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9144001" cy="6858000"/>
          </a:xfrm>
          <a:prstGeom prst="rect">
            <a:avLst/>
          </a:prstGeom>
          <a:noFill/>
        </p:spPr>
      </p:pic>
      <p:pic>
        <p:nvPicPr>
          <p:cNvPr id="103428" name="Picture 4" descr="NAVIDAD+"/>
          <p:cNvPicPr>
            <a:picLocks noChangeAspect="1" noChangeArrowheads="1"/>
          </p:cNvPicPr>
          <p:nvPr/>
        </p:nvPicPr>
        <p:blipFill>
          <a:blip r:embed="rId3"/>
          <a:srcRect/>
          <a:stretch>
            <a:fillRect/>
          </a:stretch>
        </p:blipFill>
        <p:spPr bwMode="auto">
          <a:xfrm>
            <a:off x="285720" y="357166"/>
            <a:ext cx="8642350" cy="4791075"/>
          </a:xfrm>
          <a:prstGeom prst="rect">
            <a:avLst/>
          </a:prstGeom>
          <a:noFill/>
        </p:spPr>
      </p:pic>
      <p:sp>
        <p:nvSpPr>
          <p:cNvPr id="6" name="5 Rectángulo"/>
          <p:cNvSpPr/>
          <p:nvPr/>
        </p:nvSpPr>
        <p:spPr>
          <a:xfrm>
            <a:off x="1285852" y="5500702"/>
            <a:ext cx="6429420" cy="1015663"/>
          </a:xfrm>
          <a:prstGeom prst="rect">
            <a:avLst/>
          </a:prstGeom>
        </p:spPr>
        <p:txBody>
          <a:bodyPr wrap="square">
            <a:spAutoFit/>
          </a:bodyPr>
          <a:lstStyle/>
          <a:p>
            <a:pPr algn="ctr"/>
            <a:r>
              <a:rPr lang="es-ES" sz="2000" b="1" i="1" dirty="0" smtClean="0"/>
              <a:t>Tan sólo en cuatro ocasiones el primer premio ha caído en números acabados en cifras iguales: 25.444, 25.888, 35.999 y 55.666.</a:t>
            </a: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7"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112643" name="Picture 3" descr="xavier-gabriel-la-bruja-oro"/>
          <p:cNvPicPr>
            <a:picLocks noChangeAspect="1" noChangeArrowheads="1"/>
          </p:cNvPicPr>
          <p:nvPr/>
        </p:nvPicPr>
        <p:blipFill>
          <a:blip r:embed="rId3"/>
          <a:srcRect/>
          <a:stretch>
            <a:fillRect/>
          </a:stretch>
        </p:blipFill>
        <p:spPr bwMode="auto">
          <a:xfrm>
            <a:off x="0" y="1916113"/>
            <a:ext cx="3295650" cy="4941887"/>
          </a:xfrm>
          <a:prstGeom prst="rect">
            <a:avLst/>
          </a:prstGeom>
          <a:noFill/>
        </p:spPr>
      </p:pic>
      <p:pic>
        <p:nvPicPr>
          <p:cNvPr id="112645" name="Picture 5" descr="imgMisDecimos"/>
          <p:cNvPicPr>
            <a:picLocks noChangeAspect="1" noChangeArrowheads="1"/>
          </p:cNvPicPr>
          <p:nvPr/>
        </p:nvPicPr>
        <p:blipFill>
          <a:blip r:embed="rId4"/>
          <a:srcRect/>
          <a:stretch>
            <a:fillRect/>
          </a:stretch>
        </p:blipFill>
        <p:spPr bwMode="auto">
          <a:xfrm>
            <a:off x="3276600" y="1989138"/>
            <a:ext cx="5867400" cy="4868862"/>
          </a:xfrm>
          <a:prstGeom prst="rect">
            <a:avLst/>
          </a:prstGeom>
          <a:noFill/>
        </p:spPr>
      </p:pic>
      <p:sp>
        <p:nvSpPr>
          <p:cNvPr id="112646" name="WordArt 6"/>
          <p:cNvSpPr>
            <a:spLocks noChangeArrowheads="1" noChangeShapeType="1" noTextEdit="1"/>
          </p:cNvSpPr>
          <p:nvPr/>
        </p:nvSpPr>
        <p:spPr bwMode="auto">
          <a:xfrm>
            <a:off x="214282" y="357166"/>
            <a:ext cx="2808287" cy="1295400"/>
          </a:xfrm>
          <a:prstGeom prst="rect">
            <a:avLst/>
          </a:prstGeom>
        </p:spPr>
        <p:txBody>
          <a:bodyPr wrap="none" fromWordArt="1">
            <a:prstTxWarp prst="textPlain">
              <a:avLst>
                <a:gd name="adj" fmla="val 50000"/>
              </a:avLst>
            </a:prstTxWarp>
          </a:bodyPr>
          <a:lstStyle/>
          <a:p>
            <a:pPr algn="ctr"/>
            <a:r>
              <a:rPr lang="es-ES" sz="3600" kern="10" dirty="0">
                <a:ln w="9525">
                  <a:solidFill>
                    <a:srgbClr val="000000"/>
                  </a:solidFill>
                  <a:round/>
                  <a:headEnd/>
                  <a:tailEnd/>
                </a:ln>
                <a:solidFill>
                  <a:srgbClr val="FFFF00"/>
                </a:solidFill>
                <a:latin typeface="Arial Black"/>
              </a:rPr>
              <a:t>BRUJA </a:t>
            </a:r>
          </a:p>
          <a:p>
            <a:pPr algn="ctr"/>
            <a:r>
              <a:rPr lang="es-ES" sz="3600" kern="10" dirty="0">
                <a:ln w="9525">
                  <a:solidFill>
                    <a:srgbClr val="000000"/>
                  </a:solidFill>
                  <a:round/>
                  <a:headEnd/>
                  <a:tailEnd/>
                </a:ln>
                <a:solidFill>
                  <a:srgbClr val="FFFF00"/>
                </a:solidFill>
                <a:latin typeface="Arial Black"/>
              </a:rPr>
              <a:t>DE SOS</a:t>
            </a:r>
          </a:p>
        </p:txBody>
      </p:sp>
      <p:sp>
        <p:nvSpPr>
          <p:cNvPr id="112648" name="Rectangle 8"/>
          <p:cNvSpPr>
            <a:spLocks noChangeArrowheads="1"/>
          </p:cNvSpPr>
          <p:nvPr/>
        </p:nvSpPr>
        <p:spPr bwMode="auto">
          <a:xfrm>
            <a:off x="3205130" y="214290"/>
            <a:ext cx="5938870" cy="1754326"/>
          </a:xfrm>
          <a:prstGeom prst="rect">
            <a:avLst/>
          </a:prstGeom>
          <a:solidFill>
            <a:srgbClr val="10F84D"/>
          </a:solidFill>
          <a:ln w="9525">
            <a:noFill/>
            <a:miter lim="800000"/>
            <a:headEnd/>
            <a:tailEnd/>
          </a:ln>
          <a:effectLst/>
        </p:spPr>
        <p:txBody>
          <a:bodyPr wrap="square" anchor="ctr">
            <a:spAutoFit/>
          </a:bodyPr>
          <a:lstStyle/>
          <a:p>
            <a:pPr algn="ctr"/>
            <a:r>
              <a:rPr lang="es-ES" b="1" i="1" dirty="0"/>
              <a:t>Los décimos de La Bruja de Oro (La </a:t>
            </a:r>
            <a:r>
              <a:rPr lang="es-ES" b="1" i="1" dirty="0" err="1"/>
              <a:t>Bruixa</a:t>
            </a:r>
            <a:r>
              <a:rPr lang="es-ES" b="1" i="1" dirty="0"/>
              <a:t> </a:t>
            </a:r>
            <a:r>
              <a:rPr lang="es-ES" b="1" i="1" dirty="0" err="1"/>
              <a:t>d’Or</a:t>
            </a:r>
            <a:r>
              <a:rPr lang="es-ES" b="1" i="1" dirty="0"/>
              <a:t>) son mágicos. Mis décimos son especiales por muchos motivos pero básicamente porque son los únicos que llevan mi magia. No soy yo quien os va a decir que mi lotería toca Mis décimos más; de hecho, nuestra historia habla por sí sola. </a:t>
            </a:r>
          </a:p>
        </p:txBody>
      </p:sp>
    </p:spTree>
  </p:cSld>
  <p:clrMapOvr>
    <a:masterClrMapping/>
  </p:clrMapOvr>
  <p:transition spd="slow" advTm="21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80900" name="Picture 4" descr="gordo-loteria-navidad-465x315"/>
          <p:cNvPicPr>
            <a:picLocks noChangeAspect="1" noChangeArrowheads="1"/>
          </p:cNvPicPr>
          <p:nvPr/>
        </p:nvPicPr>
        <p:blipFill>
          <a:blip r:embed="rId3"/>
          <a:srcRect/>
          <a:stretch>
            <a:fillRect/>
          </a:stretch>
        </p:blipFill>
        <p:spPr bwMode="auto">
          <a:xfrm>
            <a:off x="179388" y="188913"/>
            <a:ext cx="8713787" cy="6480175"/>
          </a:xfrm>
          <a:prstGeom prst="rect">
            <a:avLst/>
          </a:prstGeom>
          <a:noFill/>
        </p:spPr>
      </p:pic>
    </p:spTree>
  </p:cSld>
  <p:clrMapOvr>
    <a:masterClrMapping/>
  </p:clrMapOvr>
  <p:transition spd="slow" advTm="5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75780" name="Picture 4" descr="loterianavidad3"/>
          <p:cNvPicPr>
            <a:picLocks noChangeAspect="1" noChangeArrowheads="1"/>
          </p:cNvPicPr>
          <p:nvPr/>
        </p:nvPicPr>
        <p:blipFill>
          <a:blip r:embed="rId3"/>
          <a:srcRect/>
          <a:stretch>
            <a:fillRect/>
          </a:stretch>
        </p:blipFill>
        <p:spPr bwMode="auto">
          <a:xfrm>
            <a:off x="357158" y="0"/>
            <a:ext cx="8497888" cy="6232525"/>
          </a:xfrm>
          <a:prstGeom prst="rect">
            <a:avLst/>
          </a:prstGeom>
          <a:noFill/>
        </p:spPr>
      </p:pic>
      <p:sp>
        <p:nvSpPr>
          <p:cNvPr id="6" name="5 Rectángulo"/>
          <p:cNvSpPr/>
          <p:nvPr/>
        </p:nvSpPr>
        <p:spPr>
          <a:xfrm>
            <a:off x="1071538" y="6286520"/>
            <a:ext cx="7143800" cy="369332"/>
          </a:xfrm>
          <a:prstGeom prst="rect">
            <a:avLst/>
          </a:prstGeom>
        </p:spPr>
        <p:txBody>
          <a:bodyPr wrap="square">
            <a:spAutoFit/>
          </a:bodyPr>
          <a:lstStyle/>
          <a:p>
            <a:r>
              <a:rPr lang="es-ES" b="1" i="1" dirty="0" smtClean="0"/>
              <a:t>Las cifras finales menos repetidas han sido el 1, el 2 y el 9. </a:t>
            </a:r>
            <a:endParaRPr lang="es-ES" b="1" i="1" dirty="0"/>
          </a:p>
        </p:txBody>
      </p:sp>
    </p:spTree>
  </p:cSld>
  <p:clrMapOvr>
    <a:masterClrMapping/>
  </p:clrMapOvr>
  <p:transition spd="slow" advTm="9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Image 3" descr="animation3.gif"/>
          <p:cNvPicPr>
            <a:picLocks noChangeAspect="1"/>
          </p:cNvPicPr>
          <p:nvPr/>
        </p:nvPicPr>
        <p:blipFill>
          <a:blip r:embed="rId2"/>
          <a:srcRect l="3331" t="2769" r="2597" b="7964"/>
          <a:stretch>
            <a:fillRect/>
          </a:stretch>
        </p:blipFill>
        <p:spPr bwMode="auto">
          <a:xfrm>
            <a:off x="0" y="0"/>
            <a:ext cx="9144000" cy="6958013"/>
          </a:xfrm>
          <a:prstGeom prst="rect">
            <a:avLst/>
          </a:prstGeom>
          <a:noFill/>
          <a:ln w="9525">
            <a:noFill/>
            <a:miter lim="800000"/>
            <a:headEnd/>
            <a:tailEnd/>
          </a:ln>
        </p:spPr>
      </p:pic>
      <p:pic>
        <p:nvPicPr>
          <p:cNvPr id="89092" name="Picture 4" descr="gordonavidad"/>
          <p:cNvPicPr>
            <a:picLocks noChangeAspect="1" noChangeArrowheads="1"/>
          </p:cNvPicPr>
          <p:nvPr/>
        </p:nvPicPr>
        <p:blipFill>
          <a:blip r:embed="rId3"/>
          <a:srcRect/>
          <a:stretch>
            <a:fillRect/>
          </a:stretch>
        </p:blipFill>
        <p:spPr bwMode="auto">
          <a:xfrm>
            <a:off x="900113" y="1341438"/>
            <a:ext cx="7777162" cy="5294312"/>
          </a:xfrm>
          <a:prstGeom prst="rect">
            <a:avLst/>
          </a:prstGeom>
          <a:noFill/>
        </p:spPr>
      </p:pic>
      <p:sp>
        <p:nvSpPr>
          <p:cNvPr id="89093" name="WordArt 5"/>
          <p:cNvSpPr>
            <a:spLocks noChangeArrowheads="1" noChangeShapeType="1" noTextEdit="1"/>
          </p:cNvSpPr>
          <p:nvPr/>
        </p:nvSpPr>
        <p:spPr bwMode="auto">
          <a:xfrm>
            <a:off x="468313" y="260350"/>
            <a:ext cx="3048000" cy="647700"/>
          </a:xfrm>
          <a:prstGeom prst="rect">
            <a:avLst/>
          </a:prstGeom>
        </p:spPr>
        <p:txBody>
          <a:bodyPr wrap="none" fromWordArt="1">
            <a:prstTxWarp prst="textPlain">
              <a:avLst>
                <a:gd name="adj" fmla="val 50000"/>
              </a:avLst>
            </a:prstTxWarp>
          </a:bodyPr>
          <a:lstStyle/>
          <a:p>
            <a:pPr algn="ctr"/>
            <a:r>
              <a:rPr lang="es-ES" sz="3600" kern="10" dirty="0" smtClean="0">
                <a:ln w="9525">
                  <a:solidFill>
                    <a:srgbClr val="000000"/>
                  </a:solidFill>
                  <a:round/>
                  <a:headEnd/>
                  <a:tailEnd/>
                </a:ln>
                <a:gradFill rotWithShape="1">
                  <a:gsLst>
                    <a:gs pos="0">
                      <a:srgbClr val="10F84D"/>
                    </a:gs>
                    <a:gs pos="100000">
                      <a:srgbClr val="10F84D">
                        <a:gamma/>
                        <a:shade val="46275"/>
                        <a:invGamma/>
                      </a:srgbClr>
                    </a:gs>
                  </a:gsLst>
                  <a:lin ang="5400000" scaled="1"/>
                </a:gradFill>
                <a:latin typeface="Arial Black"/>
              </a:rPr>
              <a:t>PREMIADOS  2015</a:t>
            </a:r>
            <a:endParaRPr lang="es-ES" sz="3600" kern="10" dirty="0">
              <a:ln w="9525">
                <a:solidFill>
                  <a:srgbClr val="000000"/>
                </a:solidFill>
                <a:round/>
                <a:headEnd/>
                <a:tailEnd/>
              </a:ln>
              <a:gradFill rotWithShape="1">
                <a:gsLst>
                  <a:gs pos="0">
                    <a:srgbClr val="10F84D"/>
                  </a:gs>
                  <a:gs pos="100000">
                    <a:srgbClr val="10F84D">
                      <a:gamma/>
                      <a:shade val="46275"/>
                      <a:invGamma/>
                    </a:srgbClr>
                  </a:gs>
                </a:gsLst>
                <a:lin ang="5400000" scaled="1"/>
              </a:gradFill>
              <a:latin typeface="Arial Black"/>
            </a:endParaRPr>
          </a:p>
        </p:txBody>
      </p:sp>
    </p:spTree>
  </p:cSld>
  <p:clrMapOvr>
    <a:masterClrMapping/>
  </p:clrMapOvr>
  <p:transition spd="slow" advTm="5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C:\Documents and Settings\Jose Luis\Escritorio\gordo.png"/>
          <p:cNvPicPr>
            <a:picLocks noChangeAspect="1" noChangeArrowheads="1"/>
          </p:cNvPicPr>
          <p:nvPr/>
        </p:nvPicPr>
        <p:blipFill>
          <a:blip r:embed="rId2"/>
          <a:srcRect/>
          <a:stretch>
            <a:fillRect/>
          </a:stretch>
        </p:blipFill>
        <p:spPr bwMode="auto">
          <a:xfrm>
            <a:off x="0" y="0"/>
            <a:ext cx="9219708"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C:\Documents and Settings\Jose Luis\Escritorio\img_jfita_20151218-164305_imagenes_lv_getty_gettyimages-84106569-kcnB-U30957783160sDG-992x558@LaVanguardia-Web.jpg"/>
          <p:cNvPicPr>
            <a:picLocks noChangeAspect="1" noChangeArrowheads="1"/>
          </p:cNvPicPr>
          <p:nvPr/>
        </p:nvPicPr>
        <p:blipFill>
          <a:blip r:embed="rId2"/>
          <a:srcRect/>
          <a:stretch>
            <a:fillRect/>
          </a:stretch>
        </p:blipFill>
        <p:spPr bwMode="auto">
          <a:xfrm>
            <a:off x="0" y="0"/>
            <a:ext cx="944880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C:\Documents and Settings\Jose Luis\Escritorio\1450789688-5bb25b19732e9f8a57b4903eaddb11a1.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14348" y="4214818"/>
            <a:ext cx="7858180" cy="2031325"/>
          </a:xfrm>
          <a:prstGeom prst="rect">
            <a:avLst/>
          </a:prstGeom>
        </p:spPr>
        <p:txBody>
          <a:bodyPr wrap="square">
            <a:spAutoFit/>
          </a:bodyPr>
          <a:lstStyle/>
          <a:p>
            <a:r>
              <a:rPr lang="es-ES" dirty="0" smtClean="0"/>
              <a:t>El número </a:t>
            </a:r>
            <a:r>
              <a:rPr lang="es-ES" b="1" dirty="0" smtClean="0"/>
              <a:t>79140</a:t>
            </a:r>
            <a:r>
              <a:rPr lang="es-ES" dirty="0" smtClean="0"/>
              <a:t> ha resultado agraciado con el Gordo, el primer premios del Sorteo Extraordinario de Lotería de Navidad, dotado con 4.000.000 euros a la serie.</a:t>
            </a:r>
          </a:p>
          <a:p>
            <a:r>
              <a:rPr lang="es-ES" dirty="0" smtClean="0"/>
              <a:t>El número fue cantado a las 12.13 horas en el sexto alambre de la séptima tabla y</a:t>
            </a:r>
            <a:r>
              <a:rPr lang="es-ES" b="1" dirty="0" smtClean="0"/>
              <a:t> ha caído íntegramente en Roquetas de Mar (Almería)</a:t>
            </a:r>
            <a:r>
              <a:rPr lang="es-ES" dirty="0" smtClean="0"/>
              <a:t>, en la administración número 2, ubicada en la Avenida de Roquetas, 19. </a:t>
            </a:r>
            <a:endParaRPr lang="es-ES" dirty="0" smtClean="0"/>
          </a:p>
          <a:p>
            <a:r>
              <a:rPr lang="es-ES" dirty="0" smtClean="0"/>
              <a:t>P</a:t>
            </a:r>
            <a:r>
              <a:rPr lang="es-ES" dirty="0" smtClean="0"/>
              <a:t>remio </a:t>
            </a:r>
            <a:r>
              <a:rPr lang="es-ES" dirty="0" smtClean="0"/>
              <a:t>que sí había llegado hasta Almería, El Ejido y </a:t>
            </a:r>
            <a:r>
              <a:rPr lang="es-ES" dirty="0" err="1" smtClean="0"/>
              <a:t>Tíjola</a:t>
            </a:r>
            <a:endParaRPr lang="es-ES" dirty="0"/>
          </a:p>
        </p:txBody>
      </p:sp>
      <p:pic>
        <p:nvPicPr>
          <p:cNvPr id="3" name="Picture 2" descr="El Gordo de la Lotería de Navidad, el 79140"/>
          <p:cNvPicPr>
            <a:picLocks noChangeAspect="1" noChangeArrowheads="1"/>
          </p:cNvPicPr>
          <p:nvPr/>
        </p:nvPicPr>
        <p:blipFill>
          <a:blip r:embed="rId2"/>
          <a:srcRect/>
          <a:stretch>
            <a:fillRect/>
          </a:stretch>
        </p:blipFill>
        <p:spPr bwMode="auto">
          <a:xfrm>
            <a:off x="428596" y="0"/>
            <a:ext cx="8424750" cy="4071966"/>
          </a:xfrm>
          <a:prstGeom prst="rect">
            <a:avLst/>
          </a:prstGeom>
          <a:noFill/>
        </p:spPr>
      </p:pic>
    </p:spTree>
  </p:cSld>
  <p:clrMapOvr>
    <a:masterClrMapping/>
  </p:clrMapOvr>
  <p:transition spd="slow" advTm="39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Jose Luis\Escritorio\1450789688-5bb25b19732e9f8a57b4903eaddb11a1.jpg"/>
          <p:cNvPicPr>
            <a:picLocks noChangeAspect="1" noChangeArrowheads="1"/>
          </p:cNvPicPr>
          <p:nvPr/>
        </p:nvPicPr>
        <p:blipFill>
          <a:blip r:embed="rId2"/>
          <a:srcRect/>
          <a:stretch>
            <a:fillRect/>
          </a:stretch>
        </p:blipFill>
        <p:spPr bwMode="auto">
          <a:xfrm>
            <a:off x="1643042" y="285728"/>
            <a:ext cx="5810259" cy="4357694"/>
          </a:xfrm>
          <a:prstGeom prst="rect">
            <a:avLst/>
          </a:prstGeom>
          <a:noFill/>
        </p:spPr>
      </p:pic>
      <p:sp>
        <p:nvSpPr>
          <p:cNvPr id="3" name="2 Rectángulo"/>
          <p:cNvSpPr/>
          <p:nvPr/>
        </p:nvSpPr>
        <p:spPr>
          <a:xfrm>
            <a:off x="357158" y="4929198"/>
            <a:ext cx="8572560" cy="1754326"/>
          </a:xfrm>
          <a:prstGeom prst="rect">
            <a:avLst/>
          </a:prstGeom>
        </p:spPr>
        <p:txBody>
          <a:bodyPr wrap="square">
            <a:spAutoFit/>
          </a:bodyPr>
          <a:lstStyle/>
          <a:p>
            <a:r>
              <a:rPr lang="es-ES" b="1" i="1" dirty="0" smtClean="0"/>
              <a:t>Los 640 millones de euros del Gordo se van íntegros con el 79140 a Roquetas de Mar</a:t>
            </a:r>
          </a:p>
          <a:p>
            <a:r>
              <a:rPr lang="es-ES" b="1" i="1" dirty="0" smtClean="0"/>
              <a:t>Día 22/12/2015 - 14.17h</a:t>
            </a:r>
          </a:p>
          <a:p>
            <a:r>
              <a:rPr lang="es-ES" b="1" i="1" dirty="0" smtClean="0"/>
              <a:t>Es la primera vez que el primer premio del Sorteo de Navidad cae en esta localidad de Almería. Los alumnos de un instituto de </a:t>
            </a:r>
            <a:r>
              <a:rPr lang="es-ES" b="1" i="1" dirty="0" err="1" smtClean="0"/>
              <a:t>Laujar</a:t>
            </a:r>
            <a:r>
              <a:rPr lang="es-ES" b="1" i="1" dirty="0" smtClean="0"/>
              <a:t> reparten 800 décimos del Gordo, 320 millones de </a:t>
            </a:r>
            <a:r>
              <a:rPr lang="es-ES" b="1" i="1" dirty="0" smtClean="0"/>
              <a:t>euros.</a:t>
            </a:r>
            <a:endParaRPr lang="es-ES" b="1" i="1" dirty="0"/>
          </a:p>
        </p:txBody>
      </p:sp>
    </p:spTree>
  </p:cSld>
  <p:clrMapOvr>
    <a:masterClrMapping/>
  </p:clrMapOvr>
  <p:transition spd="slow" advTm="30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mages.scribblelive.com/2015/12/22/add9ee05-5bca-4b46-806e-206223db2801.jpg"/>
          <p:cNvPicPr>
            <a:picLocks noChangeAspect="1" noChangeArrowheads="1"/>
          </p:cNvPicPr>
          <p:nvPr/>
        </p:nvPicPr>
        <p:blipFill>
          <a:blip r:embed="rId2"/>
          <a:srcRect/>
          <a:stretch>
            <a:fillRect/>
          </a:stretch>
        </p:blipFill>
        <p:spPr bwMode="auto">
          <a:xfrm>
            <a:off x="0" y="421018"/>
            <a:ext cx="9144000" cy="5151122"/>
          </a:xfrm>
          <a:prstGeom prst="rect">
            <a:avLst/>
          </a:prstGeom>
          <a:noFill/>
        </p:spPr>
      </p:pic>
      <p:sp>
        <p:nvSpPr>
          <p:cNvPr id="3" name="2 Rectángulo"/>
          <p:cNvSpPr/>
          <p:nvPr/>
        </p:nvSpPr>
        <p:spPr>
          <a:xfrm>
            <a:off x="1500166" y="5929330"/>
            <a:ext cx="6572296" cy="646331"/>
          </a:xfrm>
          <a:prstGeom prst="rect">
            <a:avLst/>
          </a:prstGeom>
        </p:spPr>
        <p:txBody>
          <a:bodyPr wrap="square">
            <a:spAutoFit/>
          </a:bodyPr>
          <a:lstStyle/>
          <a:p>
            <a:r>
              <a:rPr lang="es-ES" b="1" i="1" dirty="0" smtClean="0"/>
              <a:t>Las trabajadoras de la residencia de ancianos "Mirador </a:t>
            </a:r>
            <a:r>
              <a:rPr lang="es-ES" b="1" i="1" dirty="0" err="1" smtClean="0"/>
              <a:t>Barà</a:t>
            </a:r>
            <a:r>
              <a:rPr lang="es-ES" b="1" i="1" dirty="0" smtClean="0"/>
              <a:t>" de Roda de </a:t>
            </a:r>
            <a:r>
              <a:rPr lang="es-ES" b="1" i="1" dirty="0" err="1" smtClean="0"/>
              <a:t>Barà</a:t>
            </a:r>
            <a:r>
              <a:rPr lang="es-ES" b="1" i="1" dirty="0" smtClean="0"/>
              <a:t> celebran el segundo premio</a:t>
            </a:r>
            <a:endParaRPr lang="es-ES" b="1" i="1" dirty="0"/>
          </a:p>
        </p:txBody>
      </p:sp>
    </p:spTree>
  </p:cSld>
  <p:clrMapOvr>
    <a:masterClrMapping/>
  </p:clrMapOvr>
  <p:transition spd="slow" advTm="14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9144000" cy="6877050"/>
          </a:xfrm>
          <a:prstGeom prst="rect">
            <a:avLst/>
          </a:prstGeom>
          <a:noFill/>
          <a:ln w="9525">
            <a:noFill/>
            <a:miter lim="800000"/>
            <a:headEnd/>
            <a:tailEnd/>
          </a:ln>
        </p:spPr>
      </p:pic>
      <p:pic>
        <p:nvPicPr>
          <p:cNvPr id="114691" name="Picture 3" descr="torrevieja"/>
          <p:cNvPicPr>
            <a:picLocks noChangeAspect="1" noChangeArrowheads="1"/>
          </p:cNvPicPr>
          <p:nvPr/>
        </p:nvPicPr>
        <p:blipFill>
          <a:blip r:embed="rId3"/>
          <a:srcRect/>
          <a:stretch>
            <a:fillRect/>
          </a:stretch>
        </p:blipFill>
        <p:spPr bwMode="auto">
          <a:xfrm>
            <a:off x="3143240" y="-142900"/>
            <a:ext cx="5680075" cy="7272338"/>
          </a:xfrm>
          <a:prstGeom prst="rect">
            <a:avLst/>
          </a:prstGeom>
          <a:noFill/>
        </p:spPr>
      </p:pic>
      <p:sp>
        <p:nvSpPr>
          <p:cNvPr id="5" name="4 Rectángulo"/>
          <p:cNvSpPr/>
          <p:nvPr/>
        </p:nvSpPr>
        <p:spPr>
          <a:xfrm>
            <a:off x="214282" y="4286256"/>
            <a:ext cx="2823209" cy="1754326"/>
          </a:xfrm>
          <a:prstGeom prst="rect">
            <a:avLst/>
          </a:prstGeom>
          <a:noFill/>
        </p:spPr>
        <p:txBody>
          <a:bodyPr wrap="none" lIns="91440" tIns="45720" rIns="91440" bIns="45720">
            <a:spAutoFit/>
          </a:bodyPr>
          <a:lstStyle/>
          <a:p>
            <a:pPr algn="ctr"/>
            <a:r>
              <a:rPr lang="es-E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OTROS </a:t>
            </a:r>
          </a:p>
          <a:p>
            <a:pPr algn="ctr"/>
            <a:r>
              <a:rPr lang="es-E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AÑOS</a:t>
            </a:r>
            <a:endParaRPr lang="es-E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87044" name="Picture 4" descr="65402_184521041559687_184520954893029_678738_7793556_n"/>
          <p:cNvPicPr>
            <a:picLocks noChangeAspect="1" noChangeArrowheads="1"/>
          </p:cNvPicPr>
          <p:nvPr/>
        </p:nvPicPr>
        <p:blipFill>
          <a:blip r:embed="rId3"/>
          <a:srcRect/>
          <a:stretch>
            <a:fillRect/>
          </a:stretch>
        </p:blipFill>
        <p:spPr bwMode="auto">
          <a:xfrm>
            <a:off x="714348" y="0"/>
            <a:ext cx="7561262" cy="4995863"/>
          </a:xfrm>
          <a:prstGeom prst="rect">
            <a:avLst/>
          </a:prstGeom>
          <a:noFill/>
        </p:spPr>
      </p:pic>
      <p:sp>
        <p:nvSpPr>
          <p:cNvPr id="6" name="5 Rectángulo"/>
          <p:cNvSpPr/>
          <p:nvPr/>
        </p:nvSpPr>
        <p:spPr>
          <a:xfrm>
            <a:off x="357158" y="5143512"/>
            <a:ext cx="8572560" cy="1477328"/>
          </a:xfrm>
          <a:prstGeom prst="rect">
            <a:avLst/>
          </a:prstGeom>
        </p:spPr>
        <p:txBody>
          <a:bodyPr wrap="square">
            <a:spAutoFit/>
          </a:bodyPr>
          <a:lstStyle/>
          <a:p>
            <a:r>
              <a:rPr lang="es-ES" b="1" dirty="0" smtClean="0"/>
              <a:t>Número 00.000</a:t>
            </a:r>
            <a:endParaRPr lang="es-ES" dirty="0" smtClean="0"/>
          </a:p>
          <a:p>
            <a:r>
              <a:rPr lang="es-ES" dirty="0" smtClean="0"/>
              <a:t>En el último alambre los niños han cantado el curioso número 00.000, agraciado con 1.000 euros a la serie, y entre el público había una persona con ese décimo. Al conocerse este dato, se ha visto rodeada de curiosos e informadores que han inmortalizado el momento,</a:t>
            </a:r>
            <a:endParaRPr lang="es-ES" dirty="0"/>
          </a:p>
        </p:txBody>
      </p:sp>
    </p:spTree>
  </p:cSld>
  <p:clrMapOvr>
    <a:masterClrMapping/>
  </p:clrMapOvr>
  <p:transition spd="slow" advTm="24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9144001" cy="6858000"/>
          </a:xfrm>
          <a:prstGeom prst="rect">
            <a:avLst/>
          </a:prstGeom>
          <a:noFill/>
        </p:spPr>
      </p:pic>
      <p:pic>
        <p:nvPicPr>
          <p:cNvPr id="94212" name="Picture 4" descr="1322762669_0"/>
          <p:cNvPicPr>
            <a:picLocks noChangeAspect="1" noChangeArrowheads="1"/>
          </p:cNvPicPr>
          <p:nvPr/>
        </p:nvPicPr>
        <p:blipFill>
          <a:blip r:embed="rId3"/>
          <a:srcRect/>
          <a:stretch>
            <a:fillRect/>
          </a:stretch>
        </p:blipFill>
        <p:spPr bwMode="auto">
          <a:xfrm>
            <a:off x="0" y="928670"/>
            <a:ext cx="9144000" cy="5143536"/>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93188" name="Picture 4" descr="3841-944-550"/>
          <p:cNvPicPr>
            <a:picLocks noChangeAspect="1" noChangeArrowheads="1"/>
          </p:cNvPicPr>
          <p:nvPr/>
        </p:nvPicPr>
        <p:blipFill>
          <a:blip r:embed="rId3"/>
          <a:srcRect/>
          <a:stretch>
            <a:fillRect/>
          </a:stretch>
        </p:blipFill>
        <p:spPr bwMode="auto">
          <a:xfrm>
            <a:off x="76200" y="809625"/>
            <a:ext cx="8991600" cy="5238750"/>
          </a:xfrm>
          <a:prstGeom prst="rect">
            <a:avLst/>
          </a:prstGeom>
          <a:noFill/>
        </p:spPr>
      </p:pic>
    </p:spTree>
  </p:cSld>
  <p:clrMapOvr>
    <a:masterClrMapping/>
  </p:clrMapOvr>
  <p:transition spd="slow" advTm="500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9144000" cy="6877050"/>
          </a:xfrm>
          <a:prstGeom prst="rect">
            <a:avLst/>
          </a:prstGeom>
          <a:noFill/>
          <a:ln w="9525">
            <a:noFill/>
            <a:miter lim="800000"/>
            <a:headEnd/>
            <a:tailEnd/>
          </a:ln>
        </p:spPr>
      </p:pic>
      <p:pic>
        <p:nvPicPr>
          <p:cNvPr id="92164" name="Picture 4" descr="gordo navidad"/>
          <p:cNvPicPr>
            <a:picLocks noChangeAspect="1" noChangeArrowheads="1"/>
          </p:cNvPicPr>
          <p:nvPr/>
        </p:nvPicPr>
        <p:blipFill>
          <a:blip r:embed="rId3"/>
          <a:srcRect/>
          <a:stretch>
            <a:fillRect/>
          </a:stretch>
        </p:blipFill>
        <p:spPr bwMode="auto">
          <a:xfrm>
            <a:off x="1571604" y="428604"/>
            <a:ext cx="5897562" cy="6192838"/>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7" name="Picture 5" descr="primer_premio_loteria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9144001" cy="6858000"/>
          </a:xfrm>
          <a:prstGeom prst="rect">
            <a:avLst/>
          </a:prstGeom>
          <a:noFill/>
        </p:spPr>
      </p:pic>
      <p:pic>
        <p:nvPicPr>
          <p:cNvPr id="88068" name="Picture 4" descr="Los dueños de la administración de lotería número ocho de Alcorcón (Madrid) celebran la venta del número 79.250, primer premio.  EFE">
            <a:hlinkClick r:id="rId3" tooltip="Los dueños de la administración de lotería número ocho de Alcorcón (Madrid) celebran la venta del número 79.250, primer premio.  EFE&lt;span&gt; &lt;/span&gt;"/>
          </p:cNvPr>
          <p:cNvPicPr>
            <a:picLocks noChangeAspect="1" noChangeArrowheads="1"/>
          </p:cNvPicPr>
          <p:nvPr/>
        </p:nvPicPr>
        <p:blipFill>
          <a:blip r:embed="rId4"/>
          <a:srcRect/>
          <a:stretch>
            <a:fillRect/>
          </a:stretch>
        </p:blipFill>
        <p:spPr bwMode="auto">
          <a:xfrm>
            <a:off x="1214414" y="714356"/>
            <a:ext cx="6096000" cy="5029200"/>
          </a:xfrm>
          <a:prstGeom prst="rect">
            <a:avLst/>
          </a:prstGeom>
          <a:noFill/>
        </p:spPr>
      </p:pic>
      <p:sp>
        <p:nvSpPr>
          <p:cNvPr id="88069" name="Rectangle 5"/>
          <p:cNvSpPr>
            <a:spLocks noChangeArrowheads="1"/>
          </p:cNvSpPr>
          <p:nvPr/>
        </p:nvSpPr>
        <p:spPr bwMode="auto">
          <a:xfrm>
            <a:off x="179388" y="6021388"/>
            <a:ext cx="9964776" cy="646331"/>
          </a:xfrm>
          <a:prstGeom prst="rect">
            <a:avLst/>
          </a:prstGeom>
          <a:noFill/>
          <a:ln w="9525">
            <a:noFill/>
            <a:miter lim="800000"/>
            <a:headEnd/>
            <a:tailEnd/>
          </a:ln>
          <a:effectLst/>
        </p:spPr>
        <p:txBody>
          <a:bodyPr wrap="square" anchor="ctr">
            <a:spAutoFit/>
          </a:bodyPr>
          <a:lstStyle/>
          <a:p>
            <a:r>
              <a:rPr lang="es-ES" b="1" i="1" dirty="0"/>
              <a:t>Los dueños de la administración de lotería número ocho </a:t>
            </a:r>
            <a:r>
              <a:rPr lang="es-ES" b="1" i="1" dirty="0" smtClean="0"/>
              <a:t>de</a:t>
            </a:r>
          </a:p>
          <a:p>
            <a:r>
              <a:rPr lang="es-ES" b="1" i="1" dirty="0" smtClean="0"/>
              <a:t>Alcorcón </a:t>
            </a:r>
            <a:r>
              <a:rPr lang="es-ES" b="1" i="1" dirty="0"/>
              <a:t>(Madrid) </a:t>
            </a:r>
            <a:r>
              <a:rPr lang="es-ES" b="1" i="1" dirty="0" smtClean="0"/>
              <a:t>celebran </a:t>
            </a:r>
            <a:r>
              <a:rPr lang="es-ES" b="1" i="1" dirty="0"/>
              <a:t>la venta del número 79.250, primer premio. </a:t>
            </a:r>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fotonoticia_20141222102453-14121141549_64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214282" y="357166"/>
            <a:ext cx="3735318" cy="923330"/>
          </a:xfrm>
          <a:prstGeom prst="rect">
            <a:avLst/>
          </a:prstGeom>
          <a:noFill/>
        </p:spPr>
        <p:txBody>
          <a:bodyPr wrap="none" lIns="91440" tIns="45720" rIns="91440" bIns="45720">
            <a:spAutoFit/>
          </a:bodyPr>
          <a:lstStyle/>
          <a:p>
            <a:pPr algn="ctr"/>
            <a:r>
              <a:rPr lang="es-E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LOGROÑO</a:t>
            </a:r>
            <a:endParaRPr lang="es-E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p:transition spd="slow" advTm="5000"/>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9144001" cy="6858000"/>
          </a:xfrm>
          <a:prstGeom prst="rect">
            <a:avLst/>
          </a:prstGeom>
          <a:noFill/>
        </p:spPr>
      </p:pic>
      <p:pic>
        <p:nvPicPr>
          <p:cNvPr id="99332" name="Picture 4" descr="Nazareno-Loterias-Apuestas-FOTO-EFE_TL5IMA20091222_0078_4"/>
          <p:cNvPicPr>
            <a:picLocks noChangeAspect="1" noChangeArrowheads="1"/>
          </p:cNvPicPr>
          <p:nvPr/>
        </p:nvPicPr>
        <p:blipFill>
          <a:blip r:embed="rId3"/>
          <a:srcRect/>
          <a:stretch>
            <a:fillRect/>
          </a:stretch>
        </p:blipFill>
        <p:spPr bwMode="auto">
          <a:xfrm>
            <a:off x="357158" y="1571612"/>
            <a:ext cx="8281987" cy="4697412"/>
          </a:xfrm>
          <a:prstGeom prst="rect">
            <a:avLst/>
          </a:prstGeom>
          <a:noFill/>
          <a:ln w="44450">
            <a:solidFill>
              <a:srgbClr val="00001A"/>
            </a:solidFill>
            <a:prstDash val="sysDash"/>
          </a:ln>
        </p:spPr>
      </p:pic>
      <p:sp>
        <p:nvSpPr>
          <p:cNvPr id="99333" name="WordArt 5"/>
          <p:cNvSpPr>
            <a:spLocks noChangeArrowheads="1" noChangeShapeType="1" noTextEdit="1"/>
          </p:cNvSpPr>
          <p:nvPr/>
        </p:nvSpPr>
        <p:spPr bwMode="auto">
          <a:xfrm>
            <a:off x="1857356" y="642918"/>
            <a:ext cx="5976937" cy="431800"/>
          </a:xfrm>
          <a:prstGeom prst="rect">
            <a:avLst/>
          </a:prstGeom>
        </p:spPr>
        <p:txBody>
          <a:bodyPr wrap="none" fromWordArt="1">
            <a:prstTxWarp prst="textPlain">
              <a:avLst>
                <a:gd name="adj" fmla="val 50000"/>
              </a:avLst>
            </a:prstTxWarp>
          </a:bodyPr>
          <a:lstStyle/>
          <a:p>
            <a:pPr algn="ctr"/>
            <a:r>
              <a:rPr lang="es-ES" sz="3600" kern="10" dirty="0">
                <a:ln w="9525">
                  <a:solidFill>
                    <a:srgbClr val="000000"/>
                  </a:solidFill>
                  <a:round/>
                  <a:headEnd/>
                  <a:tailEnd/>
                </a:ln>
                <a:solidFill>
                  <a:srgbClr val="FFFF00"/>
                </a:solidFill>
                <a:latin typeface="Arial Black"/>
              </a:rPr>
              <a:t>DISFRACES EN LA SALA DE SORTEOS</a:t>
            </a:r>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El Gordo de Navidad 2010: las mejores fotos de la Lotería"/>
          <p:cNvPicPr>
            <a:picLocks noChangeAspect="1" noChangeArrowheads="1"/>
          </p:cNvPicPr>
          <p:nvPr/>
        </p:nvPicPr>
        <p:blipFill>
          <a:blip r:embed="rId2"/>
          <a:srcRect/>
          <a:stretch>
            <a:fillRect/>
          </a:stretch>
        </p:blipFill>
        <p:spPr bwMode="auto">
          <a:xfrm>
            <a:off x="0" y="0"/>
            <a:ext cx="9223928"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2d798be8-d131-4fdd-a3a2-0245d95ce6e7.jpg"/>
          <p:cNvPicPr>
            <a:picLocks noChangeAspect="1" noChangeArrowheads="1"/>
          </p:cNvPicPr>
          <p:nvPr/>
        </p:nvPicPr>
        <p:blipFill>
          <a:blip r:embed="rId2"/>
          <a:srcRect/>
          <a:stretch>
            <a:fillRect/>
          </a:stretch>
        </p:blipFill>
        <p:spPr bwMode="auto">
          <a:xfrm>
            <a:off x="-1" y="0"/>
            <a:ext cx="9131137"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0"/>
            <a:ext cx="914400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98308" name="Picture 4" descr="blog-frikis-disfraces"/>
          <p:cNvPicPr>
            <a:picLocks noChangeAspect="1" noChangeArrowheads="1"/>
          </p:cNvPicPr>
          <p:nvPr/>
        </p:nvPicPr>
        <p:blipFill>
          <a:blip r:embed="rId3"/>
          <a:srcRect/>
          <a:stretch>
            <a:fillRect/>
          </a:stretch>
        </p:blipFill>
        <p:spPr bwMode="auto">
          <a:xfrm>
            <a:off x="0" y="0"/>
            <a:ext cx="5181600" cy="3886200"/>
          </a:xfrm>
          <a:prstGeom prst="rect">
            <a:avLst/>
          </a:prstGeom>
          <a:noFill/>
        </p:spPr>
      </p:pic>
      <p:pic>
        <p:nvPicPr>
          <p:cNvPr id="98309" name="Picture 5" descr="loteria_navidad_590"/>
          <p:cNvPicPr>
            <a:picLocks noChangeAspect="1" noChangeArrowheads="1"/>
          </p:cNvPicPr>
          <p:nvPr/>
        </p:nvPicPr>
        <p:blipFill>
          <a:blip r:embed="rId4"/>
          <a:srcRect/>
          <a:stretch>
            <a:fillRect/>
          </a:stretch>
        </p:blipFill>
        <p:spPr bwMode="auto">
          <a:xfrm>
            <a:off x="3524250" y="3114675"/>
            <a:ext cx="5619750" cy="3743325"/>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9144000" cy="6877050"/>
          </a:xfrm>
          <a:prstGeom prst="rect">
            <a:avLst/>
          </a:prstGeom>
          <a:noFill/>
          <a:ln w="9525">
            <a:noFill/>
            <a:miter lim="800000"/>
            <a:headEnd/>
            <a:tailEnd/>
          </a:ln>
        </p:spPr>
      </p:pic>
      <p:pic>
        <p:nvPicPr>
          <p:cNvPr id="91140" name="Picture 4" descr="724320c4140bbg"/>
          <p:cNvPicPr>
            <a:picLocks noChangeAspect="1" noChangeArrowheads="1"/>
          </p:cNvPicPr>
          <p:nvPr/>
        </p:nvPicPr>
        <p:blipFill>
          <a:blip r:embed="rId3"/>
          <a:srcRect/>
          <a:stretch>
            <a:fillRect/>
          </a:stretch>
        </p:blipFill>
        <p:spPr bwMode="auto">
          <a:xfrm>
            <a:off x="1116013" y="549275"/>
            <a:ext cx="6985000" cy="5675313"/>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Picture 2" descr="http://estaticos02.elmundo.es/elmundo/imagenes/2011/12/01/espana/1322762669_extras_ladillos_1_0.jpg"/>
          <p:cNvPicPr>
            <a:picLocks noChangeAspect="1" noChangeArrowheads="1"/>
          </p:cNvPicPr>
          <p:nvPr/>
        </p:nvPicPr>
        <p:blipFill>
          <a:blip r:embed="rId2"/>
          <a:srcRect/>
          <a:stretch>
            <a:fillRect/>
          </a:stretch>
        </p:blipFill>
        <p:spPr bwMode="auto">
          <a:xfrm>
            <a:off x="0" y="0"/>
            <a:ext cx="9130224"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9144001" cy="6858000"/>
          </a:xfrm>
          <a:prstGeom prst="rect">
            <a:avLst/>
          </a:prstGeom>
          <a:noFill/>
        </p:spPr>
      </p:pic>
      <p:pic>
        <p:nvPicPr>
          <p:cNvPr id="137218" name="Picture 2" descr="http://www.hola.com/loterias/f2.jpg"/>
          <p:cNvPicPr>
            <a:picLocks noChangeAspect="1" noChangeArrowheads="1"/>
          </p:cNvPicPr>
          <p:nvPr/>
        </p:nvPicPr>
        <p:blipFill>
          <a:blip r:embed="rId3"/>
          <a:srcRect/>
          <a:stretch>
            <a:fillRect/>
          </a:stretch>
        </p:blipFill>
        <p:spPr bwMode="auto">
          <a:xfrm>
            <a:off x="0" y="642918"/>
            <a:ext cx="9223786" cy="5429288"/>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http://www.laverdad.es/murcia/noticias/201012/23/Media/M7-656079285--300x400.JPG"/>
          <p:cNvPicPr>
            <a:picLocks noChangeAspect="1" noChangeArrowheads="1"/>
          </p:cNvPicPr>
          <p:nvPr/>
        </p:nvPicPr>
        <p:blipFill>
          <a:blip r:embed="rId2"/>
          <a:srcRect/>
          <a:stretch>
            <a:fillRect/>
          </a:stretch>
        </p:blipFill>
        <p:spPr bwMode="auto">
          <a:xfrm>
            <a:off x="0" y="0"/>
            <a:ext cx="5286398" cy="7048531"/>
          </a:xfrm>
          <a:prstGeom prst="rect">
            <a:avLst/>
          </a:prstGeom>
          <a:noFill/>
        </p:spPr>
      </p:pic>
      <p:pic>
        <p:nvPicPr>
          <p:cNvPr id="134148" name="Picture 4" descr="El Gordo de Navidad 2010: las mejores fotos de la Lotería"/>
          <p:cNvPicPr>
            <a:picLocks noChangeAspect="1" noChangeArrowheads="1"/>
          </p:cNvPicPr>
          <p:nvPr/>
        </p:nvPicPr>
        <p:blipFill>
          <a:blip r:embed="rId3"/>
          <a:srcRect/>
          <a:stretch>
            <a:fillRect/>
          </a:stretch>
        </p:blipFill>
        <p:spPr bwMode="auto">
          <a:xfrm>
            <a:off x="5300742" y="0"/>
            <a:ext cx="3843258" cy="6858000"/>
          </a:xfrm>
          <a:prstGeom prst="rect">
            <a:avLst/>
          </a:prstGeom>
          <a:noFill/>
        </p:spPr>
      </p:pic>
    </p:spTree>
  </p:cSld>
  <p:clrMapOvr>
    <a:masterClrMapping/>
  </p:clrMapOvr>
  <p:transition spd="slow" advTm="9000"/>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9144000" cy="6877050"/>
          </a:xfrm>
          <a:prstGeom prst="rect">
            <a:avLst/>
          </a:prstGeom>
          <a:noFill/>
          <a:ln w="9525">
            <a:noFill/>
            <a:miter lim="800000"/>
            <a:headEnd/>
            <a:tailEnd/>
          </a:ln>
        </p:spPr>
      </p:pic>
      <p:pic>
        <p:nvPicPr>
          <p:cNvPr id="106503" name="Picture 7" descr="http://www.lavozlibre.com/images/get/53330/0/N/galerias/un-hincha-del-real-madrid-en-el-palacio-de-congresos.jpg">
            <a:hlinkClick r:id="rId3"/>
          </p:cNvPr>
          <p:cNvPicPr>
            <a:picLocks noChangeAspect="1" noChangeArrowheads="1"/>
          </p:cNvPicPr>
          <p:nvPr/>
        </p:nvPicPr>
        <p:blipFill>
          <a:blip r:embed="rId4"/>
          <a:srcRect/>
          <a:stretch>
            <a:fillRect/>
          </a:stretch>
        </p:blipFill>
        <p:spPr bwMode="auto">
          <a:xfrm>
            <a:off x="1785918" y="0"/>
            <a:ext cx="5357850" cy="6829177"/>
          </a:xfrm>
          <a:prstGeom prst="rect">
            <a:avLst/>
          </a:prstGeom>
          <a:noFill/>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Jose Luis\Escritorio\02-640x640x80.jpg"/>
          <p:cNvPicPr>
            <a:picLocks noChangeAspect="1" noChangeArrowheads="1"/>
          </p:cNvPicPr>
          <p:nvPr/>
        </p:nvPicPr>
        <p:blipFill>
          <a:blip r:embed="rId2"/>
          <a:srcRect/>
          <a:stretch>
            <a:fillRect/>
          </a:stretch>
        </p:blipFill>
        <p:spPr bwMode="auto">
          <a:xfrm>
            <a:off x="0" y="0"/>
            <a:ext cx="9337248" cy="6858000"/>
          </a:xfrm>
          <a:prstGeom prst="rect">
            <a:avLst/>
          </a:prstGeom>
          <a:noFill/>
        </p:spPr>
      </p:pic>
    </p:spTree>
  </p:cSld>
  <p:clrMapOvr>
    <a:masterClrMapping/>
  </p:clrMapOvr>
  <p:transition spd="slow" advTm="5000"/>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Jose Luis\Escritorio\disfraz-uno-decimos_xoptimizadax.jpg"/>
          <p:cNvPicPr>
            <a:picLocks noChangeAspect="1" noChangeArrowheads="1"/>
          </p:cNvPicPr>
          <p:nvPr/>
        </p:nvPicPr>
        <p:blipFill>
          <a:blip r:embed="rId2"/>
          <a:srcRect/>
          <a:stretch>
            <a:fillRect/>
          </a:stretch>
        </p:blipFill>
        <p:spPr bwMode="auto">
          <a:xfrm>
            <a:off x="0" y="0"/>
            <a:ext cx="9215466" cy="6715148"/>
          </a:xfrm>
          <a:prstGeom prst="rect">
            <a:avLst/>
          </a:prstGeom>
          <a:noFill/>
        </p:spPr>
      </p:pic>
    </p:spTree>
  </p:cSld>
  <p:clrMapOvr>
    <a:masterClrMapping/>
  </p:clrMapOvr>
  <p:transition spd="slow" advTm="5000"/>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9144001" cy="6858000"/>
          </a:xfrm>
          <a:prstGeom prst="rect">
            <a:avLst/>
          </a:prstGeom>
          <a:noFill/>
        </p:spPr>
      </p:pic>
      <p:pic>
        <p:nvPicPr>
          <p:cNvPr id="4098" name="Picture 2" descr="C:\Documents and Settings\Jose Luis\Escritorio\1387698981751.jpg"/>
          <p:cNvPicPr>
            <a:picLocks noChangeAspect="1" noChangeArrowheads="1"/>
          </p:cNvPicPr>
          <p:nvPr/>
        </p:nvPicPr>
        <p:blipFill>
          <a:blip r:embed="rId3"/>
          <a:srcRect/>
          <a:stretch>
            <a:fillRect/>
          </a:stretch>
        </p:blipFill>
        <p:spPr bwMode="auto">
          <a:xfrm>
            <a:off x="357158" y="428604"/>
            <a:ext cx="3901025" cy="5857892"/>
          </a:xfrm>
          <a:prstGeom prst="rect">
            <a:avLst/>
          </a:prstGeom>
          <a:noFill/>
        </p:spPr>
      </p:pic>
      <p:pic>
        <p:nvPicPr>
          <p:cNvPr id="3" name="Picture 2" descr="C:\Documents and Settings\Jose Luis\Escritorio\1355319886502.jpg"/>
          <p:cNvPicPr>
            <a:picLocks noChangeAspect="1" noChangeArrowheads="1"/>
          </p:cNvPicPr>
          <p:nvPr/>
        </p:nvPicPr>
        <p:blipFill>
          <a:blip r:embed="rId4"/>
          <a:srcRect/>
          <a:stretch>
            <a:fillRect/>
          </a:stretch>
        </p:blipFill>
        <p:spPr bwMode="auto">
          <a:xfrm>
            <a:off x="4643438" y="357166"/>
            <a:ext cx="4124307" cy="6028292"/>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PHOTO-6d6a7eaedf6a8bc0ff1bbe7ec9b13a3e-1419235469-8.jpg"/>
          <p:cNvPicPr>
            <a:picLocks noChangeAspect="1" noChangeArrowheads="1"/>
          </p:cNvPicPr>
          <p:nvPr/>
        </p:nvPicPr>
        <p:blipFill>
          <a:blip r:embed="rId2"/>
          <a:srcRect/>
          <a:stretch>
            <a:fillRect/>
          </a:stretch>
        </p:blipFill>
        <p:spPr bwMode="auto">
          <a:xfrm>
            <a:off x="0" y="0"/>
            <a:ext cx="9240777" cy="6858000"/>
          </a:xfrm>
          <a:prstGeom prst="rect">
            <a:avLst/>
          </a:prstGeom>
          <a:noFill/>
        </p:spPr>
      </p:pic>
    </p:spTree>
  </p:cSld>
  <p:clrMapOvr>
    <a:masterClrMapping/>
  </p:clrMapOvr>
  <p:transition spd="slow" advTm="5000"/>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0"/>
            <a:ext cx="914400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5122" name="Picture 2" descr="C:\Documents and Settings\Jose Luis\Escritorio\A1-1819474721_xoptimizadax.jpg"/>
          <p:cNvPicPr>
            <a:picLocks noChangeAspect="1" noChangeArrowheads="1"/>
          </p:cNvPicPr>
          <p:nvPr/>
        </p:nvPicPr>
        <p:blipFill>
          <a:blip r:embed="rId3"/>
          <a:srcRect/>
          <a:stretch>
            <a:fillRect/>
          </a:stretch>
        </p:blipFill>
        <p:spPr bwMode="auto">
          <a:xfrm>
            <a:off x="285720" y="500042"/>
            <a:ext cx="8465403" cy="5643602"/>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9144001" cy="6858000"/>
          </a:xfrm>
          <a:prstGeom prst="rect">
            <a:avLst/>
          </a:prstGeom>
          <a:noFill/>
        </p:spPr>
      </p:pic>
      <p:pic>
        <p:nvPicPr>
          <p:cNvPr id="6146" name="Picture 2" descr="C:\Documents and Settings\Jose Luis\Escritorio\4578455_640px.jpg"/>
          <p:cNvPicPr>
            <a:picLocks noChangeAspect="1" noChangeArrowheads="1"/>
          </p:cNvPicPr>
          <p:nvPr/>
        </p:nvPicPr>
        <p:blipFill>
          <a:blip r:embed="rId3"/>
          <a:srcRect/>
          <a:stretch>
            <a:fillRect/>
          </a:stretch>
        </p:blipFill>
        <p:spPr bwMode="auto">
          <a:xfrm>
            <a:off x="2000232" y="-214338"/>
            <a:ext cx="5145509" cy="7072338"/>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Jose Luis\Escritorio\138769898255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Image 3" descr="animation3.gif"/>
          <p:cNvPicPr>
            <a:picLocks noChangeAspect="1"/>
          </p:cNvPicPr>
          <p:nvPr/>
        </p:nvPicPr>
        <p:blipFill>
          <a:blip r:embed="rId2"/>
          <a:srcRect l="3331" t="2769" r="2597" b="7964"/>
          <a:stretch>
            <a:fillRect/>
          </a:stretch>
        </p:blipFill>
        <p:spPr bwMode="auto">
          <a:xfrm>
            <a:off x="0" y="0"/>
            <a:ext cx="9144000" cy="6858000"/>
          </a:xfrm>
          <a:prstGeom prst="rect">
            <a:avLst/>
          </a:prstGeom>
          <a:noFill/>
          <a:ln w="9525">
            <a:noFill/>
            <a:miter lim="800000"/>
            <a:headEnd/>
            <a:tailEnd/>
          </a:ln>
        </p:spPr>
      </p:pic>
      <p:pic>
        <p:nvPicPr>
          <p:cNvPr id="96260" name="Picture 4" descr="001_small"/>
          <p:cNvPicPr>
            <a:picLocks noChangeAspect="1" noChangeArrowheads="1"/>
          </p:cNvPicPr>
          <p:nvPr/>
        </p:nvPicPr>
        <p:blipFill>
          <a:blip r:embed="rId3"/>
          <a:srcRect/>
          <a:stretch>
            <a:fillRect/>
          </a:stretch>
        </p:blipFill>
        <p:spPr bwMode="auto">
          <a:xfrm>
            <a:off x="1258888" y="333375"/>
            <a:ext cx="6553200" cy="6078538"/>
          </a:xfrm>
          <a:prstGeom prst="rect">
            <a:avLst/>
          </a:prstGeom>
          <a:noFill/>
        </p:spPr>
      </p:pic>
    </p:spTree>
  </p:cSld>
  <p:clrMapOvr>
    <a:masterClrMapping/>
  </p:clrMapOvr>
  <p:transition spd="slow" advTm="5000"/>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71455"/>
            <a:ext cx="914400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sp>
        <p:nvSpPr>
          <p:cNvPr id="82947" name="Text Box 3"/>
          <p:cNvSpPr txBox="1">
            <a:spLocks noChangeArrowheads="1"/>
          </p:cNvSpPr>
          <p:nvPr/>
        </p:nvSpPr>
        <p:spPr bwMode="auto">
          <a:xfrm>
            <a:off x="5003800" y="476250"/>
            <a:ext cx="3635375" cy="1092200"/>
          </a:xfrm>
          <a:prstGeom prst="rect">
            <a:avLst/>
          </a:prstGeom>
          <a:solidFill>
            <a:srgbClr val="9933FF"/>
          </a:solidFill>
          <a:ln w="38100">
            <a:solidFill>
              <a:srgbClr val="1CDEF8"/>
            </a:solidFill>
            <a:miter lim="800000"/>
            <a:headEnd/>
            <a:tailEnd/>
          </a:ln>
          <a:effectLst/>
        </p:spPr>
        <p:txBody>
          <a:bodyPr>
            <a:spAutoFit/>
          </a:bodyPr>
          <a:lstStyle/>
          <a:p>
            <a:pPr algn="ctr" eaLnBrk="0" hangingPunct="0">
              <a:spcBef>
                <a:spcPct val="50000"/>
              </a:spcBef>
            </a:pPr>
            <a:r>
              <a:rPr lang="fr-FR" b="1" dirty="0" err="1">
                <a:solidFill>
                  <a:srgbClr val="FFFF00"/>
                </a:solidFill>
                <a:latin typeface="Comic Sans MS" pitchFamily="66" charset="0"/>
                <a:cs typeface="Arial" charset="0"/>
              </a:rPr>
              <a:t>Hoy</a:t>
            </a:r>
            <a:r>
              <a:rPr lang="fr-FR" b="1" dirty="0">
                <a:solidFill>
                  <a:srgbClr val="FFFF00"/>
                </a:solidFill>
                <a:latin typeface="Comic Sans MS" pitchFamily="66" charset="0"/>
                <a:cs typeface="Arial" charset="0"/>
              </a:rPr>
              <a:t> es </a:t>
            </a:r>
            <a:fld id="{77943560-33FD-4231-894F-097A9A4A5794}" type="datetime2">
              <a:rPr lang="es-ES_tradnl" b="1">
                <a:solidFill>
                  <a:srgbClr val="FFFF00"/>
                </a:solidFill>
                <a:latin typeface="Comic Sans MS" pitchFamily="66" charset="0"/>
                <a:cs typeface="Arial" charset="0"/>
              </a:rPr>
              <a:pPr algn="ctr" eaLnBrk="0" hangingPunct="0">
                <a:spcBef>
                  <a:spcPct val="50000"/>
                </a:spcBef>
              </a:pPr>
              <a:t>martes, 22 de diciembre de 2015</a:t>
            </a:fld>
            <a:endParaRPr lang="es-ES" b="1" dirty="0">
              <a:solidFill>
                <a:srgbClr val="FFFF00"/>
              </a:solidFill>
              <a:latin typeface="Comic Sans MS" pitchFamily="66" charset="0"/>
              <a:cs typeface="Arial" charset="0"/>
            </a:endParaRPr>
          </a:p>
          <a:p>
            <a:pPr algn="ctr" eaLnBrk="0" hangingPunct="0">
              <a:spcBef>
                <a:spcPct val="50000"/>
              </a:spcBef>
            </a:pPr>
            <a:r>
              <a:rPr lang="fr-FR" b="1" dirty="0" err="1">
                <a:solidFill>
                  <a:srgbClr val="FFFF00"/>
                </a:solidFill>
                <a:latin typeface="Comic Sans MS" pitchFamily="66" charset="0"/>
                <a:cs typeface="Arial" charset="0"/>
              </a:rPr>
              <a:t>Ahora</a:t>
            </a:r>
            <a:r>
              <a:rPr lang="fr-FR" b="1" dirty="0">
                <a:solidFill>
                  <a:srgbClr val="FFFF00"/>
                </a:solidFill>
                <a:latin typeface="Comic Sans MS" pitchFamily="66" charset="0"/>
                <a:cs typeface="Arial" charset="0"/>
              </a:rPr>
              <a:t> </a:t>
            </a:r>
            <a:r>
              <a:rPr lang="fr-FR" b="1" dirty="0" err="1">
                <a:solidFill>
                  <a:srgbClr val="FFFF00"/>
                </a:solidFill>
                <a:latin typeface="Comic Sans MS" pitchFamily="66" charset="0"/>
                <a:cs typeface="Arial" charset="0"/>
              </a:rPr>
              <a:t>mismo</a:t>
            </a:r>
            <a:r>
              <a:rPr lang="fr-FR" b="1" dirty="0">
                <a:solidFill>
                  <a:srgbClr val="FFFF00"/>
                </a:solidFill>
                <a:latin typeface="Comic Sans MS" pitchFamily="66" charset="0"/>
                <a:cs typeface="Arial" charset="0"/>
              </a:rPr>
              <a:t> son las </a:t>
            </a:r>
            <a:fld id="{310F5673-C861-4397-AEE9-A21FB73DB163}" type="datetime10">
              <a:rPr lang="fr-FR" b="1">
                <a:solidFill>
                  <a:srgbClr val="FFFF00"/>
                </a:solidFill>
                <a:latin typeface="Comic Sans MS" pitchFamily="66" charset="0"/>
                <a:cs typeface="Arial" charset="0"/>
              </a:rPr>
              <a:pPr algn="ctr" eaLnBrk="0" hangingPunct="0">
                <a:spcBef>
                  <a:spcPct val="50000"/>
                </a:spcBef>
              </a:pPr>
              <a:t>16:22</a:t>
            </a:fld>
            <a:r>
              <a:rPr lang="fr-FR" b="1" dirty="0">
                <a:solidFill>
                  <a:srgbClr val="FFFF00"/>
                </a:solidFill>
                <a:latin typeface="Comic Sans MS" pitchFamily="66" charset="0"/>
                <a:cs typeface="Arial" charset="0"/>
              </a:rPr>
              <a:t> h.</a:t>
            </a:r>
          </a:p>
        </p:txBody>
      </p:sp>
      <p:sp>
        <p:nvSpPr>
          <p:cNvPr id="82950" name="WordArt 6" descr="rainbow"/>
          <p:cNvSpPr>
            <a:spLocks noChangeArrowheads="1" noChangeShapeType="1" noTextEdit="1"/>
          </p:cNvSpPr>
          <p:nvPr/>
        </p:nvSpPr>
        <p:spPr bwMode="auto">
          <a:xfrm>
            <a:off x="285720" y="6072206"/>
            <a:ext cx="2309808" cy="358775"/>
          </a:xfrm>
          <a:prstGeom prst="rect">
            <a:avLst/>
          </a:prstGeom>
        </p:spPr>
        <p:txBody>
          <a:bodyPr wrap="none" fromWordArt="1">
            <a:prstTxWarp prst="textPlain">
              <a:avLst>
                <a:gd name="adj" fmla="val 50000"/>
              </a:avLst>
            </a:prstTxWarp>
          </a:bodyPr>
          <a:lstStyle/>
          <a:p>
            <a:pPr algn="ctr"/>
            <a:r>
              <a:rPr lang="es-ES" sz="36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LUIS</a:t>
            </a:r>
          </a:p>
        </p:txBody>
      </p:sp>
      <p:pic>
        <p:nvPicPr>
          <p:cNvPr id="82951" name="Picture 7" descr="CARA"/>
          <p:cNvPicPr>
            <a:picLocks noChangeAspect="1" noChangeArrowheads="1"/>
          </p:cNvPicPr>
          <p:nvPr/>
        </p:nvPicPr>
        <p:blipFill>
          <a:blip r:embed="rId3" cstate="print"/>
          <a:srcRect/>
          <a:stretch>
            <a:fillRect/>
          </a:stretch>
        </p:blipFill>
        <p:spPr bwMode="auto">
          <a:xfrm>
            <a:off x="285720" y="4929198"/>
            <a:ext cx="857250" cy="935037"/>
          </a:xfrm>
          <a:prstGeom prst="rect">
            <a:avLst/>
          </a:prstGeom>
          <a:noFill/>
          <a:ln w="38100">
            <a:solidFill>
              <a:srgbClr val="1CDEF8"/>
            </a:solidFill>
            <a:miter lim="800000"/>
            <a:headEnd/>
            <a:tailEnd/>
          </a:ln>
        </p:spPr>
      </p:pic>
      <p:pic>
        <p:nvPicPr>
          <p:cNvPr id="82952" name="Image 2" descr="swirlrainbw3.gif"/>
          <p:cNvPicPr>
            <a:picLocks noChangeAspect="1"/>
          </p:cNvPicPr>
          <p:nvPr/>
        </p:nvPicPr>
        <p:blipFill>
          <a:blip r:embed="rId4"/>
          <a:srcRect/>
          <a:stretch>
            <a:fillRect/>
          </a:stretch>
        </p:blipFill>
        <p:spPr bwMode="auto">
          <a:xfrm rot="5400000" flipV="1">
            <a:off x="-3451859" y="3406140"/>
            <a:ext cx="6858000" cy="45719"/>
          </a:xfrm>
          <a:prstGeom prst="rect">
            <a:avLst/>
          </a:prstGeom>
          <a:noFill/>
          <a:ln w="9525">
            <a:noFill/>
            <a:miter lim="800000"/>
            <a:headEnd/>
            <a:tailEnd/>
          </a:ln>
        </p:spPr>
      </p:pic>
      <p:pic>
        <p:nvPicPr>
          <p:cNvPr id="82953" name="Image 2" descr="swirlrainbw3.gif"/>
          <p:cNvPicPr>
            <a:picLocks noChangeAspect="1"/>
          </p:cNvPicPr>
          <p:nvPr/>
        </p:nvPicPr>
        <p:blipFill>
          <a:blip r:embed="rId4"/>
          <a:srcRect/>
          <a:stretch>
            <a:fillRect/>
          </a:stretch>
        </p:blipFill>
        <p:spPr bwMode="auto">
          <a:xfrm rot="5400000">
            <a:off x="5692140" y="3406140"/>
            <a:ext cx="6858000" cy="45719"/>
          </a:xfrm>
          <a:prstGeom prst="rect">
            <a:avLst/>
          </a:prstGeom>
          <a:noFill/>
          <a:ln w="9525">
            <a:noFill/>
            <a:miter lim="800000"/>
            <a:headEnd/>
            <a:tailEnd/>
          </a:ln>
        </p:spPr>
      </p:pic>
      <p:pic>
        <p:nvPicPr>
          <p:cNvPr id="82954" name="Image 2" descr="swirlrainbw3.gif"/>
          <p:cNvPicPr>
            <a:picLocks noChangeAspect="1"/>
          </p:cNvPicPr>
          <p:nvPr/>
        </p:nvPicPr>
        <p:blipFill>
          <a:blip r:embed="rId4"/>
          <a:srcRect/>
          <a:stretch>
            <a:fillRect/>
          </a:stretch>
        </p:blipFill>
        <p:spPr bwMode="auto">
          <a:xfrm>
            <a:off x="0" y="0"/>
            <a:ext cx="9144000" cy="69850"/>
          </a:xfrm>
          <a:prstGeom prst="rect">
            <a:avLst/>
          </a:prstGeom>
          <a:noFill/>
          <a:ln w="9525">
            <a:noFill/>
            <a:miter lim="800000"/>
            <a:headEnd/>
            <a:tailEnd/>
          </a:ln>
        </p:spPr>
      </p:pic>
      <p:pic>
        <p:nvPicPr>
          <p:cNvPr id="82955" name="Image 2" descr="swirlrainbw3.gif"/>
          <p:cNvPicPr>
            <a:picLocks noChangeAspect="1"/>
          </p:cNvPicPr>
          <p:nvPr/>
        </p:nvPicPr>
        <p:blipFill>
          <a:blip r:embed="rId4"/>
          <a:srcRect/>
          <a:stretch>
            <a:fillRect/>
          </a:stretch>
        </p:blipFill>
        <p:spPr bwMode="auto">
          <a:xfrm>
            <a:off x="0" y="6812280"/>
            <a:ext cx="9144000" cy="45719"/>
          </a:xfrm>
          <a:prstGeom prst="rect">
            <a:avLst/>
          </a:prstGeom>
          <a:noFill/>
          <a:ln w="9525">
            <a:noFill/>
            <a:miter lim="800000"/>
            <a:headEnd/>
            <a:tailEnd/>
          </a:ln>
        </p:spPr>
      </p:pic>
      <p:pic>
        <p:nvPicPr>
          <p:cNvPr id="10" name="9 Imagen" descr="QUE.png"/>
          <p:cNvPicPr>
            <a:picLocks noChangeAspect="1"/>
          </p:cNvPicPr>
          <p:nvPr/>
        </p:nvPicPr>
        <p:blipFill>
          <a:blip r:embed="rId5"/>
          <a:srcRect/>
          <a:stretch>
            <a:fillRect/>
          </a:stretch>
        </p:blipFill>
        <p:spPr bwMode="auto">
          <a:xfrm>
            <a:off x="642938" y="500063"/>
            <a:ext cx="1533525" cy="971550"/>
          </a:xfrm>
          <a:prstGeom prst="rect">
            <a:avLst/>
          </a:prstGeom>
          <a:noFill/>
          <a:ln w="9525">
            <a:noFill/>
            <a:miter lim="800000"/>
            <a:headEnd/>
            <a:tailEnd/>
          </a:ln>
        </p:spPr>
      </p:pic>
      <p:pic>
        <p:nvPicPr>
          <p:cNvPr id="11" name="10 Imagen" descr="TENGAS.png"/>
          <p:cNvPicPr>
            <a:picLocks noChangeAspect="1"/>
          </p:cNvPicPr>
          <p:nvPr/>
        </p:nvPicPr>
        <p:blipFill>
          <a:blip r:embed="rId6"/>
          <a:srcRect/>
          <a:stretch>
            <a:fillRect/>
          </a:stretch>
        </p:blipFill>
        <p:spPr bwMode="auto">
          <a:xfrm>
            <a:off x="1619250" y="1628775"/>
            <a:ext cx="2646363" cy="936625"/>
          </a:xfrm>
          <a:prstGeom prst="rect">
            <a:avLst/>
          </a:prstGeom>
          <a:noFill/>
          <a:ln w="9525">
            <a:noFill/>
            <a:miter lim="800000"/>
            <a:headEnd/>
            <a:tailEnd/>
          </a:ln>
        </p:spPr>
      </p:pic>
      <p:pic>
        <p:nvPicPr>
          <p:cNvPr id="12" name="11 Imagen" descr="UN.png"/>
          <p:cNvPicPr>
            <a:picLocks noChangeAspect="1"/>
          </p:cNvPicPr>
          <p:nvPr/>
        </p:nvPicPr>
        <p:blipFill>
          <a:blip r:embed="rId7"/>
          <a:srcRect/>
          <a:stretch>
            <a:fillRect/>
          </a:stretch>
        </p:blipFill>
        <p:spPr bwMode="auto">
          <a:xfrm>
            <a:off x="3348038" y="2852738"/>
            <a:ext cx="1112837" cy="936625"/>
          </a:xfrm>
          <a:prstGeom prst="rect">
            <a:avLst/>
          </a:prstGeom>
          <a:noFill/>
          <a:ln w="9525">
            <a:noFill/>
            <a:miter lim="800000"/>
            <a:headEnd/>
            <a:tailEnd/>
          </a:ln>
        </p:spPr>
      </p:pic>
      <p:pic>
        <p:nvPicPr>
          <p:cNvPr id="13" name="12 Imagen" descr="BUEN.png"/>
          <p:cNvPicPr>
            <a:picLocks noChangeAspect="1"/>
          </p:cNvPicPr>
          <p:nvPr/>
        </p:nvPicPr>
        <p:blipFill>
          <a:blip r:embed="rId8"/>
          <a:srcRect/>
          <a:stretch>
            <a:fillRect/>
          </a:stretch>
        </p:blipFill>
        <p:spPr bwMode="auto">
          <a:xfrm>
            <a:off x="4067175" y="3860800"/>
            <a:ext cx="1908175" cy="936625"/>
          </a:xfrm>
          <a:prstGeom prst="rect">
            <a:avLst/>
          </a:prstGeom>
          <a:noFill/>
          <a:ln w="9525">
            <a:noFill/>
            <a:miter lim="800000"/>
            <a:headEnd/>
            <a:tailEnd/>
          </a:ln>
        </p:spPr>
      </p:pic>
      <p:pic>
        <p:nvPicPr>
          <p:cNvPr id="14" name="13 Imagen" descr="DIA.png"/>
          <p:cNvPicPr>
            <a:picLocks noChangeAspect="1"/>
          </p:cNvPicPr>
          <p:nvPr/>
        </p:nvPicPr>
        <p:blipFill>
          <a:blip r:embed="rId9"/>
          <a:srcRect/>
          <a:stretch>
            <a:fillRect/>
          </a:stretch>
        </p:blipFill>
        <p:spPr bwMode="auto">
          <a:xfrm>
            <a:off x="5786446" y="4929198"/>
            <a:ext cx="1311275" cy="925512"/>
          </a:xfrm>
          <a:prstGeom prst="rect">
            <a:avLst/>
          </a:prstGeom>
          <a:noFill/>
          <a:ln w="9525">
            <a:noFill/>
            <a:miter lim="800000"/>
            <a:headEnd/>
            <a:tailEnd/>
          </a:ln>
        </p:spPr>
      </p:pic>
    </p:spTree>
  </p:cSld>
  <p:clrMapOvr>
    <a:masterClrMapping/>
  </p:clrMapOvr>
  <p:transition spd="slow"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25"/>
                                      </p:to>
                                    </p:set>
                                    <p:animEffect filter="image" prLst="opacity: 0.25">
                                      <p:cBhvr rctx="IE">
                                        <p:cTn id="7" dur="indefinite"/>
                                        <p:tgtEl>
                                          <p:spTgt spid="15"/>
                                        </p:tgtEl>
                                      </p:cBhvr>
                                    </p:animEffect>
                                  </p:childTnLst>
                                </p:cTn>
                              </p:par>
                            </p:childTnLst>
                          </p:cTn>
                        </p:par>
                        <p:par>
                          <p:cTn id="8" fill="hold">
                            <p:stCondLst>
                              <p:cond delay="0"/>
                            </p:stCondLst>
                            <p:childTnLst>
                              <p:par>
                                <p:cTn id="9" presetID="12" presetClass="entr" presetSubtype="1" fill="hold" grpId="0" nodeType="afterEffect">
                                  <p:stCondLst>
                                    <p:cond delay="0"/>
                                  </p:stCondLst>
                                  <p:iterate type="lt">
                                    <p:tmPct val="10000"/>
                                  </p:iterate>
                                  <p:childTnLst>
                                    <p:set>
                                      <p:cBhvr>
                                        <p:cTn id="10" dur="1" fill="hold">
                                          <p:stCondLst>
                                            <p:cond delay="0"/>
                                          </p:stCondLst>
                                        </p:cTn>
                                        <p:tgtEl>
                                          <p:spTgt spid="82947"/>
                                        </p:tgtEl>
                                        <p:attrNameLst>
                                          <p:attrName>style.visibility</p:attrName>
                                        </p:attrNameLst>
                                      </p:cBhvr>
                                      <p:to>
                                        <p:strVal val="visible"/>
                                      </p:to>
                                    </p:set>
                                    <p:animEffect transition="in" filter="slide(fromTop)">
                                      <p:cBhvr>
                                        <p:cTn id="11" dur="500"/>
                                        <p:tgtEl>
                                          <p:spTgt spid="82947"/>
                                        </p:tgtEl>
                                      </p:cBhvr>
                                    </p:animEffect>
                                  </p:childTnLst>
                                </p:cTn>
                              </p:par>
                            </p:childTnLst>
                          </p:cTn>
                        </p:par>
                        <p:par>
                          <p:cTn id="12" fill="hold">
                            <p:stCondLst>
                              <p:cond delay="3150"/>
                            </p:stCondLst>
                            <p:childTnLst>
                              <p:par>
                                <p:cTn id="13" presetID="1" presetClass="entr" presetSubtype="0" fill="hold" nodeType="afterEffect">
                                  <p:stCondLst>
                                    <p:cond delay="0"/>
                                  </p:stCondLst>
                                  <p:childTnLst>
                                    <p:set>
                                      <p:cBhvr>
                                        <p:cTn id="14" dur="1" fill="hold">
                                          <p:stCondLst>
                                            <p:cond delay="499"/>
                                          </p:stCondLst>
                                        </p:cTn>
                                        <p:tgtEl>
                                          <p:spTgt spid="10"/>
                                        </p:tgtEl>
                                        <p:attrNameLst>
                                          <p:attrName>style.visibility</p:attrName>
                                        </p:attrNameLst>
                                      </p:cBhvr>
                                      <p:to>
                                        <p:strVal val="visible"/>
                                      </p:to>
                                    </p:set>
                                  </p:childTnLst>
                                </p:cTn>
                              </p:par>
                            </p:childTnLst>
                          </p:cTn>
                        </p:par>
                        <p:par>
                          <p:cTn id="15" fill="hold">
                            <p:stCondLst>
                              <p:cond delay="3650"/>
                            </p:stCondLst>
                            <p:childTnLst>
                              <p:par>
                                <p:cTn id="16" presetID="1" presetClass="entr" presetSubtype="0" fill="hold" nodeType="afterEffect">
                                  <p:stCondLst>
                                    <p:cond delay="0"/>
                                  </p:stCondLst>
                                  <p:childTnLst>
                                    <p:set>
                                      <p:cBhvr>
                                        <p:cTn id="17" dur="1" fill="hold">
                                          <p:stCondLst>
                                            <p:cond delay="499"/>
                                          </p:stCondLst>
                                        </p:cTn>
                                        <p:tgtEl>
                                          <p:spTgt spid="11"/>
                                        </p:tgtEl>
                                        <p:attrNameLst>
                                          <p:attrName>style.visibility</p:attrName>
                                        </p:attrNameLst>
                                      </p:cBhvr>
                                      <p:to>
                                        <p:strVal val="visible"/>
                                      </p:to>
                                    </p:set>
                                  </p:childTnLst>
                                </p:cTn>
                              </p:par>
                            </p:childTnLst>
                          </p:cTn>
                        </p:par>
                        <p:par>
                          <p:cTn id="18" fill="hold">
                            <p:stCondLst>
                              <p:cond delay="4150"/>
                            </p:stCondLst>
                            <p:childTnLst>
                              <p:par>
                                <p:cTn id="19" presetID="1" presetClass="entr" presetSubtype="0" fill="hold" nodeType="afterEffect">
                                  <p:stCondLst>
                                    <p:cond delay="0"/>
                                  </p:stCondLst>
                                  <p:childTnLst>
                                    <p:set>
                                      <p:cBhvr>
                                        <p:cTn id="20" dur="1" fill="hold">
                                          <p:stCondLst>
                                            <p:cond delay="499"/>
                                          </p:stCondLst>
                                        </p:cTn>
                                        <p:tgtEl>
                                          <p:spTgt spid="12"/>
                                        </p:tgtEl>
                                        <p:attrNameLst>
                                          <p:attrName>style.visibility</p:attrName>
                                        </p:attrNameLst>
                                      </p:cBhvr>
                                      <p:to>
                                        <p:strVal val="visible"/>
                                      </p:to>
                                    </p:set>
                                  </p:childTnLst>
                                </p:cTn>
                              </p:par>
                            </p:childTnLst>
                          </p:cTn>
                        </p:par>
                        <p:par>
                          <p:cTn id="21" fill="hold">
                            <p:stCondLst>
                              <p:cond delay="4650"/>
                            </p:stCondLst>
                            <p:childTnLst>
                              <p:par>
                                <p:cTn id="22" presetID="1" presetClass="entr" presetSubtype="0" fill="hold" nodeType="afterEffect">
                                  <p:stCondLst>
                                    <p:cond delay="0"/>
                                  </p:stCondLst>
                                  <p:childTnLst>
                                    <p:set>
                                      <p:cBhvr>
                                        <p:cTn id="23" dur="1" fill="hold">
                                          <p:stCondLst>
                                            <p:cond delay="499"/>
                                          </p:stCondLst>
                                        </p:cTn>
                                        <p:tgtEl>
                                          <p:spTgt spid="13"/>
                                        </p:tgtEl>
                                        <p:attrNameLst>
                                          <p:attrName>style.visibility</p:attrName>
                                        </p:attrNameLst>
                                      </p:cBhvr>
                                      <p:to>
                                        <p:strVal val="visible"/>
                                      </p:to>
                                    </p:set>
                                  </p:childTnLst>
                                </p:cTn>
                              </p:par>
                            </p:childTnLst>
                          </p:cTn>
                        </p:par>
                        <p:par>
                          <p:cTn id="24" fill="hold">
                            <p:stCondLst>
                              <p:cond delay="5150"/>
                            </p:stCondLst>
                            <p:childTnLst>
                              <p:par>
                                <p:cTn id="25" presetID="1" presetClass="entr" presetSubtype="0" fill="hold" nodeType="afterEffect">
                                  <p:stCondLst>
                                    <p:cond delay="0"/>
                                  </p:stCondLst>
                                  <p:childTnLst>
                                    <p:set>
                                      <p:cBhvr>
                                        <p:cTn id="26" dur="1" fill="hold">
                                          <p:stCondLst>
                                            <p:cond delay="499"/>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GORDO">
  <a:themeElements>
    <a:clrScheme name="EL GOR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EL GOR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L GOR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EL GOR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L GOR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L GOR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L GOR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L GOR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L GOR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L GOR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L GOR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L GOR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L GOR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L GOR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EL GOR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EL GOR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GORDO</Template>
  <TotalTime>4</TotalTime>
  <Words>812</Words>
  <Application>Microsoft Office PowerPoint</Application>
  <PresentationFormat>Presentación en pantalla (4:3)</PresentationFormat>
  <Paragraphs>47</Paragraphs>
  <Slides>77</Slides>
  <Notes>0</Notes>
  <HiddenSlides>0</HiddenSlides>
  <MMClips>0</MMClips>
  <ScaleCrop>false</ScaleCrop>
  <HeadingPairs>
    <vt:vector size="4" baseType="variant">
      <vt:variant>
        <vt:lpstr>Tema</vt:lpstr>
      </vt:variant>
      <vt:variant>
        <vt:i4>2</vt:i4>
      </vt:variant>
      <vt:variant>
        <vt:lpstr>Títulos de diapositiva</vt:lpstr>
      </vt:variant>
      <vt:variant>
        <vt:i4>77</vt:i4>
      </vt:variant>
    </vt:vector>
  </HeadingPairs>
  <TitlesOfParts>
    <vt:vector size="79" baseType="lpstr">
      <vt:lpstr>EL GORDO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2015-12-22T15:19:40Z</dcterms:created>
  <dcterms:modified xsi:type="dcterms:W3CDTF">2015-12-22T15:23:56Z</dcterms:modified>
</cp:coreProperties>
</file>