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65" r:id="rId2"/>
  </p:sldMasterIdLst>
  <p:notesMasterIdLst>
    <p:notesMasterId r:id="rId92"/>
  </p:notesMasterIdLst>
  <p:sldIdLst>
    <p:sldId id="285" r:id="rId3"/>
    <p:sldId id="293" r:id="rId4"/>
    <p:sldId id="488" r:id="rId5"/>
    <p:sldId id="287" r:id="rId6"/>
    <p:sldId id="491" r:id="rId7"/>
    <p:sldId id="490" r:id="rId8"/>
    <p:sldId id="489" r:id="rId9"/>
    <p:sldId id="492" r:id="rId10"/>
    <p:sldId id="493" r:id="rId11"/>
    <p:sldId id="462" r:id="rId12"/>
    <p:sldId id="289" r:id="rId13"/>
    <p:sldId id="286" r:id="rId14"/>
    <p:sldId id="494" r:id="rId15"/>
    <p:sldId id="499" r:id="rId16"/>
    <p:sldId id="476" r:id="rId17"/>
    <p:sldId id="498" r:id="rId18"/>
    <p:sldId id="508" r:id="rId19"/>
    <p:sldId id="500" r:id="rId20"/>
    <p:sldId id="506" r:id="rId21"/>
    <p:sldId id="451" r:id="rId22"/>
    <p:sldId id="501" r:id="rId23"/>
    <p:sldId id="504" r:id="rId24"/>
    <p:sldId id="473" r:id="rId25"/>
    <p:sldId id="322" r:id="rId26"/>
    <p:sldId id="496" r:id="rId27"/>
    <p:sldId id="444" r:id="rId28"/>
    <p:sldId id="436" r:id="rId29"/>
    <p:sldId id="463" r:id="rId30"/>
    <p:sldId id="296" r:id="rId31"/>
    <p:sldId id="481" r:id="rId32"/>
    <p:sldId id="472" r:id="rId33"/>
    <p:sldId id="333" r:id="rId34"/>
    <p:sldId id="290" r:id="rId35"/>
    <p:sldId id="475" r:id="rId36"/>
    <p:sldId id="505" r:id="rId37"/>
    <p:sldId id="334" r:id="rId38"/>
    <p:sldId id="331" r:id="rId39"/>
    <p:sldId id="438" r:id="rId40"/>
    <p:sldId id="502" r:id="rId41"/>
    <p:sldId id="503" r:id="rId42"/>
    <p:sldId id="479" r:id="rId43"/>
    <p:sldId id="335" r:id="rId44"/>
    <p:sldId id="318" r:id="rId45"/>
    <p:sldId id="292" r:id="rId46"/>
    <p:sldId id="321" r:id="rId47"/>
    <p:sldId id="464" r:id="rId48"/>
    <p:sldId id="469" r:id="rId49"/>
    <p:sldId id="294" r:id="rId50"/>
    <p:sldId id="291" r:id="rId51"/>
    <p:sldId id="440" r:id="rId52"/>
    <p:sldId id="471" r:id="rId53"/>
    <p:sldId id="315" r:id="rId54"/>
    <p:sldId id="308" r:id="rId55"/>
    <p:sldId id="319" r:id="rId56"/>
    <p:sldId id="323" r:id="rId57"/>
    <p:sldId id="310" r:id="rId58"/>
    <p:sldId id="284" r:id="rId59"/>
    <p:sldId id="298" r:id="rId60"/>
    <p:sldId id="311" r:id="rId61"/>
    <p:sldId id="461" r:id="rId62"/>
    <p:sldId id="320" r:id="rId63"/>
    <p:sldId id="295" r:id="rId64"/>
    <p:sldId id="302" r:id="rId65"/>
    <p:sldId id="419" r:id="rId66"/>
    <p:sldId id="300" r:id="rId67"/>
    <p:sldId id="307" r:id="rId68"/>
    <p:sldId id="314" r:id="rId69"/>
    <p:sldId id="426" r:id="rId70"/>
    <p:sldId id="422" r:id="rId71"/>
    <p:sldId id="421" r:id="rId72"/>
    <p:sldId id="329" r:id="rId73"/>
    <p:sldId id="423" r:id="rId74"/>
    <p:sldId id="424" r:id="rId75"/>
    <p:sldId id="468" r:id="rId76"/>
    <p:sldId id="336" r:id="rId77"/>
    <p:sldId id="420" r:id="rId78"/>
    <p:sldId id="484" r:id="rId79"/>
    <p:sldId id="485" r:id="rId80"/>
    <p:sldId id="486" r:id="rId81"/>
    <p:sldId id="487" r:id="rId82"/>
    <p:sldId id="304" r:id="rId83"/>
    <p:sldId id="430" r:id="rId84"/>
    <p:sldId id="477" r:id="rId85"/>
    <p:sldId id="299" r:id="rId86"/>
    <p:sldId id="428" r:id="rId87"/>
    <p:sldId id="497" r:id="rId88"/>
    <p:sldId id="328" r:id="rId89"/>
    <p:sldId id="418" r:id="rId90"/>
    <p:sldId id="495" r:id="rId91"/>
  </p:sldIdLst>
  <p:sldSz cx="10369550" cy="6858000"/>
  <p:notesSz cx="6858000" cy="9144000"/>
  <p:defaultTextStyle>
    <a:defPPr>
      <a:defRPr lang="es-E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modifyVerifier cryptProviderType="rsaFull" cryptAlgorithmClass="hash" cryptAlgorithmType="typeAny" cryptAlgorithmSid="4" spinCount="100000" saltData="+mQmtcKlgDnG1V7WE4GsjQ==" hashData="QbGcO3/xnoYH3GN4VLp3A/JYI0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0F84D"/>
    <a:srgbClr val="FF0000"/>
    <a:srgbClr val="00FFFF"/>
    <a:srgbClr val="00001A"/>
    <a:srgbClr val="333333"/>
    <a:srgbClr val="993300"/>
    <a:srgbClr val="CC6600"/>
    <a:srgbClr val="000000"/>
    <a:srgbClr val="FB3F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374" y="-606"/>
      </p:cViewPr>
      <p:guideLst>
        <p:guide orient="horz" pos="2160"/>
        <p:guide pos="326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theme" Target="theme/theme1.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s-E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s-ES"/>
          </a:p>
        </p:txBody>
      </p:sp>
      <p:sp>
        <p:nvSpPr>
          <p:cNvPr id="50180" name="Rectangle 4"/>
          <p:cNvSpPr>
            <a:spLocks noGrp="1" noRot="1" noChangeAspect="1" noChangeArrowheads="1" noTextEdit="1"/>
          </p:cNvSpPr>
          <p:nvPr>
            <p:ph type="sldImg" idx="2"/>
          </p:nvPr>
        </p:nvSpPr>
        <p:spPr bwMode="auto">
          <a:xfrm>
            <a:off x="836613" y="685800"/>
            <a:ext cx="5184775" cy="3429000"/>
          </a:xfrm>
          <a:prstGeom prst="rect">
            <a:avLst/>
          </a:prstGeom>
          <a:noFill/>
          <a:ln w="9525">
            <a:solidFill>
              <a:srgbClr val="000000"/>
            </a:solidFill>
            <a:miter lim="800000"/>
            <a:headEnd/>
            <a:tailEnd/>
          </a:ln>
          <a:effectLst/>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97C1B63-67DA-49EB-A494-D0641C481D03}" type="slidenum">
              <a:rPr lang="es-ES"/>
              <a:pPr/>
              <a:t>‹Nº›</a:t>
            </a:fld>
            <a:endParaRPr lang="es-ES"/>
          </a:p>
        </p:txBody>
      </p:sp>
    </p:spTree>
    <p:extLst>
      <p:ext uri="{BB962C8B-B14F-4D97-AF65-F5344CB8AC3E}">
        <p14:creationId xmlns:p14="http://schemas.microsoft.com/office/powerpoint/2010/main" val="20705139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DFF532-46DD-4DD7-AFF8-78CC9DB88074}"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8C7367D-0298-4AB9-B193-2038AF8F0E9D}"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9123" y="4406901"/>
            <a:ext cx="881411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9123" y="2906713"/>
            <a:ext cx="8814118"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49E93E-A89B-44D0-B929-21A97182929A}"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8477"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71188"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BA33E04-5C9B-4DB0-9EAE-A261EBE64C25}"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535113"/>
            <a:ext cx="45816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8478" y="2174875"/>
            <a:ext cx="45816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67588" y="1535113"/>
            <a:ext cx="4583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67588" y="2174875"/>
            <a:ext cx="4583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E79627C9-3F85-4930-9A69-9FC62B268292}"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809DCCC-FEED-4353-9EE2-3D7758A8A5E7}"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C69068F-38A8-4BC7-96D7-FFB2919819FB}"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8478" y="273050"/>
            <a:ext cx="341151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4206" y="273051"/>
            <a:ext cx="57968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8478" y="1435101"/>
            <a:ext cx="341151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01B3036-0534-41AD-9637-BAA1158BEF2B}"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2504" y="4800600"/>
            <a:ext cx="62217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2504" y="612775"/>
            <a:ext cx="62217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2504" y="5367338"/>
            <a:ext cx="62217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5788580-90E9-4C44-BAF3-F93AD090C98C}"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C42A6F5-4A22-4D32-BB6B-3E67D1F05374}"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17924" y="274639"/>
            <a:ext cx="233314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8478" y="274639"/>
            <a:ext cx="682662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FE597C-5927-4533-9DC4-4175CF323F45}" type="slidenum">
              <a:rPr lang="es-ES_tradnl"/>
              <a:pPr/>
              <a:t>‹Nº›</a:t>
            </a:fld>
            <a:endParaRPr lang="es-ES_tradnl"/>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8"/>
            <a:ext cx="881411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4" y="3886200"/>
            <a:ext cx="725868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92528475"/>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18478" y="274638"/>
            <a:ext cx="933259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18478" y="1600201"/>
            <a:ext cx="9332595"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_tradnl"/>
          </a:p>
        </p:txBody>
      </p:sp>
      <p:sp>
        <p:nvSpPr>
          <p:cNvPr id="39941" name="Rectangle 5"/>
          <p:cNvSpPr>
            <a:spLocks noGrp="1" noChangeArrowheads="1"/>
          </p:cNvSpPr>
          <p:nvPr>
            <p:ph type="ftr" sz="quarter" idx="3"/>
          </p:nvPr>
        </p:nvSpPr>
        <p:spPr bwMode="auto">
          <a:xfrm>
            <a:off x="3542930" y="6245225"/>
            <a:ext cx="328369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_tradnl"/>
          </a:p>
        </p:txBody>
      </p:sp>
      <p:sp>
        <p:nvSpPr>
          <p:cNvPr id="39942" name="Rectangle 6"/>
          <p:cNvSpPr>
            <a:spLocks noGrp="1" noChangeArrowheads="1"/>
          </p:cNvSpPr>
          <p:nvPr>
            <p:ph type="sldNum" sz="quarter" idx="4"/>
          </p:nvPr>
        </p:nvSpPr>
        <p:spPr bwMode="auto">
          <a:xfrm>
            <a:off x="7431511"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A80405AD-E1EE-4104-8F0F-256F0F4EA1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8477" y="6245225"/>
            <a:ext cx="241956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6" r:id="rId1"/>
  </p:sldLayoutIdLst>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51.jpeg"/></Relationships>
</file>

<file path=ppt/slides/_rels/slide4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8.jpeg"/></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65.jpeg"/></Relationships>
</file>

<file path=ppt/slides/_rels/slide62.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hyperlink" Target="http://cimarron-zgz.blogspot.com/2011/12/sorteo-de-loteria-de-navidad-2011-las.html" TargetMode="External"/><Relationship Id="rId2" Type="http://schemas.openxmlformats.org/officeDocument/2006/relationships/image" Target="../media/image13.gif"/><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31.gif"/><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4.jpeg"/><Relationship Id="rId7" Type="http://schemas.openxmlformats.org/officeDocument/2006/relationships/image" Target="../media/image97.png"/><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96.png"/><Relationship Id="rId5" Type="http://schemas.openxmlformats.org/officeDocument/2006/relationships/image" Target="../media/image95.png"/><Relationship Id="rId10" Type="http://schemas.openxmlformats.org/officeDocument/2006/relationships/image" Target="../media/image8.gif"/><Relationship Id="rId4" Type="http://schemas.openxmlformats.org/officeDocument/2006/relationships/image" Target="../media/image4.gif"/><Relationship Id="rId9" Type="http://schemas.openxmlformats.org/officeDocument/2006/relationships/image" Target="../media/image99.png"/></Relationships>
</file>

<file path=ppt/slides/_rels/slide89.xml.rels><?xml version="1.0" encoding="UTF-8" standalone="yes"?>
<Relationships xmlns="http://schemas.openxmlformats.org/package/2006/relationships"><Relationship Id="rId8" Type="http://schemas.openxmlformats.org/officeDocument/2006/relationships/image" Target="../media/image103.png"/><Relationship Id="rId13" Type="http://schemas.openxmlformats.org/officeDocument/2006/relationships/hyperlink" Target="https://vk.com/mispps" TargetMode="External"/><Relationship Id="rId3" Type="http://schemas.openxmlformats.org/officeDocument/2006/relationships/image" Target="../media/image100.png"/><Relationship Id="rId7" Type="http://schemas.openxmlformats.org/officeDocument/2006/relationships/hyperlink" Target="https://www.facebook.com/mispps" TargetMode="External"/><Relationship Id="rId12" Type="http://schemas.openxmlformats.org/officeDocument/2006/relationships/image" Target="../media/image10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2.png"/><Relationship Id="rId11" Type="http://schemas.openxmlformats.org/officeDocument/2006/relationships/hyperlink" Target="https://plus.google.com/+Mispps/" TargetMode="External"/><Relationship Id="rId5" Type="http://schemas.openxmlformats.org/officeDocument/2006/relationships/image" Target="../media/image101.png"/><Relationship Id="rId10" Type="http://schemas.openxmlformats.org/officeDocument/2006/relationships/image" Target="../media/image10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19" name="Image 3" descr="animation3.gif"/>
          <p:cNvPicPr>
            <a:picLocks noChangeAspect="1"/>
          </p:cNvPicPr>
          <p:nvPr/>
        </p:nvPicPr>
        <p:blipFill>
          <a:blip r:embed="rId3"/>
          <a:srcRect l="3331" t="2769" r="2597" b="7964"/>
          <a:stretch>
            <a:fillRect/>
          </a:stretch>
        </p:blipFill>
        <p:spPr bwMode="auto">
          <a:xfrm>
            <a:off x="79213" y="-9502"/>
            <a:ext cx="10369550" cy="6858000"/>
          </a:xfrm>
          <a:prstGeom prst="rect">
            <a:avLst/>
          </a:prstGeom>
          <a:noFill/>
          <a:ln w="9525">
            <a:noFill/>
            <a:miter lim="800000"/>
            <a:headEnd/>
            <a:tailEnd/>
          </a:ln>
        </p:spPr>
      </p:pic>
      <p:pic>
        <p:nvPicPr>
          <p:cNvPr id="13" name="Picture 2" descr="http://3.bp.blogspot.com/-r6HM6KE57Dc/TzMsOjLvfaI/AAAAAAAACT8/u7-wAM1dZcc/s1600/0k0289_gif-sicodelicos-02.gif"/>
          <p:cNvPicPr>
            <a:picLocks noChangeAspect="1" noChangeArrowheads="1" noCrop="1"/>
          </p:cNvPicPr>
          <p:nvPr/>
        </p:nvPicPr>
        <p:blipFill>
          <a:blip r:embed="rId4">
            <a:duotone>
              <a:schemeClr val="accent1">
                <a:shade val="45000"/>
                <a:satMod val="135000"/>
              </a:schemeClr>
              <a:prstClr val="white"/>
            </a:duotone>
            <a:lum bright="-20000" contrast="100000"/>
          </a:blip>
          <a:srcRect/>
          <a:stretch>
            <a:fillRect/>
          </a:stretch>
        </p:blipFill>
        <p:spPr bwMode="auto">
          <a:xfrm>
            <a:off x="79213" y="-69850"/>
            <a:ext cx="10369550" cy="6858000"/>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6803" name="1 Marcador de fecha"/>
          <p:cNvSpPr txBox="1">
            <a:spLocks noGrp="1"/>
          </p:cNvSpPr>
          <p:nvPr/>
        </p:nvSpPr>
        <p:spPr bwMode="auto">
          <a:xfrm>
            <a:off x="7615155" y="6143644"/>
            <a:ext cx="2419562" cy="476250"/>
          </a:xfrm>
          <a:prstGeom prst="rect">
            <a:avLst/>
          </a:prstGeom>
          <a:noFill/>
          <a:ln w="9525">
            <a:noFill/>
            <a:miter lim="800000"/>
            <a:headEnd/>
            <a:tailEnd/>
          </a:ln>
        </p:spPr>
        <p:txBody>
          <a:bodyPr/>
          <a:lstStyle/>
          <a:p>
            <a:fld id="{1C6C7FF3-F8A5-4574-A372-9128BEC68558}" type="datetime1">
              <a:rPr lang="es-ES_tradnl" sz="2000" b="1">
                <a:latin typeface="Arial" charset="0"/>
              </a:rPr>
              <a:pPr/>
              <a:t>23/12/2019</a:t>
            </a:fld>
            <a:endParaRPr lang="es-ES_tradnl" sz="2000" b="1" dirty="0">
              <a:latin typeface="Arial" charset="0"/>
            </a:endParaRPr>
          </a:p>
        </p:txBody>
      </p:sp>
      <p:pic>
        <p:nvPicPr>
          <p:cNvPr id="76809" name="Picture 15" descr="butlets_100"/>
          <p:cNvPicPr>
            <a:picLocks noChangeAspect="1" noChangeArrowheads="1" noCrop="1"/>
          </p:cNvPicPr>
          <p:nvPr/>
        </p:nvPicPr>
        <p:blipFill>
          <a:blip r:embed="rId5"/>
          <a:srcRect/>
          <a:stretch>
            <a:fillRect/>
          </a:stretch>
        </p:blipFill>
        <p:spPr bwMode="auto">
          <a:xfrm>
            <a:off x="2353805" y="256010"/>
            <a:ext cx="673301" cy="932061"/>
          </a:xfrm>
          <a:prstGeom prst="rect">
            <a:avLst/>
          </a:prstGeom>
          <a:noFill/>
          <a:ln w="9525">
            <a:noFill/>
            <a:miter lim="800000"/>
            <a:headEnd/>
            <a:tailEnd/>
          </a:ln>
        </p:spPr>
      </p:pic>
      <p:pic>
        <p:nvPicPr>
          <p:cNvPr id="76810" name="Picture 16" descr="butlets_100"/>
          <p:cNvPicPr>
            <a:picLocks noChangeAspect="1" noChangeArrowheads="1" noCrop="1"/>
          </p:cNvPicPr>
          <p:nvPr/>
        </p:nvPicPr>
        <p:blipFill>
          <a:blip r:embed="rId5"/>
          <a:srcRect/>
          <a:stretch>
            <a:fillRect/>
          </a:stretch>
        </p:blipFill>
        <p:spPr bwMode="auto">
          <a:xfrm flipV="1">
            <a:off x="8054649" y="848271"/>
            <a:ext cx="673301" cy="556765"/>
          </a:xfrm>
          <a:prstGeom prst="rect">
            <a:avLst/>
          </a:prstGeom>
          <a:noFill/>
          <a:ln w="9525">
            <a:noFill/>
            <a:miter lim="800000"/>
            <a:headEnd/>
            <a:tailEnd/>
          </a:ln>
        </p:spPr>
      </p:pic>
      <p:sp>
        <p:nvSpPr>
          <p:cNvPr id="2" name="WordArt 5"/>
          <p:cNvSpPr>
            <a:spLocks noChangeArrowheads="1" noChangeShapeType="1" noTextEdit="1"/>
          </p:cNvSpPr>
          <p:nvPr/>
        </p:nvSpPr>
        <p:spPr bwMode="auto">
          <a:xfrm>
            <a:off x="790699" y="1126654"/>
            <a:ext cx="9244017" cy="4228199"/>
          </a:xfrm>
          <a:prstGeom prst="rect">
            <a:avLst/>
          </a:prstGeom>
        </p:spPr>
        <p:txBody>
          <a:bodyPr wrap="none" fromWordArt="1">
            <a:prstTxWarp prst="textDoubleWave1">
              <a:avLst>
                <a:gd name="adj1" fmla="val 6500"/>
                <a:gd name="adj2" fmla="val 0"/>
              </a:avLst>
            </a:prstTxWarp>
          </a:bodyPr>
          <a:lstStyle/>
          <a:p>
            <a:pPr algn="ctr"/>
            <a:r>
              <a:rPr lang="es-ES" sz="3600" b="1" kern="10" spc="-360" dirty="0" smtClean="0">
                <a:ln w="25400">
                  <a:solidFill>
                    <a:srgbClr val="FF0000"/>
                  </a:solidFill>
                  <a:round/>
                  <a:headEnd/>
                  <a:tailEnd/>
                </a:ln>
                <a:solidFill>
                  <a:srgbClr val="FFFF00"/>
                </a:solidFill>
                <a:effectLst>
                  <a:outerShdw dist="125724" dir="18900000" algn="ctr" rotWithShape="0">
                    <a:srgbClr val="000099"/>
                  </a:outerShdw>
                </a:effectLst>
                <a:latin typeface="Arial" pitchFamily="34" charset="0"/>
                <a:ea typeface="Arial Unicode MS"/>
                <a:cs typeface="Arial" pitchFamily="34" charset="0"/>
              </a:rPr>
              <a:t>El  Gordo </a:t>
            </a:r>
          </a:p>
          <a:p>
            <a:pPr algn="ctr"/>
            <a:r>
              <a:rPr lang="es-ES" sz="3600" b="1" kern="10" spc="-360" dirty="0" smtClean="0">
                <a:ln w="25400">
                  <a:solidFill>
                    <a:srgbClr val="FF0000"/>
                  </a:solidFill>
                  <a:round/>
                  <a:headEnd/>
                  <a:tailEnd/>
                </a:ln>
                <a:solidFill>
                  <a:srgbClr val="FFFF00"/>
                </a:solidFill>
                <a:effectLst>
                  <a:outerShdw dist="125724" dir="18900000" algn="ctr" rotWithShape="0">
                    <a:srgbClr val="000099"/>
                  </a:outerShdw>
                </a:effectLst>
                <a:latin typeface="Arial" pitchFamily="34" charset="0"/>
                <a:ea typeface="Arial Unicode MS"/>
                <a:cs typeface="Arial" pitchFamily="34" charset="0"/>
              </a:rPr>
              <a:t>de  la</a:t>
            </a:r>
          </a:p>
          <a:p>
            <a:pPr algn="ctr"/>
            <a:r>
              <a:rPr lang="es-ES" sz="3600" b="1" kern="10" spc="-360" dirty="0" smtClean="0">
                <a:ln w="25400">
                  <a:solidFill>
                    <a:srgbClr val="FF0000"/>
                  </a:solidFill>
                  <a:round/>
                  <a:headEnd/>
                  <a:tailEnd/>
                </a:ln>
                <a:solidFill>
                  <a:srgbClr val="FFFF00"/>
                </a:solidFill>
                <a:effectLst>
                  <a:outerShdw dist="125724" dir="18900000" algn="ctr" rotWithShape="0">
                    <a:srgbClr val="000099"/>
                  </a:outerShdw>
                </a:effectLst>
                <a:latin typeface="Arial" pitchFamily="34" charset="0"/>
                <a:ea typeface="Arial Unicode MS"/>
                <a:cs typeface="Arial" pitchFamily="34" charset="0"/>
              </a:rPr>
              <a:t>Navidad   2019</a:t>
            </a:r>
            <a:endPar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pitchFamily="34" charset="0"/>
              <a:ea typeface="Arial Unicode MS"/>
              <a:cs typeface="Arial" pitchFamily="34" charset="0"/>
            </a:endParaRPr>
          </a:p>
        </p:txBody>
      </p:sp>
      <p:pic>
        <p:nvPicPr>
          <p:cNvPr id="9" name="Image 2" descr="swirlrainbw3.gif"/>
          <p:cNvPicPr>
            <a:picLocks noChangeAspect="1"/>
          </p:cNvPicPr>
          <p:nvPr/>
        </p:nvPicPr>
        <p:blipFill>
          <a:blip r:embed="rId6" cstate="print"/>
          <a:srcRect/>
          <a:stretch>
            <a:fillRect/>
          </a:stretch>
        </p:blipFill>
        <p:spPr bwMode="auto">
          <a:xfrm rot="5400000">
            <a:off x="-3389393" y="3389395"/>
            <a:ext cx="6858000" cy="79212"/>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6980156" y="3389394"/>
            <a:ext cx="6858000" cy="79212"/>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10800000">
            <a:off x="0" y="0"/>
            <a:ext cx="10369550" cy="69850"/>
          </a:xfrm>
          <a:prstGeom prst="rect">
            <a:avLst/>
          </a:prstGeom>
          <a:noFill/>
          <a:ln w="9525">
            <a:no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10800000">
            <a:off x="0" y="6788150"/>
            <a:ext cx="10369550" cy="69850"/>
          </a:xfrm>
          <a:prstGeom prst="rect">
            <a:avLst/>
          </a:prstGeom>
          <a:noFill/>
          <a:ln w="9525">
            <a:noFill/>
            <a:miter lim="800000"/>
            <a:headEnd/>
            <a:tailEnd/>
          </a:ln>
        </p:spPr>
      </p:pic>
      <p:pic>
        <p:nvPicPr>
          <p:cNvPr id="14" name="Picture 2" descr="CARA"/>
          <p:cNvPicPr>
            <a:picLocks noChangeAspect="1" noChangeArrowheads="1"/>
          </p:cNvPicPr>
          <p:nvPr/>
        </p:nvPicPr>
        <p:blipFill>
          <a:blip r:embed="rId7" cstate="print"/>
          <a:srcRect/>
          <a:stretch>
            <a:fillRect/>
          </a:stretch>
        </p:blipFill>
        <p:spPr bwMode="auto">
          <a:xfrm>
            <a:off x="285232" y="5436354"/>
            <a:ext cx="1010935" cy="1061382"/>
          </a:xfrm>
          <a:prstGeom prst="rect">
            <a:avLst/>
          </a:prstGeom>
          <a:noFill/>
          <a:ln w="38100">
            <a:solidFill>
              <a:srgbClr val="1CDEF8"/>
            </a:solidFill>
            <a:miter lim="800000"/>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03572" y="188641"/>
            <a:ext cx="885732" cy="1066800"/>
          </a:xfrm>
          <a:prstGeom prst="rect">
            <a:avLst/>
          </a:prstGeom>
          <a:noFill/>
          <a:ln w="9525">
            <a:noFill/>
            <a:miter lim="800000"/>
            <a:headEnd/>
            <a:tailEnd/>
          </a:ln>
        </p:spPr>
      </p:pic>
      <p:pic>
        <p:nvPicPr>
          <p:cNvPr id="16" name="Picture 8"/>
          <p:cNvPicPr>
            <a:picLocks noChangeAspect="1" noChangeArrowheads="1"/>
          </p:cNvPicPr>
          <p:nvPr/>
        </p:nvPicPr>
        <p:blipFill>
          <a:blip r:embed="rId9" cstate="print"/>
          <a:srcRect/>
          <a:stretch>
            <a:fillRect/>
          </a:stretch>
        </p:blipFill>
        <p:spPr bwMode="auto">
          <a:xfrm>
            <a:off x="530210" y="764704"/>
            <a:ext cx="1162973" cy="723900"/>
          </a:xfrm>
          <a:prstGeom prst="rect">
            <a:avLst/>
          </a:prstGeom>
          <a:noFill/>
          <a:ln w="9525">
            <a:noFill/>
            <a:round/>
            <a:headEnd/>
            <a:tailEnd/>
          </a:ln>
        </p:spPr>
      </p:pic>
      <p:pic>
        <p:nvPicPr>
          <p:cNvPr id="17" name="Picture 6" descr="http://www.nombres-animados.net/Letra-J/Jose-Luis/Nombre-animado-Jose-Luis-04.gif"/>
          <p:cNvPicPr>
            <a:picLocks noChangeAspect="1" noChangeArrowheads="1" noCrop="1"/>
          </p:cNvPicPr>
          <p:nvPr/>
        </p:nvPicPr>
        <p:blipFill>
          <a:blip r:embed="rId10">
            <a:duotone>
              <a:prstClr val="black"/>
              <a:schemeClr val="accent2">
                <a:tint val="45000"/>
                <a:satMod val="400000"/>
              </a:schemeClr>
            </a:duotone>
            <a:lum bright="-6000" contrast="65000"/>
          </a:blip>
          <a:srcRect/>
          <a:stretch>
            <a:fillRect/>
          </a:stretch>
        </p:blipFill>
        <p:spPr bwMode="auto">
          <a:xfrm>
            <a:off x="1438040" y="5611366"/>
            <a:ext cx="2278077" cy="934064"/>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00" advTm="10000">
        <p14:prism/>
        <p:sndAc>
          <p:stSnd>
            <p:snd r:embed="rId2" name="Silvia Marsó, Zori y Santos - 'EL GORDO DE NAVIDAD' - Revista Musical Española.wav"/>
          </p:stSnd>
        </p:sndAc>
      </p:transition>
    </mc:Choice>
    <mc:Fallback>
      <p:transition spd="slow" advTm="10000">
        <p:fade/>
        <p:sndAc>
          <p:stSnd>
            <p:snd r:embed="rId2" name="Silvia Marsó, Zori y Santos - 'EL GORDO DE NAVIDAD' - Revista Musical Español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3"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fltVal val="0"/>
                                          </p:val>
                                        </p:tav>
                                        <p:tav tm="100000">
                                          <p:val>
                                            <p:strVal val="#ppt_h"/>
                                          </p:val>
                                        </p:tav>
                                      </p:tavLst>
                                    </p:anim>
                                    <p:animEffect transition="in" filter="fade">
                                      <p:cBhvr>
                                        <p:cTn id="13" dur="2000"/>
                                        <p:tgtEl>
                                          <p:spTgt spid="2"/>
                                        </p:tgtEl>
                                      </p:cBhvr>
                                    </p:animEffect>
                                  </p:childTnLst>
                                </p:cTn>
                              </p:par>
                            </p:childTnLst>
                          </p:cTn>
                        </p:par>
                        <p:par>
                          <p:cTn id="14" fill="hold">
                            <p:stCondLst>
                              <p:cond delay="2000"/>
                            </p:stCondLst>
                            <p:childTnLst>
                              <p:par>
                                <p:cTn id="15" presetID="22" presetClass="emph" presetSubtype="0" repeatCount="indefinite" fill="hold" grpId="1" nodeType="afterEffect">
                                  <p:stCondLst>
                                    <p:cond delay="0"/>
                                  </p:stCondLst>
                                  <p:childTnLst>
                                    <p:animClr clrSpc="hsl" dir="cw">
                                      <p:cBhvr override="childStyle">
                                        <p:cTn id="16" dur="500" fill="hold"/>
                                        <p:tgtEl>
                                          <p:spTgt spid="2"/>
                                        </p:tgtEl>
                                        <p:attrNameLst>
                                          <p:attrName>style.color</p:attrName>
                                        </p:attrNameLst>
                                      </p:cBhvr>
                                      <p:by>
                                        <p:hsl h="-7200000" s="0" l="0"/>
                                      </p:by>
                                    </p:animClr>
                                    <p:animClr clrSpc="hsl" dir="cw">
                                      <p:cBhvr>
                                        <p:cTn id="17" dur="500" fill="hold"/>
                                        <p:tgtEl>
                                          <p:spTgt spid="2"/>
                                        </p:tgtEl>
                                        <p:attrNameLst>
                                          <p:attrName>fillcolor</p:attrName>
                                        </p:attrNameLst>
                                      </p:cBhvr>
                                      <p:by>
                                        <p:hsl h="-7200000" s="0" l="0"/>
                                      </p:by>
                                    </p:animClr>
                                    <p:animClr clrSpc="hsl" dir="cw">
                                      <p:cBhvr>
                                        <p:cTn id="18" dur="500" fill="hold"/>
                                        <p:tgtEl>
                                          <p:spTgt spid="2"/>
                                        </p:tgtEl>
                                        <p:attrNameLst>
                                          <p:attrName>stroke.color</p:attrName>
                                        </p:attrNameLst>
                                      </p:cBhvr>
                                      <p:by>
                                        <p:hsl h="-7200000" s="0" l="0"/>
                                      </p:by>
                                    </p:animClr>
                                    <p:set>
                                      <p:cBhvr>
                                        <p:cTn id="19"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4996" name="Picture 4" descr="-SORTEEHU754--644x362"/>
          <p:cNvPicPr>
            <a:picLocks noChangeAspect="1" noChangeArrowheads="1"/>
          </p:cNvPicPr>
          <p:nvPr/>
        </p:nvPicPr>
        <p:blipFill>
          <a:blip r:embed="rId3"/>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26590, El Gordo de la Lotería de Navidad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998"/>
            <a:ext cx="10392748" cy="6889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9559391"/>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pic>
        <p:nvPicPr>
          <p:cNvPr id="78852" name="Picture 4" descr="2011_11_15_dkrG6TBUP3U08kDCRE5ku2"/>
          <p:cNvPicPr>
            <a:picLocks noChangeAspect="1" noChangeArrowheads="1"/>
          </p:cNvPicPr>
          <p:nvPr/>
        </p:nvPicPr>
        <p:blipFill>
          <a:blip r:embed="rId3"/>
          <a:srcRect t="17043" b="17332"/>
          <a:stretch>
            <a:fillRect/>
          </a:stretch>
        </p:blipFill>
        <p:spPr bwMode="auto">
          <a:xfrm>
            <a:off x="0" y="-142900"/>
            <a:ext cx="10369550" cy="70009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número 26.590, el Gordo, vendido en su mayor parte en Salou"/>
          <p:cNvPicPr>
            <a:picLocks noChangeAspect="1" noChangeArrowheads="1"/>
          </p:cNvPicPr>
          <p:nvPr/>
        </p:nvPicPr>
        <p:blipFill rotWithShape="1">
          <a:blip r:embed="rId2">
            <a:extLst>
              <a:ext uri="{28A0092B-C50C-407E-A947-70E740481C1C}">
                <a14:useLocalDpi xmlns:a14="http://schemas.microsoft.com/office/drawing/2010/main" val="0"/>
              </a:ext>
            </a:extLst>
          </a:blip>
          <a:srcRect b="13692"/>
          <a:stretch/>
        </p:blipFill>
        <p:spPr bwMode="auto">
          <a:xfrm>
            <a:off x="-503857" y="-26318"/>
            <a:ext cx="13131282" cy="6884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565931"/>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30594"/>
            <a:ext cx="10369550" cy="6877050"/>
          </a:xfrm>
          <a:prstGeom prst="rect">
            <a:avLst/>
          </a:prstGeom>
          <a:noFill/>
          <a:ln w="9525">
            <a:noFill/>
            <a:miter lim="800000"/>
            <a:headEnd/>
            <a:tailEnd/>
          </a:ln>
        </p:spPr>
      </p:pic>
      <p:sp>
        <p:nvSpPr>
          <p:cNvPr id="2" name="1 Rectángulo"/>
          <p:cNvSpPr/>
          <p:nvPr/>
        </p:nvSpPr>
        <p:spPr>
          <a:xfrm>
            <a:off x="1440359" y="751344"/>
            <a:ext cx="8137003" cy="5539978"/>
          </a:xfrm>
          <a:prstGeom prst="rect">
            <a:avLst/>
          </a:prstGeom>
          <a:solidFill>
            <a:srgbClr val="FFFF00"/>
          </a:solidFill>
          <a:ln>
            <a:solidFill>
              <a:srgbClr val="FF0000"/>
            </a:solidFill>
          </a:ln>
        </p:spPr>
        <p:txBody>
          <a:bodyPr wrap="square">
            <a:spAutoFit/>
          </a:bodyPr>
          <a:lstStyle/>
          <a:p>
            <a:pPr algn="ctr"/>
            <a:r>
              <a:rPr lang="es-ES" sz="2800" dirty="0">
                <a:latin typeface="Arial Black" pitchFamily="34" charset="0"/>
              </a:rPr>
              <a:t>El 26.590, el 'Gordo' del Sorteo de Navidad 2019</a:t>
            </a:r>
          </a:p>
          <a:p>
            <a:pPr algn="ctr"/>
            <a:endParaRPr lang="es-ES" sz="2800" dirty="0">
              <a:latin typeface="Arial Black" pitchFamily="34" charset="0"/>
            </a:endParaRPr>
          </a:p>
          <a:p>
            <a:pPr algn="ctr"/>
            <a:r>
              <a:rPr lang="es-ES" sz="2800" dirty="0">
                <a:latin typeface="Arial Black" pitchFamily="34" charset="0"/>
              </a:rPr>
              <a:t>El número 26.590 ha resultado agraciado con el Gordo, el primer premio del Sorteo Extraordinario de Lotería de Navidad, dotado con 4.000.000 euros a la serie. Se trata de uno de los 'gordos' más madrugadores de la historia, pero no ha conseguido adelantar al de 2004, que apareció a las 9.16 horas.</a:t>
            </a:r>
          </a:p>
          <a:p>
            <a:endParaRPr lang="es-ES" dirty="0"/>
          </a:p>
        </p:txBody>
      </p:sp>
    </p:spTree>
    <p:extLst>
      <p:ext uri="{BB962C8B-B14F-4D97-AF65-F5344CB8AC3E}">
        <p14:creationId xmlns:p14="http://schemas.microsoft.com/office/powerpoint/2010/main" val="2242153494"/>
      </p:ext>
    </p:extLst>
  </p:cSld>
  <p:clrMapOvr>
    <a:masterClrMapping/>
  </p:clrMapOvr>
  <mc:AlternateContent xmlns:mc="http://schemas.openxmlformats.org/markup-compatibility/2006" xmlns:p14="http://schemas.microsoft.com/office/powerpoint/2010/main">
    <mc:Choice Requires="p14">
      <p:transition spd="slow" p14:dur="12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l 26.590, el 'Gordo' del Sorteo de Navidad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49" y="-18628"/>
            <a:ext cx="10593916" cy="6876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044653"/>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Gordo de nav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297" y="-387424"/>
            <a:ext cx="10559724" cy="72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7256050"/>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30594"/>
            <a:ext cx="10369550" cy="6877050"/>
          </a:xfrm>
          <a:prstGeom prst="rect">
            <a:avLst/>
          </a:prstGeom>
          <a:noFill/>
          <a:ln w="9525">
            <a:noFill/>
            <a:miter lim="800000"/>
            <a:headEnd/>
            <a:tailEnd/>
          </a:ln>
        </p:spPr>
      </p:pic>
      <p:sp>
        <p:nvSpPr>
          <p:cNvPr id="2" name="1 Rectángulo"/>
          <p:cNvSpPr/>
          <p:nvPr/>
        </p:nvSpPr>
        <p:spPr>
          <a:xfrm>
            <a:off x="1456482" y="961107"/>
            <a:ext cx="7704856" cy="4893647"/>
          </a:xfrm>
          <a:prstGeom prst="rect">
            <a:avLst/>
          </a:prstGeom>
          <a:solidFill>
            <a:srgbClr val="FFFF00"/>
          </a:solidFill>
          <a:ln>
            <a:solidFill>
              <a:schemeClr val="tx1"/>
            </a:solidFill>
            <a:prstDash val="dash"/>
          </a:ln>
        </p:spPr>
        <p:txBody>
          <a:bodyPr wrap="square">
            <a:spAutoFit/>
          </a:bodyPr>
          <a:lstStyle/>
          <a:p>
            <a:pPr algn="ctr"/>
            <a:r>
              <a:rPr lang="es-ES" sz="2400" dirty="0">
                <a:latin typeface="Arial Black" pitchFamily="34" charset="0"/>
              </a:rPr>
              <a:t>El Gordo ha caído en Salou (Tarragona), donde se han vendido 90 series y en Salamanca, donde se han vendido 25. Además, en la provincia de Alicante se han repartido 40 series en tres localidades: en dos </a:t>
            </a:r>
            <a:r>
              <a:rPr lang="es-ES" sz="2400" dirty="0" err="1">
                <a:latin typeface="Arial Black" pitchFamily="34" charset="0"/>
              </a:rPr>
              <a:t>adminitraciones</a:t>
            </a:r>
            <a:r>
              <a:rPr lang="es-ES" sz="2400" dirty="0">
                <a:latin typeface="Arial Black" pitchFamily="34" charset="0"/>
              </a:rPr>
              <a:t> de San Vicente del </a:t>
            </a:r>
            <a:r>
              <a:rPr lang="es-ES" sz="2400" dirty="0" err="1">
                <a:latin typeface="Arial Black" pitchFamily="34" charset="0"/>
              </a:rPr>
              <a:t>Raspeig</a:t>
            </a:r>
            <a:r>
              <a:rPr lang="es-ES" sz="2400" dirty="0">
                <a:latin typeface="Arial Black" pitchFamily="34" charset="0"/>
              </a:rPr>
              <a:t>, Alcoy y </a:t>
            </a:r>
            <a:r>
              <a:rPr lang="es-ES" sz="2400" dirty="0" err="1">
                <a:latin typeface="Arial Black" pitchFamily="34" charset="0"/>
              </a:rPr>
              <a:t>Moraira</a:t>
            </a:r>
            <a:r>
              <a:rPr lang="es-ES" sz="2400" dirty="0">
                <a:latin typeface="Arial Black" pitchFamily="34" charset="0"/>
              </a:rPr>
              <a:t>. Además, en Barcelona capital se han vendido cinco series y en </a:t>
            </a:r>
            <a:r>
              <a:rPr lang="es-ES" sz="2400" dirty="0" err="1">
                <a:latin typeface="Arial Black" pitchFamily="34" charset="0"/>
              </a:rPr>
              <a:t>Súria</a:t>
            </a:r>
            <a:r>
              <a:rPr lang="es-ES" sz="2400" dirty="0">
                <a:latin typeface="Arial Black" pitchFamily="34" charset="0"/>
              </a:rPr>
              <a:t> (Barcelona), otras dos. También se han vendido alguna serie del primer premio en Las Torres de Cotillas y </a:t>
            </a:r>
            <a:r>
              <a:rPr lang="es-ES" sz="2400" dirty="0" err="1">
                <a:latin typeface="Arial Black" pitchFamily="34" charset="0"/>
              </a:rPr>
              <a:t>Beniajan</a:t>
            </a:r>
            <a:r>
              <a:rPr lang="es-ES" sz="2400" dirty="0">
                <a:latin typeface="Arial Black" pitchFamily="34" charset="0"/>
              </a:rPr>
              <a:t> (Murcia), en la </a:t>
            </a:r>
            <a:r>
              <a:rPr lang="es-ES" sz="2400" dirty="0" err="1">
                <a:latin typeface="Arial Black" pitchFamily="34" charset="0"/>
              </a:rPr>
              <a:t>Adminitración</a:t>
            </a:r>
            <a:r>
              <a:rPr lang="es-ES" sz="2400" dirty="0">
                <a:latin typeface="Arial Black" pitchFamily="34" charset="0"/>
              </a:rPr>
              <a:t> Doña Manolita de Madrid, y en Sevilla.</a:t>
            </a:r>
          </a:p>
        </p:txBody>
      </p:sp>
    </p:spTree>
    <p:extLst>
      <p:ext uri="{BB962C8B-B14F-4D97-AF65-F5344CB8AC3E}">
        <p14:creationId xmlns:p14="http://schemas.microsoft.com/office/powerpoint/2010/main" val="1087744928"/>
      </p:ext>
    </p:extLst>
  </p:cSld>
  <p:clrMapOvr>
    <a:masterClrMapping/>
  </p:clrMapOvr>
  <mc:AlternateContent xmlns:mc="http://schemas.openxmlformats.org/markup-compatibility/2006" xmlns:p14="http://schemas.microsoft.com/office/powerpoint/2010/main">
    <mc:Choice Requires="p14">
      <p:transition spd="slow" p14:dur="120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cdn.20m.es/img2/recortes/2016/12/22/394983-944-651.jpg"/>
          <p:cNvPicPr>
            <a:picLocks noChangeAspect="1" noChangeArrowheads="1"/>
          </p:cNvPicPr>
          <p:nvPr/>
        </p:nvPicPr>
        <p:blipFill>
          <a:blip r:embed="rId2"/>
          <a:srcRect/>
          <a:stretch>
            <a:fillRect/>
          </a:stretch>
        </p:blipFill>
        <p:spPr bwMode="auto">
          <a:xfrm>
            <a:off x="-1" y="-171400"/>
            <a:ext cx="10455200" cy="70294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0900" name="Picture 4" descr="gordo-loteria-navidad-465x315"/>
          <p:cNvPicPr>
            <a:picLocks noChangeAspect="1" noChangeArrowheads="1"/>
          </p:cNvPicPr>
          <p:nvPr/>
        </p:nvPicPr>
        <p:blipFill>
          <a:blip r:embed="rId3"/>
          <a:srcRect/>
          <a:stretch>
            <a:fillRect/>
          </a:stretch>
        </p:blipFill>
        <p:spPr bwMode="auto">
          <a:xfrm>
            <a:off x="203431" y="188914"/>
            <a:ext cx="9881677" cy="648017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7827" name="Rectangle 3"/>
          <p:cNvSpPr>
            <a:spLocks noChangeArrowheads="1"/>
          </p:cNvSpPr>
          <p:nvPr/>
        </p:nvSpPr>
        <p:spPr bwMode="auto">
          <a:xfrm>
            <a:off x="1053128" y="1603519"/>
            <a:ext cx="8166021" cy="4031873"/>
          </a:xfrm>
          <a:prstGeom prst="rect">
            <a:avLst/>
          </a:prstGeom>
          <a:solidFill>
            <a:srgbClr val="FFFF00"/>
          </a:solidFill>
          <a:ln w="76200">
            <a:solidFill>
              <a:srgbClr val="FF0000"/>
            </a:solidFill>
            <a:prstDash val="sysDot"/>
            <a:miter lim="800000"/>
            <a:headEnd/>
            <a:tailEnd/>
          </a:ln>
          <a:effectLst/>
        </p:spPr>
        <p:txBody>
          <a:bodyPr wrap="square" anchor="ctr">
            <a:spAutoFit/>
          </a:bodyPr>
          <a:lstStyle/>
          <a:p>
            <a:pPr algn="ctr"/>
            <a:r>
              <a:rPr lang="es-ES" sz="2800" i="1" dirty="0" smtClean="0"/>
              <a:t>El </a:t>
            </a:r>
            <a:r>
              <a:rPr lang="es-ES" sz="3200" b="1" i="1" dirty="0"/>
              <a:t>Sorteo Extraordinario de Navidad</a:t>
            </a:r>
            <a:r>
              <a:rPr lang="es-ES" sz="3200" i="1" dirty="0"/>
              <a:t>, también conocido como </a:t>
            </a:r>
            <a:r>
              <a:rPr lang="es-ES" sz="3200" b="1" i="1" dirty="0"/>
              <a:t>Sorteo</a:t>
            </a:r>
            <a:r>
              <a:rPr lang="es-ES" sz="3200" i="1" dirty="0"/>
              <a:t> o </a:t>
            </a:r>
            <a:r>
              <a:rPr lang="es-ES" sz="3200" b="1" i="1" dirty="0"/>
              <a:t>Lotería de Navidad</a:t>
            </a:r>
            <a:r>
              <a:rPr lang="es-ES" sz="3200" i="1" dirty="0"/>
              <a:t>, es uno de los sorteos de lotería más populares que se celebra en España cada 22 de diciembre, y que tiene lugar, generalmente, en el salón </a:t>
            </a:r>
            <a:r>
              <a:rPr lang="es-ES" sz="3200" i="1" dirty="0" smtClean="0"/>
              <a:t>del Teatro Real en </a:t>
            </a:r>
            <a:r>
              <a:rPr lang="es-ES" sz="3200" i="1" dirty="0"/>
              <a:t>Madrid. El premio máximo recibe el nombre de </a:t>
            </a:r>
            <a:r>
              <a:rPr lang="es-ES" sz="3200" b="1" i="1" dirty="0"/>
              <a:t>El Gordo</a:t>
            </a:r>
            <a:r>
              <a:rPr lang="es-ES" sz="3200" i="1" dirty="0"/>
              <a:t>, </a:t>
            </a:r>
          </a:p>
        </p:txBody>
      </p:sp>
    </p:spTree>
  </p:cSld>
  <p:clrMapOvr>
    <a:masterClrMapping/>
  </p:clrMapOvr>
  <mc:AlternateContent xmlns:mc="http://schemas.openxmlformats.org/markup-compatibility/2006" xmlns:p14="http://schemas.microsoft.com/office/powerpoint/2010/main">
    <mc:Choice Requires="p14">
      <p:transition spd="slow" p14:dur="12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30594"/>
            <a:ext cx="10369550" cy="6877050"/>
          </a:xfrm>
          <a:prstGeom prst="rect">
            <a:avLst/>
          </a:prstGeom>
          <a:noFill/>
          <a:ln w="9525">
            <a:noFill/>
            <a:miter lim="800000"/>
            <a:headEnd/>
            <a:tailEnd/>
          </a:ln>
        </p:spPr>
      </p:pic>
      <p:sp>
        <p:nvSpPr>
          <p:cNvPr id="5" name="4 Rectángulo"/>
          <p:cNvSpPr/>
          <p:nvPr/>
        </p:nvSpPr>
        <p:spPr>
          <a:xfrm>
            <a:off x="1368351" y="2636912"/>
            <a:ext cx="7848872" cy="1200329"/>
          </a:xfrm>
          <a:prstGeom prst="rect">
            <a:avLst/>
          </a:prstGeom>
          <a:noFill/>
        </p:spPr>
        <p:txBody>
          <a:bodyPr wrap="square" lIns="91440" tIns="45720" rIns="91440" bIns="45720">
            <a:spAutoFit/>
          </a:bodyPr>
          <a:lstStyle/>
          <a:p>
            <a:pPr algn="ctr"/>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PREMIADOS</a:t>
            </a:r>
            <a:endParaRPr lang="es-ES" sz="7200" b="1" cap="none" spc="0"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3896377205"/>
      </p:ext>
    </p:extLst>
  </p:cSld>
  <p:clrMapOvr>
    <a:masterClrMapping/>
  </p:clrMapOvr>
  <mc:AlternateContent xmlns:mc="http://schemas.openxmlformats.org/markup-compatibility/2006">
    <mc:Choice xmlns:p14="http://schemas.microsoft.com/office/powerpoint/2010/main" Requires="p14">
      <p:transition spd="slow" p14:dur="1200" advTm="7000">
        <p14:prism/>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l número 26.590, el Gordo, vendido en su mayor parte en Salou (Tarragon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42934"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92388" y="6211669"/>
            <a:ext cx="4248572" cy="646331"/>
          </a:xfrm>
          <a:prstGeom prst="rect">
            <a:avLst/>
          </a:prstGeom>
          <a:solidFill>
            <a:srgbClr val="00FFFF"/>
          </a:solidFill>
        </p:spPr>
        <p:txBody>
          <a:bodyPr wrap="square">
            <a:spAutoFit/>
          </a:bodyPr>
          <a:lstStyle/>
          <a:p>
            <a:pPr algn="ctr"/>
            <a:r>
              <a:rPr lang="es-ES" dirty="0"/>
              <a:t>El número 26.590, el Gordo, vendido en su mayor parte en Salou (Tarragona) </a:t>
            </a:r>
          </a:p>
        </p:txBody>
      </p:sp>
    </p:spTree>
    <p:extLst>
      <p:ext uri="{BB962C8B-B14F-4D97-AF65-F5344CB8AC3E}">
        <p14:creationId xmlns:p14="http://schemas.microsoft.com/office/powerpoint/2010/main" val="3889337895"/>
      </p:ext>
    </p:extLst>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Celebración del Gordo de la Lotería de Navidad en la administración madrileña de Paseo de la Esperanza. "/>
          <p:cNvPicPr>
            <a:picLocks noChangeAspect="1" noChangeArrowheads="1"/>
          </p:cNvPicPr>
          <p:nvPr/>
        </p:nvPicPr>
        <p:blipFill>
          <a:blip r:embed="rId2"/>
          <a:srcRect/>
          <a:stretch>
            <a:fillRect/>
          </a:stretch>
        </p:blipFill>
        <p:spPr bwMode="auto">
          <a:xfrm>
            <a:off x="-458827" y="-606425"/>
            <a:ext cx="11201400" cy="746442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gordo loteria de nav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370"/>
            <a:ext cx="10369550" cy="68446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993087" y="205830"/>
            <a:ext cx="2088430" cy="3970318"/>
          </a:xfrm>
          <a:prstGeom prst="rect">
            <a:avLst/>
          </a:prstGeom>
          <a:solidFill>
            <a:srgbClr val="00FFFF"/>
          </a:solidFill>
          <a:ln>
            <a:solidFill>
              <a:srgbClr val="FF0000"/>
            </a:solidFill>
          </a:ln>
        </p:spPr>
        <p:txBody>
          <a:bodyPr wrap="square">
            <a:spAutoFit/>
          </a:bodyPr>
          <a:lstStyle/>
          <a:p>
            <a:pPr algn="ctr"/>
            <a:r>
              <a:rPr lang="es-ES" b="1" dirty="0"/>
              <a:t>El club de judo </a:t>
            </a:r>
            <a:r>
              <a:rPr lang="es-ES" b="1" dirty="0" err="1"/>
              <a:t>Seiza</a:t>
            </a:r>
            <a:r>
              <a:rPr lang="es-ES" b="1" dirty="0"/>
              <a:t> de Salamanca ha repartido este domingo unos 100 millones de euros tras jugar 25 series del Gordo de Navidad, el número 26590, en participaciones de cinco euros.</a:t>
            </a:r>
          </a:p>
        </p:txBody>
      </p:sp>
    </p:spTree>
    <p:extLst>
      <p:ext uri="{BB962C8B-B14F-4D97-AF65-F5344CB8AC3E}">
        <p14:creationId xmlns:p14="http://schemas.microsoft.com/office/powerpoint/2010/main" val="4149879233"/>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El Mussol del Clot reparte 12 millones del Gor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6398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0279" y="5517232"/>
            <a:ext cx="5112568" cy="1200329"/>
          </a:xfrm>
          <a:prstGeom prst="rect">
            <a:avLst/>
          </a:prstGeom>
          <a:solidFill>
            <a:srgbClr val="10F84D"/>
          </a:solidFill>
        </p:spPr>
        <p:txBody>
          <a:bodyPr wrap="square">
            <a:spAutoFit/>
          </a:bodyPr>
          <a:lstStyle/>
          <a:p>
            <a:pPr algn="ctr"/>
            <a:r>
              <a:rPr lang="es-ES" b="1" dirty="0"/>
              <a:t>El </a:t>
            </a:r>
            <a:r>
              <a:rPr lang="es-ES" b="1" dirty="0" err="1"/>
              <a:t>Mussol</a:t>
            </a:r>
            <a:r>
              <a:rPr lang="es-ES" b="1" dirty="0"/>
              <a:t> del </a:t>
            </a:r>
            <a:r>
              <a:rPr lang="es-ES" b="1" dirty="0" err="1"/>
              <a:t>Clot</a:t>
            </a:r>
            <a:r>
              <a:rPr lang="es-ES" b="1" dirty="0"/>
              <a:t> reparte 12 millones del Gordo</a:t>
            </a:r>
          </a:p>
          <a:p>
            <a:pPr algn="ctr"/>
            <a:r>
              <a:rPr lang="es-ES" b="1" dirty="0"/>
              <a:t>La administración 249 vendió 28 décimos del primer premio y devolvió otros 20 </a:t>
            </a:r>
          </a:p>
        </p:txBody>
      </p:sp>
    </p:spTree>
    <p:extLst>
      <p:ext uri="{BB962C8B-B14F-4D97-AF65-F5344CB8AC3E}">
        <p14:creationId xmlns:p14="http://schemas.microsoft.com/office/powerpoint/2010/main" val="4220834552"/>
      </p:ext>
    </p:extLst>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26" name="Picture 2" descr="El Cachirulo reparte la mayor parte del Gordo entre sus 200 soci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969" y="0"/>
            <a:ext cx="10458400" cy="52292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0" y="5445224"/>
            <a:ext cx="10369549" cy="1200329"/>
          </a:xfrm>
          <a:prstGeom prst="rect">
            <a:avLst/>
          </a:prstGeom>
          <a:solidFill>
            <a:srgbClr val="FFFF00"/>
          </a:solidFill>
        </p:spPr>
        <p:txBody>
          <a:bodyPr wrap="square">
            <a:spAutoFit/>
          </a:bodyPr>
          <a:lstStyle/>
          <a:p>
            <a:pPr algn="ctr"/>
            <a:r>
              <a:rPr lang="es-ES" b="1" dirty="0"/>
              <a:t>El Cachirulo reparte la mayor parte del Gordo entre sus 200 socios</a:t>
            </a:r>
          </a:p>
          <a:p>
            <a:pPr algn="ctr"/>
            <a:r>
              <a:rPr lang="es-ES" b="1" dirty="0"/>
              <a:t>Poco a poco, el centro aragonés se ha llenado de amigos y socios para celebrar este premio millonario. Mari Carmen, una de las agraciadas, ha explicado que tiene cuatro participaciones (lo mismo que un décimo) y que seguramente lo </a:t>
            </a:r>
            <a:r>
              <a:rPr lang="es-ES" b="1" dirty="0" smtClean="0"/>
              <a:t>aprovechara muy bien.</a:t>
            </a:r>
            <a:endParaRPr lang="es-ES" b="1" dirty="0"/>
          </a:p>
        </p:txBody>
      </p:sp>
    </p:spTree>
    <p:extLst>
      <p:ext uri="{BB962C8B-B14F-4D97-AF65-F5344CB8AC3E}">
        <p14:creationId xmlns:p14="http://schemas.microsoft.com/office/powerpoint/2010/main" val="2999724161"/>
      </p:ext>
    </p:extLst>
  </p:cSld>
  <p:clrMapOvr>
    <a:masterClrMapping/>
  </p:clrMapOvr>
  <mc:AlternateContent xmlns:mc="http://schemas.openxmlformats.org/markup-compatibility/2006" xmlns:p14="http://schemas.microsoft.com/office/powerpoint/2010/main">
    <mc:Choice Requires="p14">
      <p:transition spd="slow" p14:dur="1200" advTm="24000">
        <p14:prism/>
      </p:transition>
    </mc:Choice>
    <mc:Fallback xmlns="">
      <p:transition spd="slow" advTm="2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elebraciones en el exterior de la administración de lotería nº 3 de Alco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0520525" cy="682058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239" y="332656"/>
            <a:ext cx="5184775" cy="646331"/>
          </a:xfrm>
          <a:prstGeom prst="rect">
            <a:avLst/>
          </a:prstGeom>
          <a:solidFill>
            <a:srgbClr val="10F84D"/>
          </a:solidFill>
        </p:spPr>
        <p:txBody>
          <a:bodyPr>
            <a:spAutoFit/>
          </a:bodyPr>
          <a:lstStyle/>
          <a:p>
            <a:pPr algn="ctr"/>
            <a:r>
              <a:rPr lang="es-ES" b="1" dirty="0"/>
              <a:t>Alcoy reparte 60 millones del Gordo, una parte a exempleados de Telefónica</a:t>
            </a:r>
          </a:p>
        </p:txBody>
      </p:sp>
    </p:spTree>
    <p:extLst>
      <p:ext uri="{BB962C8B-B14F-4D97-AF65-F5344CB8AC3E}">
        <p14:creationId xmlns:p14="http://schemas.microsoft.com/office/powerpoint/2010/main" val="2930633518"/>
      </p:ext>
    </p:extLst>
  </p:cSld>
  <p:clrMapOvr>
    <a:masterClrMapping/>
  </p:clrMapOvr>
  <mc:AlternateContent xmlns:mc="http://schemas.openxmlformats.org/markup-compatibility/2006">
    <mc:Choice xmlns:p14="http://schemas.microsoft.com/office/powerpoint/2010/main" Requires="p14">
      <p:transition spd="slow" p14:dur="1200" advTm="10000">
        <p14:prism/>
      </p:transition>
    </mc:Choice>
    <mc:Fallback>
      <p:transition spd="slow" advTm="10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66513, el Gordo de la Lotería de Navidad que ha caído íntegro en Madrid"/>
          <p:cNvPicPr>
            <a:picLocks noChangeAspect="1" noChangeArrowheads="1"/>
          </p:cNvPicPr>
          <p:nvPr/>
        </p:nvPicPr>
        <p:blipFill>
          <a:blip r:embed="rId2"/>
          <a:srcRect/>
          <a:stretch>
            <a:fillRect/>
          </a:stretch>
        </p:blipFill>
        <p:spPr bwMode="auto">
          <a:xfrm>
            <a:off x="0" y="0"/>
            <a:ext cx="10715202" cy="685800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1200" advTm="7000">
        <p14:prism/>
      </p:transition>
    </mc:Choice>
    <mc:Fallback>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ueño de la Administración de Sevilla que reparte el 'Gord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8806"/>
            <a:ext cx="10369551" cy="694747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60239" y="5349418"/>
            <a:ext cx="9505056" cy="1477328"/>
          </a:xfrm>
          <a:prstGeom prst="rect">
            <a:avLst/>
          </a:prstGeom>
          <a:solidFill>
            <a:srgbClr val="10F84D"/>
          </a:solidFill>
        </p:spPr>
        <p:txBody>
          <a:bodyPr wrap="square">
            <a:spAutoFit/>
          </a:bodyPr>
          <a:lstStyle/>
          <a:p>
            <a:pPr algn="ctr"/>
            <a:r>
              <a:rPr lang="es-ES" b="1" dirty="0" smtClean="0"/>
              <a:t>El </a:t>
            </a:r>
            <a:r>
              <a:rPr lang="es-ES" b="1" dirty="0"/>
              <a:t>dueño de la Administración de Lotería número 94 'El Atrapa Sueños' del Centro Comercial Alcampo de Sevilla, José María Nogales, que ha vendido una serie del número 26.590, premiado con 'El Gordo' en el sorteo de la Lotería de Navidad, ha expresado este domingo que "es el mayor premio que puede tener un lotero: dar el gordo de Navidad</a:t>
            </a:r>
            <a:r>
              <a:rPr lang="es-ES" b="1" dirty="0" smtClean="0"/>
              <a:t>"</a:t>
            </a:r>
            <a:endParaRPr lang="es-ES" b="1" dirty="0"/>
          </a:p>
        </p:txBody>
      </p:sp>
    </p:spTree>
    <p:extLst>
      <p:ext uri="{BB962C8B-B14F-4D97-AF65-F5344CB8AC3E}">
        <p14:creationId xmlns:p14="http://schemas.microsoft.com/office/powerpoint/2010/main" val="948743625"/>
      </p:ext>
    </p:extLst>
  </p:cSld>
  <p:clrMapOvr>
    <a:masterClrMapping/>
  </p:clrMapOvr>
  <mc:AlternateContent xmlns:mc="http://schemas.openxmlformats.org/markup-compatibility/2006">
    <mc:Choice xmlns:p14="http://schemas.microsoft.com/office/powerpoint/2010/main" Requires="p14">
      <p:transition spd="slow" p14:dur="1200" advTm="21000">
        <p14:prism/>
        <p:sndAc>
          <p:stSnd>
            <p:snd r:embed="rId2" name="05 ven a mi casa esta navidad.wav"/>
          </p:stSnd>
        </p:sndAc>
      </p:transition>
    </mc:Choice>
    <mc:Fallback>
      <p:transition spd="slow" advTm="21000">
        <p:fade/>
        <p:sndAc>
          <p:stSnd>
            <p:snd r:embed="rId2" name="05 ven a mi casa esta navidad.wav"/>
          </p:stSnd>
        </p:sndAc>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El Sorteo de Navidad 2019 reparte casi 50 millones en las ocho provincias andaluzas, la mitad en Utrera (Sevil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4" y="-171400"/>
            <a:ext cx="10375504"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8231" y="4653136"/>
            <a:ext cx="5184775" cy="1754326"/>
          </a:xfrm>
          <a:prstGeom prst="rect">
            <a:avLst/>
          </a:prstGeom>
          <a:solidFill>
            <a:srgbClr val="10F84D"/>
          </a:solidFill>
        </p:spPr>
        <p:txBody>
          <a:bodyPr>
            <a:spAutoFit/>
          </a:bodyPr>
          <a:lstStyle/>
          <a:p>
            <a:r>
              <a:rPr lang="es-ES" dirty="0" smtClean="0"/>
              <a:t>El </a:t>
            </a:r>
            <a:r>
              <a:rPr lang="es-ES" dirty="0"/>
              <a:t>Sorteo Extraordinario de Navidad 2019 de la Lotería Nacional ha repartido casi 50 millones de euros --49,4 millones en concreto-- en las ocho provincias andaluzas, si bien más de la mitad de este montante se ha vendido en la administración número 1 de Utrera (Sevilla</a:t>
            </a:r>
            <a:r>
              <a:rPr lang="es-ES" dirty="0" smtClean="0"/>
              <a:t>).</a:t>
            </a:r>
            <a:endParaRPr lang="es-ES" dirty="0"/>
          </a:p>
        </p:txBody>
      </p:sp>
    </p:spTree>
    <p:extLst>
      <p:ext uri="{BB962C8B-B14F-4D97-AF65-F5344CB8AC3E}">
        <p14:creationId xmlns:p14="http://schemas.microsoft.com/office/powerpoint/2010/main" val="489066449"/>
      </p:ext>
    </p:extLst>
  </p:cSld>
  <p:clrMapOvr>
    <a:masterClrMapping/>
  </p:clrMapOvr>
  <mc:AlternateContent xmlns:mc="http://schemas.openxmlformats.org/markup-compatibility/2006" xmlns:p14="http://schemas.microsoft.com/office/powerpoint/2010/main">
    <mc:Choice Requires="p14">
      <p:transition spd="slow" p14:dur="1200" advTm="18000">
        <p14:prism/>
      </p:transition>
    </mc:Choice>
    <mc:Fallback xmlns="">
      <p:transition spd="slow" advTm="18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El administrador de lotería Óscar de Toro, se hace un selfie con el número agraciado con el segundo premio de la Lotería de Navidad, 4.536, vendido en su administración situada en un bar, esta mañana en Santiago de Compostela."/>
          <p:cNvPicPr>
            <a:picLocks noChangeAspect="1" noChangeArrowheads="1"/>
          </p:cNvPicPr>
          <p:nvPr/>
        </p:nvPicPr>
        <p:blipFill>
          <a:blip r:embed="rId2"/>
          <a:srcRect/>
          <a:stretch>
            <a:fillRect/>
          </a:stretch>
        </p:blipFill>
        <p:spPr bwMode="auto">
          <a:xfrm>
            <a:off x="-831850" y="-593726"/>
            <a:ext cx="11201400" cy="745172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7" name="Picture 5" descr="primer_premio_loteria1"/>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30594"/>
            <a:ext cx="10369550" cy="6877050"/>
          </a:xfrm>
          <a:prstGeom prst="rect">
            <a:avLst/>
          </a:prstGeom>
          <a:noFill/>
          <a:ln w="9525">
            <a:noFill/>
            <a:miter lim="800000"/>
            <a:headEnd/>
            <a:tailEnd/>
          </a:ln>
        </p:spPr>
      </p:pic>
      <p:sp>
        <p:nvSpPr>
          <p:cNvPr id="2" name="1 Rectángulo"/>
          <p:cNvSpPr/>
          <p:nvPr/>
        </p:nvSpPr>
        <p:spPr>
          <a:xfrm>
            <a:off x="1944415" y="591775"/>
            <a:ext cx="7020830" cy="5632311"/>
          </a:xfrm>
          <a:prstGeom prst="rect">
            <a:avLst/>
          </a:prstGeom>
          <a:solidFill>
            <a:srgbClr val="FFFF00"/>
          </a:solidFill>
          <a:ln>
            <a:solidFill>
              <a:srgbClr val="FF0000"/>
            </a:solidFill>
            <a:prstDash val="sysDash"/>
          </a:ln>
        </p:spPr>
        <p:txBody>
          <a:bodyPr wrap="square">
            <a:spAutoFit/>
          </a:bodyPr>
          <a:lstStyle/>
          <a:p>
            <a:pPr algn="ctr"/>
            <a:r>
              <a:rPr lang="es-ES" sz="2400" b="1" dirty="0"/>
              <a:t>2.380 millones</a:t>
            </a:r>
          </a:p>
          <a:p>
            <a:pPr algn="ctr"/>
            <a:r>
              <a:rPr lang="es-ES" sz="2400" b="1" dirty="0"/>
              <a:t>El Sorteo Extraordinario de Navidad reparte este 22 de diciembre 2.380 millones de euros en premios, y los agraciados con el 'Gordo' recibirán 400.000 euros al décimo, con 680 millones de euros a repartir con este premio principal.</a:t>
            </a:r>
          </a:p>
          <a:p>
            <a:pPr algn="ctr"/>
            <a:endParaRPr lang="es-ES" sz="2400" b="1" dirty="0"/>
          </a:p>
          <a:p>
            <a:pPr algn="ctr"/>
            <a:r>
              <a:rPr lang="es-ES" sz="2400" b="1" dirty="0"/>
              <a:t>Los premios del Sorteo Extraordinario de la Lotería de Navidad de importe inferior o igual a 20.000 euros no estarán sujetos al gravamen especial sobre los premios de determinadas loterías, según los límites que fijó la Ley de Presupuestos Generales del Estado del 2018</a:t>
            </a:r>
            <a:r>
              <a:rPr lang="es-ES" sz="2400" dirty="0"/>
              <a:t>.</a:t>
            </a:r>
          </a:p>
        </p:txBody>
      </p:sp>
    </p:spTree>
    <p:extLst>
      <p:ext uri="{BB962C8B-B14F-4D97-AF65-F5344CB8AC3E}">
        <p14:creationId xmlns:p14="http://schemas.microsoft.com/office/powerpoint/2010/main" val="3573251133"/>
      </p:ext>
    </p:extLst>
  </p:cSld>
  <p:clrMapOvr>
    <a:masterClrMapping/>
  </p:clrMapOvr>
  <mc:AlternateContent xmlns:mc="http://schemas.openxmlformats.org/markup-compatibility/2006" xmlns:p14="http://schemas.microsoft.com/office/powerpoint/2010/main">
    <mc:Choice Requires="p14">
      <p:transition spd="slow" p14:dur="12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os niños de San Ildefonso muestran las bolas con el segundo de los quintos premios, dotado con 60.000 euros la serie y con 6.000 euros cada décimo, que ha caído en el número 19.152."/>
          <p:cNvPicPr>
            <a:picLocks noChangeAspect="1" noChangeArrowheads="1"/>
          </p:cNvPicPr>
          <p:nvPr/>
        </p:nvPicPr>
        <p:blipFill>
          <a:blip r:embed="rId2"/>
          <a:srcRect/>
          <a:stretch>
            <a:fillRect/>
          </a:stretch>
        </p:blipFill>
        <p:spPr bwMode="auto">
          <a:xfrm>
            <a:off x="0" y="-55014"/>
            <a:ext cx="10358510" cy="691301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Jose Luis\Escritorio\B4_tTzsIMAEDiVU.jpg"/>
          <p:cNvPicPr>
            <a:picLocks noChangeAspect="1" noChangeArrowheads="1"/>
          </p:cNvPicPr>
          <p:nvPr/>
        </p:nvPicPr>
        <p:blipFill>
          <a:blip r:embed="rId2"/>
          <a:srcRect/>
          <a:stretch>
            <a:fillRect/>
          </a:stretch>
        </p:blipFill>
        <p:spPr bwMode="auto">
          <a:xfrm>
            <a:off x="0" y="0"/>
            <a:ext cx="10424191"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2592370" y="2143117"/>
            <a:ext cx="6450057" cy="646331"/>
          </a:xfrm>
          <a:prstGeom prst="rect">
            <a:avLst/>
          </a:prstGeom>
        </p:spPr>
        <p:txBody>
          <a:bodyPr wrap="square">
            <a:spAutoFit/>
          </a:bodyPr>
          <a:lstStyle/>
          <a:p>
            <a:r>
              <a:rPr lang="es-ES" dirty="0" smtClean="0"/>
              <a:t/>
            </a:r>
            <a:br>
              <a:rPr lang="es-ES" dirty="0" smtClean="0"/>
            </a:br>
            <a:endParaRPr lang="es-ES" dirty="0"/>
          </a:p>
        </p:txBody>
      </p:sp>
      <p:pic>
        <p:nvPicPr>
          <p:cNvPr id="6" name="Picture 2" descr="C:\Users\Jose Luis\Desktop\loteria-navidad-kboF--984x468@La Verdad.jpg"/>
          <p:cNvPicPr>
            <a:picLocks noChangeAspect="1" noChangeArrowheads="1"/>
          </p:cNvPicPr>
          <p:nvPr/>
        </p:nvPicPr>
        <p:blipFill>
          <a:blip r:embed="rId3"/>
          <a:srcRect/>
          <a:stretch>
            <a:fillRect/>
          </a:stretch>
        </p:blipFill>
        <p:spPr bwMode="auto">
          <a:xfrm>
            <a:off x="362097" y="409843"/>
            <a:ext cx="9645353" cy="582746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0" y="0"/>
            <a:ext cx="10369551" cy="6858000"/>
          </a:xfrm>
          <a:prstGeom prst="rect">
            <a:avLst/>
          </a:prstGeom>
          <a:noFill/>
        </p:spPr>
      </p:pic>
      <p:pic>
        <p:nvPicPr>
          <p:cNvPr id="21506" name="Picture 2" descr="Trabajadores de la administracion de lotería de la calle Amaya de Pamplona celebran la venta del numero 4.536, Segundo premio de la Lotería de Navidad."/>
          <p:cNvPicPr>
            <a:picLocks noChangeAspect="1" noChangeArrowheads="1"/>
          </p:cNvPicPr>
          <p:nvPr/>
        </p:nvPicPr>
        <p:blipFill>
          <a:blip r:embed="rId3"/>
          <a:srcRect/>
          <a:stretch>
            <a:fillRect/>
          </a:stretch>
        </p:blipFill>
        <p:spPr bwMode="auto">
          <a:xfrm>
            <a:off x="0" y="0"/>
            <a:ext cx="10369550" cy="696092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Los propietarios de la administración número 1 de Fuengirola (Málaga), celebran haber vendido el Segundo premio del Sorteo Extraordinario de la Lotería de Navidad."/>
          <p:cNvPicPr>
            <a:picLocks noChangeAspect="1" noChangeArrowheads="1"/>
          </p:cNvPicPr>
          <p:nvPr/>
        </p:nvPicPr>
        <p:blipFill>
          <a:blip r:embed="rId2"/>
          <a:srcRect/>
          <a:stretch>
            <a:fillRect/>
          </a:stretch>
        </p:blipFill>
        <p:spPr bwMode="auto">
          <a:xfrm>
            <a:off x="-315951" y="-214338"/>
            <a:ext cx="11201400" cy="74755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elebración del Segundo premio del sorteo de la Lotería de Navidad en la localidad granadina de Pinos Puente, premiados con el número 4.536."/>
          <p:cNvPicPr>
            <a:picLocks noChangeAspect="1" noChangeArrowheads="1"/>
          </p:cNvPicPr>
          <p:nvPr/>
        </p:nvPicPr>
        <p:blipFill>
          <a:blip r:embed="rId2"/>
          <a:srcRect/>
          <a:stretch>
            <a:fillRect/>
          </a:stretch>
        </p:blipFill>
        <p:spPr bwMode="auto">
          <a:xfrm>
            <a:off x="0" y="-142900"/>
            <a:ext cx="10369550" cy="70009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3" name="Picture 4" descr="loteria_de_Navidad_TL5IMA20111205_0266_9"/>
          <p:cNvPicPr>
            <a:picLocks noChangeAspect="1" noChangeArrowheads="1"/>
          </p:cNvPicPr>
          <p:nvPr/>
        </p:nvPicPr>
        <p:blipFill>
          <a:blip r:embed="rId3"/>
          <a:srcRect/>
          <a:stretch>
            <a:fillRect/>
          </a:stretch>
        </p:blipFill>
        <p:spPr bwMode="auto">
          <a:xfrm>
            <a:off x="405027" y="357166"/>
            <a:ext cx="9663978" cy="5072098"/>
          </a:xfrm>
          <a:prstGeom prst="rect">
            <a:avLst/>
          </a:prstGeom>
          <a:noFill/>
        </p:spPr>
      </p:pic>
      <p:sp>
        <p:nvSpPr>
          <p:cNvPr id="4" name="3 Rectángulo"/>
          <p:cNvSpPr/>
          <p:nvPr/>
        </p:nvSpPr>
        <p:spPr>
          <a:xfrm>
            <a:off x="648065" y="5786455"/>
            <a:ext cx="9316421" cy="707886"/>
          </a:xfrm>
          <a:prstGeom prst="rect">
            <a:avLst/>
          </a:prstGeom>
          <a:solidFill>
            <a:srgbClr val="FFFF00"/>
          </a:solidFill>
        </p:spPr>
        <p:txBody>
          <a:bodyPr wrap="square">
            <a:spAutoFit/>
          </a:bodyPr>
          <a:lstStyle/>
          <a:p>
            <a:pPr algn="ctr"/>
            <a:r>
              <a:rPr lang="es-ES" sz="2000" b="1" dirty="0" smtClean="0"/>
              <a:t>Las bolas están fabricadas en madera de boj, más ligera y resistente. Miden 18,8 milímetros de diámetro y pesan tres gramos.</a:t>
            </a:r>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81924" name="Picture 4" descr="1321370819865"/>
          <p:cNvPicPr>
            <a:picLocks noChangeAspect="1" noChangeArrowheads="1"/>
          </p:cNvPicPr>
          <p:nvPr/>
        </p:nvPicPr>
        <p:blipFill>
          <a:blip r:embed="rId4"/>
          <a:srcRect/>
          <a:stretch>
            <a:fillRect/>
          </a:stretch>
        </p:blipFill>
        <p:spPr bwMode="auto">
          <a:xfrm>
            <a:off x="0" y="0"/>
            <a:ext cx="10369550" cy="5572140"/>
          </a:xfrm>
          <a:prstGeom prst="rect">
            <a:avLst/>
          </a:prstGeom>
          <a:noFill/>
        </p:spPr>
      </p:pic>
      <p:sp>
        <p:nvSpPr>
          <p:cNvPr id="6" name="5 Rectángulo"/>
          <p:cNvSpPr/>
          <p:nvPr/>
        </p:nvSpPr>
        <p:spPr>
          <a:xfrm>
            <a:off x="1296166" y="5786454"/>
            <a:ext cx="8020219" cy="1015663"/>
          </a:xfrm>
          <a:prstGeom prst="rect">
            <a:avLst/>
          </a:prstGeom>
          <a:solidFill>
            <a:srgbClr val="00FFFF"/>
          </a:solidFill>
        </p:spPr>
        <p:txBody>
          <a:bodyPr wrap="square">
            <a:spAutoFit/>
          </a:bodyPr>
          <a:lstStyle/>
          <a:p>
            <a:pPr algn="ctr"/>
            <a:r>
              <a:rPr lang="es-ES" sz="2000" b="1" dirty="0" smtClean="0"/>
              <a:t>El número ganador del Gordo se ha repetido dos veces en toda la historia del sorteo: en 2006 y en 1903 con el 20.297 y en 1956 y 1978 con el 15.560.</a:t>
            </a:r>
            <a:endParaRPr lang="es-ES" sz="2000" b="1" dirty="0"/>
          </a:p>
        </p:txBody>
      </p:sp>
    </p:spTree>
  </p:cSld>
  <p:clrMapOvr>
    <a:masterClrMapping/>
  </p:clrMapOvr>
  <mc:AlternateContent xmlns:mc="http://schemas.openxmlformats.org/markup-compatibility/2006">
    <mc:Choice xmlns:p14="http://schemas.microsoft.com/office/powerpoint/2010/main" Requires="p14">
      <p:transition spd="slow" p14:dur="1200" advTm="12000">
        <p14:prism/>
        <p:sndAc>
          <p:stSnd>
            <p:snd r:embed="rId2" name="a04-white_christmas_320_lame_cbr.wav"/>
          </p:stSnd>
        </p:sndAc>
      </p:transition>
    </mc:Choice>
    <mc:Fallback>
      <p:transition spd="slow" advTm="12000">
        <p:fade/>
        <p:sndAc>
          <p:stSnd>
            <p:snd r:embed="rId2" name="a04-white_christmas_320_lame_cbr.wav"/>
          </p:stSnd>
        </p:sndAc>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3" name="2 Rectángulo"/>
          <p:cNvSpPr/>
          <p:nvPr/>
        </p:nvSpPr>
        <p:spPr>
          <a:xfrm>
            <a:off x="199212" y="4895850"/>
            <a:ext cx="9971121" cy="2031325"/>
          </a:xfrm>
          <a:prstGeom prst="rect">
            <a:avLst/>
          </a:prstGeom>
          <a:solidFill>
            <a:srgbClr val="FFFF00"/>
          </a:solidFill>
        </p:spPr>
        <p:txBody>
          <a:bodyPr wrap="square">
            <a:spAutoFit/>
          </a:bodyPr>
          <a:lstStyle/>
          <a:p>
            <a:pPr algn="ctr"/>
            <a:r>
              <a:rPr lang="es-ES" b="1" dirty="0" smtClean="0"/>
              <a:t>Lo cierto es que en este Sorteo de Navidad goza de una amplia participación pero la probabilidad de ganar el primer premio es apenas de 1 entre 100.000, esto es, un 0,00001%. De hecho, sería necesario vivir 100.000 años para garantizar que nos tocara el Gordo al menos una vez en la vida.</a:t>
            </a:r>
          </a:p>
          <a:p>
            <a:pPr algn="ctr"/>
            <a:r>
              <a:rPr lang="es-ES" b="1" dirty="0" smtClean="0"/>
              <a:t>El primer premio de la historia recayó en el número 3.604 y estuvo dotado con 8.000 pesos fuertes. Este año, los agraciados se embolsarán, después de tributar el premio, 322.000 euros, más dinero que nunca. A pesar de ello, es un buen pellizco.</a:t>
            </a:r>
            <a:endParaRPr lang="es-ES" b="1"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033" y="0"/>
            <a:ext cx="10869613" cy="4895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1200" advTm="26000">
        <p14:prism/>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30594"/>
            <a:ext cx="10369550" cy="6877050"/>
          </a:xfrm>
          <a:prstGeom prst="rect">
            <a:avLst/>
          </a:prstGeom>
          <a:noFill/>
          <a:ln w="9525">
            <a:noFill/>
            <a:miter lim="800000"/>
            <a:headEnd/>
            <a:tailEnd/>
          </a:ln>
        </p:spPr>
      </p:pic>
      <p:sp>
        <p:nvSpPr>
          <p:cNvPr id="5" name="4 Rectángulo"/>
          <p:cNvSpPr/>
          <p:nvPr/>
        </p:nvSpPr>
        <p:spPr>
          <a:xfrm>
            <a:off x="1368351" y="2636912"/>
            <a:ext cx="7848872" cy="1200329"/>
          </a:xfrm>
          <a:prstGeom prst="rect">
            <a:avLst/>
          </a:prstGeom>
          <a:noFill/>
        </p:spPr>
        <p:txBody>
          <a:bodyPr wrap="square" lIns="91440" tIns="45720" rIns="91440" bIns="45720">
            <a:spAutoFit/>
          </a:bodyPr>
          <a:lstStyle/>
          <a:p>
            <a:pPr algn="ctr"/>
            <a:r>
              <a:rPr lang="es-ES" sz="7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CURIOSIDADES</a:t>
            </a:r>
            <a:endParaRPr lang="es-ES" sz="7200" b="1" cap="none" spc="0"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extLst>
      <p:ext uri="{BB962C8B-B14F-4D97-AF65-F5344CB8AC3E}">
        <p14:creationId xmlns:p14="http://schemas.microsoft.com/office/powerpoint/2010/main" val="1795133644"/>
      </p:ext>
    </p:extLst>
  </p:cSld>
  <p:clrMapOvr>
    <a:masterClrMapping/>
  </p:clrMapOvr>
  <mc:AlternateContent xmlns:mc="http://schemas.openxmlformats.org/markup-compatibility/2006">
    <mc:Choice xmlns:p14="http://schemas.microsoft.com/office/powerpoint/2010/main" Requires="p14">
      <p:transition spd="slow" p14:dur="1200" advTm="7000">
        <p14:prism/>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st-listas.20minutos.es/images/2012-12/350269/3829470_640px.jpg?1355838624"/>
          <p:cNvPicPr>
            <a:picLocks noChangeAspect="1" noChangeArrowheads="1"/>
          </p:cNvPicPr>
          <p:nvPr/>
        </p:nvPicPr>
        <p:blipFill>
          <a:blip r:embed="rId2"/>
          <a:srcRect/>
          <a:stretch>
            <a:fillRect/>
          </a:stretch>
        </p:blipFill>
        <p:spPr bwMode="auto">
          <a:xfrm>
            <a:off x="0" y="0"/>
            <a:ext cx="10461554" cy="6858000"/>
          </a:xfrm>
          <a:prstGeom prst="rect">
            <a:avLst/>
          </a:prstGeom>
          <a:noFill/>
        </p:spPr>
      </p:pic>
      <p:sp>
        <p:nvSpPr>
          <p:cNvPr id="3" name="2 Rectángulo"/>
          <p:cNvSpPr/>
          <p:nvPr/>
        </p:nvSpPr>
        <p:spPr>
          <a:xfrm>
            <a:off x="6480942" y="4077072"/>
            <a:ext cx="3888608" cy="2585323"/>
          </a:xfrm>
          <a:prstGeom prst="rect">
            <a:avLst/>
          </a:prstGeom>
          <a:solidFill>
            <a:srgbClr val="00FFFF"/>
          </a:solidFill>
        </p:spPr>
        <p:txBody>
          <a:bodyPr wrap="square">
            <a:spAutoFit/>
          </a:bodyPr>
          <a:lstStyle/>
          <a:p>
            <a:pPr algn="ctr"/>
            <a:r>
              <a:rPr lang="es-ES" b="1" dirty="0" smtClean="0"/>
              <a:t>¿Por qué Loterías y Apuestas del Estado acabó con "el calvo"?</a:t>
            </a:r>
          </a:p>
          <a:p>
            <a:pPr algn="ctr"/>
            <a:r>
              <a:rPr lang="es-ES" dirty="0" smtClean="0"/>
              <a:t>Según la propia entidad estatal, porque "eclipsaba" la esencia del sorteo, y probablemente también porque </a:t>
            </a:r>
            <a:r>
              <a:rPr lang="es-ES" dirty="0" err="1" smtClean="0"/>
              <a:t>Arrindell</a:t>
            </a:r>
            <a:r>
              <a:rPr lang="es-ES" dirty="0" smtClean="0"/>
              <a:t> recibía cada año entre 120.000 y 150.000 euros por trabajar en exclusiva para dicho anuncio.</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16000">
        <p14:prism/>
      </p:transition>
    </mc:Choice>
    <mc:Fallback xmlns="">
      <p:transition spd="slow" advTm="1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img.rtve.es/v/2856583?w=1180&amp;preview=1415796867189.jpg"/>
          <p:cNvPicPr>
            <a:picLocks noChangeAspect="1" noChangeArrowheads="1"/>
          </p:cNvPicPr>
          <p:nvPr/>
        </p:nvPicPr>
        <p:blipFill>
          <a:blip r:embed="rId2"/>
          <a:srcRect l="15985"/>
          <a:stretch>
            <a:fillRect/>
          </a:stretch>
        </p:blipFill>
        <p:spPr bwMode="auto">
          <a:xfrm>
            <a:off x="0" y="0"/>
            <a:ext cx="10440960" cy="6858000"/>
          </a:xfrm>
          <a:prstGeom prst="rect">
            <a:avLst/>
          </a:prstGeom>
          <a:noFill/>
        </p:spPr>
      </p:pic>
      <p:sp>
        <p:nvSpPr>
          <p:cNvPr id="3" name="2 Rectángulo"/>
          <p:cNvSpPr/>
          <p:nvPr/>
        </p:nvSpPr>
        <p:spPr>
          <a:xfrm>
            <a:off x="405027" y="4214818"/>
            <a:ext cx="5184775" cy="2031325"/>
          </a:xfrm>
          <a:prstGeom prst="rect">
            <a:avLst/>
          </a:prstGeom>
          <a:solidFill>
            <a:srgbClr val="10F84D"/>
          </a:solidFill>
          <a:ln>
            <a:solidFill>
              <a:srgbClr val="00FFFF"/>
            </a:solidFill>
          </a:ln>
        </p:spPr>
        <p:txBody>
          <a:bodyPr>
            <a:spAutoFit/>
          </a:bodyPr>
          <a:lstStyle/>
          <a:p>
            <a:r>
              <a:rPr lang="es-ES" b="1" dirty="0" smtClean="0"/>
              <a:t>En el año 2014</a:t>
            </a:r>
          </a:p>
          <a:p>
            <a:r>
              <a:rPr lang="es-ES" b="1" dirty="0" smtClean="0"/>
              <a:t>'El mayor premio es compartirlo'</a:t>
            </a:r>
          </a:p>
          <a:p>
            <a:r>
              <a:rPr lang="es-ES" dirty="0" smtClean="0"/>
              <a:t>El film principal se centra en Antonio y Manuel, el dueño de un bar y uno de sus parroquianos de siempre, y la trama gira alrededor de un décimo de lotería y de </a:t>
            </a:r>
            <a:r>
              <a:rPr lang="es-ES" b="1" dirty="0" smtClean="0"/>
              <a:t>los sueños de esperanza que ambos comparten</a:t>
            </a:r>
            <a:r>
              <a:rPr lang="es-ES" dirty="0" smtClean="0"/>
              <a:t>.</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12000">
        <p14:prism/>
      </p:transition>
    </mc:Choice>
    <mc:Fallback xmlns="">
      <p:transition spd="slow" advTm="12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1922" name="Picture 2" descr="C:\Documents and Settings\Jose Luis\Escritorio\CUK1RiJUYAAYcDE.png"/>
          <p:cNvPicPr>
            <a:picLocks noChangeAspect="1" noChangeArrowheads="1"/>
          </p:cNvPicPr>
          <p:nvPr/>
        </p:nvPicPr>
        <p:blipFill>
          <a:blip r:embed="rId3"/>
          <a:srcRect/>
          <a:stretch>
            <a:fillRect/>
          </a:stretch>
        </p:blipFill>
        <p:spPr bwMode="auto">
          <a:xfrm flipH="1">
            <a:off x="1327123" y="-247982"/>
            <a:ext cx="7771474" cy="710598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nuncio del gordo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948"/>
            <a:ext cx="10481987" cy="6889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893360"/>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nuncio del gordo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730"/>
            <a:ext cx="10341453" cy="6982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9619101"/>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Trabajadores de la administración de lotería 299 de Barcelona, en Plaza Molina, celebran la venta del número 4.536, Segundo premio de la Lotería de Navidad. rn"/>
          <p:cNvPicPr>
            <a:picLocks noChangeAspect="1" noChangeArrowheads="1"/>
          </p:cNvPicPr>
          <p:nvPr/>
        </p:nvPicPr>
        <p:blipFill>
          <a:blip r:embed="rId2"/>
          <a:srcRect/>
          <a:stretch>
            <a:fillRect/>
          </a:stretch>
        </p:blipFill>
        <p:spPr bwMode="auto">
          <a:xfrm>
            <a:off x="-173075" y="-1"/>
            <a:ext cx="10542625" cy="703588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40290" name="Picture 2" descr="http://st-listas.20minutos.es/images/2012-12/350269/3829553_640px.jpg?1355838624"/>
          <p:cNvPicPr>
            <a:picLocks noChangeAspect="1" noChangeArrowheads="1"/>
          </p:cNvPicPr>
          <p:nvPr/>
        </p:nvPicPr>
        <p:blipFill>
          <a:blip r:embed="rId2"/>
          <a:srcRect/>
          <a:stretch>
            <a:fillRect/>
          </a:stretch>
        </p:blipFill>
        <p:spPr bwMode="auto">
          <a:xfrm>
            <a:off x="0" y="0"/>
            <a:ext cx="10369550" cy="5786454"/>
          </a:xfrm>
          <a:prstGeom prst="rect">
            <a:avLst/>
          </a:prstGeom>
          <a:noFill/>
        </p:spPr>
      </p:pic>
      <p:sp>
        <p:nvSpPr>
          <p:cNvPr id="3" name="2 Rectángulo"/>
          <p:cNvSpPr/>
          <p:nvPr/>
        </p:nvSpPr>
        <p:spPr>
          <a:xfrm>
            <a:off x="405027" y="5786454"/>
            <a:ext cx="9640472" cy="923330"/>
          </a:xfrm>
          <a:prstGeom prst="rect">
            <a:avLst/>
          </a:prstGeom>
          <a:solidFill>
            <a:srgbClr val="FFFF00"/>
          </a:solidFill>
        </p:spPr>
        <p:txBody>
          <a:bodyPr wrap="square">
            <a:spAutoFit/>
          </a:bodyPr>
          <a:lstStyle/>
          <a:p>
            <a:pPr algn="ctr"/>
            <a:r>
              <a:rPr lang="es-ES" b="1" dirty="0" smtClean="0"/>
              <a:t>El 13, entre las terminaciones más demandadas</a:t>
            </a:r>
          </a:p>
          <a:p>
            <a:pPr algn="ctr"/>
            <a:r>
              <a:rPr lang="es-ES" dirty="0" smtClean="0"/>
              <a:t>A pesar de que el “Gordo” de la Navidad nunca ha caído en 13, el número del que se cree que trae mala suerte, tiene este año más demanda que ningún otro.</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15000">
        <p14:prism/>
      </p:transition>
    </mc:Choice>
    <mc:Fallback xmlns="">
      <p:transition spd="slow" advTm="1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dona-manolita-uly-martin"/>
          <p:cNvPicPr>
            <a:picLocks noChangeAspect="1" noChangeArrowheads="1"/>
          </p:cNvPicPr>
          <p:nvPr/>
        </p:nvPicPr>
        <p:blipFill>
          <a:blip r:embed="rId2"/>
          <a:srcRect/>
          <a:stretch>
            <a:fillRect/>
          </a:stretch>
        </p:blipFill>
        <p:spPr bwMode="auto">
          <a:xfrm>
            <a:off x="0" y="0"/>
            <a:ext cx="10369550" cy="73215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3972" name="Picture 4" descr="31"/>
          <p:cNvPicPr>
            <a:picLocks noChangeAspect="1" noChangeArrowheads="1"/>
          </p:cNvPicPr>
          <p:nvPr/>
        </p:nvPicPr>
        <p:blipFill>
          <a:blip r:embed="rId3"/>
          <a:srcRect/>
          <a:stretch>
            <a:fillRect/>
          </a:stretch>
        </p:blipFill>
        <p:spPr bwMode="auto">
          <a:xfrm>
            <a:off x="243002" y="928671"/>
            <a:ext cx="9717853" cy="4670425"/>
          </a:xfrm>
          <a:prstGeom prst="rect">
            <a:avLst/>
          </a:prstGeom>
          <a:noFill/>
        </p:spPr>
      </p:pic>
      <p:sp>
        <p:nvSpPr>
          <p:cNvPr id="6" name="5 Rectángulo"/>
          <p:cNvSpPr/>
          <p:nvPr/>
        </p:nvSpPr>
        <p:spPr>
          <a:xfrm>
            <a:off x="1386257" y="6000768"/>
            <a:ext cx="7597035" cy="461665"/>
          </a:xfrm>
          <a:prstGeom prst="rect">
            <a:avLst/>
          </a:prstGeom>
          <a:solidFill>
            <a:srgbClr val="FFFF00"/>
          </a:solidFill>
        </p:spPr>
        <p:txBody>
          <a:bodyPr wrap="square">
            <a:spAutoFit/>
          </a:bodyPr>
          <a:lstStyle/>
          <a:p>
            <a:r>
              <a:rPr lang="es-ES" sz="2400" b="1" i="1" dirty="0" smtClean="0"/>
              <a:t>En 2002 se produjo el primer sorteo en euros</a:t>
            </a:r>
            <a:endParaRPr lang="es-ES" sz="2400" b="1" i="1" dirty="0"/>
          </a:p>
        </p:txBody>
      </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114691" name="Picture 3" descr="torrevieja"/>
          <p:cNvPicPr>
            <a:picLocks noChangeAspect="1" noChangeArrowheads="1"/>
          </p:cNvPicPr>
          <p:nvPr/>
        </p:nvPicPr>
        <p:blipFill>
          <a:blip r:embed="rId3"/>
          <a:srcRect/>
          <a:stretch>
            <a:fillRect/>
          </a:stretch>
        </p:blipFill>
        <p:spPr bwMode="auto">
          <a:xfrm>
            <a:off x="4608711" y="-160834"/>
            <a:ext cx="6441363" cy="7272338"/>
          </a:xfrm>
          <a:prstGeom prst="rect">
            <a:avLst/>
          </a:prstGeom>
          <a:noFill/>
        </p:spPr>
      </p:pic>
      <p:sp>
        <p:nvSpPr>
          <p:cNvPr id="5" name="4 Rectángulo"/>
          <p:cNvSpPr/>
          <p:nvPr/>
        </p:nvSpPr>
        <p:spPr>
          <a:xfrm>
            <a:off x="183803" y="3933056"/>
            <a:ext cx="4392687" cy="2585323"/>
          </a:xfrm>
          <a:prstGeom prst="rect">
            <a:avLst/>
          </a:prstGeom>
          <a:noFill/>
        </p:spPr>
        <p:txBody>
          <a:bodyPr wrap="square" lIns="91440" tIns="45720" rIns="91440" bIns="45720">
            <a:spAutoFit/>
          </a:bodyPr>
          <a:lstStyle/>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Impact" pitchFamily="34" charset="0"/>
              </a:rPr>
              <a:t>CURIOSIDADES DE  OTROS </a:t>
            </a:r>
          </a:p>
          <a:p>
            <a:pPr algn="ctr"/>
            <a:r>
              <a:rPr lang="es-ES" sz="54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Impact" pitchFamily="34" charset="0"/>
              </a:rPr>
              <a:t>AÑOS</a:t>
            </a:r>
            <a:endParaRPr lang="es-ES" sz="5400" b="1" cap="none" spc="0"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latin typeface="Impact"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944268" y="1714488"/>
            <a:ext cx="7291123" cy="707886"/>
          </a:xfrm>
          <a:prstGeom prst="rect">
            <a:avLst/>
          </a:prstGeom>
        </p:spPr>
        <p:txBody>
          <a:bodyPr wrap="square">
            <a:spAutoFit/>
          </a:bodyPr>
          <a:lstStyle/>
          <a:p>
            <a:r>
              <a:rPr lang="es-ES" sz="2000" b="1" dirty="0" smtClean="0">
                <a:latin typeface="Agency FB" pitchFamily="34" charset="0"/>
              </a:rPr>
              <a:t/>
            </a:r>
            <a:br>
              <a:rPr lang="es-ES" sz="2000" b="1" dirty="0" smtClean="0">
                <a:latin typeface="Agency FB" pitchFamily="34" charset="0"/>
              </a:rPr>
            </a:br>
            <a:endParaRPr lang="es-ES" sz="2000" b="1" dirty="0">
              <a:latin typeface="Agency FB" pitchFamily="34" charset="0"/>
            </a:endParaRPr>
          </a:p>
        </p:txBody>
      </p:sp>
      <p:pic>
        <p:nvPicPr>
          <p:cNvPr id="4098" name="Picture 2" descr="C:\Users\Jose Luis\Desktop\1024px-Madrid_-_Lotería_Navidad_-_141203_110431.jpg"/>
          <p:cNvPicPr>
            <a:picLocks noChangeAspect="1" noChangeArrowheads="1"/>
          </p:cNvPicPr>
          <p:nvPr/>
        </p:nvPicPr>
        <p:blipFill>
          <a:blip r:embed="rId3"/>
          <a:srcRect/>
          <a:stretch>
            <a:fillRect/>
          </a:stretch>
        </p:blipFill>
        <p:spPr bwMode="auto">
          <a:xfrm>
            <a:off x="612743" y="0"/>
            <a:ext cx="9103862" cy="6072206"/>
          </a:xfrm>
          <a:prstGeom prst="rect">
            <a:avLst/>
          </a:prstGeom>
          <a:noFill/>
        </p:spPr>
      </p:pic>
      <p:sp>
        <p:nvSpPr>
          <p:cNvPr id="5" name="4 Rectángulo"/>
          <p:cNvSpPr/>
          <p:nvPr/>
        </p:nvSpPr>
        <p:spPr>
          <a:xfrm>
            <a:off x="1041371" y="6215082"/>
            <a:ext cx="8286808" cy="369332"/>
          </a:xfrm>
          <a:prstGeom prst="rect">
            <a:avLst/>
          </a:prstGeom>
          <a:solidFill>
            <a:srgbClr val="FFFF00"/>
          </a:solidFill>
        </p:spPr>
        <p:txBody>
          <a:bodyPr wrap="square">
            <a:spAutoFit/>
          </a:bodyPr>
          <a:lstStyle/>
          <a:p>
            <a:r>
              <a:rPr lang="es-ES" b="1" dirty="0" smtClean="0"/>
              <a:t>Cola en la Puerta del Sol para adquirir billetes de la lotería de Navidad.</a:t>
            </a:r>
            <a:endParaRPr lang="es-ES" b="1" dirty="0"/>
          </a:p>
        </p:txBody>
      </p:sp>
    </p:spTree>
  </p:cSld>
  <p:clrMapOvr>
    <a:masterClrMapping/>
  </p:clrMapOvr>
  <mc:AlternateContent xmlns:mc="http://schemas.openxmlformats.org/markup-compatibility/2006" xmlns:p14="http://schemas.microsoft.com/office/powerpoint/2010/main">
    <mc:Choice Requires="p14">
      <p:transition spd="slow" p14:dur="1200" advTm="8000">
        <p14:prism/>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Lorena y Nicol, dos de las niñas de Ildefonso, tras cantar el Gordo."/>
          <p:cNvPicPr>
            <a:picLocks noChangeAspect="1" noChangeArrowheads="1"/>
          </p:cNvPicPr>
          <p:nvPr/>
        </p:nvPicPr>
        <p:blipFill>
          <a:blip r:embed="rId2"/>
          <a:srcRect/>
          <a:stretch>
            <a:fillRect/>
          </a:stretch>
        </p:blipFill>
        <p:spPr bwMode="auto">
          <a:xfrm>
            <a:off x="0" y="0"/>
            <a:ext cx="10369550" cy="692038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86020" name="Picture 4" descr="1261475664732"/>
          <p:cNvPicPr>
            <a:picLocks noChangeAspect="1" noChangeArrowheads="1"/>
          </p:cNvPicPr>
          <p:nvPr/>
        </p:nvPicPr>
        <p:blipFill>
          <a:blip r:embed="rId4"/>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sndAc>
          <p:stSnd>
            <p:snd r:embed="rId2" name="christmas medley - ray coniff(2).wav"/>
          </p:stSnd>
        </p:sndAc>
      </p:transition>
    </mc:Choice>
    <mc:Fallback xmlns="">
      <p:transition spd="slow" advTm="5000">
        <p:fade/>
        <p:sndAc>
          <p:stSnd>
            <p:snd r:embed="rId5" name="christmas medley - ray coniff(2).wav"/>
          </p:stSnd>
        </p:sndAc>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Rectangle 3"/>
          <p:cNvSpPr>
            <a:spLocks noChangeArrowheads="1"/>
          </p:cNvSpPr>
          <p:nvPr/>
        </p:nvSpPr>
        <p:spPr bwMode="auto">
          <a:xfrm>
            <a:off x="1396713" y="1171792"/>
            <a:ext cx="7507018" cy="4585871"/>
          </a:xfrm>
          <a:prstGeom prst="rect">
            <a:avLst/>
          </a:prstGeom>
          <a:solidFill>
            <a:srgbClr val="FFFF00"/>
          </a:solidFill>
          <a:ln w="76200">
            <a:solidFill>
              <a:srgbClr val="FF0000"/>
            </a:solidFill>
            <a:prstDash val="sysDot"/>
            <a:miter lim="800000"/>
            <a:headEnd/>
            <a:tailEnd/>
          </a:ln>
          <a:effectLst/>
        </p:spPr>
        <p:txBody>
          <a:bodyPr wrap="square" lIns="0" tIns="0" rIns="0" bIns="0" anchor="ctr">
            <a:spAutoFit/>
          </a:bodyPr>
          <a:lstStyle/>
          <a:p>
            <a:pPr algn="ctr"/>
            <a:endParaRPr lang="es-ES" sz="2800" i="1" dirty="0"/>
          </a:p>
          <a:p>
            <a:pPr algn="ctr"/>
            <a:r>
              <a:rPr lang="es-ES" sz="2800" b="1" i="1" dirty="0" smtClean="0"/>
              <a:t>No </a:t>
            </a:r>
            <a:r>
              <a:rPr lang="es-ES" sz="2800" b="1" i="1" dirty="0"/>
              <a:t>obstante, quizá una de las historias más conocidas del sorteo ocurrió en 1949. Ese año, un malagueño acudió a una Oficina de Correos asegurando que, tras haberlo soñado, el 55.666 sería el número premiado en la Lotería de Navidad. A pesar de los incrédulos, tal y como había predicho, el 'Gordo' fue para ese número.</a:t>
            </a:r>
          </a:p>
          <a:p>
            <a:pPr algn="ct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14000">
        <p14:prism/>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67586" name="Picture 2" descr="Los responsables de la administración de La Cruz 1, en Bilbao, donde ha caído un cuarto premio"/>
          <p:cNvPicPr>
            <a:picLocks noChangeAspect="1" noChangeArrowheads="1"/>
          </p:cNvPicPr>
          <p:nvPr/>
        </p:nvPicPr>
        <p:blipFill>
          <a:blip r:embed="rId3"/>
          <a:srcRect/>
          <a:stretch>
            <a:fillRect/>
          </a:stretch>
        </p:blipFill>
        <p:spPr bwMode="auto">
          <a:xfrm>
            <a:off x="0" y="0"/>
            <a:ext cx="10620991" cy="70723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Celebración del Gordo de la Lotería de Navidad en el pueblo madrileño de Brea de Tajo. "/>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7525" name="Picture 5" descr="5107-944-549"/>
          <p:cNvPicPr>
            <a:picLocks noChangeAspect="1" noChangeArrowheads="1"/>
          </p:cNvPicPr>
          <p:nvPr/>
        </p:nvPicPr>
        <p:blipFill>
          <a:blip r:embed="rId3"/>
          <a:srcRect/>
          <a:stretch>
            <a:fillRect/>
          </a:stretch>
        </p:blipFill>
        <p:spPr bwMode="auto">
          <a:xfrm>
            <a:off x="0" y="536475"/>
            <a:ext cx="10369550" cy="57850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0356" name="Picture 4" descr="sorteo_gordo_navidad_loteria-640x640x80"/>
          <p:cNvPicPr>
            <a:picLocks noChangeAspect="1" noChangeArrowheads="1"/>
          </p:cNvPicPr>
          <p:nvPr/>
        </p:nvPicPr>
        <p:blipFill>
          <a:blip r:embed="rId3"/>
          <a:srcRect/>
          <a:stretch>
            <a:fillRect/>
          </a:stretch>
        </p:blipFill>
        <p:spPr bwMode="auto">
          <a:xfrm>
            <a:off x="367256" y="476251"/>
            <a:ext cx="9595434" cy="565626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9" name="Picture 3" descr="282682645_170e8c2dc3"/>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6739" name="Picture 3" descr="ADMINISTRACIÓN NÚMERO DOS EN DON BENITO :&quot;DON MANOLITO&quot;"/>
          <p:cNvPicPr>
            <a:picLocks noChangeAspect="1" noChangeArrowheads="1"/>
          </p:cNvPicPr>
          <p:nvPr/>
        </p:nvPicPr>
        <p:blipFill>
          <a:blip r:embed="rId3"/>
          <a:srcRect l="4224" t="2522" r="4224" b="2522"/>
          <a:stretch>
            <a:fillRect/>
          </a:stretch>
        </p:blipFill>
        <p:spPr bwMode="auto">
          <a:xfrm>
            <a:off x="5251386" y="0"/>
            <a:ext cx="5118164" cy="6858000"/>
          </a:xfrm>
          <a:prstGeom prst="rect">
            <a:avLst/>
          </a:prstGeom>
          <a:noFill/>
        </p:spPr>
      </p:pic>
      <p:pic>
        <p:nvPicPr>
          <p:cNvPr id="116743" name="Picture 7" descr="ADMINISTRACIÓN NÚMERO DOS EN DON BENITO :&quot;DON MANOLITO&quot;"/>
          <p:cNvPicPr>
            <a:picLocks noChangeAspect="1" noChangeArrowheads="1"/>
          </p:cNvPicPr>
          <p:nvPr/>
        </p:nvPicPr>
        <p:blipFill>
          <a:blip r:embed="rId4"/>
          <a:srcRect l="4224" t="2522" r="4224" b="2522"/>
          <a:stretch>
            <a:fillRect/>
          </a:stretch>
        </p:blipFill>
        <p:spPr bwMode="auto">
          <a:xfrm>
            <a:off x="1" y="0"/>
            <a:ext cx="5348600" cy="6858000"/>
          </a:xfrm>
          <a:prstGeom prst="rect">
            <a:avLst/>
          </a:prstGeom>
          <a:noFill/>
        </p:spPr>
      </p:pic>
      <p:sp>
        <p:nvSpPr>
          <p:cNvPr id="7" name="6 Rectángulo"/>
          <p:cNvSpPr/>
          <p:nvPr/>
        </p:nvSpPr>
        <p:spPr>
          <a:xfrm>
            <a:off x="469867" y="5572140"/>
            <a:ext cx="9721521" cy="923330"/>
          </a:xfrm>
          <a:prstGeom prst="rect">
            <a:avLst/>
          </a:prstGeom>
          <a:solidFill>
            <a:srgbClr val="FFFF00"/>
          </a:solidFill>
        </p:spPr>
        <p:txBody>
          <a:bodyPr wrap="square">
            <a:spAutoFit/>
          </a:bodyPr>
          <a:lstStyle/>
          <a:p>
            <a:r>
              <a:rPr lang="es-ES" i="1" dirty="0" smtClean="0"/>
              <a:t>Un </a:t>
            </a:r>
            <a:r>
              <a:rPr lang="es-ES" b="1" i="1" dirty="0" smtClean="0"/>
              <a:t>inmigrante que en 2009 pasó de no tener un euro a engrosar su cuenta bancaria con 300.000 euros</a:t>
            </a:r>
            <a:r>
              <a:rPr lang="es-ES" i="1" dirty="0" smtClean="0"/>
              <a:t>, son algunas de las historias curiosas que cada año el Sorteo Extraordinario de Navidad deja a su paso, pero no las únicas.</a:t>
            </a:r>
            <a:endParaRPr lang="es-ES" i="1" dirty="0"/>
          </a:p>
        </p:txBody>
      </p:sp>
    </p:spTree>
  </p:cSld>
  <p:clrMapOvr>
    <a:masterClrMapping/>
  </p:clrMapOvr>
  <mc:AlternateContent xmlns:mc="http://schemas.openxmlformats.org/markup-compatibility/2006" xmlns:p14="http://schemas.microsoft.com/office/powerpoint/2010/main">
    <mc:Choice Requires="p14">
      <p:transition spd="slow" p14:dur="1200" advTm="17000">
        <p14:prism/>
      </p:transition>
    </mc:Choice>
    <mc:Fallback xmlns="">
      <p:transition spd="slow" advTm="17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377179" y="5929331"/>
            <a:ext cx="7777217" cy="646331"/>
          </a:xfrm>
          <a:prstGeom prst="rect">
            <a:avLst/>
          </a:prstGeom>
          <a:solidFill>
            <a:srgbClr val="FFFF00"/>
          </a:solidFill>
        </p:spPr>
        <p:txBody>
          <a:bodyPr wrap="square">
            <a:spAutoFit/>
          </a:bodyPr>
          <a:lstStyle/>
          <a:p>
            <a:pPr algn="ctr"/>
            <a:r>
              <a:rPr lang="es-ES" b="1" i="1" dirty="0" smtClean="0"/>
              <a:t>Hasta ahora el primer premio nunca ha terminado en 09, 10, 21, 25, 31, 34, 41, 42, 43, 51, 54, 59, 67, 78 ni en 82. </a:t>
            </a:r>
          </a:p>
        </p:txBody>
      </p:sp>
      <p:pic>
        <p:nvPicPr>
          <p:cNvPr id="46082" name="Picture 2" descr="Los niños Nazaret Blanco Carrizal y Josué Guamán Vicente han cantado los números del primer cuarto premio del sorteo de hoy (59444)."/>
          <p:cNvPicPr>
            <a:picLocks noChangeAspect="1" noChangeArrowheads="1"/>
          </p:cNvPicPr>
          <p:nvPr/>
        </p:nvPicPr>
        <p:blipFill>
          <a:blip r:embed="rId3"/>
          <a:srcRect/>
          <a:stretch>
            <a:fillRect/>
          </a:stretch>
        </p:blipFill>
        <p:spPr bwMode="auto">
          <a:xfrm>
            <a:off x="398429" y="0"/>
            <a:ext cx="9473593" cy="585789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215154" y="6286520"/>
            <a:ext cx="8101268" cy="369332"/>
          </a:xfrm>
          <a:prstGeom prst="rect">
            <a:avLst/>
          </a:prstGeom>
          <a:solidFill>
            <a:srgbClr val="FFFF00"/>
          </a:solidFill>
        </p:spPr>
        <p:txBody>
          <a:bodyPr wrap="square">
            <a:spAutoFit/>
          </a:bodyPr>
          <a:lstStyle/>
          <a:p>
            <a:r>
              <a:rPr lang="es-ES" b="1" i="1" dirty="0" smtClean="0"/>
              <a:t>Las cifras finales menos repetidas han sido el 1, el 2 y el 9. </a:t>
            </a:r>
            <a:endParaRPr lang="es-ES" b="1" i="1" dirty="0"/>
          </a:p>
        </p:txBody>
      </p:sp>
      <p:pic>
        <p:nvPicPr>
          <p:cNvPr id="35842" name="Picture 2" descr="Los niños de San Ildefonso Youssef y Nicol muestran el segundo premio, dotado con 1.250.000 euros a la serie, por lo que el poseedor de cada décimo ganará 125.000 euros, que ha recaido en el número 4.536 en el Sorteo Extraordinario de la Lotería de Navidad."/>
          <p:cNvPicPr>
            <a:picLocks noChangeAspect="1" noChangeArrowheads="1"/>
          </p:cNvPicPr>
          <p:nvPr/>
        </p:nvPicPr>
        <p:blipFill>
          <a:blip r:embed="rId3"/>
          <a:srcRect/>
          <a:stretch>
            <a:fillRect/>
          </a:stretch>
        </p:blipFill>
        <p:spPr bwMode="auto">
          <a:xfrm>
            <a:off x="255553" y="0"/>
            <a:ext cx="9844078" cy="6258579"/>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8000">
        <p14:prism/>
      </p:transition>
    </mc:Choice>
    <mc:Fallback xmlns="">
      <p:transition spd="slow" advTm="8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sp>
        <p:nvSpPr>
          <p:cNvPr id="7" name="6 Rectángulo"/>
          <p:cNvSpPr/>
          <p:nvPr/>
        </p:nvSpPr>
        <p:spPr>
          <a:xfrm>
            <a:off x="324015" y="5500703"/>
            <a:ext cx="9640472" cy="1200329"/>
          </a:xfrm>
          <a:prstGeom prst="rect">
            <a:avLst/>
          </a:prstGeom>
          <a:solidFill>
            <a:srgbClr val="FFFF00"/>
          </a:solidFill>
        </p:spPr>
        <p:txBody>
          <a:bodyPr wrap="square">
            <a:spAutoFit/>
          </a:bodyPr>
          <a:lstStyle/>
          <a:p>
            <a:pPr algn="ctr"/>
            <a:r>
              <a:rPr lang="es-ES" b="1" dirty="0" smtClean="0"/>
              <a:t>Hay quien afirma que las bolas con números como “88.888” pesan más al tener más pintura y por lo tanto es más probable que estén en la parte baja del bombo, pero lo cierto es que los números están grabados a láser por lo que no hay peso de pintura.</a:t>
            </a:r>
          </a:p>
        </p:txBody>
      </p:sp>
      <p:pic>
        <p:nvPicPr>
          <p:cNvPr id="44034" name="Picture 2" descr="Los niños de San Ildefonso Youssef y Nicol muestran el segundo premio, dotado con 1.250.000 euros a la serie."/>
          <p:cNvPicPr>
            <a:picLocks noChangeAspect="1" noChangeArrowheads="1"/>
          </p:cNvPicPr>
          <p:nvPr/>
        </p:nvPicPr>
        <p:blipFill>
          <a:blip r:embed="rId3"/>
          <a:srcRect/>
          <a:stretch>
            <a:fillRect/>
          </a:stretch>
        </p:blipFill>
        <p:spPr bwMode="auto">
          <a:xfrm>
            <a:off x="898495" y="-214338"/>
            <a:ext cx="8456414" cy="564360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13000">
        <p14:prism/>
      </p:transition>
    </mc:Choice>
    <mc:Fallback xmlns="">
      <p:transition spd="slow" advTm="13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03428" name="Picture 4" descr="NAVIDAD+"/>
          <p:cNvPicPr>
            <a:picLocks noChangeAspect="1" noChangeArrowheads="1"/>
          </p:cNvPicPr>
          <p:nvPr/>
        </p:nvPicPr>
        <p:blipFill>
          <a:blip r:embed="rId3"/>
          <a:srcRect/>
          <a:stretch>
            <a:fillRect/>
          </a:stretch>
        </p:blipFill>
        <p:spPr bwMode="auto">
          <a:xfrm>
            <a:off x="324014" y="357167"/>
            <a:ext cx="9800665" cy="4791075"/>
          </a:xfrm>
          <a:prstGeom prst="rect">
            <a:avLst/>
          </a:prstGeom>
          <a:noFill/>
        </p:spPr>
      </p:pic>
      <p:sp>
        <p:nvSpPr>
          <p:cNvPr id="6" name="5 Rectángulo"/>
          <p:cNvSpPr/>
          <p:nvPr/>
        </p:nvSpPr>
        <p:spPr>
          <a:xfrm>
            <a:off x="1458192" y="5500703"/>
            <a:ext cx="7291141" cy="1015663"/>
          </a:xfrm>
          <a:prstGeom prst="rect">
            <a:avLst/>
          </a:prstGeom>
          <a:solidFill>
            <a:srgbClr val="FFFF00"/>
          </a:solidFill>
        </p:spPr>
        <p:txBody>
          <a:bodyPr wrap="square">
            <a:spAutoFit/>
          </a:bodyPr>
          <a:lstStyle/>
          <a:p>
            <a:pPr algn="ctr"/>
            <a:r>
              <a:rPr lang="es-ES" sz="2000" b="1" i="1" dirty="0" smtClean="0"/>
              <a:t>Tan sólo en cuatro ocasiones el primer premio ha caído en números acabados en cifras iguales: 25.444, 25.888, 35.999 y 55.666.</a:t>
            </a:r>
          </a:p>
        </p:txBody>
      </p:sp>
    </p:spTree>
  </p:cSld>
  <p:clrMapOvr>
    <a:masterClrMapping/>
  </p:clrMapOvr>
  <mc:AlternateContent xmlns:mc="http://schemas.openxmlformats.org/markup-compatibility/2006" xmlns:p14="http://schemas.microsoft.com/office/powerpoint/2010/main">
    <mc:Choice Requires="p14">
      <p:transition spd="slow" p14:dur="1200" advTm="12000">
        <p14:prism/>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Resultado de imagen de el gordo de navidad"/>
          <p:cNvPicPr>
            <a:picLocks noChangeAspect="1" noChangeArrowheads="1"/>
          </p:cNvPicPr>
          <p:nvPr/>
        </p:nvPicPr>
        <p:blipFill>
          <a:blip r:embed="rId2"/>
          <a:srcRect/>
          <a:stretch>
            <a:fillRect/>
          </a:stretch>
        </p:blipFill>
        <p:spPr bwMode="auto">
          <a:xfrm>
            <a:off x="-1377252" y="-214338"/>
            <a:ext cx="11746802" cy="70723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7"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2643" name="Picture 3" descr="xavier-gabriel-la-bruja-oro"/>
          <p:cNvPicPr>
            <a:picLocks noChangeAspect="1" noChangeArrowheads="1"/>
          </p:cNvPicPr>
          <p:nvPr/>
        </p:nvPicPr>
        <p:blipFill>
          <a:blip r:embed="rId3"/>
          <a:srcRect/>
          <a:stretch>
            <a:fillRect/>
          </a:stretch>
        </p:blipFill>
        <p:spPr bwMode="auto">
          <a:xfrm>
            <a:off x="0" y="1916114"/>
            <a:ext cx="3737359" cy="4941887"/>
          </a:xfrm>
          <a:prstGeom prst="rect">
            <a:avLst/>
          </a:prstGeom>
          <a:noFill/>
        </p:spPr>
      </p:pic>
      <p:pic>
        <p:nvPicPr>
          <p:cNvPr id="112645" name="Picture 5" descr="imgMisDecimos"/>
          <p:cNvPicPr>
            <a:picLocks noChangeAspect="1" noChangeArrowheads="1"/>
          </p:cNvPicPr>
          <p:nvPr/>
        </p:nvPicPr>
        <p:blipFill>
          <a:blip r:embed="rId4"/>
          <a:srcRect/>
          <a:stretch>
            <a:fillRect/>
          </a:stretch>
        </p:blipFill>
        <p:spPr bwMode="auto">
          <a:xfrm>
            <a:off x="3715755" y="1989138"/>
            <a:ext cx="6653795" cy="4868862"/>
          </a:xfrm>
          <a:prstGeom prst="rect">
            <a:avLst/>
          </a:prstGeom>
          <a:noFill/>
        </p:spPr>
      </p:pic>
      <p:sp>
        <p:nvSpPr>
          <p:cNvPr id="112646" name="WordArt 6"/>
          <p:cNvSpPr>
            <a:spLocks noChangeArrowheads="1" noChangeShapeType="1" noTextEdit="1"/>
          </p:cNvSpPr>
          <p:nvPr/>
        </p:nvSpPr>
        <p:spPr bwMode="auto">
          <a:xfrm>
            <a:off x="243003" y="357166"/>
            <a:ext cx="3184675" cy="12954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BRUJA </a:t>
            </a:r>
          </a:p>
          <a:p>
            <a:pPr algn="ctr"/>
            <a:r>
              <a:rPr lang="es-ES" sz="3600" kern="10" dirty="0">
                <a:ln w="9525">
                  <a:solidFill>
                    <a:srgbClr val="000000"/>
                  </a:solidFill>
                  <a:round/>
                  <a:headEnd/>
                  <a:tailEnd/>
                </a:ln>
                <a:solidFill>
                  <a:srgbClr val="FFFF00"/>
                </a:solidFill>
                <a:latin typeface="Arial Black"/>
              </a:rPr>
              <a:t>DE SOS</a:t>
            </a:r>
          </a:p>
        </p:txBody>
      </p:sp>
      <p:sp>
        <p:nvSpPr>
          <p:cNvPr id="112648" name="Rectangle 8"/>
          <p:cNvSpPr>
            <a:spLocks noChangeArrowheads="1"/>
          </p:cNvSpPr>
          <p:nvPr/>
        </p:nvSpPr>
        <p:spPr bwMode="auto">
          <a:xfrm>
            <a:off x="3634706" y="214290"/>
            <a:ext cx="6734844" cy="1754326"/>
          </a:xfrm>
          <a:prstGeom prst="rect">
            <a:avLst/>
          </a:prstGeom>
          <a:solidFill>
            <a:srgbClr val="10F84D"/>
          </a:solidFill>
          <a:ln w="9525">
            <a:noFill/>
            <a:miter lim="800000"/>
            <a:headEnd/>
            <a:tailEnd/>
          </a:ln>
          <a:effectLst/>
        </p:spPr>
        <p:txBody>
          <a:bodyPr wrap="square" anchor="ctr">
            <a:spAutoFit/>
          </a:bodyPr>
          <a:lstStyle/>
          <a:p>
            <a:pPr algn="ctr"/>
            <a:r>
              <a:rPr lang="es-ES" b="1" i="1" dirty="0"/>
              <a:t>Los décimos de La Bruja de Oro (La </a:t>
            </a:r>
            <a:r>
              <a:rPr lang="es-ES" b="1" i="1" dirty="0" err="1"/>
              <a:t>Bruixa</a:t>
            </a:r>
            <a:r>
              <a:rPr lang="es-ES" b="1" i="1" dirty="0"/>
              <a:t> </a:t>
            </a:r>
            <a:r>
              <a:rPr lang="es-ES" b="1" i="1" dirty="0" err="1"/>
              <a:t>d’Or</a:t>
            </a:r>
            <a:r>
              <a:rPr lang="es-ES" b="1" i="1" dirty="0"/>
              <a:t>) son mágicos. Mis décimos son especiales por muchos motivos pero básicamente porque son los únicos que llevan mi magia. No soy yo quien os va a decir que mi lotería toca Mis décimos más; de hecho, nuestra historia habla por sí sola. </a:t>
            </a:r>
          </a:p>
        </p:txBody>
      </p:sp>
    </p:spTree>
  </p:cSld>
  <p:clrMapOvr>
    <a:masterClrMapping/>
  </p:clrMapOvr>
  <mc:AlternateContent xmlns:mc="http://schemas.openxmlformats.org/markup-compatibility/2006" xmlns:p14="http://schemas.microsoft.com/office/powerpoint/2010/main">
    <mc:Choice Requires="p14">
      <p:transition spd="slow" p14:dur="1200" advTm="15000">
        <p14:prism/>
      </p:transition>
    </mc:Choice>
    <mc:Fallback xmlns="">
      <p:transition spd="slow" advTm="15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7044" name="Picture 4" descr="65402_184521041559687_184520954893029_678738_7793556_n"/>
          <p:cNvPicPr>
            <a:picLocks noChangeAspect="1" noChangeArrowheads="1"/>
          </p:cNvPicPr>
          <p:nvPr/>
        </p:nvPicPr>
        <p:blipFill>
          <a:blip r:embed="rId3"/>
          <a:srcRect/>
          <a:stretch>
            <a:fillRect/>
          </a:stretch>
        </p:blipFill>
        <p:spPr bwMode="auto">
          <a:xfrm>
            <a:off x="810091" y="1"/>
            <a:ext cx="8574681" cy="4995863"/>
          </a:xfrm>
          <a:prstGeom prst="rect">
            <a:avLst/>
          </a:prstGeom>
          <a:noFill/>
        </p:spPr>
      </p:pic>
      <p:sp>
        <p:nvSpPr>
          <p:cNvPr id="6" name="5 Rectángulo"/>
          <p:cNvSpPr/>
          <p:nvPr/>
        </p:nvSpPr>
        <p:spPr>
          <a:xfrm>
            <a:off x="648270" y="5143512"/>
            <a:ext cx="8424937" cy="1477328"/>
          </a:xfrm>
          <a:prstGeom prst="rect">
            <a:avLst/>
          </a:prstGeom>
          <a:solidFill>
            <a:srgbClr val="FFFF00"/>
          </a:solidFill>
        </p:spPr>
        <p:txBody>
          <a:bodyPr wrap="square">
            <a:spAutoFit/>
          </a:bodyPr>
          <a:lstStyle/>
          <a:p>
            <a:pPr algn="ctr"/>
            <a:r>
              <a:rPr lang="es-ES" b="1" dirty="0" smtClean="0"/>
              <a:t>Número 00.000</a:t>
            </a:r>
            <a:endParaRPr lang="es-ES" dirty="0" smtClean="0"/>
          </a:p>
          <a:p>
            <a:pPr algn="ctr"/>
            <a:r>
              <a:rPr lang="es-ES" dirty="0" smtClean="0"/>
              <a:t>Hace dos años en el último alambre los niños han cantado el curioso número 00.000, agraciado con 1.000 euros a la serie, y entre el público había una persona con ese décimo. Al conocerse este dato, se ha visto rodeada de curiosos e informadores que han inmortalizado el momento.</a:t>
            </a:r>
            <a:endParaRPr lang="es-ES" dirty="0"/>
          </a:p>
        </p:txBody>
      </p:sp>
    </p:spTree>
  </p:cSld>
  <p:clrMapOvr>
    <a:masterClrMapping/>
  </p:clrMapOvr>
  <mc:AlternateContent xmlns:mc="http://schemas.openxmlformats.org/markup-compatibility/2006" xmlns:p14="http://schemas.microsoft.com/office/powerpoint/2010/main">
    <mc:Choice Requires="p14">
      <p:transition spd="slow" p14:dur="1200" advTm="13000">
        <p14:prism/>
      </p:transition>
    </mc:Choice>
    <mc:Fallback xmlns="">
      <p:transition spd="slow" advTm="13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94212" name="Picture 4" descr="1322762669_0"/>
          <p:cNvPicPr>
            <a:picLocks noChangeAspect="1" noChangeArrowheads="1"/>
          </p:cNvPicPr>
          <p:nvPr/>
        </p:nvPicPr>
        <p:blipFill>
          <a:blip r:embed="rId3"/>
          <a:srcRect/>
          <a:stretch>
            <a:fillRect/>
          </a:stretch>
        </p:blipFill>
        <p:spPr bwMode="auto">
          <a:xfrm>
            <a:off x="0" y="357166"/>
            <a:ext cx="10369550" cy="600079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fotonoticia_20141222102453-14121141549_644.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
        <p:nvSpPr>
          <p:cNvPr id="3" name="2 Rectángulo"/>
          <p:cNvSpPr/>
          <p:nvPr/>
        </p:nvSpPr>
        <p:spPr>
          <a:xfrm>
            <a:off x="243002" y="357166"/>
            <a:ext cx="3735317" cy="923330"/>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LOGROÑO</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92164" name="Picture 4" descr="gordo navidad"/>
          <p:cNvPicPr>
            <a:picLocks noChangeAspect="1" noChangeArrowheads="1"/>
          </p:cNvPicPr>
          <p:nvPr/>
        </p:nvPicPr>
        <p:blipFill>
          <a:blip r:embed="rId3"/>
          <a:srcRect/>
          <a:stretch>
            <a:fillRect/>
          </a:stretch>
        </p:blipFill>
        <p:spPr bwMode="auto">
          <a:xfrm>
            <a:off x="1782243" y="428604"/>
            <a:ext cx="6687999" cy="61928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0" y="0"/>
            <a:ext cx="10369551" cy="6858000"/>
          </a:xfrm>
          <a:prstGeom prst="rect">
            <a:avLst/>
          </a:prstGeom>
          <a:noFill/>
        </p:spPr>
      </p:pic>
      <p:sp>
        <p:nvSpPr>
          <p:cNvPr id="99333" name="WordArt 5"/>
          <p:cNvSpPr>
            <a:spLocks noChangeArrowheads="1" noChangeShapeType="1" noTextEdit="1"/>
          </p:cNvSpPr>
          <p:nvPr/>
        </p:nvSpPr>
        <p:spPr bwMode="auto">
          <a:xfrm>
            <a:off x="432247" y="260648"/>
            <a:ext cx="9364784" cy="81407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Bauhaus 93" pitchFamily="82" charset="0"/>
              </a:rPr>
              <a:t>DISFRACES EN LA SALA DE SORTEOS</a:t>
            </a:r>
          </a:p>
        </p:txBody>
      </p:sp>
      <p:pic>
        <p:nvPicPr>
          <p:cNvPr id="6" name="Picture 2" descr="http://www.hola.com/loterias/f2.jpg"/>
          <p:cNvPicPr>
            <a:picLocks noChangeAspect="1" noChangeArrowheads="1"/>
          </p:cNvPicPr>
          <p:nvPr/>
        </p:nvPicPr>
        <p:blipFill>
          <a:blip r:embed="rId3"/>
          <a:srcRect/>
          <a:stretch>
            <a:fillRect/>
          </a:stretch>
        </p:blipFill>
        <p:spPr bwMode="auto">
          <a:xfrm>
            <a:off x="-74356" y="1428712"/>
            <a:ext cx="10460030" cy="542928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8000">
        <p14:prism/>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10F84D"/>
        </a:solidFill>
        <a:effectLst/>
      </p:bgPr>
    </p:bg>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26467" y="6475"/>
            <a:ext cx="10369550" cy="6877050"/>
          </a:xfrm>
          <a:prstGeom prst="rect">
            <a:avLst/>
          </a:prstGeom>
          <a:noFill/>
          <a:ln w="9525">
            <a:noFill/>
            <a:miter lim="800000"/>
            <a:headEnd/>
            <a:tailEnd/>
          </a:ln>
        </p:spPr>
      </p:pic>
      <p:pic>
        <p:nvPicPr>
          <p:cNvPr id="106503" name="Picture 7" descr="http://www.lavozlibre.com/images/get/53330/0/N/galerias/un-hincha-del-real-madrid-en-el-palacio-de-congresos.jpg">
            <a:hlinkClick r:id="rId3"/>
          </p:cNvPr>
          <p:cNvPicPr>
            <a:picLocks noChangeAspect="1" noChangeArrowheads="1"/>
          </p:cNvPicPr>
          <p:nvPr/>
        </p:nvPicPr>
        <p:blipFill>
          <a:blip r:embed="rId4"/>
          <a:srcRect/>
          <a:stretch>
            <a:fillRect/>
          </a:stretch>
        </p:blipFill>
        <p:spPr bwMode="auto">
          <a:xfrm>
            <a:off x="2025280" y="1"/>
            <a:ext cx="6075951" cy="6829177"/>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disfraz-uno-decimos_xoptimizadax.jpg"/>
          <p:cNvPicPr>
            <a:picLocks noChangeAspect="1" noChangeArrowheads="1"/>
          </p:cNvPicPr>
          <p:nvPr/>
        </p:nvPicPr>
        <p:blipFill>
          <a:blip r:embed="rId2"/>
          <a:srcRect/>
          <a:stretch>
            <a:fillRect/>
          </a:stretch>
        </p:blipFill>
        <p:spPr bwMode="auto">
          <a:xfrm>
            <a:off x="0" y="0"/>
            <a:ext cx="1045059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69851" y="0"/>
            <a:ext cx="10439401" cy="6858000"/>
          </a:xfrm>
          <a:prstGeom prst="rect">
            <a:avLst/>
          </a:prstGeom>
          <a:noFill/>
        </p:spPr>
      </p:pic>
      <p:pic>
        <p:nvPicPr>
          <p:cNvPr id="4098" name="Picture 2" descr="C:\Documents and Settings\Jose Luis\Escritorio\1387698981751.jpg"/>
          <p:cNvPicPr>
            <a:picLocks noChangeAspect="1" noChangeArrowheads="1"/>
          </p:cNvPicPr>
          <p:nvPr/>
        </p:nvPicPr>
        <p:blipFill>
          <a:blip r:embed="rId3"/>
          <a:srcRect/>
          <a:stretch>
            <a:fillRect/>
          </a:stretch>
        </p:blipFill>
        <p:spPr bwMode="auto">
          <a:xfrm>
            <a:off x="405028" y="428604"/>
            <a:ext cx="4423871" cy="5857892"/>
          </a:xfrm>
          <a:prstGeom prst="rect">
            <a:avLst/>
          </a:prstGeom>
          <a:noFill/>
        </p:spPr>
      </p:pic>
      <p:pic>
        <p:nvPicPr>
          <p:cNvPr id="3" name="Picture 2" descr="C:\Documents and Settings\Jose Luis\Escritorio\1355319886502.jpg"/>
          <p:cNvPicPr>
            <a:picLocks noChangeAspect="1" noChangeArrowheads="1"/>
          </p:cNvPicPr>
          <p:nvPr/>
        </p:nvPicPr>
        <p:blipFill>
          <a:blip r:embed="rId4"/>
          <a:srcRect/>
          <a:stretch>
            <a:fillRect/>
          </a:stretch>
        </p:blipFill>
        <p:spPr bwMode="auto">
          <a:xfrm>
            <a:off x="5265788" y="357166"/>
            <a:ext cx="4677079" cy="602829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PHOTO-6d6a7eaedf6a8bc0ff1bbe7ec9b13a3e-1419235469-8.jpg"/>
          <p:cNvPicPr>
            <a:picLocks noChangeAspect="1" noChangeArrowheads="1"/>
          </p:cNvPicPr>
          <p:nvPr/>
        </p:nvPicPr>
        <p:blipFill>
          <a:blip r:embed="rId2"/>
          <a:srcRect/>
          <a:stretch>
            <a:fillRect/>
          </a:stretch>
        </p:blipFill>
        <p:spPr bwMode="auto">
          <a:xfrm>
            <a:off x="0" y="0"/>
            <a:ext cx="10479298"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laverdad.es/murcia/noticias/201012/23/Media/M7-656079285--300x400.JPG"/>
          <p:cNvPicPr>
            <a:picLocks noChangeAspect="1" noChangeArrowheads="1"/>
          </p:cNvPicPr>
          <p:nvPr/>
        </p:nvPicPr>
        <p:blipFill>
          <a:blip r:embed="rId2"/>
          <a:srcRect/>
          <a:stretch>
            <a:fillRect/>
          </a:stretch>
        </p:blipFill>
        <p:spPr bwMode="auto">
          <a:xfrm>
            <a:off x="0" y="1"/>
            <a:ext cx="5994922" cy="7048531"/>
          </a:xfrm>
          <a:prstGeom prst="rect">
            <a:avLst/>
          </a:prstGeom>
          <a:noFill/>
        </p:spPr>
      </p:pic>
      <p:pic>
        <p:nvPicPr>
          <p:cNvPr id="134148" name="Picture 4" descr="El Gordo de Navidad 2010: las mejores fotos de la Lotería"/>
          <p:cNvPicPr>
            <a:picLocks noChangeAspect="1" noChangeArrowheads="1"/>
          </p:cNvPicPr>
          <p:nvPr/>
        </p:nvPicPr>
        <p:blipFill>
          <a:blip r:embed="rId3"/>
          <a:srcRect/>
          <a:stretch>
            <a:fillRect/>
          </a:stretch>
        </p:blipFill>
        <p:spPr bwMode="auto">
          <a:xfrm>
            <a:off x="6011189" y="0"/>
            <a:ext cx="4358361"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5122" name="Picture 2" descr="C:\Documents and Settings\Jose Luis\Escritorio\A1-1819474721_xoptimizadax.jpg"/>
          <p:cNvPicPr>
            <a:picLocks noChangeAspect="1" noChangeArrowheads="1"/>
          </p:cNvPicPr>
          <p:nvPr/>
        </p:nvPicPr>
        <p:blipFill>
          <a:blip r:embed="rId3"/>
          <a:srcRect/>
          <a:stretch>
            <a:fillRect/>
          </a:stretch>
        </p:blipFill>
        <p:spPr bwMode="auto">
          <a:xfrm>
            <a:off x="324015" y="500042"/>
            <a:ext cx="9600002" cy="564360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8061" y="3770"/>
            <a:ext cx="10369551" cy="6858000"/>
          </a:xfrm>
          <a:prstGeom prst="rect">
            <a:avLst/>
          </a:prstGeom>
          <a:noFill/>
        </p:spPr>
      </p:pic>
      <p:pic>
        <p:nvPicPr>
          <p:cNvPr id="6146" name="Picture 2" descr="C:\Documents and Settings\Jose Luis\Escritorio\4578455_640px.jpg"/>
          <p:cNvPicPr>
            <a:picLocks noChangeAspect="1" noChangeArrowheads="1"/>
          </p:cNvPicPr>
          <p:nvPr/>
        </p:nvPicPr>
        <p:blipFill>
          <a:blip r:embed="rId3"/>
          <a:srcRect/>
          <a:stretch>
            <a:fillRect/>
          </a:stretch>
        </p:blipFill>
        <p:spPr bwMode="auto">
          <a:xfrm>
            <a:off x="2268319" y="-214338"/>
            <a:ext cx="5835150" cy="70723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e02-elmundo.uecdn.es/assets/multimedia/imagenes/2016/12/22/14823972532208.jpg"/>
          <p:cNvPicPr>
            <a:picLocks noChangeAspect="1" noChangeArrowheads="1"/>
          </p:cNvPicPr>
          <p:nvPr/>
        </p:nvPicPr>
        <p:blipFill>
          <a:blip r:embed="rId2"/>
          <a:srcRect/>
          <a:stretch>
            <a:fillRect/>
          </a:stretch>
        </p:blipFill>
        <p:spPr bwMode="auto">
          <a:xfrm>
            <a:off x="0" y="0"/>
            <a:ext cx="1044011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El Gordo de Navidad 2010: las mejores fotos de la Lotería"/>
          <p:cNvPicPr>
            <a:picLocks noChangeAspect="1" noChangeArrowheads="1"/>
          </p:cNvPicPr>
          <p:nvPr/>
        </p:nvPicPr>
        <p:blipFill>
          <a:blip r:embed="rId2"/>
          <a:srcRect/>
          <a:stretch>
            <a:fillRect/>
          </a:stretch>
        </p:blipFill>
        <p:spPr bwMode="auto">
          <a:xfrm>
            <a:off x="0" y="0"/>
            <a:ext cx="10460191"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2d798be8-d131-4fdd-a3a2-0245d95ce6e7.jpg"/>
          <p:cNvPicPr>
            <a:picLocks noChangeAspect="1" noChangeArrowheads="1"/>
          </p:cNvPicPr>
          <p:nvPr/>
        </p:nvPicPr>
        <p:blipFill>
          <a:blip r:embed="rId2"/>
          <a:srcRect/>
          <a:stretch>
            <a:fillRect/>
          </a:stretch>
        </p:blipFill>
        <p:spPr bwMode="auto">
          <a:xfrm>
            <a:off x="-1" y="0"/>
            <a:ext cx="10354963"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peseta-loterias--644x362.jpg"/>
          <p:cNvPicPr>
            <a:picLocks noChangeAspect="1" noChangeArrowheads="1"/>
          </p:cNvPicPr>
          <p:nvPr/>
        </p:nvPicPr>
        <p:blipFill>
          <a:blip r:embed="rId2"/>
          <a:srcRect/>
          <a:stretch>
            <a:fillRect/>
          </a:stretch>
        </p:blipFill>
        <p:spPr bwMode="auto">
          <a:xfrm>
            <a:off x="0" y="0"/>
            <a:ext cx="11971385"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5139324117639.jpg"/>
          <p:cNvPicPr>
            <a:picLocks noChangeAspect="1" noChangeArrowheads="1"/>
          </p:cNvPicPr>
          <p:nvPr/>
        </p:nvPicPr>
        <p:blipFill>
          <a:blip r:embed="rId2"/>
          <a:srcRect/>
          <a:stretch>
            <a:fillRect/>
          </a:stretch>
        </p:blipFill>
        <p:spPr bwMode="auto">
          <a:xfrm>
            <a:off x="-1804414" y="0"/>
            <a:ext cx="12173964"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KPPefWnuyAVqX2lI88oP25.jpg"/>
          <p:cNvPicPr>
            <a:picLocks noChangeAspect="1" noChangeArrowheads="1"/>
          </p:cNvPicPr>
          <p:nvPr/>
        </p:nvPicPr>
        <p:blipFill>
          <a:blip r:embed="rId2"/>
          <a:srcRect/>
          <a:stretch>
            <a:fillRect/>
          </a:stretch>
        </p:blipFill>
        <p:spPr bwMode="auto">
          <a:xfrm>
            <a:off x="0" y="-214338"/>
            <a:ext cx="10541074" cy="70723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loteria-aficionados-kj0H-U21863715933b1E-660x371@RC.jpg"/>
          <p:cNvPicPr>
            <a:picLocks noChangeAspect="1" noChangeArrowheads="1"/>
          </p:cNvPicPr>
          <p:nvPr/>
        </p:nvPicPr>
        <p:blipFill>
          <a:blip r:embed="rId2"/>
          <a:srcRect/>
          <a:stretch>
            <a:fillRect/>
          </a:stretch>
        </p:blipFill>
        <p:spPr bwMode="auto">
          <a:xfrm>
            <a:off x="0" y="0"/>
            <a:ext cx="10421048"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96260" name="Picture 4" descr="001_small"/>
          <p:cNvPicPr>
            <a:picLocks noChangeAspect="1" noChangeArrowheads="1"/>
          </p:cNvPicPr>
          <p:nvPr/>
        </p:nvPicPr>
        <p:blipFill>
          <a:blip r:embed="rId3"/>
          <a:srcRect/>
          <a:stretch>
            <a:fillRect/>
          </a:stretch>
        </p:blipFill>
        <p:spPr bwMode="auto">
          <a:xfrm>
            <a:off x="1427614" y="333375"/>
            <a:ext cx="7431511" cy="6078538"/>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02-640x640x80.jpg"/>
          <p:cNvPicPr>
            <a:picLocks noChangeAspect="1" noChangeArrowheads="1"/>
          </p:cNvPicPr>
          <p:nvPr/>
        </p:nvPicPr>
        <p:blipFill>
          <a:blip r:embed="rId2"/>
          <a:srcRect/>
          <a:stretch>
            <a:fillRect/>
          </a:stretch>
        </p:blipFill>
        <p:spPr bwMode="auto">
          <a:xfrm>
            <a:off x="0" y="0"/>
            <a:ext cx="10588699"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Las ventas del sorteo extraordinario de Navidad que se celebra hoy han aumentado un 3,45 por ciento respecto a 2015 y han alcanzado un total de 2.672 millones de euros, según informa la Loterías y Apuestas del Estado. En la imagen, varias personas posan frente al Teatro Real de Madrid."/>
          <p:cNvPicPr>
            <a:picLocks noChangeAspect="1" noChangeArrowheads="1"/>
          </p:cNvPicPr>
          <p:nvPr/>
        </p:nvPicPr>
        <p:blipFill>
          <a:blip r:embed="rId2"/>
          <a:srcRect/>
          <a:stretch>
            <a:fillRect/>
          </a:stretch>
        </p:blipFill>
        <p:spPr bwMode="auto">
          <a:xfrm>
            <a:off x="-601703" y="0"/>
            <a:ext cx="11201400" cy="746442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28550"/>
            <a:ext cx="10369550" cy="6877050"/>
          </a:xfrm>
          <a:prstGeom prst="rect">
            <a:avLst/>
          </a:prstGeom>
          <a:noFill/>
          <a:ln w="9525">
            <a:noFill/>
            <a:miter lim="800000"/>
            <a:headEnd/>
            <a:tailEnd/>
          </a:ln>
        </p:spPr>
      </p:pic>
      <p:pic>
        <p:nvPicPr>
          <p:cNvPr id="91140" name="Picture 4" descr="724320c4140bbg"/>
          <p:cNvPicPr>
            <a:picLocks noChangeAspect="1" noChangeArrowheads="1"/>
          </p:cNvPicPr>
          <p:nvPr/>
        </p:nvPicPr>
        <p:blipFill>
          <a:blip r:embed="rId3"/>
          <a:srcRect/>
          <a:stretch>
            <a:fillRect/>
          </a:stretch>
        </p:blipFill>
        <p:spPr bwMode="auto">
          <a:xfrm>
            <a:off x="1265590" y="549276"/>
            <a:ext cx="7921184" cy="5675313"/>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1387698982551.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26.590, 'Gordo' del Sorteo de Navidad 2019, repartido en Madrid (Doña Manolita) y otras seis provincias - Lanza Digi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98"/>
            <a:ext cx="10369551" cy="68613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179714"/>
      </p:ext>
    </p:extLst>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estaticos02.elmundo.es/elmundo/imagenes/2011/12/01/espana/1322762669_extras_ladillos_1_0.jpg"/>
          <p:cNvPicPr>
            <a:picLocks noChangeAspect="1" noChangeArrowheads="1"/>
          </p:cNvPicPr>
          <p:nvPr/>
        </p:nvPicPr>
        <p:blipFill>
          <a:blip r:embed="rId2"/>
          <a:srcRect/>
          <a:stretch>
            <a:fillRect/>
          </a:stretch>
        </p:blipFill>
        <p:spPr bwMode="auto">
          <a:xfrm>
            <a:off x="0" y="0"/>
            <a:ext cx="10353928" cy="685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1" y="-53664"/>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Text Box 3"/>
          <p:cNvSpPr txBox="1">
            <a:spLocks noChangeArrowheads="1"/>
          </p:cNvSpPr>
          <p:nvPr/>
        </p:nvSpPr>
        <p:spPr bwMode="auto">
          <a:xfrm>
            <a:off x="5674449" y="476250"/>
            <a:ext cx="4122616" cy="2800767"/>
          </a:xfrm>
          <a:prstGeom prst="rect">
            <a:avLst/>
          </a:prstGeom>
          <a:solidFill>
            <a:srgbClr val="9933FF"/>
          </a:solidFill>
          <a:ln w="38100">
            <a:solidFill>
              <a:srgbClr val="1CDEF8"/>
            </a:solidFill>
            <a:miter lim="800000"/>
            <a:headEnd/>
            <a:tailEnd/>
          </a:ln>
          <a:effectLst/>
        </p:spPr>
        <p:txBody>
          <a:bodyPr wrap="square">
            <a:spAutoFit/>
          </a:bodyPr>
          <a:lstStyle/>
          <a:p>
            <a:pPr algn="ctr" eaLnBrk="0" hangingPunct="0">
              <a:spcBef>
                <a:spcPct val="50000"/>
              </a:spcBef>
            </a:pPr>
            <a:r>
              <a:rPr lang="fr-FR" sz="3200" b="1" dirty="0" err="1">
                <a:solidFill>
                  <a:srgbClr val="FFFF00"/>
                </a:solidFill>
                <a:latin typeface="Comic Sans MS" pitchFamily="66" charset="0"/>
                <a:cs typeface="Arial" charset="0"/>
              </a:rPr>
              <a:t>Hoy</a:t>
            </a:r>
            <a:r>
              <a:rPr lang="fr-FR" sz="3200" b="1" dirty="0">
                <a:solidFill>
                  <a:srgbClr val="FFFF00"/>
                </a:solidFill>
                <a:latin typeface="Comic Sans MS" pitchFamily="66" charset="0"/>
                <a:cs typeface="Arial" charset="0"/>
              </a:rPr>
              <a:t> es </a:t>
            </a:r>
            <a:fld id="{77943560-33FD-4231-894F-097A9A4A5794}" type="datetime2">
              <a:rPr lang="es-ES_tradnl" sz="3200" b="1">
                <a:solidFill>
                  <a:srgbClr val="FFFF00"/>
                </a:solidFill>
                <a:latin typeface="Comic Sans MS" pitchFamily="66" charset="0"/>
                <a:cs typeface="Arial" charset="0"/>
              </a:rPr>
              <a:pPr algn="ctr" eaLnBrk="0" hangingPunct="0">
                <a:spcBef>
                  <a:spcPct val="50000"/>
                </a:spcBef>
              </a:pPr>
              <a:t>lunes, 23 de diciembre de 2019</a:t>
            </a:fld>
            <a:endParaRPr lang="es-ES" sz="3200" b="1" dirty="0">
              <a:solidFill>
                <a:srgbClr val="FFFF00"/>
              </a:solidFill>
              <a:latin typeface="Comic Sans MS" pitchFamily="66" charset="0"/>
              <a:cs typeface="Arial" charset="0"/>
            </a:endParaRPr>
          </a:p>
          <a:p>
            <a:pPr algn="ctr" eaLnBrk="0" hangingPunct="0">
              <a:spcBef>
                <a:spcPct val="50000"/>
              </a:spcBef>
            </a:pPr>
            <a:r>
              <a:rPr lang="fr-FR" sz="3200" b="1" dirty="0" err="1">
                <a:solidFill>
                  <a:srgbClr val="FFFF00"/>
                </a:solidFill>
                <a:latin typeface="Comic Sans MS" pitchFamily="66" charset="0"/>
                <a:cs typeface="Arial" charset="0"/>
              </a:rPr>
              <a:t>Ahora</a:t>
            </a:r>
            <a:r>
              <a:rPr lang="fr-FR" sz="3200" b="1" dirty="0">
                <a:solidFill>
                  <a:srgbClr val="FFFF00"/>
                </a:solidFill>
                <a:latin typeface="Comic Sans MS" pitchFamily="66" charset="0"/>
                <a:cs typeface="Arial" charset="0"/>
              </a:rPr>
              <a:t> </a:t>
            </a:r>
            <a:r>
              <a:rPr lang="fr-FR" sz="3200" b="1" dirty="0" err="1">
                <a:solidFill>
                  <a:srgbClr val="FFFF00"/>
                </a:solidFill>
                <a:latin typeface="Comic Sans MS" pitchFamily="66" charset="0"/>
                <a:cs typeface="Arial" charset="0"/>
              </a:rPr>
              <a:t>mismo</a:t>
            </a:r>
            <a:r>
              <a:rPr lang="fr-FR" sz="3200" b="1" dirty="0">
                <a:solidFill>
                  <a:srgbClr val="FFFF00"/>
                </a:solidFill>
                <a:latin typeface="Comic Sans MS" pitchFamily="66" charset="0"/>
                <a:cs typeface="Arial" charset="0"/>
              </a:rPr>
              <a:t> son las </a:t>
            </a:r>
            <a:fld id="{310F5673-C861-4397-AEE9-A21FB73DB163}" type="datetime10">
              <a:rPr lang="fr-FR" sz="3200" b="1">
                <a:solidFill>
                  <a:srgbClr val="FFFF00"/>
                </a:solidFill>
                <a:latin typeface="Comic Sans MS" pitchFamily="66" charset="0"/>
                <a:cs typeface="Arial" charset="0"/>
              </a:rPr>
              <a:pPr algn="ctr" eaLnBrk="0" hangingPunct="0">
                <a:spcBef>
                  <a:spcPct val="50000"/>
                </a:spcBef>
              </a:pPr>
              <a:t>10:15</a:t>
            </a:fld>
            <a:r>
              <a:rPr lang="fr-FR" sz="3200" b="1" dirty="0">
                <a:solidFill>
                  <a:srgbClr val="FFFF00"/>
                </a:solidFill>
                <a:latin typeface="Comic Sans MS" pitchFamily="66" charset="0"/>
                <a:cs typeface="Arial" charset="0"/>
              </a:rPr>
              <a:t> </a:t>
            </a:r>
            <a:r>
              <a:rPr lang="fr-FR" sz="3200" b="1" dirty="0" err="1" smtClean="0">
                <a:solidFill>
                  <a:srgbClr val="FFFF00"/>
                </a:solidFill>
                <a:latin typeface="Comic Sans MS" pitchFamily="66" charset="0"/>
                <a:cs typeface="Arial" charset="0"/>
              </a:rPr>
              <a:t>horas</a:t>
            </a:r>
            <a:r>
              <a:rPr lang="fr-FR" sz="3200" b="1" dirty="0" smtClean="0">
                <a:solidFill>
                  <a:srgbClr val="FFFF00"/>
                </a:solidFill>
                <a:latin typeface="Comic Sans MS" pitchFamily="66" charset="0"/>
                <a:cs typeface="Arial" charset="0"/>
              </a:rPr>
              <a:t>.</a:t>
            </a:r>
            <a:endParaRPr lang="fr-FR" sz="3200" b="1" dirty="0">
              <a:solidFill>
                <a:srgbClr val="FFFF00"/>
              </a:solidFill>
              <a:latin typeface="Comic Sans MS" pitchFamily="66" charset="0"/>
              <a:cs typeface="Arial" charset="0"/>
            </a:endParaRPr>
          </a:p>
        </p:txBody>
      </p:sp>
      <p:pic>
        <p:nvPicPr>
          <p:cNvPr id="82951" name="Picture 7" descr="CARA"/>
          <p:cNvPicPr>
            <a:picLocks noChangeAspect="1" noChangeArrowheads="1"/>
          </p:cNvPicPr>
          <p:nvPr/>
        </p:nvPicPr>
        <p:blipFill>
          <a:blip r:embed="rId3" cstate="print"/>
          <a:srcRect/>
          <a:stretch>
            <a:fillRect/>
          </a:stretch>
        </p:blipFill>
        <p:spPr bwMode="auto">
          <a:xfrm>
            <a:off x="398430" y="5715016"/>
            <a:ext cx="928694" cy="935037"/>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flipV="1">
            <a:off x="-3454923" y="3403077"/>
            <a:ext cx="6858000" cy="51847"/>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6914626" y="3403077"/>
            <a:ext cx="6858000" cy="51847"/>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10369550" cy="69850"/>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6812281"/>
            <a:ext cx="10369550" cy="45719"/>
          </a:xfrm>
          <a:prstGeom prst="rect">
            <a:avLst/>
          </a:prstGeom>
          <a:noFill/>
          <a:ln w="9525">
            <a:noFill/>
            <a:miter lim="800000"/>
            <a:headEnd/>
            <a:tailEnd/>
          </a:ln>
        </p:spPr>
      </p:pic>
      <p:pic>
        <p:nvPicPr>
          <p:cNvPr id="10" name="9 Imagen" descr="QUE.png"/>
          <p:cNvPicPr>
            <a:picLocks noChangeAspect="1"/>
          </p:cNvPicPr>
          <p:nvPr/>
        </p:nvPicPr>
        <p:blipFill>
          <a:blip r:embed="rId5"/>
          <a:srcRect/>
          <a:stretch>
            <a:fillRect/>
          </a:stretch>
        </p:blipFill>
        <p:spPr bwMode="auto">
          <a:xfrm>
            <a:off x="729110" y="500063"/>
            <a:ext cx="1739060" cy="971550"/>
          </a:xfrm>
          <a:prstGeom prst="rect">
            <a:avLst/>
          </a:prstGeom>
          <a:noFill/>
          <a:ln w="9525">
            <a:noFill/>
            <a:miter lim="800000"/>
            <a:headEnd/>
            <a:tailEnd/>
          </a:ln>
        </p:spPr>
      </p:pic>
      <p:pic>
        <p:nvPicPr>
          <p:cNvPr id="11" name="10 Imagen" descr="TENGAS.png"/>
          <p:cNvPicPr>
            <a:picLocks noChangeAspect="1"/>
          </p:cNvPicPr>
          <p:nvPr/>
        </p:nvPicPr>
        <p:blipFill>
          <a:blip r:embed="rId6"/>
          <a:srcRect/>
          <a:stretch>
            <a:fillRect/>
          </a:stretch>
        </p:blipFill>
        <p:spPr bwMode="auto">
          <a:xfrm>
            <a:off x="1836275" y="1628775"/>
            <a:ext cx="3001049" cy="936625"/>
          </a:xfrm>
          <a:prstGeom prst="rect">
            <a:avLst/>
          </a:prstGeom>
          <a:noFill/>
          <a:ln w="9525">
            <a:noFill/>
            <a:miter lim="800000"/>
            <a:headEnd/>
            <a:tailEnd/>
          </a:ln>
        </p:spPr>
      </p:pic>
      <p:pic>
        <p:nvPicPr>
          <p:cNvPr id="12" name="11 Imagen" descr="UN.png"/>
          <p:cNvPicPr>
            <a:picLocks noChangeAspect="1"/>
          </p:cNvPicPr>
          <p:nvPr/>
        </p:nvPicPr>
        <p:blipFill>
          <a:blip r:embed="rId7"/>
          <a:srcRect/>
          <a:stretch>
            <a:fillRect/>
          </a:stretch>
        </p:blipFill>
        <p:spPr bwMode="auto">
          <a:xfrm>
            <a:off x="3796769" y="2852739"/>
            <a:ext cx="1261988" cy="936625"/>
          </a:xfrm>
          <a:prstGeom prst="rect">
            <a:avLst/>
          </a:prstGeom>
          <a:noFill/>
          <a:ln w="9525">
            <a:noFill/>
            <a:miter lim="800000"/>
            <a:headEnd/>
            <a:tailEnd/>
          </a:ln>
        </p:spPr>
      </p:pic>
      <p:pic>
        <p:nvPicPr>
          <p:cNvPr id="13" name="12 Imagen" descr="BUEN.png"/>
          <p:cNvPicPr>
            <a:picLocks noChangeAspect="1"/>
          </p:cNvPicPr>
          <p:nvPr/>
        </p:nvPicPr>
        <p:blipFill>
          <a:blip r:embed="rId8"/>
          <a:srcRect/>
          <a:stretch>
            <a:fillRect/>
          </a:stretch>
        </p:blipFill>
        <p:spPr bwMode="auto">
          <a:xfrm>
            <a:off x="4612290" y="3860801"/>
            <a:ext cx="2163923" cy="936625"/>
          </a:xfrm>
          <a:prstGeom prst="rect">
            <a:avLst/>
          </a:prstGeom>
          <a:noFill/>
          <a:ln w="9525">
            <a:noFill/>
            <a:miter lim="800000"/>
            <a:headEnd/>
            <a:tailEnd/>
          </a:ln>
        </p:spPr>
      </p:pic>
      <p:pic>
        <p:nvPicPr>
          <p:cNvPr id="14" name="13 Imagen" descr="DIA.png"/>
          <p:cNvPicPr>
            <a:picLocks noChangeAspect="1"/>
          </p:cNvPicPr>
          <p:nvPr/>
        </p:nvPicPr>
        <p:blipFill>
          <a:blip r:embed="rId9"/>
          <a:srcRect/>
          <a:stretch>
            <a:fillRect/>
          </a:stretch>
        </p:blipFill>
        <p:spPr bwMode="auto">
          <a:xfrm>
            <a:off x="6561991" y="4929198"/>
            <a:ext cx="1487022" cy="925512"/>
          </a:xfrm>
          <a:prstGeom prst="rect">
            <a:avLst/>
          </a:prstGeom>
          <a:noFill/>
          <a:ln w="9525">
            <a:noFill/>
            <a:miter lim="800000"/>
            <a:headEnd/>
            <a:tailEnd/>
          </a:ln>
        </p:spPr>
      </p:pic>
      <p:pic>
        <p:nvPicPr>
          <p:cNvPr id="16" name="Picture 6" descr="http://www.nombres-animados.net/Letra-J/Jose-Luis/Nombre-animado-Jose-Luis-04.gif"/>
          <p:cNvPicPr>
            <a:picLocks noChangeAspect="1" noChangeArrowheads="1" noCrop="1"/>
          </p:cNvPicPr>
          <p:nvPr/>
        </p:nvPicPr>
        <p:blipFill>
          <a:blip r:embed="rId10">
            <a:duotone>
              <a:prstClr val="black"/>
              <a:schemeClr val="accent2">
                <a:tint val="45000"/>
                <a:satMod val="400000"/>
              </a:schemeClr>
            </a:duotone>
            <a:lum bright="-6000" contrast="65000"/>
          </a:blip>
          <a:srcRect/>
          <a:stretch>
            <a:fillRect/>
          </a:stretch>
        </p:blipFill>
        <p:spPr bwMode="auto">
          <a:xfrm>
            <a:off x="1438040" y="5611366"/>
            <a:ext cx="2278077" cy="93406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200" advTm="12000">
        <p14:prism/>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12" presetClass="entr" presetSubtype="1" fill="hold" grpId="0" nodeType="afterEffect">
                                  <p:stCondLst>
                                    <p:cond delay="0"/>
                                  </p:stCondLst>
                                  <p:iterate type="lt">
                                    <p:tmPct val="10000"/>
                                  </p:iterate>
                                  <p:childTnLst>
                                    <p:set>
                                      <p:cBhvr>
                                        <p:cTn id="10" dur="1" fill="hold">
                                          <p:stCondLst>
                                            <p:cond delay="0"/>
                                          </p:stCondLst>
                                        </p:cTn>
                                        <p:tgtEl>
                                          <p:spTgt spid="82947"/>
                                        </p:tgtEl>
                                        <p:attrNameLst>
                                          <p:attrName>style.visibility</p:attrName>
                                        </p:attrNameLst>
                                      </p:cBhvr>
                                      <p:to>
                                        <p:strVal val="visible"/>
                                      </p:to>
                                    </p:set>
                                    <p:animEffect transition="in" filter="slide(fromTop)">
                                      <p:cBhvr>
                                        <p:cTn id="11" dur="500"/>
                                        <p:tgtEl>
                                          <p:spTgt spid="82947"/>
                                        </p:tgtEl>
                                      </p:cBhvr>
                                    </p:animEffect>
                                  </p:childTnLst>
                                </p:cTn>
                              </p:par>
                            </p:childTnLst>
                          </p:cTn>
                        </p:par>
                        <p:par>
                          <p:cTn id="12" fill="hold">
                            <p:stCondLst>
                              <p:cond delay="3350"/>
                            </p:stCondLst>
                            <p:childTnLst>
                              <p:par>
                                <p:cTn id="13" presetID="1" presetClass="entr" presetSubtype="0" fill="hold" nodeType="afterEffect">
                                  <p:stCondLst>
                                    <p:cond delay="0"/>
                                  </p:stCondLst>
                                  <p:childTnLst>
                                    <p:set>
                                      <p:cBhvr>
                                        <p:cTn id="14" dur="1" fill="hold">
                                          <p:stCondLst>
                                            <p:cond delay="499"/>
                                          </p:stCondLst>
                                        </p:cTn>
                                        <p:tgtEl>
                                          <p:spTgt spid="10"/>
                                        </p:tgtEl>
                                        <p:attrNameLst>
                                          <p:attrName>style.visibility</p:attrName>
                                        </p:attrNameLst>
                                      </p:cBhvr>
                                      <p:to>
                                        <p:strVal val="visible"/>
                                      </p:to>
                                    </p:set>
                                  </p:childTnLst>
                                </p:cTn>
                              </p:par>
                            </p:childTnLst>
                          </p:cTn>
                        </p:par>
                        <p:par>
                          <p:cTn id="15" fill="hold">
                            <p:stCondLst>
                              <p:cond delay="3850"/>
                            </p:stCondLst>
                            <p:childTnLst>
                              <p:par>
                                <p:cTn id="16" presetID="1" presetClass="entr" presetSubtype="0" fill="hold" nodeType="afterEffect">
                                  <p:stCondLst>
                                    <p:cond delay="0"/>
                                  </p:stCondLst>
                                  <p:childTnLst>
                                    <p:set>
                                      <p:cBhvr>
                                        <p:cTn id="17" dur="1" fill="hold">
                                          <p:stCondLst>
                                            <p:cond delay="499"/>
                                          </p:stCondLst>
                                        </p:cTn>
                                        <p:tgtEl>
                                          <p:spTgt spid="11"/>
                                        </p:tgtEl>
                                        <p:attrNameLst>
                                          <p:attrName>style.visibility</p:attrName>
                                        </p:attrNameLst>
                                      </p:cBhvr>
                                      <p:to>
                                        <p:strVal val="visible"/>
                                      </p:to>
                                    </p:set>
                                  </p:childTnLst>
                                </p:cTn>
                              </p:par>
                            </p:childTnLst>
                          </p:cTn>
                        </p:par>
                        <p:par>
                          <p:cTn id="18" fill="hold">
                            <p:stCondLst>
                              <p:cond delay="4350"/>
                            </p:stCondLst>
                            <p:childTnLst>
                              <p:par>
                                <p:cTn id="19" presetID="1" presetClass="entr" presetSubtype="0" fill="hold" nodeType="afterEffect">
                                  <p:stCondLst>
                                    <p:cond delay="0"/>
                                  </p:stCondLst>
                                  <p:childTnLst>
                                    <p:set>
                                      <p:cBhvr>
                                        <p:cTn id="20" dur="1" fill="hold">
                                          <p:stCondLst>
                                            <p:cond delay="499"/>
                                          </p:stCondLst>
                                        </p:cTn>
                                        <p:tgtEl>
                                          <p:spTgt spid="12"/>
                                        </p:tgtEl>
                                        <p:attrNameLst>
                                          <p:attrName>style.visibility</p:attrName>
                                        </p:attrNameLst>
                                      </p:cBhvr>
                                      <p:to>
                                        <p:strVal val="visible"/>
                                      </p:to>
                                    </p:set>
                                  </p:childTnLst>
                                </p:cTn>
                              </p:par>
                            </p:childTnLst>
                          </p:cTn>
                        </p:par>
                        <p:par>
                          <p:cTn id="21" fill="hold">
                            <p:stCondLst>
                              <p:cond delay="4850"/>
                            </p:stCondLst>
                            <p:childTnLst>
                              <p:par>
                                <p:cTn id="22" presetID="1" presetClass="entr" presetSubtype="0" fill="hold" nodeType="afterEffect">
                                  <p:stCondLst>
                                    <p:cond delay="0"/>
                                  </p:stCondLst>
                                  <p:childTnLst>
                                    <p:set>
                                      <p:cBhvr>
                                        <p:cTn id="23" dur="1" fill="hold">
                                          <p:stCondLst>
                                            <p:cond delay="499"/>
                                          </p:stCondLst>
                                        </p:cTn>
                                        <p:tgtEl>
                                          <p:spTgt spid="13"/>
                                        </p:tgtEl>
                                        <p:attrNameLst>
                                          <p:attrName>style.visibility</p:attrName>
                                        </p:attrNameLst>
                                      </p:cBhvr>
                                      <p:to>
                                        <p:strVal val="visible"/>
                                      </p:to>
                                    </p:set>
                                  </p:childTnLst>
                                </p:cTn>
                              </p:par>
                            </p:childTnLst>
                          </p:cTn>
                        </p:par>
                        <p:par>
                          <p:cTn id="24" fill="hold">
                            <p:stCondLst>
                              <p:cond delay="5350"/>
                            </p:stCondLst>
                            <p:childTnLst>
                              <p:par>
                                <p:cTn id="25" presetID="1" presetClass="entr" presetSubtype="0" fill="hold" nodeType="afterEffect">
                                  <p:stCondLst>
                                    <p:cond delay="0"/>
                                  </p:stCondLst>
                                  <p:childTnLst>
                                    <p:set>
                                      <p:cBhvr>
                                        <p:cTn id="2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3695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latin typeface="Arial" charset="0"/>
            </a:endParaRPr>
          </a:p>
        </p:txBody>
      </p:sp>
      <p:sp>
        <p:nvSpPr>
          <p:cNvPr id="4101" name="Rectangle 5"/>
          <p:cNvSpPr>
            <a:spLocks noChangeArrowheads="1"/>
          </p:cNvSpPr>
          <p:nvPr/>
        </p:nvSpPr>
        <p:spPr bwMode="auto">
          <a:xfrm>
            <a:off x="0" y="1828800"/>
            <a:ext cx="103695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6737" y="0"/>
            <a:ext cx="55304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3695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96194" y="4724402"/>
            <a:ext cx="302445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latin typeface="Arial" charset="0"/>
              </a:rPr>
              <a:t> </a:t>
            </a:r>
          </a:p>
          <a:p>
            <a:pPr>
              <a:spcBef>
                <a:spcPct val="50000"/>
              </a:spcBef>
            </a:pPr>
            <a:endParaRPr lang="es-ES" b="1" smtClean="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4556" y="4191000"/>
            <a:ext cx="26788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9884" y="4876800"/>
            <a:ext cx="1382607"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489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par>
    </p:tnLst>
  </p:timing>
</p:sld>
</file>

<file path=ppt/theme/theme1.xml><?xml version="1.0" encoding="utf-8"?>
<a:theme xmlns:a="http://schemas.openxmlformats.org/drawingml/2006/main" name="EL GORDO DE LA NAVIDAD 2019">
  <a:themeElements>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EL GOR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L GOR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L GOR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L GOR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L GOR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L GOR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L GOR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L GOR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L GOR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L GOR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L GOR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L GOR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L GOR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EL GOR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GORDO DE LA NAVIDAD 2019</Template>
  <TotalTime>25</TotalTime>
  <Words>1320</Words>
  <Application>Microsoft Office PowerPoint</Application>
  <PresentationFormat>Personalizado</PresentationFormat>
  <Paragraphs>59</Paragraphs>
  <Slides>89</Slides>
  <Notes>0</Notes>
  <HiddenSlides>0</HiddenSlides>
  <MMClips>0</MMClips>
  <ScaleCrop>false</ScaleCrop>
  <HeadingPairs>
    <vt:vector size="4" baseType="variant">
      <vt:variant>
        <vt:lpstr>Tema</vt:lpstr>
      </vt:variant>
      <vt:variant>
        <vt:i4>2</vt:i4>
      </vt:variant>
      <vt:variant>
        <vt:lpstr>Títulos de diapositiva</vt:lpstr>
      </vt:variant>
      <vt:variant>
        <vt:i4>89</vt:i4>
      </vt:variant>
    </vt:vector>
  </HeadingPairs>
  <TitlesOfParts>
    <vt:vector size="91" baseType="lpstr">
      <vt:lpstr>EL GORDO DE LA NAVIDAD 2019</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2019-12-23T09:15:16Z</dcterms:created>
  <dcterms:modified xsi:type="dcterms:W3CDTF">2019-12-23T09:40:45Z</dcterms:modified>
</cp:coreProperties>
</file>