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377" r:id="rId2"/>
    <p:sldId id="382" r:id="rId3"/>
    <p:sldId id="398" r:id="rId4"/>
    <p:sldId id="407" r:id="rId5"/>
    <p:sldId id="383" r:id="rId6"/>
    <p:sldId id="384" r:id="rId7"/>
    <p:sldId id="385" r:id="rId8"/>
    <p:sldId id="386" r:id="rId9"/>
    <p:sldId id="408" r:id="rId10"/>
    <p:sldId id="387" r:id="rId11"/>
    <p:sldId id="404" r:id="rId12"/>
    <p:sldId id="399" r:id="rId13"/>
    <p:sldId id="388" r:id="rId14"/>
    <p:sldId id="413" r:id="rId15"/>
    <p:sldId id="417" r:id="rId16"/>
    <p:sldId id="389" r:id="rId17"/>
    <p:sldId id="403" r:id="rId18"/>
    <p:sldId id="400" r:id="rId19"/>
    <p:sldId id="390" r:id="rId20"/>
    <p:sldId id="391" r:id="rId21"/>
    <p:sldId id="392" r:id="rId22"/>
    <p:sldId id="401" r:id="rId23"/>
    <p:sldId id="395" r:id="rId24"/>
    <p:sldId id="393" r:id="rId25"/>
    <p:sldId id="411" r:id="rId26"/>
    <p:sldId id="412" r:id="rId27"/>
    <p:sldId id="394" r:id="rId28"/>
    <p:sldId id="410" r:id="rId29"/>
    <p:sldId id="402" r:id="rId30"/>
    <p:sldId id="396" r:id="rId31"/>
    <p:sldId id="406" r:id="rId32"/>
    <p:sldId id="409" r:id="rId33"/>
    <p:sldId id="397" r:id="rId34"/>
    <p:sldId id="416" r:id="rId35"/>
    <p:sldId id="405" r:id="rId36"/>
    <p:sldId id="414" r:id="rId37"/>
    <p:sldId id="418" r:id="rId38"/>
    <p:sldId id="415" r:id="rId39"/>
    <p:sldId id="378" r:id="rId40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b6s/cGjSD1bNIK4BUgZOg" hashData="OnV0OhfTi284KzJ1NdNCOikX+5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5" descr="gif neige,animé 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8100" y="-469930"/>
            <a:ext cx="11307763" cy="8745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5000" contrast="36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991493" y="887392"/>
            <a:ext cx="8215370" cy="756126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EL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ARBOL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Playbill" pitchFamily="82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  DE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NAVIDAD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random/>
    <p:sndAc>
      <p:stSnd>
        <p:snd r:embed="rId2" name="(ray coniff) - jingle bel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7000" contrast="100000"/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5" name="Picture 5" descr="gif neige,animé 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8101" y="-214313"/>
            <a:ext cx="11307763" cy="817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419989" y="1601772"/>
            <a:ext cx="8643998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pperplate Gothic Bold" pitchFamily="34" charset="0"/>
              </a:rPr>
              <a:t>CUÁL </a:t>
            </a:r>
            <a:r>
              <a:rPr lang="es-ES" sz="6600" b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pperplate Gothic Bold" pitchFamily="34" charset="0"/>
              </a:rPr>
              <a:t> ES  </a:t>
            </a:r>
            <a:r>
              <a:rPr lang="es-ES" sz="6600" b="1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pperplate Gothic Bold" pitchFamily="34" charset="0"/>
              </a:rPr>
              <a:t>EL SIGNIFICADO </a:t>
            </a:r>
            <a:r>
              <a:rPr lang="es-ES" sz="6600" b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pperplate Gothic Bold" pitchFamily="34" charset="0"/>
              </a:rPr>
              <a:t> DE </a:t>
            </a:r>
          </a:p>
          <a:p>
            <a:pPr algn="ctr"/>
            <a:r>
              <a:rPr lang="es-ES" sz="6600" b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pperplate Gothic Bold" pitchFamily="34" charset="0"/>
              </a:rPr>
              <a:t>LOS  ÁRBOLES </a:t>
            </a:r>
            <a:r>
              <a:rPr lang="es-ES" sz="6600" b="1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pperplate Gothic Bold" pitchFamily="34" charset="0"/>
              </a:rPr>
              <a:t>DE </a:t>
            </a:r>
            <a:r>
              <a:rPr lang="es-ES" sz="6600" b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pperplate Gothic Bold" pitchFamily="34" charset="0"/>
              </a:rPr>
              <a:t> NAVIDAD</a:t>
            </a:r>
            <a:endParaRPr lang="es-ES" sz="6600" b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opperplate Gothic Bold" pitchFamily="34" charset="0"/>
            </a:endParaRP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100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Resultado de imagen de arboles de nav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Resultado de imagen de arboles de navidad blanc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gif neige,animé 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1" y="-214314"/>
            <a:ext cx="11307763" cy="784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817416" y="2531811"/>
            <a:ext cx="5634832" cy="4048603"/>
          </a:xfrm>
          <a:prstGeom prst="rect">
            <a:avLst/>
          </a:prstGeom>
        </p:spPr>
        <p:txBody>
          <a:bodyPr lIns="108009" tIns="54004" rIns="108009" bIns="54004">
            <a:spAutoFit/>
          </a:bodyPr>
          <a:lstStyle/>
          <a:p>
            <a:r>
              <a:rPr lang="es-ES" sz="3200" dirty="0">
                <a:latin typeface="Agency FB" pitchFamily="34" charset="0"/>
              </a:rPr>
              <a:t>Una de las tradiciones más comunes en todo el mundo en </a:t>
            </a:r>
            <a:r>
              <a:rPr lang="es-ES" sz="3200" b="1" dirty="0">
                <a:latin typeface="Agency FB" pitchFamily="34" charset="0"/>
              </a:rPr>
              <a:t>navidad</a:t>
            </a:r>
            <a:r>
              <a:rPr lang="es-ES" sz="3200" dirty="0">
                <a:latin typeface="Agency FB" pitchFamily="34" charset="0"/>
              </a:rPr>
              <a:t> es decorar el </a:t>
            </a:r>
            <a:r>
              <a:rPr lang="es-ES" sz="3200" b="1" dirty="0">
                <a:latin typeface="Agency FB" pitchFamily="34" charset="0"/>
              </a:rPr>
              <a:t>árbol de navidad</a:t>
            </a:r>
            <a:r>
              <a:rPr lang="es-ES" sz="3200" dirty="0">
                <a:latin typeface="Agency FB" pitchFamily="34" charset="0"/>
              </a:rPr>
              <a:t>. Durante el mes de diciembre y parte de enero en todas las casas el centro de atención es el árbol, pero </a:t>
            </a:r>
            <a:r>
              <a:rPr lang="es-ES" sz="3200" b="1" dirty="0">
                <a:latin typeface="Agency FB" pitchFamily="34" charset="0"/>
              </a:rPr>
              <a:t>¿qué significado tiene el árbol de navidad?</a:t>
            </a:r>
            <a:r>
              <a:rPr lang="es-ES" sz="3200" dirty="0">
                <a:latin typeface="Agency FB" pitchFamily="34" charset="0"/>
              </a:rPr>
              <a:t> A </a:t>
            </a:r>
            <a:r>
              <a:rPr lang="es-ES" sz="3200" dirty="0" smtClean="0">
                <a:latin typeface="Agency FB" pitchFamily="34" charset="0"/>
              </a:rPr>
              <a:t>continuación os lo </a:t>
            </a:r>
            <a:r>
              <a:rPr lang="es-ES" sz="3200" dirty="0">
                <a:latin typeface="Agency FB" pitchFamily="34" charset="0"/>
              </a:rPr>
              <a:t>contamos todo, ¡acompáñanos!</a:t>
            </a: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100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hristmas Tr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755682"/>
            <a:ext cx="11269663" cy="90726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gif neige,animé 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1" y="-214313"/>
            <a:ext cx="11307763" cy="817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817416" y="2685957"/>
            <a:ext cx="5634832" cy="4048603"/>
          </a:xfrm>
          <a:prstGeom prst="rect">
            <a:avLst/>
          </a:prstGeom>
        </p:spPr>
        <p:txBody>
          <a:bodyPr lIns="108009" tIns="54004" rIns="108009" bIns="54004">
            <a:spAutoFit/>
          </a:bodyPr>
          <a:lstStyle/>
          <a:p>
            <a:r>
              <a:rPr lang="es-ES" sz="3200" dirty="0">
                <a:latin typeface="Agency FB" pitchFamily="34" charset="0"/>
              </a:rPr>
              <a:t>Sobre el </a:t>
            </a:r>
            <a:r>
              <a:rPr lang="es-ES" sz="3200" b="1" dirty="0">
                <a:latin typeface="Agency FB" pitchFamily="34" charset="0"/>
              </a:rPr>
              <a:t>8 de diciembre es costumbre en muchas familias reunirse a poner el árbol de navidad</a:t>
            </a:r>
            <a:r>
              <a:rPr lang="es-ES" sz="3200" dirty="0">
                <a:latin typeface="Agency FB" pitchFamily="34" charset="0"/>
              </a:rPr>
              <a:t>, esta fecha es porque coincide con el </a:t>
            </a:r>
            <a:r>
              <a:rPr lang="es-ES" sz="3200" b="1" dirty="0">
                <a:latin typeface="Agency FB" pitchFamily="34" charset="0"/>
              </a:rPr>
              <a:t>Día de la Inmaculada Concepción de María</a:t>
            </a:r>
            <a:r>
              <a:rPr lang="es-ES" sz="3200" dirty="0">
                <a:latin typeface="Agency FB" pitchFamily="34" charset="0"/>
              </a:rPr>
              <a:t>, y comenzamos a prepararnos para las fiestas hasta el </a:t>
            </a:r>
            <a:r>
              <a:rPr lang="es-ES" sz="3200" b="1" dirty="0">
                <a:latin typeface="Agency FB" pitchFamily="34" charset="0"/>
              </a:rPr>
              <a:t>6 de enero, Día de Reyes</a:t>
            </a:r>
            <a:r>
              <a:rPr lang="es-ES" sz="3200" dirty="0">
                <a:latin typeface="Agency FB" pitchFamily="34" charset="0"/>
              </a:rPr>
              <a:t>, que terminan y volvemos a la vida normal.</a:t>
            </a: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100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7000" contrast="100000"/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050" name="Picture 2" descr="arboles-de-navidad-el-significad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2931" y="-837478"/>
            <a:ext cx="7043539" cy="92258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gif neige,animé 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1" y="-214313"/>
            <a:ext cx="11307763" cy="817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817416" y="2994245"/>
            <a:ext cx="5634832" cy="2571275"/>
          </a:xfrm>
          <a:prstGeom prst="rect">
            <a:avLst/>
          </a:prstGeom>
        </p:spPr>
        <p:txBody>
          <a:bodyPr lIns="108009" tIns="54004" rIns="108009" bIns="54004">
            <a:spAutoFit/>
          </a:bodyPr>
          <a:lstStyle/>
          <a:p>
            <a:r>
              <a:rPr lang="es-ES" sz="3200" dirty="0">
                <a:latin typeface="Agency FB" pitchFamily="34" charset="0"/>
              </a:rPr>
              <a:t>Pero </a:t>
            </a:r>
            <a:r>
              <a:rPr lang="es-ES" sz="3200" b="1" dirty="0">
                <a:latin typeface="Agency FB" pitchFamily="34" charset="0"/>
              </a:rPr>
              <a:t>¿cuál es el origen y significado de poner y decorar el árbol de navidad?</a:t>
            </a:r>
            <a:r>
              <a:rPr lang="es-ES" sz="3200" dirty="0">
                <a:latin typeface="Agency FB" pitchFamily="34" charset="0"/>
              </a:rPr>
              <a:t> Aunque muchos piensan que es una tradición comercial, no es así, está ligado a la bonanza y religión.</a:t>
            </a: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100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Resultado de imagen de arboles de navidad blanc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541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4306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gif neige,animé 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1" y="-214313"/>
            <a:ext cx="11307763" cy="817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817416" y="2685957"/>
            <a:ext cx="5634832" cy="4048603"/>
          </a:xfrm>
          <a:prstGeom prst="rect">
            <a:avLst/>
          </a:prstGeom>
        </p:spPr>
        <p:txBody>
          <a:bodyPr lIns="108009" tIns="54004" rIns="108009" bIns="54004">
            <a:spAutoFit/>
          </a:bodyPr>
          <a:lstStyle/>
          <a:p>
            <a:r>
              <a:rPr lang="es-ES" sz="3200" dirty="0">
                <a:latin typeface="Agency FB" pitchFamily="34" charset="0"/>
              </a:rPr>
              <a:t>Los antiguos germanos creían en el </a:t>
            </a:r>
            <a:r>
              <a:rPr lang="es-ES" sz="3200" b="1" dirty="0">
                <a:latin typeface="Agency FB" pitchFamily="34" charset="0"/>
              </a:rPr>
              <a:t>Divino </a:t>
            </a:r>
            <a:r>
              <a:rPr lang="es-ES" sz="3200" b="1" dirty="0" err="1">
                <a:latin typeface="Agency FB" pitchFamily="34" charset="0"/>
              </a:rPr>
              <a:t>Idrasil</a:t>
            </a:r>
            <a:r>
              <a:rPr lang="es-ES" sz="3200" b="1" dirty="0">
                <a:latin typeface="Agency FB" pitchFamily="34" charset="0"/>
              </a:rPr>
              <a:t> o Árbol del Universo</a:t>
            </a:r>
            <a:r>
              <a:rPr lang="es-ES" sz="3200" dirty="0">
                <a:latin typeface="Agency FB" pitchFamily="34" charset="0"/>
              </a:rPr>
              <a:t>, o sea, de éste árbol pendía la Tierra y los Astros, sus raíces estaban en el infierno y su copa en el cielo. Su manera de celebrar el solsticio de invierno, lo decoraban con antorchas y organizaban una fiesta donde bailaban a su alrededor.</a:t>
            </a:r>
          </a:p>
        </p:txBody>
      </p:sp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100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Resultado de imagen de arboles de navidad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4174" y="-318058"/>
            <a:ext cx="12020974" cy="81415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rboles-de-navidad-significado-san-bonifaci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36080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  <p:sndAc>
      <p:stSnd>
        <p:snd r:embed="rId2" name="02 blanca navidad(2)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gif neige,animé 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1" y="-214313"/>
            <a:ext cx="11307763" cy="817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05742" y="1887524"/>
            <a:ext cx="8143932" cy="5279709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r>
              <a:rPr lang="es-ES" sz="2800" dirty="0">
                <a:latin typeface="Agency FB" pitchFamily="34" charset="0"/>
              </a:rPr>
              <a:t>San Bonifacio en el año 740 derribó el roble que representaba al dios Odín y colocó en su lugar un pino que era símbolo del amor eterno de Dios. Para decorar el árbol se colocaron dos tipos de adornos:</a:t>
            </a:r>
          </a:p>
          <a:p>
            <a:r>
              <a:rPr lang="es-ES" sz="2800" b="1" dirty="0">
                <a:latin typeface="Agency FB" pitchFamily="34" charset="0"/>
              </a:rPr>
              <a:t>Manzanas</a:t>
            </a:r>
            <a:r>
              <a:rPr lang="es-ES" sz="2800" dirty="0">
                <a:latin typeface="Agency FB" pitchFamily="34" charset="0"/>
              </a:rPr>
              <a:t>: representan las tentaciones para los cristianos ya que en la Biblia en los pasajes de Adán y Eva el diablo se transforma en manzana.</a:t>
            </a:r>
          </a:p>
          <a:p>
            <a:r>
              <a:rPr lang="es-ES" sz="2800" b="1" dirty="0">
                <a:latin typeface="Agency FB" pitchFamily="34" charset="0"/>
              </a:rPr>
              <a:t>Velas</a:t>
            </a:r>
            <a:r>
              <a:rPr lang="es-ES" sz="2800" dirty="0">
                <a:latin typeface="Agency FB" pitchFamily="34" charset="0"/>
              </a:rPr>
              <a:t>: las velas significan la gracia divina y la luz del mundo.</a:t>
            </a:r>
          </a:p>
          <a:p>
            <a:r>
              <a:rPr lang="es-ES" sz="2800" dirty="0">
                <a:latin typeface="Agency FB" pitchFamily="34" charset="0"/>
              </a:rPr>
              <a:t>Un pino es una especie perenne y esto significa la vida eterna y de esta manera, el triángulo entre el pino, las manzanas y las velas representan a la Santísima Trinidad.</a:t>
            </a:r>
          </a:p>
          <a:p>
            <a:r>
              <a:rPr lang="es-ES" sz="2800" dirty="0">
                <a:latin typeface="Agency FB" pitchFamily="34" charset="0"/>
              </a:rPr>
              <a:t>Seguro que os interesa saber la </a:t>
            </a:r>
            <a:r>
              <a:rPr lang="es-ES" sz="2800" b="1" dirty="0">
                <a:latin typeface="Agency FB" pitchFamily="34" charset="0"/>
              </a:rPr>
              <a:t>verdadera historia del Origen de la Navidad</a:t>
            </a:r>
            <a:endParaRPr lang="es-ES" sz="2800" dirty="0">
              <a:latin typeface="Agency FB" pitchFamily="34" charset="0"/>
            </a:endParaRPr>
          </a:p>
        </p:txBody>
      </p:sp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100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esultado de imagen de arboles de navidad blanc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41500"/>
            <a:ext cx="11269663" cy="94298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sultado de imagen de arboles de navidad blancos"/>
          <p:cNvPicPr>
            <a:picLocks noChangeAspect="1" noChangeArrowheads="1"/>
          </p:cNvPicPr>
          <p:nvPr/>
        </p:nvPicPr>
        <p:blipFill>
          <a:blip r:embed="rId2"/>
          <a:srcRect l="32736"/>
          <a:stretch>
            <a:fillRect/>
          </a:stretch>
        </p:blipFill>
        <p:spPr bwMode="auto">
          <a:xfrm>
            <a:off x="1" y="0"/>
            <a:ext cx="1132078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gif neige,animé 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1" y="-214313"/>
            <a:ext cx="11307763" cy="817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817416" y="3148390"/>
            <a:ext cx="5634832" cy="2879052"/>
          </a:xfrm>
          <a:prstGeom prst="rect">
            <a:avLst/>
          </a:prstGeom>
        </p:spPr>
        <p:txBody>
          <a:bodyPr lIns="108009" tIns="54004" rIns="108009" bIns="54004">
            <a:spAutoFit/>
          </a:bodyPr>
          <a:lstStyle/>
          <a:p>
            <a:r>
              <a:rPr lang="es-ES" sz="3600" dirty="0">
                <a:latin typeface="Agency FB" pitchFamily="34" charset="0"/>
              </a:rPr>
              <a:t>Durante la Edad Media esta costumbre se fue expandiendo por todo el mundo, con la conquista de América terminó de llegar a todos los lugares</a:t>
            </a: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100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arboles-de-navidad-significado-primer-arbol-de-nav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5616"/>
            <a:ext cx="11493829" cy="78883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gif neige,animé 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1" y="-214313"/>
            <a:ext cx="11307763" cy="817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206071" y="2530466"/>
            <a:ext cx="5634832" cy="4048603"/>
          </a:xfrm>
          <a:prstGeom prst="rect">
            <a:avLst/>
          </a:prstGeom>
        </p:spPr>
        <p:txBody>
          <a:bodyPr lIns="108009" tIns="54004" rIns="108009" bIns="54004">
            <a:spAutoFit/>
          </a:bodyPr>
          <a:lstStyle/>
          <a:p>
            <a:r>
              <a:rPr lang="es-ES" sz="3200" dirty="0">
                <a:latin typeface="Agency FB" pitchFamily="34" charset="0"/>
              </a:rPr>
              <a:t>El </a:t>
            </a:r>
            <a:r>
              <a:rPr lang="es-ES" sz="3200" b="1" dirty="0">
                <a:latin typeface="Agency FB" pitchFamily="34" charset="0"/>
              </a:rPr>
              <a:t>primer árbol de navidad</a:t>
            </a:r>
            <a:r>
              <a:rPr lang="es-ES" sz="3200" dirty="0">
                <a:latin typeface="Agency FB" pitchFamily="34" charset="0"/>
              </a:rPr>
              <a:t> que se decoró según la tradición actual fue en </a:t>
            </a:r>
            <a:r>
              <a:rPr lang="es-ES" sz="3200" b="1" dirty="0">
                <a:latin typeface="Agency FB" pitchFamily="34" charset="0"/>
              </a:rPr>
              <a:t>Alemania en 1605</a:t>
            </a:r>
            <a:r>
              <a:rPr lang="es-ES" sz="3200" dirty="0">
                <a:latin typeface="Agency FB" pitchFamily="34" charset="0"/>
              </a:rPr>
              <a:t> para alegrar una fiesta durante una época de mucho frío. En ese momento comenzó a </a:t>
            </a:r>
            <a:r>
              <a:rPr lang="es-ES" sz="3200" dirty="0" err="1">
                <a:latin typeface="Agency FB" pitchFamily="34" charset="0"/>
              </a:rPr>
              <a:t>a</a:t>
            </a:r>
            <a:r>
              <a:rPr lang="es-ES" sz="3200" dirty="0">
                <a:latin typeface="Agency FB" pitchFamily="34" charset="0"/>
              </a:rPr>
              <a:t> extenderse tal y como lo conocemos hoy, pero de manera progresiva.</a:t>
            </a:r>
          </a:p>
          <a:p>
            <a:r>
              <a:rPr lang="es-ES" sz="3200" dirty="0">
                <a:latin typeface="Agency FB" pitchFamily="34" charset="0"/>
              </a:rPr>
              <a:t>A </a:t>
            </a:r>
            <a:r>
              <a:rPr lang="es-ES" sz="3200" b="1" dirty="0">
                <a:latin typeface="Agency FB" pitchFamily="34" charset="0"/>
              </a:rPr>
              <a:t>España</a:t>
            </a:r>
            <a:r>
              <a:rPr lang="es-ES" sz="3200" dirty="0">
                <a:latin typeface="Agency FB" pitchFamily="34" charset="0"/>
              </a:rPr>
              <a:t> llegó en 1870</a:t>
            </a: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100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esultado de imagen de arboles de navidad blanc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0140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static1.sobrehistoria.com/wp-content/uploads/2016/10/arboles-de-navidad-significado-adorn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2192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gif neige,animé 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1" y="-214313"/>
            <a:ext cx="11307763" cy="817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817416" y="3148390"/>
            <a:ext cx="5634832" cy="2078833"/>
          </a:xfrm>
          <a:prstGeom prst="rect">
            <a:avLst/>
          </a:prstGeom>
        </p:spPr>
        <p:txBody>
          <a:bodyPr lIns="108009" tIns="54004" rIns="108009" bIns="54004">
            <a:spAutoFit/>
          </a:bodyPr>
          <a:lstStyle/>
          <a:p>
            <a:r>
              <a:rPr lang="es-ES" sz="3200" b="1" dirty="0">
                <a:latin typeface="Agency FB" pitchFamily="34" charset="0"/>
              </a:rPr>
              <a:t>Finlandia</a:t>
            </a:r>
            <a:r>
              <a:rPr lang="es-ES" sz="3200" dirty="0">
                <a:latin typeface="Agency FB" pitchFamily="34" charset="0"/>
              </a:rPr>
              <a:t> el primer árbol llegó en 1800</a:t>
            </a:r>
          </a:p>
          <a:p>
            <a:r>
              <a:rPr lang="es-ES" sz="3200" b="1" dirty="0" err="1">
                <a:latin typeface="Agency FB" pitchFamily="34" charset="0"/>
              </a:rPr>
              <a:t>Ingalaterra</a:t>
            </a:r>
            <a:r>
              <a:rPr lang="es-ES" sz="3200" dirty="0">
                <a:latin typeface="Agency FB" pitchFamily="34" charset="0"/>
              </a:rPr>
              <a:t> (el primero en el castillo de Windsor) en 1841 con el Príncipe Alberto y su mujer la Reina Victoria</a:t>
            </a: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100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n de arboles de navidad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5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arboles de navidad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53890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04 - white christmas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gif neige,animé 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1" y="-214313"/>
            <a:ext cx="11307763" cy="817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817416" y="2840100"/>
            <a:ext cx="5634832" cy="3556160"/>
          </a:xfrm>
          <a:prstGeom prst="rect">
            <a:avLst/>
          </a:prstGeom>
        </p:spPr>
        <p:txBody>
          <a:bodyPr lIns="108009" tIns="54004" rIns="108009" bIns="54004">
            <a:spAutoFit/>
          </a:bodyPr>
          <a:lstStyle/>
          <a:p>
            <a:r>
              <a:rPr lang="es-ES" sz="3200" dirty="0">
                <a:latin typeface="Agency FB" pitchFamily="34" charset="0"/>
              </a:rPr>
              <a:t>Empezaron decorando los árboles con velas y manzanas pero poco a poco fue evolucionando y cambiando la manera de decorar, hoy lo hacemos con esferas, luces de colores, guirnaldas… todo es poco para que nuestro árbol quede bonito y navideño.</a:t>
            </a: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100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arboles de navidad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87458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Resultado de imagen de arboles de navidad blanc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gif neige,animé 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1" y="-214313"/>
            <a:ext cx="11307763" cy="817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777179" y="1673210"/>
            <a:ext cx="8715436" cy="5279709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r>
              <a:rPr lang="es-ES" sz="2400" dirty="0">
                <a:latin typeface="Agency FB" pitchFamily="34" charset="0"/>
              </a:rPr>
              <a:t>Ahora vamos a conocer el </a:t>
            </a:r>
            <a:r>
              <a:rPr lang="es-ES" sz="2400" b="1" dirty="0">
                <a:latin typeface="Agency FB" pitchFamily="34" charset="0"/>
              </a:rPr>
              <a:t>significado de los adornos</a:t>
            </a:r>
            <a:r>
              <a:rPr lang="es-ES" sz="2400" dirty="0">
                <a:latin typeface="Agency FB" pitchFamily="34" charset="0"/>
              </a:rPr>
              <a:t> más populares en los árboles de navidad:</a:t>
            </a:r>
          </a:p>
          <a:p>
            <a:r>
              <a:rPr lang="es-ES" sz="2400" b="1" dirty="0">
                <a:latin typeface="Agency FB" pitchFamily="34" charset="0"/>
              </a:rPr>
              <a:t>Bolas o esferas navideñas</a:t>
            </a:r>
            <a:r>
              <a:rPr lang="es-ES" sz="2400" dirty="0">
                <a:latin typeface="Agency FB" pitchFamily="34" charset="0"/>
              </a:rPr>
              <a:t>: las bolas de navidad significan y representan los dones que Dios concede a los hombres. Según cada color tienen un significado: azul significa arrepentimiento, doradas las alabanzas, plateadas los agradecimientos y las rojas las peticiones.</a:t>
            </a:r>
          </a:p>
          <a:p>
            <a:r>
              <a:rPr lang="es-ES" sz="2400" b="1" dirty="0">
                <a:latin typeface="Agency FB" pitchFamily="34" charset="0"/>
              </a:rPr>
              <a:t>La estrella</a:t>
            </a:r>
            <a:r>
              <a:rPr lang="es-ES" sz="2400" dirty="0">
                <a:latin typeface="Agency FB" pitchFamily="34" charset="0"/>
              </a:rPr>
              <a:t>: el elemento más importante del árbol es la estrella que colocamos en la copa. La estrella simboliza la fe que guía nuestras vidas hacia algo bueno.</a:t>
            </a:r>
          </a:p>
          <a:p>
            <a:r>
              <a:rPr lang="es-ES" sz="2400" b="1" dirty="0">
                <a:latin typeface="Agency FB" pitchFamily="34" charset="0"/>
              </a:rPr>
              <a:t>Cintas y guirnaldas</a:t>
            </a:r>
            <a:r>
              <a:rPr lang="es-ES" sz="2400" dirty="0">
                <a:latin typeface="Agency FB" pitchFamily="34" charset="0"/>
              </a:rPr>
              <a:t>: es muy común rodear el árbol con </a:t>
            </a:r>
            <a:r>
              <a:rPr lang="es-ES" sz="2400" dirty="0" err="1">
                <a:latin typeface="Agency FB" pitchFamily="34" charset="0"/>
              </a:rPr>
              <a:t>cintar</a:t>
            </a:r>
            <a:r>
              <a:rPr lang="es-ES" sz="2400" dirty="0">
                <a:latin typeface="Agency FB" pitchFamily="34" charset="0"/>
              </a:rPr>
              <a:t> y guirnaldas de colores. Con ellas simbolizamos la unión de la familia, nuestros seres queridos</a:t>
            </a:r>
          </a:p>
          <a:p>
            <a:r>
              <a:rPr lang="es-ES" sz="2400" b="1" dirty="0">
                <a:latin typeface="Agency FB" pitchFamily="34" charset="0"/>
              </a:rPr>
              <a:t>Ángeles</a:t>
            </a:r>
            <a:r>
              <a:rPr lang="es-ES" sz="2400" dirty="0">
                <a:latin typeface="Agency FB" pitchFamily="34" charset="0"/>
              </a:rPr>
              <a:t>: a veces colocamos algún ángel por el árbol, éstos sirven de comunicación entre los humanos y el cielo, ademán significan protección por lo que no pueden faltar.</a:t>
            </a:r>
          </a:p>
          <a:p>
            <a:r>
              <a:rPr lang="es-ES" sz="2400" b="1" dirty="0">
                <a:latin typeface="Agency FB" pitchFamily="34" charset="0"/>
              </a:rPr>
              <a:t>Las luces blancas o de color</a:t>
            </a:r>
            <a:r>
              <a:rPr lang="es-ES" sz="2400" dirty="0">
                <a:latin typeface="Agency FB" pitchFamily="34" charset="0"/>
              </a:rPr>
              <a:t>: Da igual el color, sólo importa que las luces se enciendan y apaguen. Su significado está muy claro, iluminar el camino de la fe.</a:t>
            </a: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100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sultado de imagen de arboles de navidad blanc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Resultado de imagen de arboles de navidad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0275" y="-327054"/>
            <a:ext cx="14026311" cy="82153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gif neige,animé 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1" y="-214313"/>
            <a:ext cx="11307763" cy="817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634435" y="2030400"/>
            <a:ext cx="5634832" cy="4171713"/>
          </a:xfrm>
          <a:prstGeom prst="rect">
            <a:avLst/>
          </a:prstGeom>
        </p:spPr>
        <p:txBody>
          <a:bodyPr lIns="108009" tIns="54004" rIns="108009" bIns="54004">
            <a:spAutoFit/>
          </a:bodyPr>
          <a:lstStyle/>
          <a:p>
            <a:pPr algn="ctr"/>
            <a:r>
              <a:rPr lang="es-ES" sz="4400" dirty="0">
                <a:latin typeface="Agency FB" pitchFamily="34" charset="0"/>
              </a:rPr>
              <a:t>Dejando a un lado el árbol y la decoración de éste, lo más importante en estas fechas es disfrutar de nuestros seres queridos, la familia, amigos y el amor que les tenemos.</a:t>
            </a: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6000" contrast="100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7000" contrast="100000"/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8130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49079" cy="762698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8132" name="Picture 4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33499" y="0"/>
            <a:ext cx="6136164" cy="738825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esultado de imagen de arboles de navidad blanc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arboles de navidad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49287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arboles de navidad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4" cy="78158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b="3041"/>
          <a:stretch>
            <a:fillRect/>
          </a:stretch>
        </p:blipFill>
        <p:spPr bwMode="auto">
          <a:xfrm>
            <a:off x="0" y="0"/>
            <a:ext cx="114300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96000"/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jueves, 08 de diciembre de 2016</a:t>
            </a:fld>
            <a:endParaRPr lang="es-ES" sz="40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17:20</a:t>
            </a:fld>
            <a:r>
              <a:rPr lang="fr-FR" sz="36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theme/theme1.xml><?xml version="1.0" encoding="utf-8"?>
<a:theme xmlns:a="http://schemas.openxmlformats.org/drawingml/2006/main" name="AROLES DE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AROLES DE NAVIDAD</Template>
  <TotalTime>1</TotalTime>
  <Words>226</Words>
  <Application>Microsoft Office PowerPoint</Application>
  <PresentationFormat>Personalizado</PresentationFormat>
  <Paragraphs>34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0" baseType="lpstr">
      <vt:lpstr>AROLES DE NAVIDAD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2016-12-08T16:20:47Z</dcterms:created>
  <dcterms:modified xsi:type="dcterms:W3CDTF">2016-12-08T16:21:59Z</dcterms:modified>
</cp:coreProperties>
</file>