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87" r:id="rId3"/>
    <p:sldId id="257" r:id="rId4"/>
    <p:sldId id="271" r:id="rId5"/>
    <p:sldId id="275" r:id="rId6"/>
    <p:sldId id="268" r:id="rId7"/>
    <p:sldId id="274" r:id="rId8"/>
    <p:sldId id="258" r:id="rId9"/>
    <p:sldId id="270" r:id="rId10"/>
    <p:sldId id="259" r:id="rId11"/>
    <p:sldId id="260" r:id="rId12"/>
    <p:sldId id="279" r:id="rId13"/>
    <p:sldId id="273" r:id="rId14"/>
    <p:sldId id="280" r:id="rId15"/>
    <p:sldId id="276" r:id="rId16"/>
    <p:sldId id="265" r:id="rId17"/>
    <p:sldId id="261" r:id="rId18"/>
    <p:sldId id="262" r:id="rId19"/>
    <p:sldId id="263" r:id="rId20"/>
    <p:sldId id="264" r:id="rId21"/>
    <p:sldId id="256" r:id="rId22"/>
    <p:sldId id="267" r:id="rId23"/>
    <p:sldId id="272" r:id="rId24"/>
    <p:sldId id="281" r:id="rId25"/>
    <p:sldId id="277" r:id="rId26"/>
    <p:sldId id="278" r:id="rId27"/>
    <p:sldId id="286" r:id="rId28"/>
    <p:sldId id="288"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HpbOPMclnaZicRtJLTNSQ" hashData="XNAn0CVYYAC+grpXK0pT9DsBCw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1DD60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1368" y="-4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7A799F-5CA6-4AA0-B7B9-123F6C7FD8DD}" type="datetimeFigureOut">
              <a:rPr lang="es-ES" smtClean="0"/>
              <a:pPr/>
              <a:t>16/12/2015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4C0D58-6210-4F77-9885-821FECD280C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C4C0D58-6210-4F77-9885-821FECD280C3}" type="slidenum">
              <a:rPr lang="es-ES" smtClean="0"/>
              <a:pPr/>
              <a:t>19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98A028D-2415-4599-8713-C4390FE374AA}" type="datetimeFigureOut">
              <a:rPr lang="es-ES" smtClean="0"/>
              <a:pPr/>
              <a:t>16/12/2015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486F9D-1AE6-4CEA-95EB-93351EA6093C}" type="slidenum">
              <a:rPr lang="es-ES" smtClean="0"/>
              <a:pPr/>
              <a:t>‹Nº›</a:t>
            </a:fld>
            <a:endParaRPr lang="es-ES"/>
          </a:p>
        </p:txBody>
      </p:sp>
    </p:spTree>
  </p:cSld>
  <p:clrMapOvr>
    <a:masterClrMapping/>
  </p:clrMapOvr>
  <p:transition spd="slow" advTm="11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98A028D-2415-4599-8713-C4390FE374AA}" type="datetimeFigureOut">
              <a:rPr lang="es-ES" smtClean="0"/>
              <a:pPr/>
              <a:t>16/12/2015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486F9D-1AE6-4CEA-95EB-93351EA6093C}" type="slidenum">
              <a:rPr lang="es-ES" smtClean="0"/>
              <a:pPr/>
              <a:t>‹Nº›</a:t>
            </a:fld>
            <a:endParaRPr lang="es-ES"/>
          </a:p>
        </p:txBody>
      </p:sp>
    </p:spTree>
  </p:cSld>
  <p:clrMapOvr>
    <a:masterClrMapping/>
  </p:clrMapOvr>
  <p:transition spd="slow" advTm="11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98A028D-2415-4599-8713-C4390FE374AA}" type="datetimeFigureOut">
              <a:rPr lang="es-ES" smtClean="0"/>
              <a:pPr/>
              <a:t>16/12/2015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486F9D-1AE6-4CEA-95EB-93351EA6093C}" type="slidenum">
              <a:rPr lang="es-ES" smtClean="0"/>
              <a:pPr/>
              <a:t>‹Nº›</a:t>
            </a:fld>
            <a:endParaRPr lang="es-ES"/>
          </a:p>
        </p:txBody>
      </p:sp>
    </p:spTree>
  </p:cSld>
  <p:clrMapOvr>
    <a:masterClrMapping/>
  </p:clrMapOvr>
  <p:transition spd="slow" advTm="11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98A028D-2415-4599-8713-C4390FE374AA}" type="datetimeFigureOut">
              <a:rPr lang="es-ES" smtClean="0"/>
              <a:pPr/>
              <a:t>16/12/2015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486F9D-1AE6-4CEA-95EB-93351EA6093C}" type="slidenum">
              <a:rPr lang="es-ES" smtClean="0"/>
              <a:pPr/>
              <a:t>‹Nº›</a:t>
            </a:fld>
            <a:endParaRPr lang="es-ES"/>
          </a:p>
        </p:txBody>
      </p:sp>
    </p:spTree>
  </p:cSld>
  <p:clrMapOvr>
    <a:masterClrMapping/>
  </p:clrMapOvr>
  <p:transition spd="slow" advTm="11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98A028D-2415-4599-8713-C4390FE374AA}" type="datetimeFigureOut">
              <a:rPr lang="es-ES" smtClean="0"/>
              <a:pPr/>
              <a:t>16/12/2015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486F9D-1AE6-4CEA-95EB-93351EA6093C}" type="slidenum">
              <a:rPr lang="es-ES" smtClean="0"/>
              <a:pPr/>
              <a:t>‹Nº›</a:t>
            </a:fld>
            <a:endParaRPr lang="es-ES"/>
          </a:p>
        </p:txBody>
      </p:sp>
    </p:spTree>
  </p:cSld>
  <p:clrMapOvr>
    <a:masterClrMapping/>
  </p:clrMapOvr>
  <p:transition spd="slow" advTm="11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98A028D-2415-4599-8713-C4390FE374AA}" type="datetimeFigureOut">
              <a:rPr lang="es-ES" smtClean="0"/>
              <a:pPr/>
              <a:t>16/12/2015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486F9D-1AE6-4CEA-95EB-93351EA6093C}" type="slidenum">
              <a:rPr lang="es-ES" smtClean="0"/>
              <a:pPr/>
              <a:t>‹Nº›</a:t>
            </a:fld>
            <a:endParaRPr lang="es-ES"/>
          </a:p>
        </p:txBody>
      </p:sp>
    </p:spTree>
  </p:cSld>
  <p:clrMapOvr>
    <a:masterClrMapping/>
  </p:clrMapOvr>
  <p:transition spd="slow" advTm="11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98A028D-2415-4599-8713-C4390FE374AA}" type="datetimeFigureOut">
              <a:rPr lang="es-ES" smtClean="0"/>
              <a:pPr/>
              <a:t>16/12/2015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486F9D-1AE6-4CEA-95EB-93351EA6093C}" type="slidenum">
              <a:rPr lang="es-ES" smtClean="0"/>
              <a:pPr/>
              <a:t>‹Nº›</a:t>
            </a:fld>
            <a:endParaRPr lang="es-ES"/>
          </a:p>
        </p:txBody>
      </p:sp>
    </p:spTree>
  </p:cSld>
  <p:clrMapOvr>
    <a:masterClrMapping/>
  </p:clrMapOvr>
  <p:transition spd="slow" advTm="11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98A028D-2415-4599-8713-C4390FE374AA}" type="datetimeFigureOut">
              <a:rPr lang="es-ES" smtClean="0"/>
              <a:pPr/>
              <a:t>16/12/2015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486F9D-1AE6-4CEA-95EB-93351EA6093C}" type="slidenum">
              <a:rPr lang="es-ES" smtClean="0"/>
              <a:pPr/>
              <a:t>‹Nº›</a:t>
            </a:fld>
            <a:endParaRPr lang="es-ES"/>
          </a:p>
        </p:txBody>
      </p:sp>
    </p:spTree>
  </p:cSld>
  <p:clrMapOvr>
    <a:masterClrMapping/>
  </p:clrMapOvr>
  <p:transition spd="slow" advTm="11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98A028D-2415-4599-8713-C4390FE374AA}" type="datetimeFigureOut">
              <a:rPr lang="es-ES" smtClean="0"/>
              <a:pPr/>
              <a:t>16/12/2015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486F9D-1AE6-4CEA-95EB-93351EA6093C}" type="slidenum">
              <a:rPr lang="es-ES" smtClean="0"/>
              <a:pPr/>
              <a:t>‹Nº›</a:t>
            </a:fld>
            <a:endParaRPr lang="es-ES"/>
          </a:p>
        </p:txBody>
      </p:sp>
    </p:spTree>
  </p:cSld>
  <p:clrMapOvr>
    <a:masterClrMapping/>
  </p:clrMapOvr>
  <p:transition spd="slow" advTm="11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98A028D-2415-4599-8713-C4390FE374AA}" type="datetimeFigureOut">
              <a:rPr lang="es-ES" smtClean="0"/>
              <a:pPr/>
              <a:t>16/12/2015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486F9D-1AE6-4CEA-95EB-93351EA6093C}" type="slidenum">
              <a:rPr lang="es-ES" smtClean="0"/>
              <a:pPr/>
              <a:t>‹Nº›</a:t>
            </a:fld>
            <a:endParaRPr lang="es-ES"/>
          </a:p>
        </p:txBody>
      </p:sp>
    </p:spTree>
  </p:cSld>
  <p:clrMapOvr>
    <a:masterClrMapping/>
  </p:clrMapOvr>
  <p:transition spd="slow" advTm="11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98A028D-2415-4599-8713-C4390FE374AA}" type="datetimeFigureOut">
              <a:rPr lang="es-ES" smtClean="0"/>
              <a:pPr/>
              <a:t>16/12/2015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486F9D-1AE6-4CEA-95EB-93351EA6093C}" type="slidenum">
              <a:rPr lang="es-ES" smtClean="0"/>
              <a:pPr/>
              <a:t>‹Nº›</a:t>
            </a:fld>
            <a:endParaRPr lang="es-ES"/>
          </a:p>
        </p:txBody>
      </p:sp>
    </p:spTree>
  </p:cSld>
  <p:clrMapOvr>
    <a:masterClrMapping/>
  </p:clrMapOvr>
  <p:transition spd="slow" advTm="11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8A028D-2415-4599-8713-C4390FE374AA}" type="datetimeFigureOut">
              <a:rPr lang="es-ES" smtClean="0"/>
              <a:pPr/>
              <a:t>16/12/2015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486F9D-1AE6-4CEA-95EB-93351EA6093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1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en.wikipedia.org/wiki/Christmas"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google.es/url?sa=i&amp;rct=j&amp;q=&amp;esrc=s&amp;source=images&amp;cd=&amp;cad=rja&amp;uact=8&amp;ved=0ahUKEwj_5vaf197JAhWMmBoKHaZSDu8QjRwIBw&amp;url=http://www.plazazapateria.com/curiosidades/zapatos-arbol-navidad/&amp;psig=AFQjCNFYBPVI49lxjDCrJ8zUKl06FSBJKA&amp;ust=1450296936144154"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2.gif"/><Relationship Id="rId5" Type="http://schemas.openxmlformats.org/officeDocument/2006/relationships/image" Target="../media/image31.jpeg"/><Relationship Id="rId4" Type="http://schemas.openxmlformats.org/officeDocument/2006/relationships/image" Target="../media/image4.gif"/></Relationships>
</file>

<file path=ppt/slides/_rels/slide27.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050" name="Picture 2" descr="http://www.lasociedadgeografica.com/blog/uploads/2014/11/Post-6-Decoraci%C3%B3n-navide%C3%B1a-en-Goa-c-Chris-Goldberg.jpg"/>
          <p:cNvPicPr>
            <a:picLocks noChangeAspect="1" noChangeArrowheads="1"/>
          </p:cNvPicPr>
          <p:nvPr/>
        </p:nvPicPr>
        <p:blipFill>
          <a:blip r:embed="rId3"/>
          <a:srcRect/>
          <a:stretch>
            <a:fillRect/>
          </a:stretch>
        </p:blipFill>
        <p:spPr bwMode="auto">
          <a:xfrm>
            <a:off x="-1" y="0"/>
            <a:ext cx="9238331" cy="7143776"/>
          </a:xfrm>
          <a:prstGeom prst="rect">
            <a:avLst/>
          </a:prstGeom>
          <a:noFill/>
        </p:spPr>
      </p:pic>
      <p:pic>
        <p:nvPicPr>
          <p:cNvPr id="25" name="Picture 3" descr="illusion-013"/>
          <p:cNvPicPr>
            <a:picLocks noChangeAspect="1" noChangeArrowheads="1"/>
          </p:cNvPicPr>
          <p:nvPr/>
        </p:nvPicPr>
        <p:blipFill>
          <a:blip r:embed="rId4" cstate="print">
            <a:duotone>
              <a:schemeClr val="accent2">
                <a:shade val="45000"/>
                <a:satMod val="135000"/>
              </a:schemeClr>
              <a:prstClr val="white"/>
            </a:duotone>
            <a:lum bright="45000"/>
          </a:blip>
          <a:srcRect/>
          <a:stretch>
            <a:fillRect/>
          </a:stretch>
        </p:blipFill>
        <p:spPr bwMode="auto">
          <a:xfrm>
            <a:off x="0" y="0"/>
            <a:ext cx="9144000" cy="6877050"/>
          </a:xfrm>
          <a:prstGeom prst="rect">
            <a:avLst/>
          </a:prstGeom>
          <a:noFill/>
        </p:spPr>
      </p:pic>
      <p:pic>
        <p:nvPicPr>
          <p:cNvPr id="24" name="Image 4" descr="gif neige,animé 2.gif"/>
          <p:cNvPicPr>
            <a:picLocks noChangeAspect="1"/>
          </p:cNvPicPr>
          <p:nvPr/>
        </p:nvPicPr>
        <p:blipFill>
          <a:blip r:embed="rId5" cstate="print"/>
          <a:srcRect/>
          <a:stretch>
            <a:fillRect/>
          </a:stretch>
        </p:blipFill>
        <p:spPr bwMode="auto">
          <a:xfrm>
            <a:off x="-357222" y="3571876"/>
            <a:ext cx="4762500" cy="3898574"/>
          </a:xfrm>
          <a:prstGeom prst="rect">
            <a:avLst/>
          </a:prstGeom>
          <a:noFill/>
          <a:ln w="9525">
            <a:noFill/>
            <a:miter lim="800000"/>
            <a:headEnd/>
            <a:tailEnd/>
          </a:ln>
        </p:spPr>
      </p:pic>
      <p:pic>
        <p:nvPicPr>
          <p:cNvPr id="155652" name="Image 2" descr="swirlrainbw3.gif"/>
          <p:cNvPicPr>
            <a:picLocks noChangeAspect="1"/>
          </p:cNvPicPr>
          <p:nvPr/>
        </p:nvPicPr>
        <p:blipFill>
          <a:blip r:embed="rId6"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69" name="Image 4" descr="gif neige,animé 2.gif"/>
          <p:cNvPicPr>
            <a:picLocks noChangeAspect="1"/>
          </p:cNvPicPr>
          <p:nvPr/>
        </p:nvPicPr>
        <p:blipFill>
          <a:blip r:embed="rId5" cstate="print"/>
          <a:srcRect/>
          <a:stretch>
            <a:fillRect/>
          </a:stretch>
        </p:blipFill>
        <p:spPr bwMode="auto">
          <a:xfrm>
            <a:off x="0" y="-357214"/>
            <a:ext cx="4762500" cy="4381459"/>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7" cstate="print"/>
          <a:srcRect/>
          <a:stretch>
            <a:fillRect/>
          </a:stretch>
        </p:blipFill>
        <p:spPr bwMode="auto">
          <a:xfrm>
            <a:off x="142844" y="0"/>
            <a:ext cx="1025158" cy="723958"/>
          </a:xfrm>
          <a:prstGeom prst="rect">
            <a:avLst/>
          </a:prstGeom>
          <a:noFill/>
          <a:ln w="9525">
            <a:noFill/>
            <a:round/>
            <a:headEnd/>
            <a:tailEnd/>
          </a:ln>
          <a:effectLst/>
        </p:spPr>
      </p:pic>
      <p:sp>
        <p:nvSpPr>
          <p:cNvPr id="155662" name="WordArt 14"/>
          <p:cNvSpPr>
            <a:spLocks noChangeArrowheads="1" noChangeShapeType="1" noTextEdit="1"/>
          </p:cNvSpPr>
          <p:nvPr/>
        </p:nvSpPr>
        <p:spPr bwMode="auto">
          <a:xfrm>
            <a:off x="1357290" y="6072206"/>
            <a:ext cx="1643074" cy="527838"/>
          </a:xfrm>
          <a:prstGeom prst="rect">
            <a:avLst/>
          </a:prstGeom>
        </p:spPr>
        <p:txBody>
          <a:bodyPr wrap="none" lIns="38002" tIns="19001" rIns="38002" bIns="19001" fromWordArt="1">
            <a:prstTxWarp prst="textPlain">
              <a:avLst>
                <a:gd name="adj" fmla="val 50000"/>
              </a:avLst>
            </a:prstTxWarp>
          </a:bodyPr>
          <a:lstStyle/>
          <a:p>
            <a:r>
              <a:rPr lang="es-ES" sz="15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José Luis</a:t>
            </a:r>
          </a:p>
        </p:txBody>
      </p:sp>
      <p:pic>
        <p:nvPicPr>
          <p:cNvPr id="155667" name="Image 4" descr="gif neige,animé 2.gif"/>
          <p:cNvPicPr>
            <a:picLocks noChangeAspect="1"/>
          </p:cNvPicPr>
          <p:nvPr/>
        </p:nvPicPr>
        <p:blipFill>
          <a:blip r:embed="rId5" cstate="print"/>
          <a:srcRect/>
          <a:stretch>
            <a:fillRect/>
          </a:stretch>
        </p:blipFill>
        <p:spPr bwMode="auto">
          <a:xfrm>
            <a:off x="4381500" y="3929066"/>
            <a:ext cx="4762500" cy="3898574"/>
          </a:xfrm>
          <a:prstGeom prst="rect">
            <a:avLst/>
          </a:prstGeom>
          <a:noFill/>
          <a:ln w="9525">
            <a:noFill/>
            <a:miter lim="800000"/>
            <a:headEnd/>
            <a:tailEnd/>
          </a:ln>
        </p:spPr>
      </p:pic>
      <p:pic>
        <p:nvPicPr>
          <p:cNvPr id="155668" name="Image 4" descr="gif neige,animé 2.gif"/>
          <p:cNvPicPr>
            <a:picLocks noChangeAspect="1"/>
          </p:cNvPicPr>
          <p:nvPr/>
        </p:nvPicPr>
        <p:blipFill>
          <a:blip r:embed="rId5" cstate="print"/>
          <a:srcRect/>
          <a:stretch>
            <a:fillRect/>
          </a:stretch>
        </p:blipFill>
        <p:spPr bwMode="auto">
          <a:xfrm>
            <a:off x="3071802" y="500042"/>
            <a:ext cx="4762500" cy="3764727"/>
          </a:xfrm>
          <a:prstGeom prst="rect">
            <a:avLst/>
          </a:prstGeom>
          <a:noFill/>
          <a:ln w="9525">
            <a:noFill/>
            <a:miter lim="800000"/>
            <a:headEnd/>
            <a:tailEnd/>
          </a:ln>
        </p:spPr>
      </p:pic>
      <p:pic>
        <p:nvPicPr>
          <p:cNvPr id="155670" name="Image 4" descr="gif neige,animé 2.gif"/>
          <p:cNvPicPr>
            <a:picLocks noChangeAspect="1"/>
          </p:cNvPicPr>
          <p:nvPr/>
        </p:nvPicPr>
        <p:blipFill>
          <a:blip r:embed="rId5" cstate="print"/>
          <a:srcRect/>
          <a:stretch>
            <a:fillRect/>
          </a:stretch>
        </p:blipFill>
        <p:spPr bwMode="auto">
          <a:xfrm>
            <a:off x="4714876" y="0"/>
            <a:ext cx="4762500" cy="438145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8" cstate="print"/>
          <a:srcRect/>
          <a:stretch>
            <a:fillRect/>
          </a:stretch>
        </p:blipFill>
        <p:spPr bwMode="auto">
          <a:xfrm>
            <a:off x="285720" y="5643578"/>
            <a:ext cx="880429" cy="981299"/>
          </a:xfrm>
          <a:prstGeom prst="rect">
            <a:avLst/>
          </a:prstGeom>
          <a:noFill/>
          <a:ln w="38100">
            <a:solidFill>
              <a:srgbClr val="1CDEF8"/>
            </a:solidFill>
            <a:miter lim="800000"/>
            <a:headEnd/>
            <a:tailEnd/>
          </a:ln>
        </p:spPr>
      </p:pic>
      <p:sp>
        <p:nvSpPr>
          <p:cNvPr id="18" name="17 Rectángulo"/>
          <p:cNvSpPr/>
          <p:nvPr/>
        </p:nvSpPr>
        <p:spPr>
          <a:xfrm>
            <a:off x="1142976" y="500042"/>
            <a:ext cx="7286676" cy="707886"/>
          </a:xfrm>
          <a:prstGeom prst="rect">
            <a:avLst/>
          </a:prstGeom>
          <a:effectLst>
            <a:outerShdw blurRad="63500" dist="609600" dir="9660000" sx="33000" sy="33000" algn="ctr" rotWithShape="0">
              <a:srgbClr val="FFFF00"/>
            </a:outerShdw>
          </a:effectLst>
        </p:spPr>
        <p:txBody>
          <a:bodyPr wrap="square">
            <a:spAutoFit/>
            <a:scene3d>
              <a:camera prst="orthographicFront"/>
              <a:lightRig rig="threePt" dir="t"/>
            </a:scene3d>
            <a:sp3d extrusionH="57150">
              <a:bevelT h="25400" prst="softRound"/>
            </a:sp3d>
          </a:bodyPr>
          <a:lstStyle/>
          <a:p>
            <a:pPr algn="ctr"/>
            <a:endParaRPr lang="es-ES" sz="4000" kern="10" dirty="0">
              <a:ln w="28575">
                <a:solidFill>
                  <a:schemeClr val="tx1"/>
                </a:solidFill>
                <a:round/>
                <a:headEnd/>
                <a:tailEnd/>
              </a:ln>
              <a:solidFill>
                <a:srgbClr val="00FF00"/>
              </a:solidFill>
              <a:effectLst>
                <a:outerShdw dist="35921" dir="2700000" algn="ctr" rotWithShape="0">
                  <a:srgbClr val="990000"/>
                </a:outerShdw>
              </a:effectLst>
              <a:latin typeface="Rockwell Extra Bold"/>
            </a:endParaRPr>
          </a:p>
        </p:txBody>
      </p:sp>
      <p:sp>
        <p:nvSpPr>
          <p:cNvPr id="19" name="18 Rectángulo"/>
          <p:cNvSpPr/>
          <p:nvPr/>
        </p:nvSpPr>
        <p:spPr>
          <a:xfrm>
            <a:off x="3951477" y="2500306"/>
            <a:ext cx="2692225"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28728" y="1428736"/>
            <a:ext cx="6500858" cy="4143404"/>
          </a:xfrm>
          <a:prstGeom prst="rect">
            <a:avLst/>
          </a:prstGeom>
        </p:spPr>
        <p:txBody>
          <a:bodyPr wrap="none" fromWordArt="1">
            <a:prstTxWarp prst="textPlain">
              <a:avLst>
                <a:gd name="adj" fmla="val 50415"/>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CURIOSIDADES </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a:t>
            </a:r>
            <a:endParaRPr lang="es-ES" sz="3600" b="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NAVIDAD</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14000">
    <p:random/>
    <p:sndAc>
      <p:stSnd>
        <p:snd r:embed="rId2" name="04 - white christm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5" presetClass="exit" presetSubtype="5" fill="hold" grpId="0" nodeType="withEffect">
                                  <p:stCondLst>
                                    <p:cond delay="0"/>
                                  </p:stCondLst>
                                  <p:childTnLst>
                                    <p:animEffect transition="out" filter="checkerboard(down)">
                                      <p:cBhvr>
                                        <p:cTn id="9" dur="5000"/>
                                        <p:tgtEl>
                                          <p:spTgt spid="155662"/>
                                        </p:tgtEl>
                                      </p:cBhvr>
                                    </p:animEffect>
                                    <p:set>
                                      <p:cBhvr>
                                        <p:cTn id="10" dur="1" fill="hold">
                                          <p:stCondLst>
                                            <p:cond delay="4999"/>
                                          </p:stCondLst>
                                        </p:cTn>
                                        <p:tgtEl>
                                          <p:spTgt spid="155662"/>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5" presetClass="exit" presetSubtype="5" fill="hold" nodeType="withEffect">
                                  <p:stCondLst>
                                    <p:cond delay="0"/>
                                  </p:stCondLst>
                                  <p:childTnLst>
                                    <p:animEffect transition="out" filter="checkerboard(down)">
                                      <p:cBhvr>
                                        <p:cTn id="23" dur="5000"/>
                                        <p:tgtEl>
                                          <p:spTgt spid="25"/>
                                        </p:tgtEl>
                                      </p:cBhvr>
                                    </p:animEffect>
                                    <p:set>
                                      <p:cBhvr>
                                        <p:cTn id="24" dur="1" fill="hold">
                                          <p:stCondLst>
                                            <p:cond delay="4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62" grpId="0" animBg="1"/>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duotone>
              <a:schemeClr val="accent5">
                <a:shade val="45000"/>
                <a:satMod val="135000"/>
              </a:schemeClr>
              <a:prstClr val="white"/>
            </a:duotone>
            <a:lum bright="-15000" contrast="76000"/>
          </a:blip>
          <a:srcRect/>
          <a:stretch>
            <a:fillRect t="-25000" b="-25000"/>
          </a:stretch>
        </a:blipFill>
        <a:effectLst/>
      </p:bgPr>
    </p:bg>
    <p:spTree>
      <p:nvGrpSpPr>
        <p:cNvPr id="1" name=""/>
        <p:cNvGrpSpPr/>
        <p:nvPr/>
      </p:nvGrpSpPr>
      <p:grpSpPr>
        <a:xfrm>
          <a:off x="0" y="0"/>
          <a:ext cx="0" cy="0"/>
          <a:chOff x="0" y="0"/>
          <a:chExt cx="0" cy="0"/>
        </a:xfrm>
      </p:grpSpPr>
      <p:sp>
        <p:nvSpPr>
          <p:cNvPr id="2" name="1 Rectángulo"/>
          <p:cNvSpPr/>
          <p:nvPr/>
        </p:nvSpPr>
        <p:spPr>
          <a:xfrm>
            <a:off x="1214414" y="2000240"/>
            <a:ext cx="7358114" cy="4062651"/>
          </a:xfrm>
          <a:prstGeom prst="rect">
            <a:avLst/>
          </a:prstGeom>
        </p:spPr>
        <p:txBody>
          <a:bodyPr wrap="square">
            <a:spAutoFit/>
          </a:bodyPr>
          <a:lstStyle/>
          <a:p>
            <a:pPr algn="ctr"/>
            <a:r>
              <a:rPr lang="es-ES" sz="2400" b="1" i="1" dirty="0" smtClean="0">
                <a:solidFill>
                  <a:srgbClr val="FFFF00"/>
                </a:solidFill>
              </a:rPr>
              <a:t>La Navidad es una de las fiestas más importantes del Cristianismo –junto con la Pascua y Pentecostés–, que celebra el nacimiento de Jesucristo en Belén. Esta fiesta se celebra el 25 de diciembre por la Iglesia Católica, la Iglesia Anglicana, algunas otras Iglesias protestantes y la Iglesia Ortodoxa Rumana; y el 7 de enero en otras Iglesias Ortodoxas, ya que no aceptaron la reforma hecha al calendario juliano, para pasar a nuestro calendario actual, llamado gregoriano, del nombre </a:t>
            </a:r>
          </a:p>
          <a:p>
            <a:pPr algn="ctr"/>
            <a:r>
              <a:rPr lang="es-ES" sz="2400" b="1" i="1" dirty="0" smtClean="0">
                <a:solidFill>
                  <a:srgbClr val="FFFF00"/>
                </a:solidFill>
              </a:rPr>
              <a:t>de su reformador, el Sumo Pontífice Gregorio XIII.</a:t>
            </a:r>
            <a:r>
              <a:rPr lang="es-ES" dirty="0" smtClean="0"/>
              <a:t/>
            </a:r>
            <a:br>
              <a:rPr lang="es-ES" dirty="0" smtClean="0"/>
            </a:br>
            <a:endParaRPr lang="es-ES" dirty="0"/>
          </a:p>
        </p:txBody>
      </p:sp>
    </p:spTree>
  </p:cSld>
  <p:clrMapOvr>
    <a:masterClrMapping/>
  </p:clrMapOvr>
  <p:transition spd="slow" advTm="32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8" name="Picture 6" descr="http://www.fondos7.net/wallpaper-original/wallpapers/brindis-en-navidad-10394.jpg"/>
          <p:cNvPicPr>
            <a:picLocks noChangeAspect="1" noChangeArrowheads="1"/>
          </p:cNvPicPr>
          <p:nvPr/>
        </p:nvPicPr>
        <p:blipFill>
          <a:blip r:embed="rId2"/>
          <a:srcRect/>
          <a:stretch>
            <a:fillRect/>
          </a:stretch>
        </p:blipFill>
        <p:spPr bwMode="auto">
          <a:xfrm>
            <a:off x="0" y="0"/>
            <a:ext cx="9258326" cy="6858000"/>
          </a:xfrm>
          <a:prstGeom prst="rect">
            <a:avLst/>
          </a:prstGeom>
          <a:noFill/>
        </p:spPr>
      </p:pic>
      <p:sp>
        <p:nvSpPr>
          <p:cNvPr id="3" name="2 Rectángulo"/>
          <p:cNvSpPr/>
          <p:nvPr/>
        </p:nvSpPr>
        <p:spPr>
          <a:xfrm>
            <a:off x="642910" y="4143380"/>
            <a:ext cx="3214710" cy="2246769"/>
          </a:xfrm>
          <a:prstGeom prst="rect">
            <a:avLst/>
          </a:prstGeom>
        </p:spPr>
        <p:txBody>
          <a:bodyPr wrap="square">
            <a:spAutoFit/>
          </a:bodyPr>
          <a:lstStyle/>
          <a:p>
            <a:r>
              <a:rPr lang="es-ES" sz="2800" b="1" i="1" dirty="0" smtClean="0">
                <a:solidFill>
                  <a:srgbClr val="FFFF00"/>
                </a:solidFill>
              </a:rPr>
              <a:t>La bebida navideña con que más frecuentemente se brinda en las Fiestas, es la sidra. </a:t>
            </a:r>
            <a:endParaRPr lang="es-ES" sz="2800" i="1" dirty="0">
              <a:solidFill>
                <a:srgbClr val="FFFF00"/>
              </a:solidFill>
            </a:endParaRPr>
          </a:p>
        </p:txBody>
      </p:sp>
      <p:sp>
        <p:nvSpPr>
          <p:cNvPr id="4" name="3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3" descr="illusion-013"/>
          <p:cNvPicPr>
            <a:picLocks noChangeAspect="1" noChangeArrowheads="1"/>
          </p:cNvPicPr>
          <p:nvPr/>
        </p:nvPicPr>
        <p:blipFill>
          <a:blip r:embed="rId3" cstate="print">
            <a:duotone>
              <a:schemeClr val="accent2">
                <a:shade val="45000"/>
                <a:satMod val="135000"/>
              </a:schemeClr>
              <a:prstClr val="white"/>
            </a:duotone>
            <a:lum bright="45000"/>
          </a:blip>
          <a:srcRect/>
          <a:stretch>
            <a:fillRect/>
          </a:stretch>
        </p:blipFill>
        <p:spPr bwMode="auto">
          <a:xfrm>
            <a:off x="0" y="-19050"/>
            <a:ext cx="9144000" cy="6877050"/>
          </a:xfrm>
          <a:prstGeom prst="rect">
            <a:avLst/>
          </a:prstGeom>
          <a:noFill/>
        </p:spPr>
      </p:pic>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3" presetClass="exit" presetSubtype="10" fill="hold" nodeType="withEffect">
                                  <p:stCondLst>
                                    <p:cond delay="0"/>
                                  </p:stCondLst>
                                  <p:childTnLst>
                                    <p:animEffect transition="out" filter="blinds(horizontal)">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2000"/>
                                        <p:tgtEl>
                                          <p:spTgt spid="4"/>
                                        </p:tgtEl>
                                      </p:cBhvr>
                                    </p:animEffect>
                                    <p:set>
                                      <p:cBhvr>
                                        <p:cTn id="13"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duotone>
              <a:schemeClr val="accent6">
                <a:shade val="45000"/>
                <a:satMod val="135000"/>
              </a:schemeClr>
              <a:prstClr val="white"/>
            </a:duotone>
            <a:lum bright="-25000" contrast="6000"/>
          </a:blip>
          <a:srcRect/>
          <a:stretch>
            <a:fillRect t="-25000" b="-25000"/>
          </a:stretch>
        </a:blipFill>
        <a:effectLst/>
      </p:bgPr>
    </p:bg>
    <p:spTree>
      <p:nvGrpSpPr>
        <p:cNvPr id="1" name=""/>
        <p:cNvGrpSpPr/>
        <p:nvPr/>
      </p:nvGrpSpPr>
      <p:grpSpPr>
        <a:xfrm>
          <a:off x="0" y="0"/>
          <a:ext cx="0" cy="0"/>
          <a:chOff x="0" y="0"/>
          <a:chExt cx="0" cy="0"/>
        </a:xfrm>
      </p:grpSpPr>
      <p:sp>
        <p:nvSpPr>
          <p:cNvPr id="2" name="1 Rectángulo"/>
          <p:cNvSpPr/>
          <p:nvPr/>
        </p:nvSpPr>
        <p:spPr>
          <a:xfrm>
            <a:off x="1357290" y="1500174"/>
            <a:ext cx="7358114" cy="4801314"/>
          </a:xfrm>
          <a:prstGeom prst="rect">
            <a:avLst/>
          </a:prstGeom>
        </p:spPr>
        <p:txBody>
          <a:bodyPr wrap="square">
            <a:spAutoFit/>
          </a:bodyPr>
          <a:lstStyle/>
          <a:p>
            <a:r>
              <a:rPr lang="es-ES" dirty="0" smtClean="0"/>
              <a:t/>
            </a:r>
            <a:br>
              <a:rPr lang="es-ES" dirty="0" smtClean="0"/>
            </a:br>
            <a:r>
              <a:rPr lang="es-ES" sz="2800" b="1" i="1" dirty="0" smtClean="0"/>
              <a:t/>
            </a:r>
            <a:br>
              <a:rPr lang="es-ES" sz="2800" b="1" i="1" dirty="0" smtClean="0"/>
            </a:br>
            <a:r>
              <a:rPr lang="es-ES" sz="2800" b="1" i="1" dirty="0" smtClean="0">
                <a:solidFill>
                  <a:srgbClr val="FFFF00"/>
                </a:solidFill>
              </a:rPr>
              <a:t>Los angloparlantes utilizan el término Christmas, cuyo significado es ‘misa (</a:t>
            </a:r>
            <a:r>
              <a:rPr lang="es-ES" sz="2800" b="1" i="1" dirty="0" err="1" smtClean="0">
                <a:solidFill>
                  <a:srgbClr val="FFFF00"/>
                </a:solidFill>
              </a:rPr>
              <a:t>mass</a:t>
            </a:r>
            <a:r>
              <a:rPr lang="es-ES" sz="2800" b="1" i="1" dirty="0" smtClean="0">
                <a:solidFill>
                  <a:srgbClr val="FFFF00"/>
                </a:solidFill>
              </a:rPr>
              <a:t>) de Cristo’. En algunas lenguas germánicas, como el alemán, la fiesta se denomina </a:t>
            </a:r>
            <a:r>
              <a:rPr lang="es-ES" sz="2800" b="1" i="1" dirty="0" err="1" smtClean="0">
                <a:solidFill>
                  <a:srgbClr val="FFFF00"/>
                </a:solidFill>
              </a:rPr>
              <a:t>Weihnachten</a:t>
            </a:r>
            <a:r>
              <a:rPr lang="es-ES" sz="2800" b="1" i="1" dirty="0" smtClean="0">
                <a:solidFill>
                  <a:srgbClr val="FFFF00"/>
                </a:solidFill>
              </a:rPr>
              <a:t>, que significa ‘noche de bendición’. Las fiestas de la Navidad se proponen, como su nombre indica, celebrar la natividad (es decir, el nacimiento) </a:t>
            </a:r>
          </a:p>
          <a:p>
            <a:r>
              <a:rPr lang="es-ES" sz="2800" b="1" i="1" dirty="0" smtClean="0">
                <a:solidFill>
                  <a:srgbClr val="FFFF00"/>
                </a:solidFill>
              </a:rPr>
              <a:t>de Jesús de Nazaret.</a:t>
            </a:r>
            <a:r>
              <a:rPr lang="es-ES" sz="2800" b="1" i="1" dirty="0" smtClean="0"/>
              <a:t/>
            </a:r>
            <a:br>
              <a:rPr lang="es-ES" sz="2800" b="1" i="1" dirty="0" smtClean="0"/>
            </a:br>
            <a:r>
              <a:rPr lang="es-ES" dirty="0" smtClean="0"/>
              <a:t/>
            </a:r>
            <a:br>
              <a:rPr lang="es-ES" dirty="0" smtClean="0"/>
            </a:br>
            <a:endParaRPr lang="es-ES" dirty="0"/>
          </a:p>
        </p:txBody>
      </p:sp>
    </p:spTree>
  </p:cSld>
  <p:clrMapOvr>
    <a:masterClrMapping/>
  </p:clrMapOvr>
  <p:transition spd="slow" advTm="2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http://www.el-nacional.com/reporteya/uvas-tiempo-Foto-via_NACIMA20131230_0100_19.jpg"/>
          <p:cNvPicPr>
            <a:picLocks noChangeAspect="1" noChangeArrowheads="1"/>
          </p:cNvPicPr>
          <p:nvPr/>
        </p:nvPicPr>
        <p:blipFill>
          <a:blip r:embed="rId2"/>
          <a:srcRect/>
          <a:stretch>
            <a:fillRect/>
          </a:stretch>
        </p:blipFill>
        <p:spPr bwMode="auto">
          <a:xfrm>
            <a:off x="0" y="0"/>
            <a:ext cx="9206282" cy="6858000"/>
          </a:xfrm>
          <a:prstGeom prst="rect">
            <a:avLst/>
          </a:prstGeom>
          <a:noFill/>
        </p:spPr>
      </p:pic>
      <p:sp>
        <p:nvSpPr>
          <p:cNvPr id="4" name="3 Rectángulo"/>
          <p:cNvSpPr/>
          <p:nvPr/>
        </p:nvSpPr>
        <p:spPr>
          <a:xfrm>
            <a:off x="428596" y="928670"/>
            <a:ext cx="3643306" cy="1200329"/>
          </a:xfrm>
          <a:prstGeom prst="rect">
            <a:avLst/>
          </a:prstGeom>
        </p:spPr>
        <p:txBody>
          <a:bodyPr wrap="square">
            <a:spAutoFit/>
          </a:bodyPr>
          <a:lstStyle/>
          <a:p>
            <a:r>
              <a:rPr lang="es-ES" sz="2400" b="1" i="1" dirty="0" smtClean="0"/>
              <a:t>Es una costumbre reciente, nacida en el primer tercio del siglo XX. </a:t>
            </a:r>
            <a:endParaRPr lang="es-ES" sz="2400" b="1" i="1" dirty="0"/>
          </a:p>
        </p:txBody>
      </p:sp>
      <p:sp>
        <p:nvSpPr>
          <p:cNvPr id="5" name="4 CuadroTexto"/>
          <p:cNvSpPr txBox="1"/>
          <p:nvPr/>
        </p:nvSpPr>
        <p:spPr>
          <a:xfrm>
            <a:off x="500034" y="357166"/>
            <a:ext cx="2743059" cy="584775"/>
          </a:xfrm>
          <a:prstGeom prst="rect">
            <a:avLst/>
          </a:prstGeom>
          <a:noFill/>
        </p:spPr>
        <p:txBody>
          <a:bodyPr wrap="none" rtlCol="0">
            <a:spAutoFit/>
          </a:bodyPr>
          <a:lstStyle/>
          <a:p>
            <a:r>
              <a:rPr lang="es-ES" sz="3200" b="1" i="1" dirty="0" smtClean="0"/>
              <a:t>Comer las uvas</a:t>
            </a:r>
            <a:endParaRPr lang="es-ES" sz="3200" b="1" i="1" dirty="0"/>
          </a:p>
        </p:txBody>
      </p:sp>
    </p:spTree>
  </p:cSld>
  <p:clrMapOvr>
    <a:masterClrMapping/>
  </p:clrMapOvr>
  <p:transition spd="slow" advTm="11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sp>
        <p:nvSpPr>
          <p:cNvPr id="2" name="1 Rectángulo"/>
          <p:cNvSpPr/>
          <p:nvPr/>
        </p:nvSpPr>
        <p:spPr>
          <a:xfrm>
            <a:off x="1500166" y="1500174"/>
            <a:ext cx="7215238" cy="4801314"/>
          </a:xfrm>
          <a:prstGeom prst="rect">
            <a:avLst/>
          </a:prstGeom>
        </p:spPr>
        <p:txBody>
          <a:bodyPr wrap="square">
            <a:spAutoFit/>
          </a:bodyPr>
          <a:lstStyle/>
          <a:p>
            <a:r>
              <a:rPr lang="es-ES" dirty="0" smtClean="0"/>
              <a:t/>
            </a:r>
            <a:br>
              <a:rPr lang="es-ES" dirty="0" smtClean="0"/>
            </a:br>
            <a:r>
              <a:rPr lang="es-ES" sz="2400" b="1" i="1" dirty="0" smtClean="0">
                <a:solidFill>
                  <a:srgbClr val="FFFF00"/>
                </a:solidFill>
              </a:rPr>
              <a:t/>
            </a:r>
            <a:br>
              <a:rPr lang="es-ES" sz="2400" b="1" i="1" dirty="0" smtClean="0">
                <a:solidFill>
                  <a:srgbClr val="FFFF00"/>
                </a:solidFill>
              </a:rPr>
            </a:br>
            <a:r>
              <a:rPr lang="es-ES" sz="2400" b="1" i="1" dirty="0" smtClean="0">
                <a:solidFill>
                  <a:srgbClr val="FFFF00"/>
                </a:solidFill>
              </a:rPr>
              <a:t/>
            </a:r>
            <a:br>
              <a:rPr lang="es-ES" sz="2400" b="1" i="1" dirty="0" smtClean="0">
                <a:solidFill>
                  <a:srgbClr val="FFFF00"/>
                </a:solidFill>
              </a:rPr>
            </a:br>
            <a:r>
              <a:rPr lang="es-ES" sz="2400" b="1" i="1" dirty="0" smtClean="0">
                <a:solidFill>
                  <a:srgbClr val="FFFF00"/>
                </a:solidFill>
              </a:rPr>
              <a:t>Aunque para algunos historiadores la celebración de la Navidad histórica debería situarse en primavera (entre abril y mayo), y para otros, siguiendo el relato de Lucas 2:8, que indica que la noche del nacimiento de Jesús, los pastores cuidaban los rebaños al aire libre y que el cielo estaba lleno de estrellas, es poco probable que este acontecimiento hubiera ocurrido en el invierno (hemisferio norte). La Iglesia cristiana mantiene el 25 de diciembre como fecha convencional, puesto que en la primavera u otoño la Iglesia celebra la Pascua.</a:t>
            </a:r>
            <a:endParaRPr lang="es-ES" sz="2400" b="1" i="1" dirty="0">
              <a:solidFill>
                <a:srgbClr val="FFFF00"/>
              </a:solidFill>
            </a:endParaRPr>
          </a:p>
        </p:txBody>
      </p:sp>
    </p:spTree>
  </p:cSld>
  <p:clrMapOvr>
    <a:masterClrMapping/>
  </p:clrMapOvr>
  <p:transition spd="slow" advTm="3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t-listas.20minutos.es/images/2010-12/266092/2789097_640px.jpg?1292977791"/>
          <p:cNvPicPr>
            <a:picLocks noChangeAspect="1" noChangeArrowheads="1"/>
          </p:cNvPicPr>
          <p:nvPr/>
        </p:nvPicPr>
        <p:blipFill>
          <a:blip r:embed="rId2"/>
          <a:srcRect/>
          <a:stretch>
            <a:fillRect/>
          </a:stretch>
        </p:blipFill>
        <p:spPr bwMode="auto">
          <a:xfrm>
            <a:off x="-1" y="0"/>
            <a:ext cx="9101199" cy="6858000"/>
          </a:xfrm>
          <a:prstGeom prst="rect">
            <a:avLst/>
          </a:prstGeom>
          <a:noFill/>
        </p:spPr>
      </p:pic>
      <p:sp>
        <p:nvSpPr>
          <p:cNvPr id="4" name="3 Rectángulo"/>
          <p:cNvSpPr/>
          <p:nvPr/>
        </p:nvSpPr>
        <p:spPr>
          <a:xfrm>
            <a:off x="285720" y="5572140"/>
            <a:ext cx="5214974" cy="923330"/>
          </a:xfrm>
          <a:prstGeom prst="rect">
            <a:avLst/>
          </a:prstGeom>
          <a:solidFill>
            <a:srgbClr val="1DD604">
              <a:alpha val="58000"/>
            </a:srgbClr>
          </a:solidFill>
        </p:spPr>
        <p:txBody>
          <a:bodyPr wrap="square">
            <a:spAutoFit/>
          </a:bodyPr>
          <a:lstStyle/>
          <a:p>
            <a:pPr algn="ctr"/>
            <a:r>
              <a:rPr lang="es-ES" b="1" dirty="0" smtClean="0"/>
              <a:t>El pavo de Nochebuena, tiene su origen en México, donde los Aztecas lo dieron a probar a Hernán Cortés, al que le fascinó y lo llevó a España.</a:t>
            </a:r>
            <a:endParaRPr lang="es-ES" dirty="0"/>
          </a:p>
        </p:txBody>
      </p:sp>
    </p:spTree>
  </p:cSld>
  <p:clrMapOvr>
    <a:masterClrMapping/>
  </p:clrMapOvr>
  <p:transition spd="slow" advTm="1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riosidades"/>
          <p:cNvPicPr>
            <a:picLocks noChangeAspect="1" noChangeArrowheads="1"/>
          </p:cNvPicPr>
          <p:nvPr/>
        </p:nvPicPr>
        <p:blipFill>
          <a:blip r:embed="rId2"/>
          <a:srcRect/>
          <a:stretch>
            <a:fillRect/>
          </a:stretch>
        </p:blipFill>
        <p:spPr bwMode="auto">
          <a:xfrm>
            <a:off x="-214347" y="0"/>
            <a:ext cx="9620285" cy="7215214"/>
          </a:xfrm>
          <a:prstGeom prst="rect">
            <a:avLst/>
          </a:prstGeom>
          <a:noFill/>
        </p:spPr>
      </p:pic>
      <p:sp>
        <p:nvSpPr>
          <p:cNvPr id="3" name="2 Rectángulo"/>
          <p:cNvSpPr/>
          <p:nvPr/>
        </p:nvSpPr>
        <p:spPr>
          <a:xfrm>
            <a:off x="1643042" y="6027003"/>
            <a:ext cx="6072230" cy="830997"/>
          </a:xfrm>
          <a:prstGeom prst="rect">
            <a:avLst/>
          </a:prstGeom>
        </p:spPr>
        <p:txBody>
          <a:bodyPr wrap="square">
            <a:spAutoFit/>
          </a:bodyPr>
          <a:lstStyle/>
          <a:p>
            <a:pPr algn="ctr"/>
            <a:r>
              <a:rPr lang="es-ES" sz="2400" b="1" i="1" dirty="0" smtClean="0"/>
              <a:t>El primer sorteo de la Lotería de Navidad se celebró en Cádiz, España en 1812. </a:t>
            </a:r>
            <a:endParaRPr lang="es-ES" sz="2400" b="1" i="1" dirty="0"/>
          </a:p>
        </p:txBody>
      </p:sp>
    </p:spTree>
  </p:cSld>
  <p:clrMapOvr>
    <a:masterClrMapping/>
  </p:clrMapOvr>
  <p:transition spd="slow" advTm="11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t-listas.20minutos.es/images/2010-12/266092/2789093_640px.jpg?1292977791"/>
          <p:cNvPicPr>
            <a:picLocks noChangeAspect="1" noChangeArrowheads="1"/>
          </p:cNvPicPr>
          <p:nvPr/>
        </p:nvPicPr>
        <p:blipFill>
          <a:blip r:embed="rId3"/>
          <a:srcRect/>
          <a:stretch>
            <a:fillRect/>
          </a:stretch>
        </p:blipFill>
        <p:spPr bwMode="auto">
          <a:xfrm>
            <a:off x="0" y="0"/>
            <a:ext cx="9163090" cy="6858000"/>
          </a:xfrm>
          <a:prstGeom prst="rect">
            <a:avLst/>
          </a:prstGeom>
          <a:noFill/>
        </p:spPr>
      </p:pic>
      <p:pic>
        <p:nvPicPr>
          <p:cNvPr id="4" name="Image 4" descr="gif neige,animé 2.gif"/>
          <p:cNvPicPr>
            <a:picLocks noChangeAspect="1"/>
          </p:cNvPicPr>
          <p:nvPr/>
        </p:nvPicPr>
        <p:blipFill>
          <a:blip r:embed="rId4" cstate="print"/>
          <a:srcRect/>
          <a:stretch>
            <a:fillRect/>
          </a:stretch>
        </p:blipFill>
        <p:spPr bwMode="auto">
          <a:xfrm>
            <a:off x="0" y="-285775"/>
            <a:ext cx="9358346" cy="7143775"/>
          </a:xfrm>
          <a:prstGeom prst="rect">
            <a:avLst/>
          </a:prstGeom>
          <a:noFill/>
          <a:ln w="9525">
            <a:noFill/>
            <a:miter lim="800000"/>
            <a:headEnd/>
            <a:tailEnd/>
          </a:ln>
        </p:spPr>
      </p:pic>
      <p:sp>
        <p:nvSpPr>
          <p:cNvPr id="3" name="2 Rectángulo"/>
          <p:cNvSpPr/>
          <p:nvPr/>
        </p:nvSpPr>
        <p:spPr>
          <a:xfrm>
            <a:off x="4857752" y="214290"/>
            <a:ext cx="4071934" cy="2308324"/>
          </a:xfrm>
          <a:prstGeom prst="rect">
            <a:avLst/>
          </a:prstGeom>
        </p:spPr>
        <p:txBody>
          <a:bodyPr wrap="square">
            <a:spAutoFit/>
          </a:bodyPr>
          <a:lstStyle/>
          <a:p>
            <a:pPr algn="ctr"/>
            <a:r>
              <a:rPr lang="es-ES" sz="2400" b="1" i="1" dirty="0" smtClean="0"/>
              <a:t>El nombre de Santa Claus hace referencia a San Nicolás de Bari, que fue obispo de </a:t>
            </a:r>
            <a:r>
              <a:rPr lang="es-ES" sz="2400" b="1" i="1" dirty="0" err="1" smtClean="0"/>
              <a:t>Myra</a:t>
            </a:r>
            <a:r>
              <a:rPr lang="es-ES" sz="2400" b="1" i="1" dirty="0" smtClean="0"/>
              <a:t> y que destacó por su enorme bondad, sobre todo con los niños.</a:t>
            </a:r>
            <a:endParaRPr lang="es-ES" sz="2400" i="1" dirty="0"/>
          </a:p>
        </p:txBody>
      </p:sp>
    </p:spTree>
  </p:cSld>
  <p:clrMapOvr>
    <a:masterClrMapping/>
  </p:clrMapOvr>
  <p:transition spd="slow" advTm="15000">
    <p:random/>
    <p:sndAc>
      <p:stSnd>
        <p:snd r:embed="rId2" name="(ray coniff) - jingle bells.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listas.20minutos.es/images/2010-12/266092/2789098_640px.jpg?1292977791"/>
          <p:cNvPicPr>
            <a:picLocks noChangeAspect="1" noChangeArrowheads="1"/>
          </p:cNvPicPr>
          <p:nvPr/>
        </p:nvPicPr>
        <p:blipFill>
          <a:blip r:embed="rId2"/>
          <a:srcRect/>
          <a:stretch>
            <a:fillRect/>
          </a:stretch>
        </p:blipFill>
        <p:spPr bwMode="auto">
          <a:xfrm>
            <a:off x="714348" y="0"/>
            <a:ext cx="7869075" cy="5643602"/>
          </a:xfrm>
          <a:prstGeom prst="rect">
            <a:avLst/>
          </a:prstGeom>
          <a:noFill/>
        </p:spPr>
      </p:pic>
      <p:sp>
        <p:nvSpPr>
          <p:cNvPr id="3" name="2 Rectángulo"/>
          <p:cNvSpPr/>
          <p:nvPr/>
        </p:nvSpPr>
        <p:spPr>
          <a:xfrm>
            <a:off x="1142976" y="5643578"/>
            <a:ext cx="7000924" cy="954107"/>
          </a:xfrm>
          <a:prstGeom prst="rect">
            <a:avLst/>
          </a:prstGeom>
        </p:spPr>
        <p:txBody>
          <a:bodyPr wrap="square">
            <a:spAutoFit/>
          </a:bodyPr>
          <a:lstStyle/>
          <a:p>
            <a:pPr algn="ctr"/>
            <a:r>
              <a:rPr lang="es-ES" sz="2800" b="1" i="1" dirty="0" smtClean="0"/>
              <a:t>El 25 de diciembre de 1492 se celebró la primera Navidad en tierras  AMERICANAS.</a:t>
            </a:r>
            <a:endParaRPr lang="es-ES" sz="2800" i="1" dirty="0"/>
          </a:p>
        </p:txBody>
      </p:sp>
    </p:spTree>
  </p:cSld>
  <p:clrMapOvr>
    <a:masterClrMapping/>
  </p:clrMapOvr>
  <p:transition spd="slow" advTm="11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Rectángulo"/>
          <p:cNvSpPr/>
          <p:nvPr/>
        </p:nvSpPr>
        <p:spPr>
          <a:xfrm>
            <a:off x="0" y="4426565"/>
            <a:ext cx="9144000" cy="2431435"/>
          </a:xfrm>
          <a:prstGeom prst="rect">
            <a:avLst/>
          </a:prstGeom>
        </p:spPr>
        <p:txBody>
          <a:bodyPr wrap="square">
            <a:spAutoFit/>
          </a:bodyPr>
          <a:lstStyle/>
          <a:p>
            <a:pPr algn="ctr" fontAlgn="base"/>
            <a:r>
              <a:rPr lang="es-ES" sz="2400" b="1" i="1" dirty="0"/>
              <a:t>Colonia, Alemania  -  Mercado de Navidad</a:t>
            </a:r>
          </a:p>
          <a:p>
            <a:pPr algn="ctr" fontAlgn="base"/>
            <a:r>
              <a:rPr lang="es-ES" sz="1600" b="1" i="1" dirty="0"/>
              <a:t>El tradicional </a:t>
            </a:r>
            <a:r>
              <a:rPr lang="es-ES" sz="1600" b="1" i="1" dirty="0" err="1"/>
              <a:t>Weihnachtsmärkte</a:t>
            </a:r>
            <a:r>
              <a:rPr lang="es-ES" sz="1600" b="1" i="1" dirty="0"/>
              <a:t> alemán (Mercados de Navidad) atrae a visitantes de todo el mundo y se remonta a la Baja Edad Media. Todas las ciudades y pueblos cuentan con su propio mercadillo, aunque uno de los más encantadores se lleva a cabo frente a la colosal catedral de Colonia. Uno puede perderse en los pasillos de los puestos en forma de cabaña y adornados con luces brillantes, y descubrir las delicias tradicionales que ofrecen los comerciantes: golosinas, panqueques de papa, dulces de mazapán, el famoso vino caliente especiado, galletas navideñas de diferentes variedades, salchichas alemanas artesanales y castañas que se asan sobre un fuego abierto, entre otras. En el mundo son pocas las celebraciones que pueden competir con el espíritu navideño que transmiten estos mercados.</a:t>
            </a:r>
          </a:p>
        </p:txBody>
      </p:sp>
      <p:pic>
        <p:nvPicPr>
          <p:cNvPr id="38914" name="Picture 2" descr="http://cdn01.ib.infobae.com/adjuntos/162/imagenes/010/467/0010467826.jpg"/>
          <p:cNvPicPr>
            <a:picLocks noChangeAspect="1" noChangeArrowheads="1"/>
          </p:cNvPicPr>
          <p:nvPr/>
        </p:nvPicPr>
        <p:blipFill>
          <a:blip r:embed="rId2"/>
          <a:srcRect/>
          <a:stretch>
            <a:fillRect/>
          </a:stretch>
        </p:blipFill>
        <p:spPr bwMode="auto">
          <a:xfrm>
            <a:off x="500034" y="0"/>
            <a:ext cx="8001056" cy="4499296"/>
          </a:xfrm>
          <a:prstGeom prst="rect">
            <a:avLst/>
          </a:prstGeom>
          <a:noFill/>
        </p:spPr>
      </p:pic>
    </p:spTree>
  </p:cSld>
  <p:clrMapOvr>
    <a:masterClrMapping/>
  </p:clrMapOvr>
  <p:transition spd="slow" advTm="5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2.bp.blogspot.com/-EFS9mEEfzbI/VKr3vOvFgHI/AAAAAAAAQd0/6xsvJLXMbNk/s1600/img_como_es_la_historia_de_la_navidad_16612_orig.jpg"/>
          <p:cNvPicPr>
            <a:picLocks noChangeAspect="1" noChangeArrowheads="1"/>
          </p:cNvPicPr>
          <p:nvPr/>
        </p:nvPicPr>
        <p:blipFill>
          <a:blip r:embed="rId2"/>
          <a:srcRect/>
          <a:stretch>
            <a:fillRect/>
          </a:stretch>
        </p:blipFill>
        <p:spPr bwMode="auto">
          <a:xfrm>
            <a:off x="0" y="0"/>
            <a:ext cx="9228648" cy="6858000"/>
          </a:xfrm>
          <a:prstGeom prst="rect">
            <a:avLst/>
          </a:prstGeom>
          <a:noFill/>
        </p:spPr>
      </p:pic>
      <p:pic>
        <p:nvPicPr>
          <p:cNvPr id="4" name="Image 4" descr="gif neige,animé 2.gif"/>
          <p:cNvPicPr>
            <a:picLocks noChangeAspect="1"/>
          </p:cNvPicPr>
          <p:nvPr/>
        </p:nvPicPr>
        <p:blipFill>
          <a:blip r:embed="rId3" cstate="print"/>
          <a:srcRect/>
          <a:stretch>
            <a:fillRect/>
          </a:stretch>
        </p:blipFill>
        <p:spPr bwMode="auto">
          <a:xfrm>
            <a:off x="0" y="-285775"/>
            <a:ext cx="9358346" cy="7143775"/>
          </a:xfrm>
          <a:prstGeom prst="rect">
            <a:avLst/>
          </a:prstGeom>
          <a:noFill/>
          <a:ln w="9525">
            <a:noFill/>
            <a:miter lim="800000"/>
            <a:headEnd/>
            <a:tailEnd/>
          </a:ln>
        </p:spPr>
      </p:pic>
      <p:sp>
        <p:nvSpPr>
          <p:cNvPr id="2" name="1 Rectángulo"/>
          <p:cNvSpPr/>
          <p:nvPr/>
        </p:nvSpPr>
        <p:spPr>
          <a:xfrm>
            <a:off x="3071802" y="214290"/>
            <a:ext cx="6072198" cy="2123658"/>
          </a:xfrm>
          <a:prstGeom prst="rect">
            <a:avLst/>
          </a:prstGeom>
        </p:spPr>
        <p:txBody>
          <a:bodyPr wrap="square">
            <a:spAutoFit/>
          </a:bodyPr>
          <a:lstStyle/>
          <a:p>
            <a:pPr algn="r"/>
            <a:r>
              <a:rPr lang="es-ES" sz="2400" b="1" i="1" dirty="0">
                <a:solidFill>
                  <a:srgbClr val="FFFF00"/>
                </a:solidFill>
              </a:rPr>
              <a:t>Navidad en la primera guerra mundial. </a:t>
            </a:r>
            <a:endParaRPr lang="es-ES" sz="2400" b="1" i="1" dirty="0" smtClean="0">
              <a:solidFill>
                <a:srgbClr val="FFFF00"/>
              </a:solidFill>
            </a:endParaRPr>
          </a:p>
          <a:p>
            <a:pPr algn="r"/>
            <a:r>
              <a:rPr lang="es-ES" b="1" i="1" dirty="0" smtClean="0">
                <a:solidFill>
                  <a:srgbClr val="FFFF00"/>
                </a:solidFill>
              </a:rPr>
              <a:t>Durante </a:t>
            </a:r>
            <a:r>
              <a:rPr lang="es-ES" b="1" i="1" dirty="0">
                <a:solidFill>
                  <a:srgbClr val="FFFF00"/>
                </a:solidFill>
              </a:rPr>
              <a:t>la primera guerra mundial los combatientes de ambos bandos se tomaron un descanso en Navidad. De hecho se cuenta que los alemanes salieron de sus trincheras y se aproximaron a las tropas Aliadas gritando “Feliz Navidad” en inglés, mientras que los soldados británicos les recibieron y estrecharon sus manos e incluso intercambiaron cigarros.</a:t>
            </a:r>
          </a:p>
        </p:txBody>
      </p:sp>
    </p:spTree>
  </p:cSld>
  <p:clrMapOvr>
    <a:masterClrMapping/>
  </p:clrMapOvr>
  <p:transition spd="slow" advTm="21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IMAGEN DE NAVIDAD PAPA NOEL ESQUI"/>
          <p:cNvPicPr>
            <a:picLocks noChangeAspect="1" noChangeArrowheads="1"/>
          </p:cNvPicPr>
          <p:nvPr/>
        </p:nvPicPr>
        <p:blipFill>
          <a:blip r:embed="rId2"/>
          <a:srcRect/>
          <a:stretch>
            <a:fillRect/>
          </a:stretch>
        </p:blipFill>
        <p:spPr bwMode="auto">
          <a:xfrm>
            <a:off x="0" y="0"/>
            <a:ext cx="9181756" cy="6858000"/>
          </a:xfrm>
          <a:prstGeom prst="rect">
            <a:avLst/>
          </a:prstGeom>
          <a:noFill/>
        </p:spPr>
      </p:pic>
      <p:sp>
        <p:nvSpPr>
          <p:cNvPr id="3" name="2 Rectángulo"/>
          <p:cNvSpPr/>
          <p:nvPr/>
        </p:nvSpPr>
        <p:spPr>
          <a:xfrm>
            <a:off x="214282" y="5042118"/>
            <a:ext cx="5214942" cy="1815882"/>
          </a:xfrm>
          <a:prstGeom prst="rect">
            <a:avLst/>
          </a:prstGeom>
        </p:spPr>
        <p:txBody>
          <a:bodyPr wrap="square">
            <a:spAutoFit/>
          </a:bodyPr>
          <a:lstStyle/>
          <a:p>
            <a:r>
              <a:rPr lang="es-ES" sz="1600" b="1" dirty="0" smtClean="0"/>
              <a:t>Decenas de Santa Claus salieron a esquiar en las </a:t>
            </a:r>
          </a:p>
          <a:p>
            <a:r>
              <a:rPr lang="es-ES" sz="1600" b="1" dirty="0" smtClean="0"/>
              <a:t>nevadas montañas de Maine el domingo 6, como parte </a:t>
            </a:r>
          </a:p>
          <a:p>
            <a:r>
              <a:rPr lang="es-ES" sz="1600" b="1" dirty="0" smtClean="0"/>
              <a:t>de un evento caritativo para festejar las navidades.</a:t>
            </a:r>
          </a:p>
          <a:p>
            <a:r>
              <a:rPr lang="es-ES" sz="1600" b="1" dirty="0" smtClean="0"/>
              <a:t>Unos 150 Santa Claus (que en países de Latinoamérica </a:t>
            </a:r>
          </a:p>
          <a:p>
            <a:r>
              <a:rPr lang="es-ES" sz="1600" b="1" dirty="0" smtClean="0"/>
              <a:t>se le llama también San Nicolás, Papá Noel, Viejo </a:t>
            </a:r>
            <a:r>
              <a:rPr lang="es-ES" sz="1600" b="1" dirty="0" err="1" smtClean="0"/>
              <a:t>Pascuero</a:t>
            </a:r>
            <a:r>
              <a:rPr lang="es-ES" sz="1600" b="1" dirty="0" smtClean="0"/>
              <a:t>) usaron sus esquís y snowboards en la 16ta. versión del evento llamado “</a:t>
            </a:r>
            <a:r>
              <a:rPr lang="es-ES" sz="1600" b="1" dirty="0" err="1" smtClean="0"/>
              <a:t>Skiing</a:t>
            </a:r>
            <a:r>
              <a:rPr lang="es-ES" sz="1600" b="1" dirty="0" smtClean="0"/>
              <a:t> Santas” en el resort </a:t>
            </a:r>
            <a:r>
              <a:rPr lang="es-ES" sz="1600" b="1" dirty="0" err="1" smtClean="0"/>
              <a:t>Sunday</a:t>
            </a:r>
            <a:r>
              <a:rPr lang="es-ES" sz="1600" b="1" dirty="0" smtClean="0"/>
              <a:t> </a:t>
            </a:r>
            <a:r>
              <a:rPr lang="es-ES" sz="1600" b="1" dirty="0" err="1" smtClean="0"/>
              <a:t>River</a:t>
            </a:r>
            <a:r>
              <a:rPr lang="es-ES" sz="1600" b="1" dirty="0" smtClean="0"/>
              <a:t>.</a:t>
            </a:r>
            <a:endParaRPr lang="es-ES" sz="1600" b="1" dirty="0"/>
          </a:p>
        </p:txBody>
      </p:sp>
    </p:spTree>
  </p:cSld>
  <p:clrMapOvr>
    <a:masterClrMapping/>
  </p:clrMapOvr>
  <p:transition spd="slow" advTm="32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upload.wikimedia.org/wikipedia/commons/6/6b/Clifton_Mill_Christmas_2005.JPG">
            <a:hlinkClick r:id="rId2"/>
          </p:cNvPr>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2" name="1 Rectángulo"/>
          <p:cNvSpPr/>
          <p:nvPr/>
        </p:nvSpPr>
        <p:spPr>
          <a:xfrm>
            <a:off x="214282" y="214290"/>
            <a:ext cx="5429288" cy="1569660"/>
          </a:xfrm>
          <a:prstGeom prst="rect">
            <a:avLst/>
          </a:prstGeom>
        </p:spPr>
        <p:txBody>
          <a:bodyPr wrap="square">
            <a:spAutoFit/>
          </a:bodyPr>
          <a:lstStyle/>
          <a:p>
            <a:r>
              <a:rPr lang="es-ES" sz="2400" b="1" i="1" dirty="0">
                <a:solidFill>
                  <a:srgbClr val="FFFF00"/>
                </a:solidFill>
              </a:rPr>
              <a:t>La navidad en la India. Aunque en </a:t>
            </a:r>
            <a:r>
              <a:rPr lang="es-ES" sz="2400" b="1" i="1" dirty="0" smtClean="0">
                <a:solidFill>
                  <a:srgbClr val="FFFF00"/>
                </a:solidFill>
              </a:rPr>
              <a:t>aquel </a:t>
            </a:r>
            <a:r>
              <a:rPr lang="es-ES" sz="2400" b="1" i="1" dirty="0">
                <a:solidFill>
                  <a:srgbClr val="FFFF00"/>
                </a:solidFill>
              </a:rPr>
              <a:t>país se cuentan alrededor de 20 millones de cristianos sólo el 3% de ellos celebra la Navidad.</a:t>
            </a:r>
          </a:p>
        </p:txBody>
      </p:sp>
    </p:spTree>
  </p:cSld>
  <p:clrMapOvr>
    <a:masterClrMapping/>
  </p:clrMapOvr>
  <p:transition spd="slow" advTm="13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http://datodehoy.com/wp-content/uploads/2015/11/Los-villancicos2.jpg"/>
          <p:cNvPicPr>
            <a:picLocks noChangeAspect="1" noChangeArrowheads="1"/>
          </p:cNvPicPr>
          <p:nvPr/>
        </p:nvPicPr>
        <p:blipFill>
          <a:blip r:embed="rId2"/>
          <a:srcRect/>
          <a:stretch>
            <a:fillRect/>
          </a:stretch>
        </p:blipFill>
        <p:spPr bwMode="auto">
          <a:xfrm>
            <a:off x="0" y="0"/>
            <a:ext cx="9364725" cy="6858000"/>
          </a:xfrm>
          <a:prstGeom prst="rect">
            <a:avLst/>
          </a:prstGeom>
          <a:noFill/>
        </p:spPr>
      </p:pic>
      <p:sp>
        <p:nvSpPr>
          <p:cNvPr id="3" name="2 Rectángulo"/>
          <p:cNvSpPr/>
          <p:nvPr/>
        </p:nvSpPr>
        <p:spPr>
          <a:xfrm>
            <a:off x="928662" y="5429264"/>
            <a:ext cx="7572428" cy="1200329"/>
          </a:xfrm>
          <a:prstGeom prst="rect">
            <a:avLst/>
          </a:prstGeom>
          <a:solidFill>
            <a:srgbClr val="1DD604">
              <a:alpha val="41000"/>
            </a:srgbClr>
          </a:solidFill>
        </p:spPr>
        <p:txBody>
          <a:bodyPr wrap="square">
            <a:spAutoFit/>
          </a:bodyPr>
          <a:lstStyle/>
          <a:p>
            <a:pPr algn="ctr"/>
            <a:r>
              <a:rPr lang="es-ES" sz="2400" b="1" i="1" dirty="0" smtClean="0"/>
              <a:t>La costumbre de cantar villancicos en Navidad, data de la Edad Media. Las primeras de estas canciones, se creé que surgieron en Inglaterra, en la época de Enrique I.</a:t>
            </a:r>
            <a:endParaRPr lang="es-ES" dirty="0"/>
          </a:p>
        </p:txBody>
      </p:sp>
    </p:spTree>
  </p:cSld>
  <p:clrMapOvr>
    <a:masterClrMapping/>
  </p:clrMapOvr>
  <p:transition spd="slow" advTm="17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7" name="Picture 5" descr="http://webalia.com/uploads/contenidos_usrs/originales/390225_373_20101209164416.jpg"/>
          <p:cNvPicPr>
            <a:picLocks noChangeAspect="1" noChangeArrowheads="1"/>
          </p:cNvPicPr>
          <p:nvPr/>
        </p:nvPicPr>
        <p:blipFill>
          <a:blip r:embed="rId3"/>
          <a:srcRect/>
          <a:stretch>
            <a:fillRect/>
          </a:stretch>
        </p:blipFill>
        <p:spPr bwMode="auto">
          <a:xfrm>
            <a:off x="0" y="0"/>
            <a:ext cx="9144000" cy="6972323"/>
          </a:xfrm>
          <a:prstGeom prst="rect">
            <a:avLst/>
          </a:prstGeom>
          <a:noFill/>
        </p:spPr>
      </p:pic>
      <p:sp>
        <p:nvSpPr>
          <p:cNvPr id="3" name="2 Rectángulo"/>
          <p:cNvSpPr/>
          <p:nvPr/>
        </p:nvSpPr>
        <p:spPr>
          <a:xfrm>
            <a:off x="214282" y="6027003"/>
            <a:ext cx="4572000" cy="830997"/>
          </a:xfrm>
          <a:prstGeom prst="rect">
            <a:avLst/>
          </a:prstGeom>
        </p:spPr>
        <p:txBody>
          <a:bodyPr>
            <a:spAutoFit/>
          </a:bodyPr>
          <a:lstStyle/>
          <a:p>
            <a:pPr algn="ctr"/>
            <a:r>
              <a:rPr lang="es-ES" sz="2400" b="1" i="1" dirty="0" smtClean="0"/>
              <a:t>La palabra Navidad viene del latín </a:t>
            </a:r>
            <a:r>
              <a:rPr lang="es-ES" sz="2400" b="1" i="1" dirty="0" err="1" smtClean="0"/>
              <a:t>Nativitas</a:t>
            </a:r>
            <a:r>
              <a:rPr lang="es-ES" sz="2400" b="1" i="1" dirty="0" smtClean="0"/>
              <a:t> y significa Nacimiento.</a:t>
            </a:r>
            <a:endParaRPr lang="es-ES" sz="2400" i="1" dirty="0"/>
          </a:p>
        </p:txBody>
      </p:sp>
    </p:spTree>
  </p:cSld>
  <p:clrMapOvr>
    <a:masterClrMapping/>
  </p:clrMapOvr>
  <p:transition spd="slow" advTm="11000">
    <p:random/>
    <p:sndAc>
      <p:stSnd>
        <p:snd r:embed="rId2" name="John Lennon -_Happy Xmas (War Is Over)_-Offical Video-HQ.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t-listas.20minutos.es/images/2010-12/266092/2789099_640px.jpg?1292977791"/>
          <p:cNvPicPr>
            <a:picLocks noChangeAspect="1" noChangeArrowheads="1"/>
          </p:cNvPicPr>
          <p:nvPr/>
        </p:nvPicPr>
        <p:blipFill>
          <a:blip r:embed="rId2"/>
          <a:srcRect/>
          <a:stretch>
            <a:fillRect/>
          </a:stretch>
        </p:blipFill>
        <p:spPr bwMode="auto">
          <a:xfrm>
            <a:off x="0" y="0"/>
            <a:ext cx="9163090" cy="6858000"/>
          </a:xfrm>
          <a:prstGeom prst="rect">
            <a:avLst/>
          </a:prstGeom>
          <a:noFill/>
        </p:spPr>
      </p:pic>
      <p:sp>
        <p:nvSpPr>
          <p:cNvPr id="3" name="2 Rectángulo"/>
          <p:cNvSpPr/>
          <p:nvPr/>
        </p:nvSpPr>
        <p:spPr>
          <a:xfrm>
            <a:off x="571472" y="571480"/>
            <a:ext cx="5357850" cy="1569660"/>
          </a:xfrm>
          <a:prstGeom prst="rect">
            <a:avLst/>
          </a:prstGeom>
        </p:spPr>
        <p:txBody>
          <a:bodyPr wrap="square">
            <a:spAutoFit/>
          </a:bodyPr>
          <a:lstStyle/>
          <a:p>
            <a:r>
              <a:rPr lang="es-ES" sz="2400" b="1" i="1" dirty="0" smtClean="0">
                <a:solidFill>
                  <a:srgbClr val="FFFF00"/>
                </a:solidFill>
              </a:rPr>
              <a:t>Cada 24 de Diciembre, miles de turistas, visitan </a:t>
            </a:r>
            <a:r>
              <a:rPr lang="es-ES" sz="2400" b="1" i="1" dirty="0" err="1" smtClean="0">
                <a:solidFill>
                  <a:srgbClr val="FFFF00"/>
                </a:solidFill>
              </a:rPr>
              <a:t>Oberndorf</a:t>
            </a:r>
            <a:r>
              <a:rPr lang="es-ES" sz="2400" b="1" i="1" dirty="0" smtClean="0">
                <a:solidFill>
                  <a:srgbClr val="FFFF00"/>
                </a:solidFill>
              </a:rPr>
              <a:t>, ciudad donde fue compuesto el villancico “Noche de Paz”, uno de los más conocidos</a:t>
            </a:r>
            <a:endParaRPr lang="es-ES" sz="2400" i="1" dirty="0">
              <a:solidFill>
                <a:srgbClr val="FFFF00"/>
              </a:solidFill>
            </a:endParaRPr>
          </a:p>
        </p:txBody>
      </p:sp>
    </p:spTree>
  </p:cSld>
  <p:clrMapOvr>
    <a:masterClrMapping/>
  </p:clrMapOvr>
  <p:transition spd="slow" advTm="1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t-listas.20minutos.es/images/2010-12/266092/2789095_640px.jpg?129297779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2214546" y="642918"/>
            <a:ext cx="5072098" cy="1200329"/>
          </a:xfrm>
          <a:prstGeom prst="rect">
            <a:avLst/>
          </a:prstGeom>
          <a:solidFill>
            <a:srgbClr val="1DD604">
              <a:alpha val="41000"/>
            </a:srgbClr>
          </a:solidFill>
        </p:spPr>
        <p:txBody>
          <a:bodyPr wrap="square">
            <a:spAutoFit/>
          </a:bodyPr>
          <a:lstStyle/>
          <a:p>
            <a:pPr algn="ctr"/>
            <a:r>
              <a:rPr lang="es-ES" sz="2400" b="1" i="1" dirty="0" smtClean="0">
                <a:solidFill>
                  <a:srgbClr val="FFFF00"/>
                </a:solidFill>
              </a:rPr>
              <a:t>El primer árbol de Navidad iluminado con lámparas eléctricas se instaló en casa de Edward Johnson.</a:t>
            </a:r>
            <a:endParaRPr lang="es-ES" sz="2400" i="1" dirty="0">
              <a:solidFill>
                <a:srgbClr val="FFFF00"/>
              </a:solidFill>
            </a:endParaRPr>
          </a:p>
        </p:txBody>
      </p:sp>
      <p:pic>
        <p:nvPicPr>
          <p:cNvPr id="20484" name="Picture 4" descr="la"/>
          <p:cNvPicPr>
            <a:picLocks noChangeAspect="1" noChangeArrowheads="1"/>
          </p:cNvPicPr>
          <p:nvPr/>
        </p:nvPicPr>
        <p:blipFill>
          <a:blip r:embed="rId3" cstate="print"/>
          <a:srcRect/>
          <a:stretch>
            <a:fillRect/>
          </a:stretch>
        </p:blipFill>
        <p:spPr bwMode="auto">
          <a:xfrm>
            <a:off x="7500958" y="214290"/>
            <a:ext cx="1339316" cy="1785058"/>
          </a:xfrm>
          <a:prstGeom prst="rect">
            <a:avLst/>
          </a:prstGeom>
          <a:noFill/>
        </p:spPr>
      </p:pic>
    </p:spTree>
  </p:cSld>
  <p:clrMapOvr>
    <a:masterClrMapping/>
  </p:clrMapOvr>
  <p:transition spd="slow" advTm="1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descr="C:\Users\Jose Luis\Desktop\NAVIDAD\010r.jpg"/>
          <p:cNvPicPr>
            <a:picLocks noChangeAspect="1" noChangeArrowheads="1" noCrop="1"/>
          </p:cNvPicPr>
          <p:nvPr/>
        </p:nvPicPr>
        <p:blipFill>
          <a:blip r:embed="rId3"/>
          <a:srcRect/>
          <a:stretch>
            <a:fillRect/>
          </a:stretch>
        </p:blipFill>
        <p:spPr bwMode="auto">
          <a:xfrm>
            <a:off x="0" y="0"/>
            <a:ext cx="9301453" cy="6858000"/>
          </a:xfrm>
          <a:prstGeom prst="rect">
            <a:avLst/>
          </a:prstGeom>
          <a:noFill/>
        </p:spPr>
      </p:pic>
      <p:sp>
        <p:nvSpPr>
          <p:cNvPr id="3" name="2 Rectángulo"/>
          <p:cNvSpPr/>
          <p:nvPr/>
        </p:nvSpPr>
        <p:spPr>
          <a:xfrm>
            <a:off x="285720" y="571480"/>
            <a:ext cx="5000660" cy="2308324"/>
          </a:xfrm>
          <a:prstGeom prst="rect">
            <a:avLst/>
          </a:prstGeom>
          <a:solidFill>
            <a:srgbClr val="1DD604">
              <a:alpha val="43000"/>
            </a:srgbClr>
          </a:solidFill>
        </p:spPr>
        <p:txBody>
          <a:bodyPr wrap="square">
            <a:spAutoFit/>
          </a:bodyPr>
          <a:lstStyle/>
          <a:p>
            <a:pPr algn="ctr"/>
            <a:r>
              <a:rPr lang="es-ES" sz="2400" b="1" i="1" dirty="0" smtClean="0">
                <a:solidFill>
                  <a:srgbClr val="0000FF"/>
                </a:solidFill>
              </a:rPr>
              <a:t>El día de Navidad fue oficialmente reconocido en el Año 345 cuando con influencia de San Juan Crisóstomo y San Gregorio </a:t>
            </a:r>
            <a:r>
              <a:rPr lang="es-ES" sz="2400" b="1" i="1" dirty="0" err="1" smtClean="0">
                <a:solidFill>
                  <a:srgbClr val="0000FF"/>
                </a:solidFill>
              </a:rPr>
              <a:t>Nacianzeno</a:t>
            </a:r>
            <a:r>
              <a:rPr lang="es-ES" sz="2400" b="1" i="1" dirty="0" smtClean="0">
                <a:solidFill>
                  <a:srgbClr val="0000FF"/>
                </a:solidFill>
              </a:rPr>
              <a:t> se proclamó el 25 de diciembre como fecha de la Natividad de Cristo.</a:t>
            </a:r>
            <a:endParaRPr lang="es-ES" sz="2400" i="1" dirty="0">
              <a:solidFill>
                <a:srgbClr val="0000FF"/>
              </a:solidFill>
            </a:endParaRPr>
          </a:p>
        </p:txBody>
      </p:sp>
    </p:spTree>
  </p:cSld>
  <p:clrMapOvr>
    <a:masterClrMapping/>
  </p:clrMapOvr>
  <p:transition spd="slow" advTm="15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http://www.regmurcia.com/servlet/integra.servlets.Imagenes?METHOD=VERIMAGEN_101416&amp;nombre=Arbol-de-Navidad_res_720.jpg"/>
          <p:cNvPicPr>
            <a:picLocks noChangeAspect="1" noChangeArrowheads="1"/>
          </p:cNvPicPr>
          <p:nvPr/>
        </p:nvPicPr>
        <p:blipFill>
          <a:blip r:embed="rId2"/>
          <a:srcRect/>
          <a:stretch>
            <a:fillRect/>
          </a:stretch>
        </p:blipFill>
        <p:spPr bwMode="auto">
          <a:xfrm>
            <a:off x="0" y="0"/>
            <a:ext cx="9143998" cy="6858000"/>
          </a:xfrm>
          <a:prstGeom prst="rect">
            <a:avLst/>
          </a:prstGeom>
          <a:noFill/>
        </p:spPr>
      </p:pic>
      <p:sp>
        <p:nvSpPr>
          <p:cNvPr id="5" name="4 Rectángulo"/>
          <p:cNvSpPr/>
          <p:nvPr/>
        </p:nvSpPr>
        <p:spPr>
          <a:xfrm>
            <a:off x="285720" y="357166"/>
            <a:ext cx="3786214" cy="2677656"/>
          </a:xfrm>
          <a:prstGeom prst="rect">
            <a:avLst/>
          </a:prstGeom>
        </p:spPr>
        <p:txBody>
          <a:bodyPr wrap="square">
            <a:spAutoFit/>
          </a:bodyPr>
          <a:lstStyle/>
          <a:p>
            <a:r>
              <a:rPr lang="es-ES" sz="2400" b="1" i="1" dirty="0" smtClean="0"/>
              <a:t>El árbol de Navidad decorado se creé que apareció por primera vez en el siglo XVII en Alemania, de donde saltó primero a Finlandia y después a Inglaterra en el Siglo XIX </a:t>
            </a:r>
            <a:r>
              <a:rPr lang="es-ES" b="1" dirty="0" smtClean="0"/>
              <a:t>.</a:t>
            </a:r>
            <a:endParaRPr lang="es-ES" dirty="0"/>
          </a:p>
        </p:txBody>
      </p:sp>
    </p:spTree>
  </p:cSld>
  <p:clrMapOvr>
    <a:masterClrMapping/>
  </p:clrMapOvr>
  <p:transition spd="slow" advTm="1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http://api.ning.com/files/njXs5tvBFwNr5Uz738vQiQMfDw2dBpkZyPWQPLJjhc712bdGJRzF6moEB1fIdpX6nMi4wIV8Gspotrk-sEM98KVahyoz-m78/12_increibles_postales_animadas_portada.jpg"/>
          <p:cNvPicPr>
            <a:picLocks noChangeAspect="1" noChangeArrowheads="1"/>
          </p:cNvPicPr>
          <p:nvPr/>
        </p:nvPicPr>
        <p:blipFill>
          <a:blip r:embed="rId2"/>
          <a:srcRect/>
          <a:stretch>
            <a:fillRect/>
          </a:stretch>
        </p:blipFill>
        <p:spPr bwMode="auto">
          <a:xfrm>
            <a:off x="-1" y="0"/>
            <a:ext cx="9138285" cy="6858000"/>
          </a:xfrm>
          <a:prstGeom prst="rect">
            <a:avLst/>
          </a:prstGeom>
          <a:noFill/>
        </p:spPr>
      </p:pic>
      <p:pic>
        <p:nvPicPr>
          <p:cNvPr id="4" name="Image 4" descr="gif neige,animé 2.gif"/>
          <p:cNvPicPr>
            <a:picLocks noChangeAspect="1"/>
          </p:cNvPicPr>
          <p:nvPr/>
        </p:nvPicPr>
        <p:blipFill>
          <a:blip r:embed="rId3" cstate="print"/>
          <a:srcRect/>
          <a:stretch>
            <a:fillRect/>
          </a:stretch>
        </p:blipFill>
        <p:spPr bwMode="auto">
          <a:xfrm>
            <a:off x="0" y="-285775"/>
            <a:ext cx="9358346" cy="7143775"/>
          </a:xfrm>
          <a:prstGeom prst="rect">
            <a:avLst/>
          </a:prstGeom>
          <a:noFill/>
          <a:ln w="9525">
            <a:noFill/>
            <a:miter lim="800000"/>
            <a:headEnd/>
            <a:tailEnd/>
          </a:ln>
        </p:spPr>
      </p:pic>
      <p:sp>
        <p:nvSpPr>
          <p:cNvPr id="3" name="2 Rectángulo"/>
          <p:cNvSpPr/>
          <p:nvPr/>
        </p:nvSpPr>
        <p:spPr>
          <a:xfrm>
            <a:off x="2500298" y="357166"/>
            <a:ext cx="6357982" cy="1938992"/>
          </a:xfrm>
          <a:prstGeom prst="rect">
            <a:avLst/>
          </a:prstGeom>
        </p:spPr>
        <p:txBody>
          <a:bodyPr wrap="square">
            <a:spAutoFit/>
          </a:bodyPr>
          <a:lstStyle/>
          <a:p>
            <a:pPr algn="r"/>
            <a:r>
              <a:rPr lang="es-ES" sz="2400" b="1" i="1" dirty="0" smtClean="0">
                <a:solidFill>
                  <a:srgbClr val="FFFF00"/>
                </a:solidFill>
              </a:rPr>
              <a:t>Las felicitaciones de Navidad fueron inventadas por Sir Henry Cole, que encargó a un amigo pintor que le dibujara algunas escenas navideñas, las cuales luego imprimió y que envió a sus conocidos con felicitaciones de Navidad.</a:t>
            </a:r>
            <a:endParaRPr lang="es-ES" sz="2400" i="1" dirty="0">
              <a:solidFill>
                <a:srgbClr val="FFFF00"/>
              </a:solidFill>
            </a:endParaRPr>
          </a:p>
        </p:txBody>
      </p:sp>
    </p:spTree>
  </p:cSld>
  <p:clrMapOvr>
    <a:masterClrMapping/>
  </p:clrMapOvr>
  <p:transition spd="slow" advTm="18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plazazapateria.com/wp-content/uploads/2014/12/zapatos.arbol_.navidad-620x413.jpg">
            <a:hlinkClick r:id="rId2"/>
          </p:cNvPr>
          <p:cNvPicPr>
            <a:picLocks noChangeAspect="1" noChangeArrowheads="1"/>
          </p:cNvPicPr>
          <p:nvPr/>
        </p:nvPicPr>
        <p:blipFill>
          <a:blip r:embed="rId3"/>
          <a:srcRect/>
          <a:stretch>
            <a:fillRect/>
          </a:stretch>
        </p:blipFill>
        <p:spPr bwMode="auto">
          <a:xfrm>
            <a:off x="0" y="0"/>
            <a:ext cx="9215464" cy="6858000"/>
          </a:xfrm>
          <a:prstGeom prst="rect">
            <a:avLst/>
          </a:prstGeom>
          <a:noFill/>
        </p:spPr>
      </p:pic>
      <p:sp>
        <p:nvSpPr>
          <p:cNvPr id="2" name="1 Rectángulo"/>
          <p:cNvSpPr/>
          <p:nvPr/>
        </p:nvSpPr>
        <p:spPr>
          <a:xfrm>
            <a:off x="285720" y="5842337"/>
            <a:ext cx="8358214" cy="1015663"/>
          </a:xfrm>
          <a:prstGeom prst="rect">
            <a:avLst/>
          </a:prstGeom>
        </p:spPr>
        <p:txBody>
          <a:bodyPr wrap="square">
            <a:spAutoFit/>
          </a:bodyPr>
          <a:lstStyle/>
          <a:p>
            <a:r>
              <a:rPr lang="es-ES" sz="2000" b="1" i="1" dirty="0"/>
              <a:t>En Holanda se dio el origen de:</a:t>
            </a:r>
            <a:r>
              <a:rPr lang="es-ES" sz="2000" b="1" i="1" dirty="0" smtClean="0"/>
              <a:t> </a:t>
            </a:r>
            <a:r>
              <a:rPr lang="es-ES" sz="2000" i="1" dirty="0" smtClean="0"/>
              <a:t/>
            </a:r>
            <a:br>
              <a:rPr lang="es-ES" sz="2000" i="1" dirty="0" smtClean="0"/>
            </a:br>
            <a:r>
              <a:rPr lang="es-ES" sz="2000" b="1" i="1" dirty="0" smtClean="0"/>
              <a:t>La costumbre de poner los zapatos la víspera de la noche de Reyes se inició en Holanda. En algunos países, los niños colocan medias en lugar de zapatos.</a:t>
            </a:r>
            <a:r>
              <a:rPr lang="es-ES" sz="2000" i="1" dirty="0" smtClean="0"/>
              <a:t> </a:t>
            </a:r>
            <a:endParaRPr lang="es-ES" sz="2000" i="1" dirty="0"/>
          </a:p>
        </p:txBody>
      </p:sp>
    </p:spTree>
  </p:cSld>
  <p:clrMapOvr>
    <a:masterClrMapping/>
  </p:clrMapOvr>
  <p:transition spd="slow" advTm="17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arrera Papá Noel 2014 Madrid"/>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428596" y="214290"/>
            <a:ext cx="6500858" cy="2585323"/>
          </a:xfrm>
          <a:prstGeom prst="rect">
            <a:avLst/>
          </a:prstGeom>
          <a:solidFill>
            <a:srgbClr val="1DD604">
              <a:alpha val="45000"/>
            </a:srgbClr>
          </a:solidFill>
        </p:spPr>
        <p:txBody>
          <a:bodyPr wrap="square">
            <a:spAutoFit/>
          </a:bodyPr>
          <a:lstStyle/>
          <a:p>
            <a:pPr algn="ctr"/>
            <a:r>
              <a:rPr lang="es-ES" sz="2400" b="1" i="1" dirty="0" smtClean="0"/>
              <a:t>Carrera de Papá </a:t>
            </a:r>
            <a:r>
              <a:rPr lang="es-ES" sz="2400" b="1" i="1" dirty="0"/>
              <a:t>Noel </a:t>
            </a:r>
            <a:r>
              <a:rPr lang="es-ES" sz="2400" b="1" i="1" dirty="0" smtClean="0"/>
              <a:t>consta </a:t>
            </a:r>
            <a:r>
              <a:rPr lang="es-ES" sz="2400" b="1" i="1" dirty="0"/>
              <a:t>de un trazado de 5.500 metros para la modalidad absoluta, totalmente urbanos, por las calles de Madrid. La salida y meta </a:t>
            </a:r>
            <a:r>
              <a:rPr lang="es-ES" sz="2400" b="1" i="1" dirty="0" smtClean="0"/>
              <a:t>están fijadas </a:t>
            </a:r>
            <a:r>
              <a:rPr lang="es-ES" sz="2400" b="1" i="1" dirty="0"/>
              <a:t>en el Estadio Santiago Bernabéu, explanada justo delante del Paseo de la Castellana.</a:t>
            </a:r>
            <a:r>
              <a:rPr lang="es-ES" dirty="0" smtClean="0"/>
              <a:t/>
            </a:r>
            <a:br>
              <a:rPr lang="es-ES" dirty="0" smtClean="0"/>
            </a:br>
            <a:endParaRPr lang="es-ES" dirty="0"/>
          </a:p>
        </p:txBody>
      </p:sp>
    </p:spTree>
  </p:cSld>
  <p:clrMapOvr>
    <a:masterClrMapping/>
  </p:clrMapOvr>
  <p:transition spd="slow" advTm="20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osas-curiosas-polo-norte-1"/>
          <p:cNvPicPr>
            <a:picLocks noChangeAspect="1" noChangeArrowheads="1"/>
          </p:cNvPicPr>
          <p:nvPr/>
        </p:nvPicPr>
        <p:blipFill>
          <a:blip r:embed="rId2"/>
          <a:srcRect/>
          <a:stretch>
            <a:fillRect/>
          </a:stretch>
        </p:blipFill>
        <p:spPr bwMode="auto">
          <a:xfrm>
            <a:off x="-1" y="0"/>
            <a:ext cx="9170601" cy="6858000"/>
          </a:xfrm>
          <a:prstGeom prst="rect">
            <a:avLst/>
          </a:prstGeom>
          <a:noFill/>
        </p:spPr>
      </p:pic>
      <p:sp>
        <p:nvSpPr>
          <p:cNvPr id="3" name="2 Rectángulo"/>
          <p:cNvSpPr/>
          <p:nvPr/>
        </p:nvSpPr>
        <p:spPr>
          <a:xfrm>
            <a:off x="571472" y="5143512"/>
            <a:ext cx="8286808" cy="1569660"/>
          </a:xfrm>
          <a:prstGeom prst="rect">
            <a:avLst/>
          </a:prstGeom>
        </p:spPr>
        <p:txBody>
          <a:bodyPr wrap="square">
            <a:spAutoFit/>
          </a:bodyPr>
          <a:lstStyle/>
          <a:p>
            <a:pPr algn="ctr"/>
            <a:r>
              <a:rPr lang="es-ES" sz="2400" b="1" i="1" dirty="0">
                <a:solidFill>
                  <a:srgbClr val="0000FF"/>
                </a:solidFill>
              </a:rPr>
              <a:t>Todas las navidades, miles de cartas son enviadas a Papá Noel a una pequeña ciudad llamada Polo Norte, en Alaska, específicamente. Sus habitantes, que son alrededor de mil 778 personas, anuncian su código postal como el de Papá Noel.</a:t>
            </a:r>
          </a:p>
        </p:txBody>
      </p:sp>
    </p:spTree>
  </p:cSld>
  <p:clrMapOvr>
    <a:masterClrMapping/>
  </p:clrMapOvr>
  <p:transition spd="slow" advTm="18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Navidad: 10 cosas que no sabías de temas clásicos de esta época"/>
          <p:cNvPicPr>
            <a:picLocks noChangeAspect="1" noChangeArrowheads="1" noCrop="1"/>
          </p:cNvPicPr>
          <p:nvPr/>
        </p:nvPicPr>
        <p:blipFill>
          <a:blip r:embed="rId2"/>
          <a:srcRect/>
          <a:stretch>
            <a:fillRect/>
          </a:stretch>
        </p:blipFill>
        <p:spPr bwMode="auto">
          <a:xfrm>
            <a:off x="0" y="0"/>
            <a:ext cx="9144000" cy="7072338"/>
          </a:xfrm>
          <a:prstGeom prst="rect">
            <a:avLst/>
          </a:prstGeom>
          <a:noFill/>
        </p:spPr>
      </p:pic>
      <p:sp>
        <p:nvSpPr>
          <p:cNvPr id="3" name="2 Rectángulo"/>
          <p:cNvSpPr/>
          <p:nvPr/>
        </p:nvSpPr>
        <p:spPr>
          <a:xfrm>
            <a:off x="357158" y="428604"/>
            <a:ext cx="4929222" cy="1938992"/>
          </a:xfrm>
          <a:prstGeom prst="rect">
            <a:avLst/>
          </a:prstGeom>
        </p:spPr>
        <p:txBody>
          <a:bodyPr wrap="square">
            <a:spAutoFit/>
          </a:bodyPr>
          <a:lstStyle/>
          <a:p>
            <a:r>
              <a:rPr lang="es-ES" sz="2400" b="1" i="1" dirty="0">
                <a:solidFill>
                  <a:srgbClr val="FFFF00"/>
                </a:solidFill>
              </a:rPr>
              <a:t>La primera canción de Navidad que mencionó a Santa Claus fue "Up </a:t>
            </a:r>
            <a:r>
              <a:rPr lang="es-ES" sz="2400" b="1" i="1" dirty="0" err="1">
                <a:solidFill>
                  <a:srgbClr val="FFFF00"/>
                </a:solidFill>
              </a:rPr>
              <a:t>On</a:t>
            </a:r>
            <a:r>
              <a:rPr lang="es-ES" sz="2400" b="1" i="1" dirty="0">
                <a:solidFill>
                  <a:srgbClr val="FFFF00"/>
                </a:solidFill>
              </a:rPr>
              <a:t> </a:t>
            </a:r>
            <a:r>
              <a:rPr lang="es-ES" sz="2400" b="1" i="1" dirty="0" err="1">
                <a:solidFill>
                  <a:srgbClr val="FFFF00"/>
                </a:solidFill>
              </a:rPr>
              <a:t>The</a:t>
            </a:r>
            <a:r>
              <a:rPr lang="es-ES" sz="2400" b="1" i="1" dirty="0">
                <a:solidFill>
                  <a:srgbClr val="FFFF00"/>
                </a:solidFill>
              </a:rPr>
              <a:t> </a:t>
            </a:r>
            <a:r>
              <a:rPr lang="es-ES" sz="2400" b="1" i="1" dirty="0" err="1">
                <a:solidFill>
                  <a:srgbClr val="FFFF00"/>
                </a:solidFill>
              </a:rPr>
              <a:t>Housetop</a:t>
            </a:r>
            <a:r>
              <a:rPr lang="es-ES" sz="2400" b="1" i="1" dirty="0">
                <a:solidFill>
                  <a:srgbClr val="FFFF00"/>
                </a:solidFill>
              </a:rPr>
              <a:t>"; escrita por </a:t>
            </a:r>
            <a:r>
              <a:rPr lang="es-ES" sz="2400" b="1" i="1" dirty="0" err="1">
                <a:solidFill>
                  <a:srgbClr val="FFFF00"/>
                </a:solidFill>
              </a:rPr>
              <a:t>Benjamin</a:t>
            </a:r>
            <a:r>
              <a:rPr lang="es-ES" sz="2400" b="1" i="1" dirty="0">
                <a:solidFill>
                  <a:srgbClr val="FFFF00"/>
                </a:solidFill>
              </a:rPr>
              <a:t> </a:t>
            </a:r>
            <a:r>
              <a:rPr lang="es-ES" sz="2400" b="1" i="1" dirty="0" err="1">
                <a:solidFill>
                  <a:srgbClr val="FFFF00"/>
                </a:solidFill>
              </a:rPr>
              <a:t>Hanby</a:t>
            </a:r>
            <a:r>
              <a:rPr lang="es-ES" sz="2400" b="1" i="1" dirty="0">
                <a:solidFill>
                  <a:srgbClr val="FFFF00"/>
                </a:solidFill>
              </a:rPr>
              <a:t> en 1864 e inspirada en el poema "A </a:t>
            </a:r>
            <a:r>
              <a:rPr lang="es-ES" sz="2400" b="1" i="1" dirty="0" err="1">
                <a:solidFill>
                  <a:srgbClr val="FFFF00"/>
                </a:solidFill>
              </a:rPr>
              <a:t>Visit</a:t>
            </a:r>
            <a:r>
              <a:rPr lang="es-ES" sz="2400" b="1" i="1" dirty="0">
                <a:solidFill>
                  <a:srgbClr val="FFFF00"/>
                </a:solidFill>
              </a:rPr>
              <a:t> </a:t>
            </a:r>
            <a:r>
              <a:rPr lang="es-ES" sz="2400" b="1" i="1" dirty="0" err="1">
                <a:solidFill>
                  <a:srgbClr val="FFFF00"/>
                </a:solidFill>
              </a:rPr>
              <a:t>From</a:t>
            </a:r>
            <a:r>
              <a:rPr lang="es-ES" sz="2400" b="1" i="1" dirty="0">
                <a:solidFill>
                  <a:srgbClr val="FFFF00"/>
                </a:solidFill>
              </a:rPr>
              <a:t> Saint Nicholas"</a:t>
            </a:r>
          </a:p>
        </p:txBody>
      </p:sp>
    </p:spTree>
  </p:cSld>
  <p:clrMapOvr>
    <a:masterClrMapping/>
  </p:clrMapOvr>
  <p:transition spd="slow" advTm="19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074" name="Picture 2" descr="http://www.lasociedadgeografica.com/blog/uploads/2014/11/Post-6-Decoraci%C3%B3n-navide%C3%B1a-en-Goa-c-Chris-Goldberg.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pic>
        <p:nvPicPr>
          <p:cNvPr id="9" name="Picture 3" descr="illusion-010"/>
          <p:cNvPicPr>
            <a:picLocks noChangeAspect="1" noChangeArrowheads="1"/>
          </p:cNvPicPr>
          <p:nvPr/>
        </p:nvPicPr>
        <p:blipFill>
          <a:blip r:embed="rId3" cstate="print">
            <a:duotone>
              <a:schemeClr val="accent2">
                <a:shade val="45000"/>
                <a:satMod val="135000"/>
              </a:schemeClr>
              <a:prstClr val="white"/>
            </a:duotone>
            <a:lum bright="23000"/>
          </a:blip>
          <a:srcRect/>
          <a:stretch>
            <a:fillRect/>
          </a:stretch>
        </p:blipFill>
        <p:spPr bwMode="auto">
          <a:xfrm>
            <a:off x="0" y="0"/>
            <a:ext cx="9144000" cy="6858000"/>
          </a:xfrm>
          <a:prstGeom prst="rect">
            <a:avLst/>
          </a:prstGeom>
          <a:noFill/>
        </p:spPr>
      </p:pic>
      <p:sp>
        <p:nvSpPr>
          <p:cNvPr id="6" name="5 Rectángulo"/>
          <p:cNvSpPr/>
          <p:nvPr/>
        </p:nvSpPr>
        <p:spPr>
          <a:xfrm>
            <a:off x="1785918" y="2143116"/>
            <a:ext cx="6929454" cy="2308306"/>
          </a:xfrm>
          <a:prstGeom prst="rect">
            <a:avLst/>
          </a:prstGeom>
        </p:spPr>
        <p:txBody>
          <a:bodyPr wrap="square" lIns="91422" tIns="45711" rIns="91422" bIns="45711">
            <a:spAutoFit/>
          </a:bodyPr>
          <a:lstStyle/>
          <a:p>
            <a:pPr lvl="1" algn="ctr">
              <a:defRPr/>
            </a:pPr>
            <a:r>
              <a:rPr lang="es-ES" sz="4800" b="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Franklin Gothic Heavy" pitchFamily="34" charset="0"/>
                <a:cs typeface="Times New Roman"/>
              </a:rPr>
              <a:t>UN </a:t>
            </a:r>
            <a:r>
              <a:rPr lang="es-ES" sz="4800" b="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Franklin Gothic Heavy" pitchFamily="34" charset="0"/>
                <a:cs typeface="Times New Roman"/>
              </a:rPr>
              <a:t>FUERTE</a:t>
            </a:r>
          </a:p>
          <a:p>
            <a:pPr lvl="1" algn="ctr">
              <a:defRPr/>
            </a:pPr>
            <a:r>
              <a:rPr lang="es-ES" sz="4800" b="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Franklin Gothic Heavy" pitchFamily="34" charset="0"/>
                <a:cs typeface="Times New Roman"/>
              </a:rPr>
              <a:t> </a:t>
            </a:r>
            <a:r>
              <a:rPr lang="es-ES" sz="4800" b="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Franklin Gothic Heavy" pitchFamily="34" charset="0"/>
                <a:cs typeface="Times New Roman"/>
              </a:rPr>
              <a:t>ABRAZO </a:t>
            </a:r>
            <a:endParaRPr lang="es-ES" sz="4800" b="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Franklin Gothic Heavy" pitchFamily="34" charset="0"/>
              <a:cs typeface="Times New Roman"/>
            </a:endParaRPr>
          </a:p>
          <a:p>
            <a:pPr lvl="1" algn="ctr">
              <a:defRPr/>
            </a:pPr>
            <a:r>
              <a:rPr lang="es-ES" sz="4800" b="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Franklin Gothic Heavy" pitchFamily="34" charset="0"/>
                <a:cs typeface="Times New Roman"/>
              </a:rPr>
              <a:t>¡¡¡ FELIZ NAVIDAD¡¡¡</a:t>
            </a:r>
            <a:endParaRPr lang="es-ES" sz="4800" b="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Franklin Gothic Heavy" pitchFamily="34" charset="0"/>
              <a:cs typeface="Times New Roman"/>
            </a:endParaRP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6">
                                            <p:txEl>
                                              <p:pRg st="1" end="1"/>
                                            </p:txEl>
                                          </p:spTgt>
                                        </p:tgtEl>
                                        <p:attrNameLst>
                                          <p:attrName>style.visibility</p:attrName>
                                        </p:attrNameLst>
                                      </p:cBhvr>
                                      <p:to>
                                        <p:strVal val="visible"/>
                                      </p:to>
                                    </p:set>
                                    <p:anim calcmode="lin" valueType="num">
                                      <p:cBhvr>
                                        <p:cTn id="16"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6">
                                            <p:txEl>
                                              <p:pRg st="1" end="1"/>
                                            </p:txEl>
                                          </p:spTgt>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 calcmode="lin" valueType="num">
                                      <p:cBhvr>
                                        <p:cTn id="20" dur="3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1" dur="3000" fill="hold"/>
                                        <p:tgtEl>
                                          <p:spTgt spid="6">
                                            <p:txEl>
                                              <p:pRg st="2" end="2"/>
                                            </p:txEl>
                                          </p:spTgt>
                                        </p:tgtEl>
                                        <p:attrNameLst>
                                          <p:attrName>ppt_h</p:attrName>
                                        </p:attrNameLst>
                                      </p:cBhvr>
                                      <p:tavLst>
                                        <p:tav tm="0">
                                          <p:val>
                                            <p:strVal val="#ppt_h"/>
                                          </p:val>
                                        </p:tav>
                                        <p:tav tm="100000">
                                          <p:val>
                                            <p:strVal val="#ppt_h"/>
                                          </p:val>
                                        </p:tav>
                                      </p:tavLst>
                                    </p:anim>
                                  </p:childTnLst>
                                </p:cTn>
                              </p:par>
                              <p:par>
                                <p:cTn id="22" presetID="5" presetClass="exit" presetSubtype="5" fill="hold" nodeType="withEffect">
                                  <p:stCondLst>
                                    <p:cond delay="0"/>
                                  </p:stCondLst>
                                  <p:childTnLst>
                                    <p:animEffect transition="out" filter="checkerboard(down)">
                                      <p:cBhvr>
                                        <p:cTn id="23" dur="5000"/>
                                        <p:tgtEl>
                                          <p:spTgt spid="9"/>
                                        </p:tgtEl>
                                      </p:cBhvr>
                                    </p:animEffect>
                                    <p:set>
                                      <p:cBhvr>
                                        <p:cTn id="24"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URIOSIDADES DE LA NAV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CURIOSIDADES DE LA NAVIDAD</Template>
  <TotalTime>3</TotalTime>
  <Words>599</Words>
  <Application>Microsoft Office PowerPoint</Application>
  <PresentationFormat>Presentación en pantalla (4:3)</PresentationFormat>
  <Paragraphs>44</Paragraphs>
  <Slides>27</Slides>
  <Notes>1</Notes>
  <HiddenSlides>0</HiddenSlides>
  <MMClips>0</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CURIOSIDADES DE LA NAVIDAD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2015-12-16T13:14:56Z</dcterms:created>
  <dcterms:modified xsi:type="dcterms:W3CDTF">2015-12-16T13:18:53Z</dcterms:modified>
</cp:coreProperties>
</file>