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377" r:id="rId3"/>
    <p:sldId id="396" r:id="rId4"/>
    <p:sldId id="389" r:id="rId5"/>
    <p:sldId id="408" r:id="rId6"/>
    <p:sldId id="395" r:id="rId7"/>
    <p:sldId id="405" r:id="rId8"/>
    <p:sldId id="409" r:id="rId9"/>
    <p:sldId id="390" r:id="rId10"/>
    <p:sldId id="406" r:id="rId11"/>
    <p:sldId id="407" r:id="rId12"/>
    <p:sldId id="397" r:id="rId13"/>
    <p:sldId id="410" r:id="rId14"/>
    <p:sldId id="411" r:id="rId15"/>
    <p:sldId id="398" r:id="rId16"/>
    <p:sldId id="413" r:id="rId17"/>
    <p:sldId id="414" r:id="rId18"/>
    <p:sldId id="412" r:id="rId19"/>
    <p:sldId id="392" r:id="rId20"/>
    <p:sldId id="400" r:id="rId21"/>
    <p:sldId id="416" r:id="rId22"/>
    <p:sldId id="429" r:id="rId23"/>
    <p:sldId id="428" r:id="rId24"/>
    <p:sldId id="393" r:id="rId25"/>
    <p:sldId id="394" r:id="rId26"/>
    <p:sldId id="401" r:id="rId27"/>
    <p:sldId id="402" r:id="rId28"/>
    <p:sldId id="420" r:id="rId29"/>
    <p:sldId id="421" r:id="rId30"/>
    <p:sldId id="418" r:id="rId31"/>
    <p:sldId id="419" r:id="rId32"/>
    <p:sldId id="425" r:id="rId33"/>
    <p:sldId id="426" r:id="rId34"/>
    <p:sldId id="423" r:id="rId35"/>
    <p:sldId id="424" r:id="rId36"/>
    <p:sldId id="422" r:id="rId37"/>
    <p:sldId id="427" r:id="rId38"/>
    <p:sldId id="403" r:id="rId39"/>
    <p:sldId id="404" r:id="rId40"/>
    <p:sldId id="378" r:id="rId41"/>
    <p:sldId id="430" r:id="rId42"/>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d2m8xClsLVIHYHvUtzmNg" hashData="DvEpPtcjoSKAfH+aLaHT/sdbwE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2C04"/>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912" y="-234"/>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10/12/2017</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10/12/2017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10/12/2017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10/12/2017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10/12/2017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10/12/2017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10/12/2017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10/12/2017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10/12/2017</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www.yellowbreak.com/wp-content/uploads/2014/12/christmas-21636_1280.jpg" TargetMode="External"/><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2.gif"/><Relationship Id="rId4" Type="http://schemas.openxmlformats.org/officeDocument/2006/relationships/image" Target="../media/image26.jpeg"/></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yellowbreak.com/wp-content/uploads/2014/12/background.jpg"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36.gif"/><Relationship Id="rId4" Type="http://schemas.openxmlformats.org/officeDocument/2006/relationships/image" Target="../media/image35.gif"/></Relationships>
</file>

<file path=ppt/slides/_rels/slide37.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gif"/><Relationship Id="rId1" Type="http://schemas.openxmlformats.org/officeDocument/2006/relationships/slideLayout" Target="../slideLayouts/slideLayout7.xml"/><Relationship Id="rId5" Type="http://schemas.openxmlformats.org/officeDocument/2006/relationships/image" Target="../media/image40.gif"/><Relationship Id="rId4" Type="http://schemas.openxmlformats.org/officeDocument/2006/relationships/image" Target="../media/image5.gif"/></Relationships>
</file>

<file path=ppt/slides/_rels/slide40.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0"/>
            <a:ext cx="11269663" cy="7653902"/>
          </a:xfrm>
          <a:prstGeom prst="rect">
            <a:avLst/>
          </a:prstGeom>
          <a:noFill/>
          <a:ln w="9525">
            <a:noFill/>
            <a:miter lim="800000"/>
            <a:headEnd/>
            <a:tailEnd/>
          </a:ln>
        </p:spPr>
      </p:pic>
      <p:pic>
        <p:nvPicPr>
          <p:cNvPr id="16" name="Picture 2" descr="Imagen relacionada"/>
          <p:cNvPicPr>
            <a:picLocks noChangeAspect="1" noChangeArrowheads="1" noCrop="1"/>
          </p:cNvPicPr>
          <p:nvPr/>
        </p:nvPicPr>
        <p:blipFill>
          <a:blip r:embed="rId4"/>
          <a:srcRect/>
          <a:stretch>
            <a:fillRect/>
          </a:stretch>
        </p:blipFill>
        <p:spPr bwMode="auto">
          <a:xfrm>
            <a:off x="7849409" y="-327054"/>
            <a:ext cx="3929090" cy="5238789"/>
          </a:xfrm>
          <a:prstGeom prst="rect">
            <a:avLst/>
          </a:prstGeom>
          <a:noFill/>
          <a:effectLst>
            <a:softEdge rad="635000"/>
          </a:effectLst>
        </p:spPr>
      </p:pic>
      <p:pic>
        <p:nvPicPr>
          <p:cNvPr id="155652" name="Image 2" descr="swirlrainbw3.gif"/>
          <p:cNvPicPr>
            <a:picLocks noChangeAspect="1"/>
          </p:cNvPicPr>
          <p:nvPr/>
        </p:nvPicPr>
        <p:blipFill>
          <a:blip r:embed="rId5"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348551" y="2459028"/>
            <a:ext cx="8286808"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Cosas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NAVIDAD</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21244" y="209952"/>
            <a:ext cx="962617" cy="1187308"/>
          </a:xfrm>
          <a:prstGeom prst="rect">
            <a:avLst/>
          </a:prstGeom>
          <a:noFill/>
          <a:ln w="9525">
            <a:noFill/>
            <a:miter lim="800000"/>
            <a:headEnd/>
            <a:tailEnd/>
          </a:ln>
        </p:spPr>
      </p:pic>
      <p:sp>
        <p:nvSpPr>
          <p:cNvPr id="18" name="17 CuadroTexto"/>
          <p:cNvSpPr txBox="1"/>
          <p:nvPr/>
        </p:nvSpPr>
        <p:spPr>
          <a:xfrm>
            <a:off x="8349475" y="6816746"/>
            <a:ext cx="2319225" cy="369332"/>
          </a:xfrm>
          <a:prstGeom prst="rect">
            <a:avLst/>
          </a:prstGeom>
          <a:solidFill>
            <a:srgbClr val="00B0F0"/>
          </a:solidFill>
        </p:spPr>
        <p:txBody>
          <a:bodyPr wrap="none" rtlCol="0">
            <a:spAutoFit/>
          </a:bodyPr>
          <a:lstStyle/>
          <a:p>
            <a:r>
              <a:rPr lang="es-ES" b="1" dirty="0" smtClean="0"/>
              <a:t>NO TOQUES EL RATON</a:t>
            </a:r>
            <a:endParaRPr lang="es-ES" b="1" dirty="0"/>
          </a:p>
        </p:txBody>
      </p:sp>
      <p:sp>
        <p:nvSpPr>
          <p:cNvPr id="20" name="19 CuadroTexto"/>
          <p:cNvSpPr txBox="1"/>
          <p:nvPr/>
        </p:nvSpPr>
        <p:spPr>
          <a:xfrm>
            <a:off x="1991493" y="601640"/>
            <a:ext cx="1718356" cy="923330"/>
          </a:xfrm>
          <a:prstGeom prst="rect">
            <a:avLst/>
          </a:prstGeom>
          <a:noFill/>
        </p:spPr>
        <p:txBody>
          <a:bodyPr wrap="none" rtlCol="0">
            <a:spAutoFit/>
          </a:bodyPr>
          <a:lstStyle/>
          <a:p>
            <a:r>
              <a:rPr lang="es-ES" b="1" dirty="0" smtClean="0"/>
              <a:t>JOHN LENNON</a:t>
            </a:r>
          </a:p>
          <a:p>
            <a:r>
              <a:rPr lang="es-ES" b="1" dirty="0" smtClean="0"/>
              <a:t>FRANK SINATRA</a:t>
            </a:r>
          </a:p>
          <a:p>
            <a:r>
              <a:rPr lang="es-ES" b="1" dirty="0" smtClean="0"/>
              <a:t>RAY CONNIFF</a:t>
            </a:r>
            <a:endParaRPr lang="es-ES" b="1" dirty="0"/>
          </a:p>
        </p:txBody>
      </p:sp>
    </p:spTree>
  </p:cSld>
  <p:clrMapOvr>
    <a:masterClrMapping/>
  </p:clrMapOvr>
  <p:transition spd="slow" advTm="13000">
    <p:comb dir="vert"/>
    <p:sndAc>
      <p:stSnd>
        <p:snd r:embed="rId2" name="John Lennon -_Happy Xmas (War Is Over)_-Offical Video-HQ.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20253" y="2530466"/>
            <a:ext cx="6929486" cy="4524315"/>
          </a:xfrm>
          <a:prstGeom prst="rect">
            <a:avLst/>
          </a:prstGeom>
        </p:spPr>
        <p:txBody>
          <a:bodyPr wrap="square">
            <a:spAutoFit/>
          </a:bodyPr>
          <a:lstStyle/>
          <a:p>
            <a:pPr algn="ctr"/>
            <a:r>
              <a:rPr lang="es-ES" sz="3200" b="1" dirty="0" smtClean="0">
                <a:latin typeface="Agency FB" pitchFamily="34" charset="0"/>
              </a:rPr>
              <a:t>Para creyentes y no creyentes la Navidad está llena de misterios y simbolismos. </a:t>
            </a:r>
            <a:r>
              <a:rPr lang="es-ES" sz="3200" b="1" dirty="0" smtClean="0">
                <a:latin typeface="Agency FB" pitchFamily="34" charset="0"/>
              </a:rPr>
              <a:t> Año </a:t>
            </a:r>
            <a:r>
              <a:rPr lang="es-ES" sz="3200" b="1" dirty="0" smtClean="0">
                <a:latin typeface="Agency FB" pitchFamily="34" charset="0"/>
              </a:rPr>
              <a:t>tras año disfrutamos de ella con sus luces, regalos, abetos adornados, belenes y buenos deseos y seguimos la tradición  sin conocer la mayoría de sus significados. </a:t>
            </a:r>
            <a:r>
              <a:rPr lang="es-ES" sz="3200" b="1" dirty="0" smtClean="0">
                <a:latin typeface="Agency FB" pitchFamily="34" charset="0"/>
              </a:rPr>
              <a:t> Aquí </a:t>
            </a:r>
            <a:r>
              <a:rPr lang="es-ES" sz="3200" b="1" dirty="0" smtClean="0">
                <a:latin typeface="Agency FB" pitchFamily="34" charset="0"/>
              </a:rPr>
              <a:t>te descubrimos </a:t>
            </a:r>
            <a:r>
              <a:rPr lang="es-ES" sz="3200" b="1" dirty="0" smtClean="0">
                <a:latin typeface="Agency FB" pitchFamily="34" charset="0"/>
              </a:rPr>
              <a:t>algunos  ‘secretos</a:t>
            </a:r>
            <a:r>
              <a:rPr lang="es-ES" sz="3200" b="1" dirty="0" smtClean="0">
                <a:latin typeface="Agency FB" pitchFamily="34" charset="0"/>
              </a:rPr>
              <a:t>’ sobre la Navidad que seguro no sabías</a:t>
            </a:r>
            <a:r>
              <a:rPr lang="es-ES" sz="3200" b="1" dirty="0" smtClean="0">
                <a:latin typeface="Agency FB" pitchFamily="34" charset="0"/>
              </a:rPr>
              <a:t>.  </a:t>
            </a:r>
            <a:r>
              <a:rPr lang="es-ES" sz="3200" b="1" dirty="0" smtClean="0">
                <a:latin typeface="Agency FB" pitchFamily="34" charset="0"/>
              </a:rPr>
              <a:t>Para que ésta sea Navidad la disfrutes de una forma diferente. </a:t>
            </a:r>
            <a:endParaRPr lang="es-ES" sz="3200" dirty="0">
              <a:latin typeface="Agency FB" pitchFamily="34" charset="0"/>
            </a:endParaRPr>
          </a:p>
        </p:txBody>
      </p:sp>
      <p:pic>
        <p:nvPicPr>
          <p:cNvPr id="3" name="Picture 2" descr="Imagen relacionada"/>
          <p:cNvPicPr>
            <a:picLocks noChangeAspect="1" noChangeArrowheads="1" noCrop="1"/>
          </p:cNvPicPr>
          <p:nvPr/>
        </p:nvPicPr>
        <p:blipFill>
          <a:blip r:embed="rId2"/>
          <a:srcRect/>
          <a:stretch>
            <a:fillRect/>
          </a:stretch>
        </p:blipFill>
        <p:spPr bwMode="auto">
          <a:xfrm>
            <a:off x="562733" y="387326"/>
            <a:ext cx="2112162" cy="2816218"/>
          </a:xfrm>
          <a:prstGeom prst="rect">
            <a:avLst/>
          </a:prstGeom>
          <a:noFill/>
          <a:effectLst>
            <a:softEdge rad="31750"/>
          </a:effectLst>
        </p:spPr>
      </p:pic>
    </p:spTree>
  </p:cSld>
  <p:clrMapOvr>
    <a:masterClrMapping/>
  </p:clrMapOvr>
  <p:transition spd="slow" advTm="25000">
    <p:comb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5849145" y="744516"/>
            <a:ext cx="4991890" cy="1754326"/>
          </a:xfrm>
          <a:prstGeom prst="rect">
            <a:avLst/>
          </a:prstGeom>
        </p:spPr>
        <p:txBody>
          <a:bodyPr wrap="square">
            <a:spAutoFit/>
          </a:bodyPr>
          <a:lstStyle/>
          <a:p>
            <a:pPr algn="ctr"/>
            <a:r>
              <a:rPr lang="es-ES" sz="5400" b="1" dirty="0" smtClean="0">
                <a:latin typeface="Agency FB" pitchFamily="34" charset="0"/>
              </a:rPr>
              <a:t>SOBRE EL ÁRBOL DECORADO</a:t>
            </a:r>
            <a:endParaRPr lang="es-ES" sz="5400" b="1" dirty="0">
              <a:latin typeface="Agency FB" pitchFamily="34" charset="0"/>
            </a:endParaRPr>
          </a:p>
        </p:txBody>
      </p:sp>
      <p:sp>
        <p:nvSpPr>
          <p:cNvPr id="20482" name="AutoShape 2" descr="Resultado de imagen de arbol de navidad 2017"/>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20483" name="Picture 3" descr="C:\Documents and Settings\Jose Luis\Escritorio\arbol-navidad-decoracion-fotos-2015-tendencias-color-cobrizo.jpg"/>
          <p:cNvPicPr>
            <a:picLocks noChangeAspect="1" noChangeArrowheads="1"/>
          </p:cNvPicPr>
          <p:nvPr/>
        </p:nvPicPr>
        <p:blipFill>
          <a:blip r:embed="rId2"/>
          <a:srcRect/>
          <a:stretch>
            <a:fillRect/>
          </a:stretch>
        </p:blipFill>
        <p:spPr bwMode="auto">
          <a:xfrm>
            <a:off x="-437399" y="0"/>
            <a:ext cx="5786478" cy="7715302"/>
          </a:xfrm>
          <a:prstGeom prst="rect">
            <a:avLst/>
          </a:prstGeom>
          <a:noFill/>
        </p:spPr>
      </p:pic>
      <p:sp>
        <p:nvSpPr>
          <p:cNvPr id="7" name="6 Rectángulo"/>
          <p:cNvSpPr/>
          <p:nvPr/>
        </p:nvSpPr>
        <p:spPr>
          <a:xfrm>
            <a:off x="5706269" y="3602036"/>
            <a:ext cx="5212592" cy="3539430"/>
          </a:xfrm>
          <a:prstGeom prst="rect">
            <a:avLst/>
          </a:prstGeom>
        </p:spPr>
        <p:txBody>
          <a:bodyPr wrap="square">
            <a:spAutoFit/>
          </a:bodyPr>
          <a:lstStyle/>
          <a:p>
            <a:pPr lvl="0" algn="ctr" fontAlgn="base">
              <a:spcBef>
                <a:spcPct val="0"/>
              </a:spcBef>
              <a:spcAft>
                <a:spcPct val="0"/>
              </a:spcAft>
            </a:pPr>
            <a:r>
              <a:rPr lang="es-ES" sz="2800" b="1" dirty="0" smtClean="0">
                <a:solidFill>
                  <a:srgbClr val="111111"/>
                </a:solidFill>
                <a:latin typeface="Agency FB" pitchFamily="34" charset="0"/>
              </a:rPr>
              <a:t> El árbol adornado pertenece a la cultura del norte de Europa cuyos habitantes celebraban el nacimiento del dios del sol y la fertilidad adornando los árboles en invierno cuando se quedaban sin hojas con telas doradas y piedras de colores para que volvieran a salir los frutos en primavera.</a:t>
            </a:r>
            <a:endParaRPr lang="es-ES" sz="2800" b="1" dirty="0" smtClean="0">
              <a:latin typeface="Agency FB" pitchFamily="34" charset="0"/>
            </a:endParaRPr>
          </a:p>
        </p:txBody>
      </p:sp>
    </p:spTree>
  </p:cSld>
  <p:clrMapOvr>
    <a:masterClrMapping/>
  </p:clrMapOvr>
  <p:transition spd="slow" advTm="26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Jose Luis\Escritorio\tmp734145823968854016.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77311" y="1816086"/>
            <a:ext cx="8001056" cy="5262979"/>
          </a:xfrm>
          <a:prstGeom prst="rect">
            <a:avLst/>
          </a:prstGeom>
        </p:spPr>
        <p:txBody>
          <a:bodyPr wrap="square">
            <a:spAutoFit/>
          </a:bodyPr>
          <a:lstStyle/>
          <a:p>
            <a:pPr lvl="0" algn="r" eaLnBrk="0" fontAlgn="base" hangingPunct="0">
              <a:spcBef>
                <a:spcPct val="0"/>
              </a:spcBef>
              <a:spcAft>
                <a:spcPct val="0"/>
              </a:spcAft>
            </a:pPr>
            <a:r>
              <a:rPr lang="es-ES" sz="2800" b="1" dirty="0" smtClean="0">
                <a:solidFill>
                  <a:srgbClr val="111111"/>
                </a:solidFill>
                <a:latin typeface="Agency FB" pitchFamily="34" charset="0"/>
              </a:rPr>
              <a:t>Fue </a:t>
            </a:r>
            <a:r>
              <a:rPr lang="es-ES" sz="2800" b="1" dirty="0" smtClean="0">
                <a:solidFill>
                  <a:srgbClr val="111111"/>
                </a:solidFill>
                <a:latin typeface="Agency FB" pitchFamily="34" charset="0"/>
              </a:rPr>
              <a:t> San Bonifacio, evangelizador de Alemania, quién cristianizó esta costumbre al plantar un árbol perenne –simbolizando el amor de Dios- y lo adornó con manzanas –para recordar el pecado original- y velas –como la luz de Jesús- en Navidad. Posteriormente, las manzanas se convirtieron en bolas y las velas o luces se extendieron a casas y calles.</a:t>
            </a:r>
            <a:endParaRPr lang="es-ES" sz="2800" b="1" dirty="0" smtClean="0">
              <a:latin typeface="Agency FB" pitchFamily="34" charset="0"/>
            </a:endParaRPr>
          </a:p>
          <a:p>
            <a:pPr lvl="0" algn="r" eaLnBrk="0" fontAlgn="base" hangingPunct="0">
              <a:spcBef>
                <a:spcPct val="0"/>
              </a:spcBef>
              <a:spcAft>
                <a:spcPct val="0"/>
              </a:spcAft>
            </a:pPr>
            <a:r>
              <a:rPr lang="es-ES" sz="2800" b="1" dirty="0" smtClean="0">
                <a:solidFill>
                  <a:srgbClr val="111111"/>
                </a:solidFill>
                <a:latin typeface="Agency FB" pitchFamily="34" charset="0"/>
              </a:rPr>
              <a:t>La tradición del árbol de Navidad llega a España en 1870, cuando la rusa Sofía </a:t>
            </a:r>
            <a:r>
              <a:rPr lang="es-ES" sz="2800" b="1" dirty="0" err="1" smtClean="0">
                <a:solidFill>
                  <a:srgbClr val="111111"/>
                </a:solidFill>
                <a:latin typeface="Agency FB" pitchFamily="34" charset="0"/>
              </a:rPr>
              <a:t>Trubetskaya</a:t>
            </a:r>
            <a:r>
              <a:rPr lang="es-ES" sz="2800" b="1" dirty="0" smtClean="0">
                <a:solidFill>
                  <a:srgbClr val="111111"/>
                </a:solidFill>
                <a:latin typeface="Agency FB" pitchFamily="34" charset="0"/>
              </a:rPr>
              <a:t>, viuda del duque de </a:t>
            </a:r>
            <a:r>
              <a:rPr lang="es-ES" sz="2800" b="1" dirty="0" err="1" smtClean="0">
                <a:solidFill>
                  <a:srgbClr val="111111"/>
                </a:solidFill>
                <a:latin typeface="Agency FB" pitchFamily="34" charset="0"/>
              </a:rPr>
              <a:t>Morny</a:t>
            </a:r>
            <a:r>
              <a:rPr lang="es-ES" sz="2800" b="1" dirty="0" smtClean="0">
                <a:solidFill>
                  <a:srgbClr val="111111"/>
                </a:solidFill>
                <a:latin typeface="Agency FB" pitchFamily="34" charset="0"/>
              </a:rPr>
              <a:t>, se casó con el Gran Duque de Sesto, uno de los consejeros del rey Alfonso XII. La nueva esposa del Gran Duque fue quien puso el primer árbol de Navidad, en su casa del Palacio de Alcañices, en el madrileño Paseo de Prado.</a:t>
            </a:r>
          </a:p>
        </p:txBody>
      </p:sp>
      <p:pic>
        <p:nvPicPr>
          <p:cNvPr id="3" name="Picture 2" descr="Imagen relacionada"/>
          <p:cNvPicPr>
            <a:picLocks noChangeAspect="1" noChangeArrowheads="1" noCrop="1"/>
          </p:cNvPicPr>
          <p:nvPr/>
        </p:nvPicPr>
        <p:blipFill>
          <a:blip r:embed="rId2"/>
          <a:srcRect/>
          <a:stretch>
            <a:fillRect/>
          </a:stretch>
        </p:blipFill>
        <p:spPr bwMode="auto">
          <a:xfrm>
            <a:off x="0" y="0"/>
            <a:ext cx="2112162" cy="2816218"/>
          </a:xfrm>
          <a:prstGeom prst="rect">
            <a:avLst/>
          </a:prstGeom>
          <a:noFill/>
          <a:effectLst>
            <a:softEdge rad="635000"/>
          </a:effectLst>
        </p:spPr>
      </p:pic>
    </p:spTree>
  </p:cSld>
  <p:clrMapOvr>
    <a:masterClrMapping/>
  </p:clrMapOvr>
  <p:transition spd="slow" advTm="38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Jose Luis\Escritorio\muerdago-suerte-navidad-euroresidentes.jpg"/>
          <p:cNvPicPr>
            <a:picLocks noChangeAspect="1" noChangeArrowheads="1"/>
          </p:cNvPicPr>
          <p:nvPr/>
        </p:nvPicPr>
        <p:blipFill>
          <a:blip r:embed="rId2"/>
          <a:srcRect/>
          <a:stretch>
            <a:fillRect/>
          </a:stretch>
        </p:blipFill>
        <p:spPr bwMode="auto">
          <a:xfrm>
            <a:off x="0" y="0"/>
            <a:ext cx="11269663" cy="7708726"/>
          </a:xfrm>
          <a:prstGeom prst="rect">
            <a:avLst/>
          </a:prstGeom>
          <a:noFill/>
        </p:spPr>
      </p:pic>
      <p:sp>
        <p:nvSpPr>
          <p:cNvPr id="3" name="2 Rectángulo"/>
          <p:cNvSpPr/>
          <p:nvPr/>
        </p:nvSpPr>
        <p:spPr>
          <a:xfrm>
            <a:off x="419857" y="458764"/>
            <a:ext cx="8992418" cy="1200329"/>
          </a:xfrm>
          <a:prstGeom prst="rect">
            <a:avLst/>
          </a:prstGeom>
        </p:spPr>
        <p:txBody>
          <a:bodyPr wrap="square">
            <a:spAutoFit/>
          </a:bodyPr>
          <a:lstStyle/>
          <a:p>
            <a:r>
              <a:rPr lang="es-ES" sz="3600" b="1" dirty="0" smtClean="0">
                <a:solidFill>
                  <a:schemeClr val="bg1"/>
                </a:solidFill>
                <a:latin typeface="Agency FB" pitchFamily="34" charset="0"/>
              </a:rPr>
              <a:t>SOBRE</a:t>
            </a:r>
            <a:r>
              <a:rPr lang="es-ES" sz="3600" b="1" dirty="0" smtClean="0">
                <a:solidFill>
                  <a:schemeClr val="bg1"/>
                </a:solidFill>
                <a:latin typeface="Agency FB" pitchFamily="34" charset="0"/>
              </a:rPr>
              <a:t> EL MUÉRDAGO </a:t>
            </a:r>
            <a:endParaRPr lang="es-ES" sz="3600" b="1" dirty="0" smtClean="0">
              <a:solidFill>
                <a:schemeClr val="bg1"/>
              </a:solidFill>
              <a:latin typeface="Agency FB" pitchFamily="34" charset="0"/>
            </a:endParaRPr>
          </a:p>
          <a:p>
            <a:r>
              <a:rPr lang="es-ES" sz="3600" b="1" dirty="0" smtClean="0">
                <a:solidFill>
                  <a:schemeClr val="bg1"/>
                </a:solidFill>
                <a:latin typeface="Agency FB" pitchFamily="34" charset="0"/>
              </a:rPr>
              <a:t>Y </a:t>
            </a:r>
            <a:r>
              <a:rPr lang="es-ES" sz="3600" b="1" dirty="0" smtClean="0">
                <a:solidFill>
                  <a:schemeClr val="bg1"/>
                </a:solidFill>
                <a:latin typeface="Agency FB" pitchFamily="34" charset="0"/>
              </a:rPr>
              <a:t>EL </a:t>
            </a:r>
            <a:r>
              <a:rPr lang="es-ES" sz="3600" b="1" dirty="0" smtClean="0">
                <a:solidFill>
                  <a:schemeClr val="bg1"/>
                </a:solidFill>
                <a:latin typeface="Agency FB" pitchFamily="34" charset="0"/>
              </a:rPr>
              <a:t>BESO</a:t>
            </a:r>
            <a:endParaRPr lang="es-ES" sz="3600" b="1" dirty="0" smtClean="0">
              <a:solidFill>
                <a:schemeClr val="bg1"/>
              </a:solidFill>
              <a:latin typeface="Agency FB" pitchFamily="34" charset="0"/>
            </a:endParaRPr>
          </a:p>
        </p:txBody>
      </p:sp>
    </p:spTree>
  </p:cSld>
  <p:clrMapOvr>
    <a:masterClrMapping/>
  </p:clrMapOvr>
  <p:transition spd="slow" advTm="7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Jose Luis\Escritorio\14508661726834.jpg"/>
          <p:cNvPicPr>
            <a:picLocks noChangeAspect="1" noChangeArrowheads="1"/>
          </p:cNvPicPr>
          <p:nvPr/>
        </p:nvPicPr>
        <p:blipFill>
          <a:blip r:embed="rId2"/>
          <a:srcRect/>
          <a:stretch>
            <a:fillRect/>
          </a:stretch>
        </p:blipFill>
        <p:spPr bwMode="auto">
          <a:xfrm>
            <a:off x="0" y="0"/>
            <a:ext cx="11518863"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91559" y="2601904"/>
            <a:ext cx="8563790" cy="4401205"/>
          </a:xfrm>
          <a:prstGeom prst="rect">
            <a:avLst/>
          </a:prstGeom>
        </p:spPr>
        <p:txBody>
          <a:bodyPr wrap="square">
            <a:spAutoFit/>
          </a:bodyPr>
          <a:lstStyle/>
          <a:p>
            <a:r>
              <a:rPr lang="es-ES" sz="2800" b="1" dirty="0" smtClean="0">
                <a:latin typeface="Agency FB" pitchFamily="34" charset="0"/>
              </a:rPr>
              <a:t>SOBRE</a:t>
            </a:r>
            <a:r>
              <a:rPr lang="es-ES" sz="2800" b="1" dirty="0" smtClean="0">
                <a:latin typeface="Agency FB" pitchFamily="34" charset="0"/>
              </a:rPr>
              <a:t> EL MUÉRDAGO Y EL BESO</a:t>
            </a:r>
          </a:p>
          <a:p>
            <a:r>
              <a:rPr lang="es-ES" sz="2800" b="1" dirty="0" smtClean="0">
                <a:latin typeface="Agency FB" pitchFamily="34" charset="0"/>
              </a:rPr>
              <a:t>Aunque poco extendida en España, en nuestro país estamos familiarizados con la tradición de besarse debajo de un muérdago gracias a las películas americanas. El muérdago es una planta que se cría en los robles y que la utilizaban los druidas en épocas anteriores a Cristo para los rituales de celebración del solsticio de invierno, porque la creían una planta sagrada y que daba suerte. Hasta el siglo XVIII no entra en la decoración navideña y lo hace desde la cultura escandinava que dice que si dos personas se encuentran debajo del muérdago están obligadas a besarse. </a:t>
            </a:r>
            <a:endParaRPr lang="es-ES" sz="2800" b="1" dirty="0">
              <a:latin typeface="Agency FB" pitchFamily="34" charset="0"/>
            </a:endParaRPr>
          </a:p>
        </p:txBody>
      </p:sp>
      <p:pic>
        <p:nvPicPr>
          <p:cNvPr id="3" name="Picture 2" descr="Imagen relacionada"/>
          <p:cNvPicPr>
            <a:picLocks noChangeAspect="1" noChangeArrowheads="1" noCrop="1"/>
          </p:cNvPicPr>
          <p:nvPr/>
        </p:nvPicPr>
        <p:blipFill>
          <a:blip r:embed="rId2"/>
          <a:srcRect/>
          <a:stretch>
            <a:fillRect/>
          </a:stretch>
        </p:blipFill>
        <p:spPr bwMode="auto">
          <a:xfrm>
            <a:off x="0" y="0"/>
            <a:ext cx="2112162" cy="2816218"/>
          </a:xfrm>
          <a:prstGeom prst="rect">
            <a:avLst/>
          </a:prstGeom>
          <a:noFill/>
          <a:effectLst>
            <a:softEdge rad="635000"/>
          </a:effectLst>
        </p:spPr>
      </p:pic>
    </p:spTree>
  </p:cSld>
  <p:clrMapOvr>
    <a:masterClrMapping/>
  </p:clrMapOvr>
  <p:transition spd="slow" advTm="30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descr="C:\Documents and Settings\Jose Luis\Escritorio\tarjetas-para-navidad-para-facebook.jpg"/>
          <p:cNvPicPr>
            <a:picLocks noChangeAspect="1" noChangeArrowheads="1"/>
          </p:cNvPicPr>
          <p:nvPr/>
        </p:nvPicPr>
        <p:blipFill>
          <a:blip r:embed="rId2"/>
          <a:srcRect b="9696"/>
          <a:stretch>
            <a:fillRect/>
          </a:stretch>
        </p:blipFill>
        <p:spPr bwMode="auto">
          <a:xfrm>
            <a:off x="-271939" y="-184179"/>
            <a:ext cx="11693248" cy="7816879"/>
          </a:xfrm>
          <a:prstGeom prst="rect">
            <a:avLst/>
          </a:prstGeom>
          <a:noFill/>
        </p:spPr>
      </p:pic>
      <p:sp>
        <p:nvSpPr>
          <p:cNvPr id="2" name="1 Rectángulo"/>
          <p:cNvSpPr/>
          <p:nvPr/>
        </p:nvSpPr>
        <p:spPr>
          <a:xfrm>
            <a:off x="562733" y="601640"/>
            <a:ext cx="3571900" cy="1077218"/>
          </a:xfrm>
          <a:prstGeom prst="rect">
            <a:avLst/>
          </a:prstGeom>
        </p:spPr>
        <p:txBody>
          <a:bodyPr wrap="square">
            <a:spAutoFit/>
          </a:bodyPr>
          <a:lstStyle/>
          <a:p>
            <a:pPr algn="ctr"/>
            <a:r>
              <a:rPr lang="es-ES" sz="3200" b="1" dirty="0" smtClean="0">
                <a:solidFill>
                  <a:schemeClr val="bg1"/>
                </a:solidFill>
                <a:latin typeface="Agency FB" pitchFamily="34" charset="0"/>
              </a:rPr>
              <a:t> SOBRE LAS TARJETAS </a:t>
            </a:r>
            <a:endParaRPr lang="es-ES" sz="3200" b="1" dirty="0" smtClean="0">
              <a:solidFill>
                <a:schemeClr val="bg1"/>
              </a:solidFill>
              <a:latin typeface="Agency FB" pitchFamily="34" charset="0"/>
            </a:endParaRPr>
          </a:p>
          <a:p>
            <a:pPr algn="ctr"/>
            <a:r>
              <a:rPr lang="es-ES" sz="3200" b="1" dirty="0" smtClean="0">
                <a:solidFill>
                  <a:schemeClr val="bg1"/>
                </a:solidFill>
                <a:latin typeface="Agency FB" pitchFamily="34" charset="0"/>
              </a:rPr>
              <a:t>DE </a:t>
            </a:r>
            <a:r>
              <a:rPr lang="es-ES" sz="3200" b="1" dirty="0" smtClean="0">
                <a:solidFill>
                  <a:schemeClr val="bg1"/>
                </a:solidFill>
                <a:latin typeface="Agency FB" pitchFamily="34" charset="0"/>
              </a:rPr>
              <a:t>FELICITACIÓN</a:t>
            </a:r>
            <a:endParaRPr lang="es-ES" sz="3200" dirty="0">
              <a:solidFill>
                <a:schemeClr val="bg1"/>
              </a:solidFill>
              <a:latin typeface="Agency FB" pitchFamily="34" charset="0"/>
            </a:endParaRPr>
          </a:p>
        </p:txBody>
      </p:sp>
    </p:spTree>
  </p:cSld>
  <p:clrMapOvr>
    <a:masterClrMapping/>
  </p:clrMapOvr>
  <p:transition spd="slow" advTm="18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Resultado de imagen de tarjetas de navidad "/>
          <p:cNvPicPr>
            <a:picLocks noChangeAspect="1" noChangeArrowheads="1"/>
          </p:cNvPicPr>
          <p:nvPr/>
        </p:nvPicPr>
        <p:blipFill>
          <a:blip r:embed="rId2"/>
          <a:srcRect t="7956" b="4222"/>
          <a:stretch>
            <a:fillRect/>
          </a:stretch>
        </p:blipFill>
        <p:spPr bwMode="auto">
          <a:xfrm>
            <a:off x="0" y="0"/>
            <a:ext cx="11279760" cy="8102630"/>
          </a:xfrm>
          <a:prstGeom prst="rect">
            <a:avLst/>
          </a:prstGeom>
          <a:noFill/>
        </p:spPr>
      </p:pic>
    </p:spTree>
  </p:cSld>
  <p:clrMapOvr>
    <a:masterClrMapping/>
  </p:clrMapOvr>
  <p:transition spd="slow" advTm="15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134501" y="1887524"/>
            <a:ext cx="7420782" cy="5016758"/>
          </a:xfrm>
          <a:prstGeom prst="rect">
            <a:avLst/>
          </a:prstGeom>
        </p:spPr>
        <p:txBody>
          <a:bodyPr wrap="square">
            <a:spAutoFit/>
          </a:bodyPr>
          <a:lstStyle/>
          <a:p>
            <a:pPr lvl="0" fontAlgn="base">
              <a:spcBef>
                <a:spcPct val="0"/>
              </a:spcBef>
              <a:spcAft>
                <a:spcPct val="0"/>
              </a:spcAft>
            </a:pPr>
            <a:r>
              <a:rPr lang="es-ES" sz="3200" b="1" dirty="0" smtClean="0">
                <a:solidFill>
                  <a:srgbClr val="111111"/>
                </a:solidFill>
                <a:latin typeface="Agency FB" pitchFamily="34" charset="0"/>
              </a:rPr>
              <a:t>El diseñador inglés Henry Cole decidió en la Navidad de 1843 felicitar a sus familiares y amigos con unas tarjetas para no tener que escribir una a una cada felicitación. Así diseñó mensajes diferentes para cada uno y los mandó imprimir. La idea pronto se propagó entre comerciantes y también a nivel particular convirtiéndose en una tradición de siglos que solo hace poco ha cambiado el papel por la felicitación electrónica para ofrecer los mejores deseos en </a:t>
            </a:r>
            <a:r>
              <a:rPr lang="es-ES" sz="3200" b="1" dirty="0" smtClean="0">
                <a:solidFill>
                  <a:srgbClr val="111111"/>
                </a:solidFill>
                <a:latin typeface="Agency FB" pitchFamily="34" charset="0"/>
              </a:rPr>
              <a:t>Navidad.</a:t>
            </a:r>
            <a:endParaRPr lang="es-ES" sz="3200" b="1" dirty="0">
              <a:latin typeface="Agency FB" pitchFamily="34" charset="0"/>
            </a:endParaRPr>
          </a:p>
        </p:txBody>
      </p:sp>
      <p:pic>
        <p:nvPicPr>
          <p:cNvPr id="6" name="Picture 2" descr="Imagen relacionada"/>
          <p:cNvPicPr>
            <a:picLocks noChangeAspect="1" noChangeArrowheads="1" noCrop="1"/>
          </p:cNvPicPr>
          <p:nvPr/>
        </p:nvPicPr>
        <p:blipFill>
          <a:blip r:embed="rId2"/>
          <a:srcRect/>
          <a:stretch>
            <a:fillRect/>
          </a:stretch>
        </p:blipFill>
        <p:spPr bwMode="auto">
          <a:xfrm>
            <a:off x="0" y="0"/>
            <a:ext cx="2112162" cy="2816218"/>
          </a:xfrm>
          <a:prstGeom prst="rect">
            <a:avLst/>
          </a:prstGeom>
          <a:noFill/>
          <a:effectLst>
            <a:softEdge rad="635000"/>
          </a:effectLst>
        </p:spPr>
      </p:pic>
    </p:spTree>
  </p:cSld>
  <p:clrMapOvr>
    <a:masterClrMapping/>
  </p:clrMapOvr>
  <p:transition spd="slow" advTm="22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e-three-magi-160632_1280"/>
          <p:cNvPicPr>
            <a:picLocks noChangeAspect="1" noChangeArrowheads="1"/>
          </p:cNvPicPr>
          <p:nvPr/>
        </p:nvPicPr>
        <p:blipFill>
          <a:blip r:embed="rId3"/>
          <a:srcRect/>
          <a:stretch>
            <a:fillRect/>
          </a:stretch>
        </p:blipFill>
        <p:spPr bwMode="auto">
          <a:xfrm>
            <a:off x="0" y="-212725"/>
            <a:ext cx="11269663" cy="7845425"/>
          </a:xfrm>
          <a:prstGeom prst="rect">
            <a:avLst/>
          </a:prstGeom>
          <a:noFill/>
        </p:spPr>
      </p:pic>
      <p:sp>
        <p:nvSpPr>
          <p:cNvPr id="2" name="1 Rectángulo"/>
          <p:cNvSpPr/>
          <p:nvPr/>
        </p:nvSpPr>
        <p:spPr>
          <a:xfrm>
            <a:off x="634171" y="458764"/>
            <a:ext cx="7674802" cy="646331"/>
          </a:xfrm>
          <a:prstGeom prst="rect">
            <a:avLst/>
          </a:prstGeom>
        </p:spPr>
        <p:txBody>
          <a:bodyPr wrap="square">
            <a:spAutoFit/>
          </a:bodyPr>
          <a:lstStyle/>
          <a:p>
            <a:pPr lvl="0" algn="just" fontAlgn="base">
              <a:spcBef>
                <a:spcPct val="0"/>
              </a:spcBef>
              <a:spcAft>
                <a:spcPct val="0"/>
              </a:spcAft>
            </a:pPr>
            <a:r>
              <a:rPr lang="es-ES" sz="3600" b="1" dirty="0" smtClean="0">
                <a:solidFill>
                  <a:schemeClr val="bg1"/>
                </a:solidFill>
                <a:latin typeface="Agency FB" pitchFamily="34" charset="0"/>
              </a:rPr>
              <a:t>SOBRE LA ESTRELLA DE </a:t>
            </a:r>
            <a:r>
              <a:rPr lang="es-ES" sz="3600" b="1" dirty="0" smtClean="0">
                <a:solidFill>
                  <a:schemeClr val="bg1"/>
                </a:solidFill>
                <a:latin typeface="Agency FB" pitchFamily="34" charset="0"/>
              </a:rPr>
              <a:t>BELÉN</a:t>
            </a:r>
            <a:endParaRPr lang="es-ES" sz="3600" b="1" dirty="0" smtClean="0">
              <a:solidFill>
                <a:schemeClr val="bg1"/>
              </a:solidFill>
              <a:latin typeface="Agency FB" pitchFamily="34" charset="0"/>
            </a:endParaRPr>
          </a:p>
        </p:txBody>
      </p:sp>
    </p:spTree>
  </p:cSld>
  <p:clrMapOvr>
    <a:masterClrMapping/>
  </p:clrMapOvr>
  <p:transition spd="slow" advTm="9000">
    <p:comb dir="vert"/>
    <p:sndAc>
      <p:stSnd>
        <p:snd r:embed="rId2" name="[frank sinatra] christmas songs by sinatra - 09 santa claus is coming to town.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Resultado de imagen de estrella de belen gif"/>
          <p:cNvPicPr>
            <a:picLocks noChangeAspect="1" noChangeArrowheads="1" noCrop="1"/>
          </p:cNvPicPr>
          <p:nvPr/>
        </p:nvPicPr>
        <p:blipFill>
          <a:blip r:embed="rId2"/>
          <a:srcRect/>
          <a:stretch>
            <a:fillRect/>
          </a:stretch>
        </p:blipFill>
        <p:spPr bwMode="auto">
          <a:xfrm>
            <a:off x="-1" y="-398491"/>
            <a:ext cx="11269664" cy="8214374"/>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848881" y="3602036"/>
            <a:ext cx="7000924" cy="3539430"/>
          </a:xfrm>
          <a:prstGeom prst="rect">
            <a:avLst/>
          </a:prstGeom>
        </p:spPr>
        <p:txBody>
          <a:bodyPr wrap="square">
            <a:spAutoFit/>
          </a:bodyPr>
          <a:lstStyle/>
          <a:p>
            <a:pPr lvl="0" algn="ctr" fontAlgn="base">
              <a:spcBef>
                <a:spcPct val="0"/>
              </a:spcBef>
              <a:spcAft>
                <a:spcPct val="0"/>
              </a:spcAft>
            </a:pPr>
            <a:r>
              <a:rPr lang="es-ES" sz="2800" b="1" dirty="0" smtClean="0">
                <a:solidFill>
                  <a:srgbClr val="111111"/>
                </a:solidFill>
                <a:latin typeface="Agency FB" pitchFamily="34" charset="0"/>
              </a:rPr>
              <a:t>Según </a:t>
            </a:r>
            <a:r>
              <a:rPr lang="es-ES" sz="2800" b="1" dirty="0" smtClean="0">
                <a:solidFill>
                  <a:srgbClr val="111111"/>
                </a:solidFill>
                <a:latin typeface="Agency FB" pitchFamily="34" charset="0"/>
              </a:rPr>
              <a:t>la tradición cristiana la estrella de Belén fue la guía de los Magos de Oriente hacia el portal donde había nacido Jesús. Sin embargo, la primera explicación racional sobre este fenómeno  la daba el astrónomo alemán Johannes </a:t>
            </a:r>
            <a:r>
              <a:rPr lang="es-ES" sz="2800" b="1" dirty="0" err="1" smtClean="0">
                <a:solidFill>
                  <a:srgbClr val="111111"/>
                </a:solidFill>
                <a:latin typeface="Agency FB" pitchFamily="34" charset="0"/>
              </a:rPr>
              <a:t>Kepler</a:t>
            </a:r>
            <a:r>
              <a:rPr lang="es-ES" sz="2800" b="1" dirty="0" smtClean="0">
                <a:solidFill>
                  <a:srgbClr val="111111"/>
                </a:solidFill>
                <a:latin typeface="Agency FB" pitchFamily="34" charset="0"/>
              </a:rPr>
              <a:t> en 1614, quien determinó que en el año 7 a. C. se dieron una serie de 105 conjunciones de los planetas Júpiter y Saturno las que relacionó con la estrella de Belén.</a:t>
            </a:r>
            <a:endParaRPr lang="es-ES" sz="2800" b="1" u="sng" dirty="0" smtClean="0">
              <a:solidFill>
                <a:srgbClr val="6C6C6C"/>
              </a:solidFill>
              <a:latin typeface="Agency FB" pitchFamily="34" charset="0"/>
            </a:endParaRPr>
          </a:p>
        </p:txBody>
      </p:sp>
      <p:pic>
        <p:nvPicPr>
          <p:cNvPr id="16386" name="Picture 2" descr="Resultado de imagen de fotos de navidad gif"/>
          <p:cNvPicPr>
            <a:picLocks noChangeAspect="1" noChangeArrowheads="1" noCrop="1"/>
          </p:cNvPicPr>
          <p:nvPr/>
        </p:nvPicPr>
        <p:blipFill>
          <a:blip r:embed="rId2"/>
          <a:srcRect/>
          <a:stretch>
            <a:fillRect/>
          </a:stretch>
        </p:blipFill>
        <p:spPr bwMode="auto">
          <a:xfrm>
            <a:off x="0" y="0"/>
            <a:ext cx="4348947" cy="3261711"/>
          </a:xfrm>
          <a:prstGeom prst="rect">
            <a:avLst/>
          </a:prstGeom>
          <a:noFill/>
          <a:effectLst>
            <a:softEdge rad="635000"/>
          </a:effectLst>
        </p:spPr>
      </p:pic>
    </p:spTree>
  </p:cSld>
  <p:clrMapOvr>
    <a:masterClrMapping/>
  </p:clrMapOvr>
  <p:transition spd="slow" advTm="18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andy-store-272413_1280"/>
          <p:cNvPicPr>
            <a:picLocks noChangeAspect="1" noChangeArrowheads="1"/>
          </p:cNvPicPr>
          <p:nvPr/>
        </p:nvPicPr>
        <p:blipFill>
          <a:blip r:embed="rId2"/>
          <a:srcRect/>
          <a:stretch>
            <a:fillRect/>
          </a:stretch>
        </p:blipFill>
        <p:spPr bwMode="auto">
          <a:xfrm flipH="1">
            <a:off x="-2" y="0"/>
            <a:ext cx="11269664" cy="7632700"/>
          </a:xfrm>
          <a:prstGeom prst="rect">
            <a:avLst/>
          </a:prstGeom>
          <a:noFill/>
        </p:spPr>
      </p:pic>
      <p:sp>
        <p:nvSpPr>
          <p:cNvPr id="4" name="3 Rectángulo"/>
          <p:cNvSpPr/>
          <p:nvPr/>
        </p:nvSpPr>
        <p:spPr>
          <a:xfrm>
            <a:off x="419857" y="387326"/>
            <a:ext cx="5632450" cy="1323439"/>
          </a:xfrm>
          <a:prstGeom prst="rect">
            <a:avLst/>
          </a:prstGeom>
        </p:spPr>
        <p:txBody>
          <a:bodyPr>
            <a:spAutoFit/>
          </a:bodyPr>
          <a:lstStyle/>
          <a:p>
            <a:pPr lvl="0" algn="just" fontAlgn="base">
              <a:spcBef>
                <a:spcPct val="0"/>
              </a:spcBef>
              <a:spcAft>
                <a:spcPct val="0"/>
              </a:spcAft>
            </a:pPr>
            <a:r>
              <a:rPr lang="es-ES" sz="4000" b="1" dirty="0" smtClean="0">
                <a:solidFill>
                  <a:schemeClr val="bg1"/>
                </a:solidFill>
                <a:latin typeface="Agency FB" pitchFamily="34" charset="0"/>
              </a:rPr>
              <a:t>SOBRE EL </a:t>
            </a:r>
            <a:r>
              <a:rPr lang="es-ES" sz="4000" b="1" dirty="0" smtClean="0">
                <a:solidFill>
                  <a:schemeClr val="bg1"/>
                </a:solidFill>
                <a:latin typeface="Agency FB" pitchFamily="34" charset="0"/>
              </a:rPr>
              <a:t>TURRÓN Y LOS </a:t>
            </a:r>
            <a:r>
              <a:rPr lang="es-ES" sz="4000" b="1" dirty="0" smtClean="0">
                <a:solidFill>
                  <a:schemeClr val="bg1"/>
                </a:solidFill>
                <a:latin typeface="Agency FB" pitchFamily="34" charset="0"/>
              </a:rPr>
              <a:t>POLVORONES</a:t>
            </a:r>
            <a:endParaRPr lang="es-ES" sz="4000" b="1" dirty="0" smtClean="0">
              <a:solidFill>
                <a:schemeClr val="bg1"/>
              </a:solidFill>
              <a:latin typeface="Agency FB" pitchFamily="34" charset="0"/>
            </a:endParaRPr>
          </a:p>
        </p:txBody>
      </p:sp>
    </p:spTree>
  </p:cSld>
  <p:clrMapOvr>
    <a:masterClrMapping/>
  </p:clrMapOvr>
  <p:transition spd="slow" advTm="9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Imagen relacionada"/>
          <p:cNvPicPr>
            <a:picLocks noChangeAspect="1" noChangeArrowheads="1"/>
          </p:cNvPicPr>
          <p:nvPr/>
        </p:nvPicPr>
        <p:blipFill>
          <a:blip r:embed="rId2"/>
          <a:srcRect/>
          <a:stretch>
            <a:fillRect/>
          </a:stretch>
        </p:blipFill>
        <p:spPr bwMode="auto">
          <a:xfrm>
            <a:off x="-1" y="-1"/>
            <a:ext cx="11269663" cy="7632701"/>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920187" y="2530466"/>
            <a:ext cx="7929618" cy="4832092"/>
          </a:xfrm>
          <a:prstGeom prst="rect">
            <a:avLst/>
          </a:prstGeom>
        </p:spPr>
        <p:txBody>
          <a:bodyPr wrap="square">
            <a:spAutoFit/>
          </a:bodyPr>
          <a:lstStyle/>
          <a:p>
            <a:pPr lvl="0" fontAlgn="base">
              <a:spcBef>
                <a:spcPct val="0"/>
              </a:spcBef>
              <a:spcAft>
                <a:spcPct val="0"/>
              </a:spcAft>
            </a:pPr>
            <a:r>
              <a:rPr lang="es-ES" sz="2800" b="1" dirty="0" smtClean="0">
                <a:solidFill>
                  <a:srgbClr val="111111"/>
                </a:solidFill>
                <a:latin typeface="Agency FB" pitchFamily="34" charset="0"/>
              </a:rPr>
              <a:t> En la Antigua Grecia los atletas que iban a participar en los Juego Olímpicos comían un alimento muy parecido al turrón elaborado con miel y almendras. De aquí, este dulce pasó a los árabes que lo introdujeron en la Península Ibérica. Otros historiadores cuentan que el dulce navideño tiene su origen en Cataluña, en un concurso que se organizo para encontrar un alimento duradero. El premio se lo llevó un confitero apellidado </a:t>
            </a:r>
            <a:r>
              <a:rPr lang="es-ES" sz="2800" b="1" dirty="0" err="1" smtClean="0">
                <a:solidFill>
                  <a:srgbClr val="111111"/>
                </a:solidFill>
                <a:latin typeface="Agency FB" pitchFamily="34" charset="0"/>
              </a:rPr>
              <a:t>Turrons</a:t>
            </a:r>
            <a:r>
              <a:rPr lang="es-ES" sz="2800" b="1" dirty="0" smtClean="0">
                <a:solidFill>
                  <a:srgbClr val="111111"/>
                </a:solidFill>
                <a:latin typeface="Agency FB" pitchFamily="34" charset="0"/>
              </a:rPr>
              <a:t>, que presentó unos dulces elaborados con almendras y miel.  </a:t>
            </a:r>
            <a:endParaRPr lang="es-ES" sz="2800" b="1" dirty="0" smtClean="0">
              <a:latin typeface="Agency FB" pitchFamily="34" charset="0"/>
            </a:endParaRPr>
          </a:p>
          <a:p>
            <a:pPr lvl="0" eaLnBrk="0" fontAlgn="base" hangingPunct="0">
              <a:spcBef>
                <a:spcPct val="0"/>
              </a:spcBef>
              <a:spcAft>
                <a:spcPct val="0"/>
              </a:spcAft>
            </a:pPr>
            <a:r>
              <a:rPr lang="es-ES" sz="2800" b="1" dirty="0" smtClean="0">
                <a:solidFill>
                  <a:srgbClr val="111111"/>
                </a:solidFill>
                <a:latin typeface="Agency FB" pitchFamily="34" charset="0"/>
              </a:rPr>
              <a:t>En cuanto a los polvorones, su origen data del siglo XVI y de un exceso de producción en la cosecha de trigo.</a:t>
            </a:r>
          </a:p>
        </p:txBody>
      </p:sp>
      <p:pic>
        <p:nvPicPr>
          <p:cNvPr id="46082" name="Picture 2" descr="Resultado de imagen de fotos de navidad"/>
          <p:cNvPicPr>
            <a:picLocks noChangeAspect="1" noChangeArrowheads="1"/>
          </p:cNvPicPr>
          <p:nvPr/>
        </p:nvPicPr>
        <p:blipFill>
          <a:blip r:embed="rId2" cstate="print"/>
          <a:srcRect/>
          <a:stretch>
            <a:fillRect/>
          </a:stretch>
        </p:blipFill>
        <p:spPr bwMode="auto">
          <a:xfrm>
            <a:off x="276980" y="244450"/>
            <a:ext cx="2926407" cy="2214578"/>
          </a:xfrm>
          <a:prstGeom prst="rect">
            <a:avLst/>
          </a:prstGeom>
          <a:noFill/>
        </p:spPr>
      </p:pic>
    </p:spTree>
  </p:cSld>
  <p:clrMapOvr>
    <a:masterClrMapping/>
  </p:clrMapOvr>
  <p:transition spd="slow" advTm="28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nacimiento del niño jesus"/>
          <p:cNvPicPr>
            <a:picLocks noChangeAspect="1" noChangeArrowheads="1"/>
          </p:cNvPicPr>
          <p:nvPr/>
        </p:nvPicPr>
        <p:blipFill>
          <a:blip r:embed="rId2"/>
          <a:srcRect/>
          <a:stretch>
            <a:fillRect/>
          </a:stretch>
        </p:blipFill>
        <p:spPr bwMode="auto">
          <a:xfrm>
            <a:off x="0" y="0"/>
            <a:ext cx="11249696" cy="7632700"/>
          </a:xfrm>
          <a:prstGeom prst="rect">
            <a:avLst/>
          </a:prstGeom>
          <a:noFill/>
        </p:spPr>
      </p:pic>
      <p:sp>
        <p:nvSpPr>
          <p:cNvPr id="2" name="1 Rectángulo"/>
          <p:cNvSpPr/>
          <p:nvPr/>
        </p:nvSpPr>
        <p:spPr>
          <a:xfrm>
            <a:off x="562733" y="530202"/>
            <a:ext cx="5632450" cy="1200329"/>
          </a:xfrm>
          <a:prstGeom prst="rect">
            <a:avLst/>
          </a:prstGeom>
        </p:spPr>
        <p:txBody>
          <a:bodyPr>
            <a:spAutoFit/>
          </a:bodyPr>
          <a:lstStyle/>
          <a:p>
            <a:r>
              <a:rPr lang="es-ES" sz="3600" b="1" dirty="0" smtClean="0">
                <a:solidFill>
                  <a:schemeClr val="bg1"/>
                </a:solidFill>
                <a:latin typeface="Agency FB" pitchFamily="34" charset="0"/>
              </a:rPr>
              <a:t>SOBRE EL 25 DE </a:t>
            </a:r>
            <a:r>
              <a:rPr lang="es-ES" sz="3600" b="1" dirty="0" smtClean="0">
                <a:solidFill>
                  <a:schemeClr val="bg1"/>
                </a:solidFill>
                <a:latin typeface="Agency FB" pitchFamily="34" charset="0"/>
              </a:rPr>
              <a:t>DICIEMBRE</a:t>
            </a:r>
          </a:p>
          <a:p>
            <a:r>
              <a:rPr lang="es-ES" sz="3600" b="1" dirty="0" smtClean="0">
                <a:solidFill>
                  <a:schemeClr val="bg1"/>
                </a:solidFill>
                <a:latin typeface="Agency FB" pitchFamily="34" charset="0"/>
              </a:rPr>
              <a:t> </a:t>
            </a:r>
            <a:r>
              <a:rPr lang="es-ES" sz="3600" b="1" dirty="0" smtClean="0">
                <a:solidFill>
                  <a:schemeClr val="bg1"/>
                </a:solidFill>
                <a:latin typeface="Agency FB" pitchFamily="34" charset="0"/>
              </a:rPr>
              <a:t>Y EL NACIMIENTO DE JESÚS</a:t>
            </a:r>
            <a:endParaRPr lang="es-ES" sz="3600" dirty="0">
              <a:solidFill>
                <a:schemeClr val="bg1"/>
              </a:solidFill>
              <a:latin typeface="Agency FB" pitchFamily="34" charset="0"/>
            </a:endParaRPr>
          </a:p>
        </p:txBody>
      </p:sp>
    </p:spTree>
  </p:cSld>
  <p:clrMapOvr>
    <a:masterClrMapping/>
  </p:clrMapOvr>
  <p:transition spd="slow" advTm="10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esultado de imagen de nacimiento del niño jesus"/>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348815" y="3459160"/>
            <a:ext cx="7215238" cy="3539430"/>
          </a:xfrm>
          <a:prstGeom prst="rect">
            <a:avLst/>
          </a:prstGeom>
        </p:spPr>
        <p:txBody>
          <a:bodyPr wrap="square">
            <a:spAutoFit/>
          </a:bodyPr>
          <a:lstStyle/>
          <a:p>
            <a:pPr lvl="0" algn="ctr" eaLnBrk="0" fontAlgn="base" hangingPunct="0">
              <a:spcBef>
                <a:spcPct val="0"/>
              </a:spcBef>
              <a:spcAft>
                <a:spcPct val="0"/>
              </a:spcAft>
            </a:pPr>
            <a:r>
              <a:rPr lang="es-ES" sz="2800" b="1" dirty="0" smtClean="0">
                <a:solidFill>
                  <a:srgbClr val="111111"/>
                </a:solidFill>
                <a:latin typeface="Agency FB" pitchFamily="34" charset="0"/>
              </a:rPr>
              <a:t>Algunas teorías dicen que la Iglesia </a:t>
            </a:r>
            <a:r>
              <a:rPr lang="es-ES" sz="2800" b="1" dirty="0" smtClean="0">
                <a:solidFill>
                  <a:srgbClr val="111111"/>
                </a:solidFill>
                <a:latin typeface="Agency FB" pitchFamily="34" charset="0"/>
              </a:rPr>
              <a:t>instituyó la </a:t>
            </a:r>
            <a:r>
              <a:rPr lang="es-ES" sz="2800" b="1" dirty="0" smtClean="0">
                <a:solidFill>
                  <a:srgbClr val="111111"/>
                </a:solidFill>
                <a:latin typeface="Agency FB" pitchFamily="34" charset="0"/>
              </a:rPr>
              <a:t>Navidad el 25 de diciembre para hacer sombra a las fiestas pagadas de celebración de la llegada del invierno. Originariamente, los cristianos celebraban la fiesta de la Navidad el 6 de enero.</a:t>
            </a:r>
            <a:endParaRPr lang="es-ES" sz="2800" b="1" dirty="0" smtClean="0">
              <a:latin typeface="Agency FB" pitchFamily="34" charset="0"/>
            </a:endParaRPr>
          </a:p>
          <a:p>
            <a:pPr lvl="0" algn="ctr" eaLnBrk="0" fontAlgn="base" hangingPunct="0">
              <a:spcBef>
                <a:spcPct val="0"/>
              </a:spcBef>
              <a:spcAft>
                <a:spcPct val="0"/>
              </a:spcAft>
            </a:pPr>
            <a:r>
              <a:rPr lang="es-ES" sz="2800" b="1" dirty="0" smtClean="0">
                <a:solidFill>
                  <a:srgbClr val="111111"/>
                </a:solidFill>
                <a:latin typeface="Agency FB" pitchFamily="34" charset="0"/>
              </a:rPr>
              <a:t>Estudios posteriores establecen el nacimiento de Jesús en otras épocas del año como en junio o septiembre y en unos cinco o seis años antes del año </a:t>
            </a:r>
            <a:r>
              <a:rPr lang="es-ES" sz="2800" b="1" dirty="0" smtClean="0">
                <a:solidFill>
                  <a:srgbClr val="111111"/>
                </a:solidFill>
                <a:latin typeface="Agency FB" pitchFamily="34" charset="0"/>
              </a:rPr>
              <a:t>0.</a:t>
            </a:r>
            <a:endParaRPr lang="es-ES" sz="2800" dirty="0" smtClean="0">
              <a:solidFill>
                <a:srgbClr val="111111"/>
              </a:solidFill>
              <a:latin typeface="Verdana" pitchFamily="34" charset="0"/>
            </a:endParaRPr>
          </a:p>
        </p:txBody>
      </p:sp>
      <p:pic>
        <p:nvPicPr>
          <p:cNvPr id="48130" name="Picture 2" descr="Imagen relacionada"/>
          <p:cNvPicPr>
            <a:picLocks noChangeAspect="1" noChangeArrowheads="1"/>
          </p:cNvPicPr>
          <p:nvPr/>
        </p:nvPicPr>
        <p:blipFill>
          <a:blip r:embed="rId2"/>
          <a:srcRect/>
          <a:stretch>
            <a:fillRect/>
          </a:stretch>
        </p:blipFill>
        <p:spPr bwMode="auto">
          <a:xfrm>
            <a:off x="348419" y="244450"/>
            <a:ext cx="3624188" cy="2714644"/>
          </a:xfrm>
          <a:prstGeom prst="rect">
            <a:avLst/>
          </a:prstGeom>
          <a:noFill/>
        </p:spPr>
      </p:pic>
    </p:spTree>
  </p:cSld>
  <p:clrMapOvr>
    <a:masterClrMapping/>
  </p:clrMapOvr>
  <p:transition spd="slow" advTm="24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Resultado de imagen de nacimientos navideños"/>
          <p:cNvPicPr>
            <a:picLocks noChangeAspect="1" noChangeArrowheads="1"/>
          </p:cNvPicPr>
          <p:nvPr/>
        </p:nvPicPr>
        <p:blipFill>
          <a:blip r:embed="rId2"/>
          <a:srcRect/>
          <a:stretch>
            <a:fillRect/>
          </a:stretch>
        </p:blipFill>
        <p:spPr bwMode="auto">
          <a:xfrm>
            <a:off x="1" y="0"/>
            <a:ext cx="11269662" cy="7632699"/>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05939" y="2387590"/>
            <a:ext cx="7420782" cy="5016758"/>
          </a:xfrm>
          <a:prstGeom prst="rect">
            <a:avLst/>
          </a:prstGeom>
        </p:spPr>
        <p:txBody>
          <a:bodyPr wrap="square">
            <a:spAutoFit/>
          </a:bodyPr>
          <a:lstStyle/>
          <a:p>
            <a:pPr lvl="0" algn="ctr" eaLnBrk="0" fontAlgn="base" hangingPunct="0">
              <a:spcBef>
                <a:spcPct val="0"/>
              </a:spcBef>
              <a:spcAft>
                <a:spcPct val="0"/>
              </a:spcAft>
            </a:pPr>
            <a:r>
              <a:rPr lang="es-ES" sz="3200" b="1" dirty="0" smtClean="0">
                <a:solidFill>
                  <a:srgbClr val="111111"/>
                </a:solidFill>
                <a:latin typeface="Agency FB" pitchFamily="34" charset="0"/>
              </a:rPr>
              <a:t>Parece </a:t>
            </a:r>
            <a:r>
              <a:rPr lang="es-ES" sz="3200" b="1" dirty="0" smtClean="0">
                <a:solidFill>
                  <a:srgbClr val="111111"/>
                </a:solidFill>
                <a:latin typeface="Agency FB" pitchFamily="34" charset="0"/>
              </a:rPr>
              <a:t>ser que el monje encargado de elaborar el calendario por el que ahora nos regimos se equivocó con las fechas de los reinados de los emperadores romanos y de Herodes. Por ello es muy posible que Cristo naciera unos años antes de lo que creemos. En cuanto al mes, los historiadores se basan en el Evangelio de San Lucas, en el que se relata una serie de acontecimientos que llevarían a pensar que Jesús nació en otras fechas distintas a diciembre. </a:t>
            </a:r>
            <a:r>
              <a:rPr lang="es-ES" sz="3200" dirty="0" smtClean="0">
                <a:solidFill>
                  <a:srgbClr val="111111"/>
                </a:solidFill>
                <a:latin typeface="Verdana" pitchFamily="34" charset="0"/>
              </a:rPr>
              <a:t> </a:t>
            </a:r>
            <a:endParaRPr lang="es-ES" sz="3200" dirty="0" smtClean="0">
              <a:solidFill>
                <a:srgbClr val="111111"/>
              </a:solidFill>
              <a:latin typeface="Verdana" pitchFamily="34" charset="0"/>
            </a:endParaRPr>
          </a:p>
        </p:txBody>
      </p:sp>
      <p:pic>
        <p:nvPicPr>
          <p:cNvPr id="3" name="Picture 2" descr="Imagen relacionada"/>
          <p:cNvPicPr>
            <a:picLocks noChangeAspect="1" noChangeArrowheads="1" noCrop="1"/>
          </p:cNvPicPr>
          <p:nvPr/>
        </p:nvPicPr>
        <p:blipFill>
          <a:blip r:embed="rId2"/>
          <a:srcRect/>
          <a:stretch>
            <a:fillRect/>
          </a:stretch>
        </p:blipFill>
        <p:spPr bwMode="auto">
          <a:xfrm>
            <a:off x="0" y="0"/>
            <a:ext cx="2808682" cy="3744912"/>
          </a:xfrm>
          <a:prstGeom prst="rect">
            <a:avLst/>
          </a:prstGeom>
          <a:noFill/>
          <a:effectLst>
            <a:softEdge rad="635000"/>
          </a:effectLst>
        </p:spPr>
      </p:pic>
    </p:spTree>
  </p:cSld>
  <p:clrMapOvr>
    <a:masterClrMapping/>
  </p:clrMapOvr>
  <p:transition spd="slow" advTm="25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2"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7171" name="Picture 3" descr="C:\Documents and Settings\Jose Luis\Escritorio\santa-sack_small.jpg"/>
          <p:cNvPicPr>
            <a:picLocks noChangeAspect="1" noChangeArrowheads="1"/>
          </p:cNvPicPr>
          <p:nvPr/>
        </p:nvPicPr>
        <p:blipFill>
          <a:blip r:embed="rId3"/>
          <a:srcRect/>
          <a:stretch>
            <a:fillRect/>
          </a:stretch>
        </p:blipFill>
        <p:spPr bwMode="auto">
          <a:xfrm>
            <a:off x="0" y="0"/>
            <a:ext cx="11468445" cy="7632700"/>
          </a:xfrm>
          <a:prstGeom prst="rect">
            <a:avLst/>
          </a:prstGeom>
          <a:noFill/>
        </p:spPr>
      </p:pic>
      <p:sp>
        <p:nvSpPr>
          <p:cNvPr id="4" name="3 Rectángulo"/>
          <p:cNvSpPr/>
          <p:nvPr/>
        </p:nvSpPr>
        <p:spPr>
          <a:xfrm>
            <a:off x="0" y="458764"/>
            <a:ext cx="3042821" cy="1200329"/>
          </a:xfrm>
          <a:prstGeom prst="rect">
            <a:avLst/>
          </a:prstGeom>
        </p:spPr>
        <p:txBody>
          <a:bodyPr wrap="none">
            <a:spAutoFit/>
          </a:bodyPr>
          <a:lstStyle/>
          <a:p>
            <a:r>
              <a:rPr lang="es-ES" sz="3600" b="1" dirty="0" smtClean="0">
                <a:solidFill>
                  <a:schemeClr val="bg1"/>
                </a:solidFill>
                <a:latin typeface="Agency FB" pitchFamily="34" charset="0"/>
              </a:rPr>
              <a:t>SOBRE PAPA </a:t>
            </a:r>
            <a:r>
              <a:rPr lang="es-ES" sz="3600" b="1" dirty="0" smtClean="0">
                <a:solidFill>
                  <a:schemeClr val="bg1"/>
                </a:solidFill>
                <a:latin typeface="Agency FB" pitchFamily="34" charset="0"/>
              </a:rPr>
              <a:t>NOËL</a:t>
            </a:r>
          </a:p>
          <a:p>
            <a:r>
              <a:rPr lang="es-ES" sz="3600" b="1" dirty="0" smtClean="0">
                <a:solidFill>
                  <a:schemeClr val="bg1"/>
                </a:solidFill>
                <a:latin typeface="Agency FB" pitchFamily="34" charset="0"/>
              </a:rPr>
              <a:t> </a:t>
            </a:r>
            <a:r>
              <a:rPr lang="es-ES" sz="3600" b="1" dirty="0" smtClean="0">
                <a:solidFill>
                  <a:schemeClr val="bg1"/>
                </a:solidFill>
                <a:latin typeface="Agency FB" pitchFamily="34" charset="0"/>
              </a:rPr>
              <a:t>Y LOS REGALOS</a:t>
            </a:r>
          </a:p>
        </p:txBody>
      </p:sp>
    </p:spTree>
  </p:cSld>
  <p:clrMapOvr>
    <a:masterClrMapping/>
  </p:clrMapOvr>
  <p:transition spd="slow" advTm="9000">
    <p:comb dir="vert"/>
    <p:sndAc>
      <p:stSnd>
        <p:snd r:embed="rId2" name="02 blanca navidad(2).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2" descr="Resultado de imagen de papa noe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6147" name="Picture 3" descr="C:\Documents and Settings\Jose Luis\Escritorio\Papá-Noel-o-Santa-Claus.jpg"/>
          <p:cNvPicPr>
            <a:picLocks noChangeAspect="1" noChangeArrowheads="1"/>
          </p:cNvPicPr>
          <p:nvPr/>
        </p:nvPicPr>
        <p:blipFill>
          <a:blip r:embed="rId2"/>
          <a:srcRect/>
          <a:stretch>
            <a:fillRect/>
          </a:stretch>
        </p:blipFill>
        <p:spPr bwMode="auto">
          <a:xfrm>
            <a:off x="-1" y="0"/>
            <a:ext cx="11442663"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920187" y="3316284"/>
            <a:ext cx="8023222" cy="3970318"/>
          </a:xfrm>
          <a:prstGeom prst="rect">
            <a:avLst/>
          </a:prstGeom>
        </p:spPr>
        <p:txBody>
          <a:bodyPr wrap="square">
            <a:spAutoFit/>
          </a:bodyPr>
          <a:lstStyle/>
          <a:p>
            <a:r>
              <a:rPr lang="es-ES" sz="2800" b="1" dirty="0" smtClean="0">
                <a:latin typeface="Agency FB" pitchFamily="34" charset="0"/>
              </a:rPr>
              <a:t>La </a:t>
            </a:r>
            <a:r>
              <a:rPr lang="es-ES" sz="2800" b="1" dirty="0" smtClean="0">
                <a:latin typeface="Agency FB" pitchFamily="34" charset="0"/>
              </a:rPr>
              <a:t>historia de este personaje bonachón que según la cultura occidental trae regalos en Navidad data de la antigua Roma en cuyas fiestas a principios de invierno y en honor a Saturno se regalaban ramas de los árboles sagrados, miel y monedas para ofrecer buenos deseos. El cristianismo recoge esta tradición con la figura del Obispo Nicolás, en el siglo IV, quien regaló todos sus bienes a los más necesitados antes de internarse en un Monasterio. El origen de Papá Noel está inspirado en este San Nicolás, por su generosidad</a:t>
            </a:r>
            <a:r>
              <a:rPr lang="es-ES" sz="2800" dirty="0" smtClean="0"/>
              <a:t>.</a:t>
            </a:r>
            <a:endParaRPr lang="es-ES" sz="2800" dirty="0"/>
          </a:p>
        </p:txBody>
      </p:sp>
      <p:pic>
        <p:nvPicPr>
          <p:cNvPr id="13314" name="Picture 2" descr="Resultado de imagen de fotos de navidad gif"/>
          <p:cNvPicPr>
            <a:picLocks noChangeAspect="1" noChangeArrowheads="1" noCrop="1"/>
          </p:cNvPicPr>
          <p:nvPr/>
        </p:nvPicPr>
        <p:blipFill>
          <a:blip r:embed="rId2"/>
          <a:srcRect/>
          <a:stretch>
            <a:fillRect/>
          </a:stretch>
        </p:blipFill>
        <p:spPr bwMode="auto">
          <a:xfrm>
            <a:off x="205543" y="244450"/>
            <a:ext cx="3500462" cy="2625347"/>
          </a:xfrm>
          <a:prstGeom prst="rect">
            <a:avLst/>
          </a:prstGeom>
          <a:noFill/>
        </p:spPr>
      </p:pic>
    </p:spTree>
  </p:cSld>
  <p:clrMapOvr>
    <a:masterClrMapping/>
  </p:clrMapOvr>
  <p:transition spd="slow" advTm="27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1" y="0"/>
            <a:ext cx="11269663" cy="7653902"/>
          </a:xfrm>
          <a:prstGeom prst="rect">
            <a:avLst/>
          </a:prstGeom>
          <a:noFill/>
          <a:ln w="9525">
            <a:noFill/>
            <a:miter lim="800000"/>
            <a:headEnd/>
            <a:tailEnd/>
          </a:ln>
        </p:spPr>
      </p:pic>
      <p:pic>
        <p:nvPicPr>
          <p:cNvPr id="32770" name="Picture 2" descr="christmas-21636_1280">
            <a:hlinkClick r:id="rId3"/>
          </p:cNvPr>
          <p:cNvPicPr>
            <a:picLocks noChangeAspect="1" noChangeArrowheads="1"/>
          </p:cNvPicPr>
          <p:nvPr/>
        </p:nvPicPr>
        <p:blipFill>
          <a:blip r:embed="rId4"/>
          <a:srcRect/>
          <a:stretch>
            <a:fillRect/>
          </a:stretch>
        </p:blipFill>
        <p:spPr bwMode="auto">
          <a:xfrm>
            <a:off x="1491427" y="0"/>
            <a:ext cx="5368331" cy="7632700"/>
          </a:xfrm>
          <a:prstGeom prst="rect">
            <a:avLst/>
          </a:prstGeom>
          <a:noFill/>
          <a:effectLst>
            <a:softEdge rad="635000"/>
          </a:effectLst>
        </p:spPr>
      </p:pic>
      <p:sp>
        <p:nvSpPr>
          <p:cNvPr id="4" name="3 Rectángulo"/>
          <p:cNvSpPr/>
          <p:nvPr/>
        </p:nvSpPr>
        <p:spPr>
          <a:xfrm>
            <a:off x="6920715" y="3387722"/>
            <a:ext cx="3350597" cy="1200329"/>
          </a:xfrm>
          <a:prstGeom prst="rect">
            <a:avLst/>
          </a:prstGeom>
        </p:spPr>
        <p:txBody>
          <a:bodyPr wrap="none">
            <a:spAutoFit/>
          </a:bodyPr>
          <a:lstStyle/>
          <a:p>
            <a:pPr lvl="0" algn="just" fontAlgn="base">
              <a:spcBef>
                <a:spcPct val="0"/>
              </a:spcBef>
              <a:spcAft>
                <a:spcPct val="0"/>
              </a:spcAft>
            </a:pPr>
            <a:r>
              <a:rPr lang="es-ES" sz="3600" b="1" dirty="0" smtClean="0">
                <a:solidFill>
                  <a:srgbClr val="111111"/>
                </a:solidFill>
                <a:latin typeface="Agency FB" pitchFamily="34" charset="0"/>
              </a:rPr>
              <a:t>SOBRE EL CALCETIN </a:t>
            </a:r>
            <a:endParaRPr lang="es-ES" sz="3600" b="1" dirty="0" smtClean="0">
              <a:solidFill>
                <a:srgbClr val="111111"/>
              </a:solidFill>
              <a:latin typeface="Agency FB" pitchFamily="34" charset="0"/>
            </a:endParaRPr>
          </a:p>
          <a:p>
            <a:pPr lvl="0" algn="just" fontAlgn="base">
              <a:spcBef>
                <a:spcPct val="0"/>
              </a:spcBef>
              <a:spcAft>
                <a:spcPct val="0"/>
              </a:spcAft>
            </a:pPr>
            <a:r>
              <a:rPr lang="es-ES" sz="3600" b="1" dirty="0" smtClean="0">
                <a:solidFill>
                  <a:srgbClr val="111111"/>
                </a:solidFill>
                <a:latin typeface="Agency FB" pitchFamily="34" charset="0"/>
              </a:rPr>
              <a:t>EN </a:t>
            </a:r>
            <a:r>
              <a:rPr lang="es-ES" sz="3600" b="1" dirty="0" smtClean="0">
                <a:solidFill>
                  <a:srgbClr val="111111"/>
                </a:solidFill>
                <a:latin typeface="Agency FB" pitchFamily="34" charset="0"/>
              </a:rPr>
              <a:t>LA CHIMENEA</a:t>
            </a:r>
          </a:p>
        </p:txBody>
      </p:sp>
      <p:pic>
        <p:nvPicPr>
          <p:cNvPr id="5" name="Picture 2" descr="Imagen relacionada"/>
          <p:cNvPicPr>
            <a:picLocks noChangeAspect="1" noChangeArrowheads="1" noCrop="1"/>
          </p:cNvPicPr>
          <p:nvPr/>
        </p:nvPicPr>
        <p:blipFill>
          <a:blip r:embed="rId5"/>
          <a:srcRect/>
          <a:stretch>
            <a:fillRect/>
          </a:stretch>
        </p:blipFill>
        <p:spPr bwMode="auto">
          <a:xfrm>
            <a:off x="0" y="0"/>
            <a:ext cx="2112162" cy="2816218"/>
          </a:xfrm>
          <a:prstGeom prst="rect">
            <a:avLst/>
          </a:prstGeom>
          <a:noFill/>
          <a:effectLst>
            <a:softEdge rad="635000"/>
          </a:effectLst>
        </p:spPr>
      </p:pic>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Jose Luis\Escritorio\71_1.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Jose Luis\Escritorio\descarga.jpg"/>
          <p:cNvPicPr>
            <a:picLocks noChangeAspect="1" noChangeArrowheads="1"/>
          </p:cNvPicPr>
          <p:nvPr/>
        </p:nvPicPr>
        <p:blipFill>
          <a:blip r:embed="rId2"/>
          <a:srcRect/>
          <a:stretch>
            <a:fillRect/>
          </a:stretch>
        </p:blipFill>
        <p:spPr bwMode="auto">
          <a:xfrm>
            <a:off x="0" y="0"/>
            <a:ext cx="11269663" cy="7953631"/>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48683" y="2030400"/>
            <a:ext cx="8581330" cy="5262979"/>
          </a:xfrm>
          <a:prstGeom prst="rect">
            <a:avLst/>
          </a:prstGeom>
        </p:spPr>
        <p:txBody>
          <a:bodyPr wrap="square">
            <a:spAutoFit/>
          </a:bodyPr>
          <a:lstStyle/>
          <a:p>
            <a:pPr lvl="0" algn="just" eaLnBrk="0" fontAlgn="base" hangingPunct="0">
              <a:spcBef>
                <a:spcPct val="0"/>
              </a:spcBef>
              <a:spcAft>
                <a:spcPct val="0"/>
              </a:spcAft>
            </a:pPr>
            <a:r>
              <a:rPr lang="es-ES" sz="2800" b="1" dirty="0" smtClean="0">
                <a:solidFill>
                  <a:srgbClr val="111111"/>
                </a:solidFill>
                <a:latin typeface="Agency FB" pitchFamily="34" charset="0"/>
              </a:rPr>
              <a:t>Leyendas </a:t>
            </a:r>
            <a:r>
              <a:rPr lang="es-ES" sz="2800" b="1" dirty="0" smtClean="0">
                <a:solidFill>
                  <a:srgbClr val="111111"/>
                </a:solidFill>
                <a:latin typeface="Agency FB" pitchFamily="34" charset="0"/>
              </a:rPr>
              <a:t>en las que se basa la costumbre de dejar el calcetín sobre la chimenea en la noche del 24 al 25 de diciembre. Una de ellas, que data de la Edad Media, narra la historia de un noble arruinado que intentaba casara a sus tres hijas. Sin embargo, no podía hacerlo porque no tenía dote que darles. La leyenda cuenta que San Nicolás se apiadó de ellos y dejó caer por la chimenea tres monedas que rodaron y fueron a parar al fondo de los calcetines tendidos en la chimenea.</a:t>
            </a:r>
            <a:endParaRPr lang="es-ES" sz="2800" b="1" u="sng" dirty="0" smtClean="0">
              <a:latin typeface="Agency FB" pitchFamily="34" charset="0"/>
            </a:endParaRPr>
          </a:p>
          <a:p>
            <a:pPr lvl="0" algn="just" eaLnBrk="0" fontAlgn="base" hangingPunct="0">
              <a:spcBef>
                <a:spcPct val="0"/>
              </a:spcBef>
              <a:spcAft>
                <a:spcPct val="0"/>
              </a:spcAft>
            </a:pPr>
            <a:r>
              <a:rPr lang="es-ES" sz="2800" b="1" dirty="0" smtClean="0">
                <a:solidFill>
                  <a:srgbClr val="111111"/>
                </a:solidFill>
                <a:latin typeface="Agency FB" pitchFamily="34" charset="0"/>
              </a:rPr>
              <a:t>Otra leyenda llega desde Holanda, donde los niños dejan paja para los renos de Santa Claus en la chimenea. Y en agradecimiento, Santa hace lo propio dejando regalos dentro de los calcetines a los pequeños.</a:t>
            </a:r>
            <a:endParaRPr lang="es-ES" sz="2800" b="1" dirty="0" smtClean="0">
              <a:solidFill>
                <a:srgbClr val="6C6C6C"/>
              </a:solidFill>
              <a:latin typeface="Agency FB" pitchFamily="34" charset="0"/>
            </a:endParaRPr>
          </a:p>
        </p:txBody>
      </p:sp>
      <p:pic>
        <p:nvPicPr>
          <p:cNvPr id="3" name="Picture 2" descr="Imagen relacionada"/>
          <p:cNvPicPr>
            <a:picLocks noChangeAspect="1" noChangeArrowheads="1" noCrop="1"/>
          </p:cNvPicPr>
          <p:nvPr/>
        </p:nvPicPr>
        <p:blipFill>
          <a:blip r:embed="rId2"/>
          <a:srcRect/>
          <a:stretch>
            <a:fillRect/>
          </a:stretch>
        </p:blipFill>
        <p:spPr bwMode="auto">
          <a:xfrm>
            <a:off x="0" y="0"/>
            <a:ext cx="2112162" cy="2816218"/>
          </a:xfrm>
          <a:prstGeom prst="rect">
            <a:avLst/>
          </a:prstGeom>
          <a:noFill/>
          <a:effectLst>
            <a:softEdge rad="635000"/>
          </a:effectLst>
        </p:spPr>
      </p:pic>
    </p:spTree>
  </p:cSld>
  <p:clrMapOvr>
    <a:masterClrMapping/>
  </p:clrMapOvr>
  <p:transition spd="slow" advTm="33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7" name="Picture 5" descr="Resultado de imagen de los reyes magos gif"/>
          <p:cNvPicPr>
            <a:picLocks noChangeAspect="1" noChangeArrowheads="1" noCrop="1"/>
          </p:cNvPicPr>
          <p:nvPr/>
        </p:nvPicPr>
        <p:blipFill>
          <a:blip r:embed="rId2"/>
          <a:srcRect/>
          <a:stretch>
            <a:fillRect/>
          </a:stretch>
        </p:blipFill>
        <p:spPr bwMode="auto">
          <a:xfrm flipH="1">
            <a:off x="-1" y="0"/>
            <a:ext cx="11269663" cy="8102630"/>
          </a:xfrm>
          <a:prstGeom prst="rect">
            <a:avLst/>
          </a:prstGeom>
          <a:noFill/>
        </p:spPr>
      </p:pic>
      <p:sp>
        <p:nvSpPr>
          <p:cNvPr id="49154" name="AutoShape 2" descr="Resultado de imagen de calcetin en la chimene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 name="3 Rectángulo"/>
          <p:cNvSpPr/>
          <p:nvPr/>
        </p:nvSpPr>
        <p:spPr>
          <a:xfrm>
            <a:off x="777047" y="530202"/>
            <a:ext cx="5632450" cy="1200329"/>
          </a:xfrm>
          <a:prstGeom prst="rect">
            <a:avLst/>
          </a:prstGeom>
        </p:spPr>
        <p:txBody>
          <a:bodyPr>
            <a:spAutoFit/>
          </a:bodyPr>
          <a:lstStyle/>
          <a:p>
            <a:r>
              <a:rPr lang="es-ES" sz="3600" b="1" dirty="0" smtClean="0">
                <a:solidFill>
                  <a:schemeClr val="bg1"/>
                </a:solidFill>
                <a:latin typeface="Agency FB" pitchFamily="34" charset="0"/>
              </a:rPr>
              <a:t>SOBRE </a:t>
            </a:r>
            <a:r>
              <a:rPr lang="es-ES" sz="3600" b="1" dirty="0" smtClean="0">
                <a:solidFill>
                  <a:schemeClr val="bg1"/>
                </a:solidFill>
                <a:latin typeface="Agency FB" pitchFamily="34" charset="0"/>
              </a:rPr>
              <a:t>LA FIESTA DE </a:t>
            </a:r>
            <a:endParaRPr lang="es-ES" sz="3600" b="1" dirty="0" smtClean="0">
              <a:solidFill>
                <a:schemeClr val="bg1"/>
              </a:solidFill>
              <a:latin typeface="Agency FB" pitchFamily="34" charset="0"/>
            </a:endParaRPr>
          </a:p>
          <a:p>
            <a:r>
              <a:rPr lang="es-ES" sz="3600" b="1" dirty="0" smtClean="0">
                <a:solidFill>
                  <a:schemeClr val="bg1"/>
                </a:solidFill>
                <a:latin typeface="Agency FB" pitchFamily="34" charset="0"/>
              </a:rPr>
              <a:t>LOS </a:t>
            </a:r>
            <a:r>
              <a:rPr lang="es-ES" sz="3600" b="1" dirty="0" smtClean="0">
                <a:solidFill>
                  <a:schemeClr val="bg1"/>
                </a:solidFill>
                <a:latin typeface="Agency FB" pitchFamily="34" charset="0"/>
              </a:rPr>
              <a:t>REYES MAGOS</a:t>
            </a:r>
            <a:endParaRPr lang="es-ES" sz="3600" dirty="0">
              <a:solidFill>
                <a:schemeClr val="bg1"/>
              </a:solidFill>
              <a:latin typeface="Agency FB" pitchFamily="34" charset="0"/>
            </a:endParaRPr>
          </a:p>
        </p:txBody>
      </p:sp>
    </p:spTree>
  </p:cSld>
  <p:clrMapOvr>
    <a:masterClrMapping/>
  </p:clrMapOvr>
  <p:transition spd="slow" advTm="9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Imagen relacionada"/>
          <p:cNvPicPr>
            <a:picLocks noChangeAspect="1" noChangeArrowheads="1"/>
          </p:cNvPicPr>
          <p:nvPr/>
        </p:nvPicPr>
        <p:blipFill>
          <a:blip r:embed="rId2"/>
          <a:srcRect b="5075"/>
          <a:stretch>
            <a:fillRect/>
          </a:stretch>
        </p:blipFill>
        <p:spPr bwMode="auto">
          <a:xfrm>
            <a:off x="-132850" y="0"/>
            <a:ext cx="11402513"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AutoShape 2"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58371" name="Picture 3" descr="C:\Documents and Settings\Jose Luis\Escritorio\3974302_9e4ed.gif"/>
          <p:cNvPicPr>
            <a:picLocks noChangeAspect="1" noChangeArrowheads="1" noCrop="1"/>
          </p:cNvPicPr>
          <p:nvPr/>
        </p:nvPicPr>
        <p:blipFill>
          <a:blip r:embed="rId2"/>
          <a:srcRect/>
          <a:stretch>
            <a:fillRect/>
          </a:stretch>
        </p:blipFill>
        <p:spPr bwMode="auto">
          <a:xfrm>
            <a:off x="-1" y="0"/>
            <a:ext cx="11269663" cy="8316944"/>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634567" y="3030532"/>
            <a:ext cx="7206468" cy="4401205"/>
          </a:xfrm>
          <a:prstGeom prst="rect">
            <a:avLst/>
          </a:prstGeom>
        </p:spPr>
        <p:txBody>
          <a:bodyPr wrap="square">
            <a:spAutoFit/>
          </a:bodyPr>
          <a:lstStyle/>
          <a:p>
            <a:pPr lvl="0" algn="ctr" eaLnBrk="0" fontAlgn="base" hangingPunct="0">
              <a:spcBef>
                <a:spcPct val="0"/>
              </a:spcBef>
              <a:spcAft>
                <a:spcPct val="0"/>
              </a:spcAft>
            </a:pPr>
            <a:r>
              <a:rPr lang="es-ES" sz="2800" b="1" dirty="0" smtClean="0">
                <a:solidFill>
                  <a:srgbClr val="111111"/>
                </a:solidFill>
                <a:latin typeface="Agency FB" pitchFamily="34" charset="0"/>
              </a:rPr>
              <a:t>Ya hemos dicho que los primeros cristianos conmemoraban la Navidad el 6 de enero y que más tarde la Iglesia la trasladó al 25 de diciembre. Como algunos cristianos se resistieron, la Iglesia instauró el 6 de enero como el día de la Epifanía, para celebrar la visita de los Reyes Magos a Jesús en el pesebre. En España y en algunos países de Hispanoamérica se dejan los regalos de Navidad en la noche de Reyes, del 5 al 6 de enero, en conmemoración a los regalos que recibió el Niño Jesús de los Magos de Oriente</a:t>
            </a:r>
            <a:r>
              <a:rPr lang="es-ES" sz="2800" b="1" dirty="0" smtClean="0">
                <a:solidFill>
                  <a:srgbClr val="111111"/>
                </a:solidFill>
                <a:latin typeface="Agency FB" pitchFamily="34" charset="0"/>
              </a:rPr>
              <a:t>.</a:t>
            </a:r>
            <a:endParaRPr lang="es-ES" sz="2800" b="1" dirty="0" smtClean="0">
              <a:latin typeface="Agency FB" pitchFamily="34" charset="0"/>
            </a:endParaRPr>
          </a:p>
        </p:txBody>
      </p:sp>
      <p:pic>
        <p:nvPicPr>
          <p:cNvPr id="4" name="Picture 2" descr="Imagen relacionada"/>
          <p:cNvPicPr>
            <a:picLocks noChangeAspect="1" noChangeArrowheads="1"/>
          </p:cNvPicPr>
          <p:nvPr/>
        </p:nvPicPr>
        <p:blipFill>
          <a:blip r:embed="rId3"/>
          <a:srcRect/>
          <a:stretch>
            <a:fillRect/>
          </a:stretch>
        </p:blipFill>
        <p:spPr bwMode="auto">
          <a:xfrm>
            <a:off x="134105" y="173012"/>
            <a:ext cx="3624188" cy="2714644"/>
          </a:xfrm>
          <a:prstGeom prst="rect">
            <a:avLst/>
          </a:prstGeom>
          <a:noFill/>
        </p:spPr>
      </p:pic>
    </p:spTree>
  </p:cSld>
  <p:clrMapOvr>
    <a:masterClrMapping/>
  </p:clrMapOvr>
  <p:transition spd="slow" advTm="28000">
    <p:comb dir="vert"/>
    <p:sndAc>
      <p:stSnd>
        <p:snd r:embed="rId2" name="04 - white christmas.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563393" y="2601904"/>
            <a:ext cx="5206204" cy="4401205"/>
          </a:xfrm>
          <a:prstGeom prst="rect">
            <a:avLst/>
          </a:prstGeom>
        </p:spPr>
        <p:txBody>
          <a:bodyPr wrap="square">
            <a:spAutoFit/>
          </a:bodyPr>
          <a:lstStyle/>
          <a:p>
            <a:pPr lvl="0" algn="r" eaLnBrk="0" fontAlgn="base" hangingPunct="0">
              <a:spcBef>
                <a:spcPct val="0"/>
              </a:spcBef>
              <a:spcAft>
                <a:spcPct val="0"/>
              </a:spcAft>
            </a:pPr>
            <a:r>
              <a:rPr lang="es-ES" sz="2800" b="1" dirty="0" smtClean="0">
                <a:solidFill>
                  <a:srgbClr val="111111"/>
                </a:solidFill>
                <a:latin typeface="Agency FB" pitchFamily="34" charset="0"/>
              </a:rPr>
              <a:t>Según </a:t>
            </a:r>
            <a:r>
              <a:rPr lang="es-ES" sz="2800" b="1" dirty="0" smtClean="0">
                <a:solidFill>
                  <a:srgbClr val="111111"/>
                </a:solidFill>
                <a:latin typeface="Agency FB" pitchFamily="34" charset="0"/>
              </a:rPr>
              <a:t>algunas culturas los Reyes Magos no eran reyes, solo mago, y venían de pueblos paganos convertidos ante el </a:t>
            </a:r>
            <a:r>
              <a:rPr lang="es-ES" sz="2800" b="1" dirty="0" smtClean="0">
                <a:solidFill>
                  <a:srgbClr val="111111"/>
                </a:solidFill>
                <a:latin typeface="Agency FB" pitchFamily="34" charset="0"/>
              </a:rPr>
              <a:t>nacimiento del </a:t>
            </a:r>
            <a:r>
              <a:rPr lang="es-ES" sz="2800" b="1" dirty="0" smtClean="0">
                <a:solidFill>
                  <a:srgbClr val="111111"/>
                </a:solidFill>
                <a:latin typeface="Agency FB" pitchFamily="34" charset="0"/>
              </a:rPr>
              <a:t>nuevo Rey. Recientemente, el Papá Benedicto XVI destacó en uno de sus libros que los Reyes Magos no llegaron de Oriente para ver al niño Dios sino de </a:t>
            </a:r>
            <a:r>
              <a:rPr lang="es-ES" sz="2800" b="1" dirty="0" err="1" smtClean="0">
                <a:solidFill>
                  <a:srgbClr val="111111"/>
                </a:solidFill>
                <a:latin typeface="Agency FB" pitchFamily="34" charset="0"/>
              </a:rPr>
              <a:t>Tartessos</a:t>
            </a:r>
            <a:r>
              <a:rPr lang="es-ES" sz="2800" b="1" dirty="0" smtClean="0">
                <a:solidFill>
                  <a:srgbClr val="111111"/>
                </a:solidFill>
                <a:latin typeface="Agency FB" pitchFamily="34" charset="0"/>
              </a:rPr>
              <a:t> al oeste de Europa, una zona ubicada al sur de  España.</a:t>
            </a:r>
            <a:endParaRPr lang="es-ES" sz="2800" b="1" u="sng" dirty="0" smtClean="0">
              <a:solidFill>
                <a:srgbClr val="6C6C6C"/>
              </a:solidFill>
              <a:latin typeface="Agency FB" pitchFamily="34" charset="0"/>
            </a:endParaRPr>
          </a:p>
        </p:txBody>
      </p:sp>
      <p:pic>
        <p:nvPicPr>
          <p:cNvPr id="54274" name="Picture 2" descr="Imagen relacionada"/>
          <p:cNvPicPr>
            <a:picLocks noChangeAspect="1" noChangeArrowheads="1"/>
          </p:cNvPicPr>
          <p:nvPr/>
        </p:nvPicPr>
        <p:blipFill>
          <a:blip r:embed="rId2"/>
          <a:srcRect r="2917"/>
          <a:stretch>
            <a:fillRect/>
          </a:stretch>
        </p:blipFill>
        <p:spPr bwMode="auto">
          <a:xfrm>
            <a:off x="0" y="601640"/>
            <a:ext cx="5555595" cy="5643602"/>
          </a:xfrm>
          <a:prstGeom prst="rect">
            <a:avLst/>
          </a:prstGeom>
          <a:noFill/>
        </p:spPr>
      </p:pic>
    </p:spTree>
  </p:cSld>
  <p:clrMapOvr>
    <a:masterClrMapping/>
  </p:clrMapOvr>
  <p:transition spd="slow" advTm="25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ackground">
            <a:hlinkClick r:id="rId2"/>
          </p:cNvPr>
          <p:cNvPicPr>
            <a:picLocks noChangeAspect="1" noChangeArrowheads="1"/>
          </p:cNvPicPr>
          <p:nvPr/>
        </p:nvPicPr>
        <p:blipFill>
          <a:blip r:embed="rId3"/>
          <a:srcRect t="9045" b="7483"/>
          <a:stretch>
            <a:fillRect/>
          </a:stretch>
        </p:blipFill>
        <p:spPr bwMode="auto">
          <a:xfrm>
            <a:off x="0" y="0"/>
            <a:ext cx="11269663" cy="7632700"/>
          </a:xfrm>
          <a:prstGeom prst="rect">
            <a:avLst/>
          </a:prstGeom>
          <a:noFill/>
        </p:spPr>
      </p:pic>
      <p:sp>
        <p:nvSpPr>
          <p:cNvPr id="3" name="2 Rectángulo"/>
          <p:cNvSpPr/>
          <p:nvPr/>
        </p:nvSpPr>
        <p:spPr>
          <a:xfrm>
            <a:off x="634171" y="673078"/>
            <a:ext cx="5325497" cy="646331"/>
          </a:xfrm>
          <a:prstGeom prst="rect">
            <a:avLst/>
          </a:prstGeom>
        </p:spPr>
        <p:txBody>
          <a:bodyPr wrap="none">
            <a:spAutoFit/>
          </a:bodyPr>
          <a:lstStyle/>
          <a:p>
            <a:r>
              <a:rPr lang="es-ES" sz="3600" b="1" dirty="0" smtClean="0">
                <a:latin typeface="Agency FB" pitchFamily="34" charset="0"/>
              </a:rPr>
              <a:t>SOBRE LOS COLORES NAVIDEÑOS</a:t>
            </a:r>
            <a:endParaRPr lang="es-ES" sz="3600" dirty="0">
              <a:latin typeface="Agency FB" pitchFamily="34" charset="0"/>
            </a:endParaRPr>
          </a:p>
        </p:txBody>
      </p:sp>
    </p:spTree>
  </p:cSld>
  <p:clrMapOvr>
    <a:masterClrMapping/>
  </p:clrMapOvr>
  <p:transition spd="slow" advTm="9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1" y="0"/>
            <a:ext cx="11269663" cy="7653902"/>
          </a:xfrm>
          <a:prstGeom prst="rect">
            <a:avLst/>
          </a:prstGeom>
          <a:noFill/>
          <a:ln w="9525">
            <a:noFill/>
            <a:miter lim="800000"/>
            <a:headEnd/>
            <a:tailEnd/>
          </a:ln>
        </p:spPr>
      </p:pic>
      <p:pic>
        <p:nvPicPr>
          <p:cNvPr id="59394" name="Picture 2" descr="Resultado de imagen de colores navideños GIF"/>
          <p:cNvPicPr>
            <a:picLocks noChangeAspect="1" noChangeArrowheads="1" noCrop="1"/>
          </p:cNvPicPr>
          <p:nvPr/>
        </p:nvPicPr>
        <p:blipFill>
          <a:blip r:embed="rId3"/>
          <a:srcRect/>
          <a:stretch>
            <a:fillRect/>
          </a:stretch>
        </p:blipFill>
        <p:spPr bwMode="auto">
          <a:xfrm>
            <a:off x="0" y="0"/>
            <a:ext cx="5563393" cy="3131327"/>
          </a:xfrm>
          <a:prstGeom prst="rect">
            <a:avLst/>
          </a:prstGeom>
          <a:noFill/>
        </p:spPr>
      </p:pic>
      <p:pic>
        <p:nvPicPr>
          <p:cNvPr id="59398" name="Picture 6" descr="Imagen relacionada"/>
          <p:cNvPicPr>
            <a:picLocks noChangeAspect="1" noChangeArrowheads="1" noCrop="1"/>
          </p:cNvPicPr>
          <p:nvPr/>
        </p:nvPicPr>
        <p:blipFill>
          <a:blip r:embed="rId4"/>
          <a:srcRect/>
          <a:stretch>
            <a:fillRect/>
          </a:stretch>
        </p:blipFill>
        <p:spPr bwMode="auto">
          <a:xfrm>
            <a:off x="0" y="2870200"/>
            <a:ext cx="4762500" cy="4762500"/>
          </a:xfrm>
          <a:prstGeom prst="rect">
            <a:avLst/>
          </a:prstGeom>
          <a:noFill/>
        </p:spPr>
      </p:pic>
      <p:pic>
        <p:nvPicPr>
          <p:cNvPr id="6" name="Picture 2" descr="Resultado de imagen de colores navideños GIF"/>
          <p:cNvPicPr>
            <a:picLocks noChangeAspect="1" noChangeArrowheads="1" noCrop="1"/>
          </p:cNvPicPr>
          <p:nvPr/>
        </p:nvPicPr>
        <p:blipFill>
          <a:blip r:embed="rId3"/>
          <a:srcRect/>
          <a:stretch>
            <a:fillRect/>
          </a:stretch>
        </p:blipFill>
        <p:spPr bwMode="auto">
          <a:xfrm>
            <a:off x="5491955" y="0"/>
            <a:ext cx="5777708" cy="3131327"/>
          </a:xfrm>
          <a:prstGeom prst="rect">
            <a:avLst/>
          </a:prstGeom>
          <a:noFill/>
        </p:spPr>
      </p:pic>
      <p:pic>
        <p:nvPicPr>
          <p:cNvPr id="59396" name="Picture 4" descr="Imagen relacionada"/>
          <p:cNvPicPr>
            <a:picLocks noChangeAspect="1" noChangeArrowheads="1" noCrop="1"/>
          </p:cNvPicPr>
          <p:nvPr/>
        </p:nvPicPr>
        <p:blipFill>
          <a:blip r:embed="rId5"/>
          <a:srcRect/>
          <a:stretch>
            <a:fillRect/>
          </a:stretch>
        </p:blipFill>
        <p:spPr bwMode="auto">
          <a:xfrm>
            <a:off x="5920583" y="2387590"/>
            <a:ext cx="4846186" cy="5245110"/>
          </a:xfrm>
          <a:prstGeom prst="rect">
            <a:avLst/>
          </a:prstGeom>
          <a:noFill/>
        </p:spPr>
      </p:pic>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n relacionada"/>
          <p:cNvPicPr>
            <a:picLocks noChangeAspect="1" noChangeArrowheads="1" noCrop="1"/>
          </p:cNvPicPr>
          <p:nvPr/>
        </p:nvPicPr>
        <p:blipFill>
          <a:blip r:embed="rId2"/>
          <a:srcRect/>
          <a:stretch>
            <a:fillRect/>
          </a:stretch>
        </p:blipFill>
        <p:spPr bwMode="auto">
          <a:xfrm>
            <a:off x="-1" y="0"/>
            <a:ext cx="11434757" cy="7632700"/>
          </a:xfrm>
          <a:prstGeom prst="rect">
            <a:avLst/>
          </a:prstGeom>
          <a:noFill/>
        </p:spPr>
      </p:pic>
    </p:spTree>
  </p:cSld>
  <p:clrMapOvr>
    <a:masterClrMapping/>
  </p:clrMapOvr>
  <p:transition spd="slow" advTm="7000">
    <p:comb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91691" y="3173408"/>
            <a:ext cx="7286676" cy="3970318"/>
          </a:xfrm>
          <a:prstGeom prst="rect">
            <a:avLst/>
          </a:prstGeom>
        </p:spPr>
        <p:txBody>
          <a:bodyPr wrap="square">
            <a:spAutoFit/>
          </a:bodyPr>
          <a:lstStyle/>
          <a:p>
            <a:r>
              <a:rPr lang="es-ES" sz="2800" b="1" dirty="0" smtClean="0">
                <a:latin typeface="Agency FB" pitchFamily="34" charset="0"/>
              </a:rPr>
              <a:t>Los </a:t>
            </a:r>
            <a:r>
              <a:rPr lang="es-ES" sz="2800" b="1" dirty="0" smtClean="0">
                <a:latin typeface="Agency FB" pitchFamily="34" charset="0"/>
              </a:rPr>
              <a:t>colores asociados tradicionalmente a la Navidad son el verde, el rojo y el blanco. El verde es el color de la naturaleza, la juventud, la esperanza y simboliza la fertilidad y la vida eterna. El rojo representa al amor, el fuego, la sangre y también la suerte y la salud. El blanco en la liturgia cristiana simboliza a Dios, representa la alegría, la luz, la pureza, la felicidad y la paz. Además, de simbolizar el invierno y la nieve, un elemento muy común en el hemisferio norte cuando llega la Navidad. </a:t>
            </a:r>
            <a:endParaRPr lang="es-ES" sz="2800" b="1" dirty="0">
              <a:latin typeface="Agency FB" pitchFamily="34" charset="0"/>
            </a:endParaRPr>
          </a:p>
        </p:txBody>
      </p:sp>
      <p:pic>
        <p:nvPicPr>
          <p:cNvPr id="4" name="Picture 2" descr="Resultado de imagen de fotos de navidad"/>
          <p:cNvPicPr>
            <a:picLocks noChangeAspect="1" noChangeArrowheads="1"/>
          </p:cNvPicPr>
          <p:nvPr/>
        </p:nvPicPr>
        <p:blipFill>
          <a:blip r:embed="rId2" cstate="print"/>
          <a:srcRect/>
          <a:stretch>
            <a:fillRect/>
          </a:stretch>
        </p:blipFill>
        <p:spPr bwMode="auto">
          <a:xfrm>
            <a:off x="205543" y="173012"/>
            <a:ext cx="3937029" cy="3143272"/>
          </a:xfrm>
          <a:prstGeom prst="rect">
            <a:avLst/>
          </a:prstGeom>
          <a:noFill/>
        </p:spPr>
      </p:pic>
    </p:spTree>
  </p:cSld>
  <p:clrMapOvr>
    <a:masterClrMapping/>
  </p:clrMapOvr>
  <p:transition spd="slow" advTm="25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55652" name="Image 2" descr="swirlrainbw3.gif"/>
          <p:cNvPicPr>
            <a:picLocks noChangeAspect="1"/>
          </p:cNvPicPr>
          <p:nvPr/>
        </p:nvPicPr>
        <p:blipFill>
          <a:blip r:embed="rId2"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2"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2"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2"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3" cstate="email"/>
          <a:srcRect/>
          <a:stretch>
            <a:fillRect/>
          </a:stretch>
        </p:blipFill>
        <p:spPr bwMode="auto">
          <a:xfrm>
            <a:off x="677364" y="6388118"/>
            <a:ext cx="742625" cy="833276"/>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92087" y="3030532"/>
            <a:ext cx="4500594" cy="2786082"/>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563393" y="5530862"/>
            <a:ext cx="5382978" cy="2411038"/>
          </a:xfrm>
          <a:prstGeom prst="rect">
            <a:avLst/>
          </a:prstGeom>
          <a:noFill/>
          <a:ln w="38100">
            <a:noFill/>
            <a:miter lim="800000"/>
            <a:headEnd/>
            <a:tailEnd/>
          </a:ln>
          <a:effectLst/>
        </p:spPr>
        <p:txBody>
          <a:bodyPr wrap="square" lIns="101720" tIns="50860" rIns="101720" bIns="50860">
            <a:spAutoFit/>
          </a:bodyPr>
          <a:lstStyle/>
          <a:p>
            <a:pPr algn="r" defTabSz="1017133" eaLnBrk="0" hangingPunct="0">
              <a:spcBef>
                <a:spcPct val="50000"/>
              </a:spcBef>
            </a:pPr>
            <a:r>
              <a:rPr lang="fr-FR" sz="3200" dirty="0" smtClean="0">
                <a:solidFill>
                  <a:srgbClr val="FFFF00"/>
                </a:solidFill>
                <a:latin typeface="Comic Sans MS" pitchFamily="66" charset="0"/>
                <a:cs typeface="Arial" charset="0"/>
              </a:rPr>
              <a:t>Hoy </a:t>
            </a:r>
            <a:r>
              <a:rPr lang="fr-FR" sz="3200" dirty="0">
                <a:solidFill>
                  <a:srgbClr val="FFFF00"/>
                </a:solidFill>
                <a:latin typeface="Comic Sans MS" pitchFamily="66" charset="0"/>
                <a:cs typeface="Arial" charset="0"/>
              </a:rPr>
              <a:t>es </a:t>
            </a:r>
            <a:fld id="{547A8F08-4E97-4815-9C23-5989351D5EDB}" type="datetime2">
              <a:rPr lang="es-ES_tradnl" sz="3200" smtClean="0">
                <a:solidFill>
                  <a:srgbClr val="FFFF00"/>
                </a:solidFill>
                <a:latin typeface="Comic Sans MS" pitchFamily="66" charset="0"/>
                <a:cs typeface="Arial" charset="0"/>
              </a:rPr>
              <a:pPr algn="r" defTabSz="1017133" eaLnBrk="0" hangingPunct="0">
                <a:spcBef>
                  <a:spcPct val="50000"/>
                </a:spcBef>
              </a:pPr>
              <a:t>domingo, 10 de diciembre de 2017</a:t>
            </a:fld>
            <a:r>
              <a:rPr lang="fr-FR" sz="3200" dirty="0" smtClean="0">
                <a:solidFill>
                  <a:srgbClr val="FFFF00"/>
                </a:solidFill>
                <a:latin typeface="Comic Sans MS" pitchFamily="66" charset="0"/>
                <a:cs typeface="Arial" charset="0"/>
              </a:rPr>
              <a:t>Ahora </a:t>
            </a:r>
            <a:r>
              <a:rPr lang="fr-FR" sz="3200" dirty="0">
                <a:solidFill>
                  <a:srgbClr val="FFFF00"/>
                </a:solidFill>
                <a:latin typeface="Comic Sans MS" pitchFamily="66" charset="0"/>
                <a:cs typeface="Arial" charset="0"/>
              </a:rPr>
              <a:t>mismo son las </a:t>
            </a:r>
            <a:fld id="{D4F074C5-9B07-4D47-A00C-C4AC33E005FE}" type="datetime10">
              <a:rPr lang="fr-FR" sz="3200">
                <a:solidFill>
                  <a:srgbClr val="FFFF00"/>
                </a:solidFill>
                <a:latin typeface="Comic Sans MS" pitchFamily="66" charset="0"/>
                <a:cs typeface="Arial" charset="0"/>
              </a:rPr>
              <a:pPr algn="r" defTabSz="1017133" eaLnBrk="0" hangingPunct="0">
                <a:spcBef>
                  <a:spcPct val="50000"/>
                </a:spcBef>
              </a:pPr>
              <a:t>17:44</a:t>
            </a:fld>
            <a:r>
              <a:rPr lang="fr-FR" sz="3200" dirty="0">
                <a:solidFill>
                  <a:srgbClr val="FFFF00"/>
                </a:solidFill>
                <a:latin typeface="Comic Sans MS" pitchFamily="66" charset="0"/>
                <a:cs typeface="Arial" charset="0"/>
              </a:rPr>
              <a:t> </a:t>
            </a:r>
            <a:r>
              <a:rPr lang="fr-FR" sz="3200" dirty="0" smtClean="0">
                <a:solidFill>
                  <a:srgbClr val="FFFF00"/>
                </a:solidFill>
                <a:latin typeface="Comic Sans MS" pitchFamily="66" charset="0"/>
                <a:cs typeface="Arial" charset="0"/>
              </a:rPr>
              <a:t>horas.</a:t>
            </a:r>
            <a:endParaRPr lang="fr-FR" sz="3200" dirty="0">
              <a:solidFill>
                <a:srgbClr val="FFFF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4">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pic>
        <p:nvPicPr>
          <p:cNvPr id="1030" name="Picture 6" descr="Animaciones Trineo de Papa Noel, gif animados gratis."/>
          <p:cNvPicPr>
            <a:picLocks noChangeAspect="1" noChangeArrowheads="1" noCrop="1"/>
          </p:cNvPicPr>
          <p:nvPr/>
        </p:nvPicPr>
        <p:blipFill>
          <a:blip r:embed="rId5"/>
          <a:srcRect/>
          <a:stretch>
            <a:fillRect/>
          </a:stretch>
        </p:blipFill>
        <p:spPr bwMode="auto">
          <a:xfrm>
            <a:off x="348419" y="244450"/>
            <a:ext cx="10429948" cy="3126158"/>
          </a:xfrm>
          <a:prstGeom prst="rect">
            <a:avLst/>
          </a:prstGeom>
          <a:noFill/>
        </p:spPr>
      </p:pic>
    </p:spTree>
  </p:cSld>
  <p:clrMapOvr>
    <a:masterClrMapping/>
  </p:clrMapOvr>
  <p:transition spd="slow" advTm="1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grpId="1" nodeType="afterEffect">
                                  <p:stCondLst>
                                    <p:cond delay="0"/>
                                  </p:stCondLst>
                                  <p:childTnLst>
                                    <p:animClr clrSpc="hsl" dir="cw">
                                      <p:cBhvr override="childStyle">
                                        <p:cTn id="6" dur="2000" fill="hold"/>
                                        <p:tgtEl>
                                          <p:spTgt spid="22"/>
                                        </p:tgtEl>
                                        <p:attrNameLst>
                                          <p:attrName>style.color</p:attrName>
                                        </p:attrNameLst>
                                      </p:cBhvr>
                                      <p:by>
                                        <p:hsl h="-7200000" s="0" l="0"/>
                                      </p:by>
                                    </p:animClr>
                                    <p:animClr clrSpc="hsl" dir="cw">
                                      <p:cBhvr>
                                        <p:cTn id="7" dur="2000" fill="hold"/>
                                        <p:tgtEl>
                                          <p:spTgt spid="22"/>
                                        </p:tgtEl>
                                        <p:attrNameLst>
                                          <p:attrName>fillcolor</p:attrName>
                                        </p:attrNameLst>
                                      </p:cBhvr>
                                      <p:by>
                                        <p:hsl h="-7200000" s="0" l="0"/>
                                      </p:by>
                                    </p:animClr>
                                    <p:animClr clrSpc="hsl" dir="cw">
                                      <p:cBhvr>
                                        <p:cTn id="8" dur="2000" fill="hold"/>
                                        <p:tgtEl>
                                          <p:spTgt spid="22"/>
                                        </p:tgtEl>
                                        <p:attrNameLst>
                                          <p:attrName>stroke.color</p:attrName>
                                        </p:attrNameLst>
                                      </p:cBhvr>
                                      <p:by>
                                        <p:hsl h="-7200000" s="0" l="0"/>
                                      </p:by>
                                    </p:animClr>
                                    <p:set>
                                      <p:cBhvr>
                                        <p:cTn id="9" dur="2000" fill="hold"/>
                                        <p:tgtEl>
                                          <p:spTgt spid="22"/>
                                        </p:tgtEl>
                                        <p:attrNameLst>
                                          <p:attrName>fill.type</p:attrName>
                                        </p:attrNameLst>
                                      </p:cBhvr>
                                      <p:to>
                                        <p:strVal val="solid"/>
                                      </p:to>
                                    </p:set>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2000"/>
                                        <p:tgtEl>
                                          <p:spTgt spid="22"/>
                                        </p:tgtEl>
                                      </p:cBhvr>
                                    </p:animEffect>
                                    <p:anim calcmode="lin" valueType="num">
                                      <p:cBhvr>
                                        <p:cTn id="13" dur="2000" fill="hold"/>
                                        <p:tgtEl>
                                          <p:spTgt spid="22"/>
                                        </p:tgtEl>
                                        <p:attrNameLst>
                                          <p:attrName>ppt_x</p:attrName>
                                        </p:attrNameLst>
                                      </p:cBhvr>
                                      <p:tavLst>
                                        <p:tav tm="0">
                                          <p:val>
                                            <p:strVal val="#ppt_x"/>
                                          </p:val>
                                        </p:tav>
                                        <p:tav tm="100000">
                                          <p:val>
                                            <p:strVal val="#ppt_x"/>
                                          </p:val>
                                        </p:tav>
                                      </p:tavLst>
                                    </p:anim>
                                    <p:anim calcmode="lin" valueType="num">
                                      <p:cBhvr>
                                        <p:cTn id="14" dur="2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sas de nav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cosas de navidad</Template>
  <TotalTime>150</TotalTime>
  <Words>926</Words>
  <Application>Microsoft Office PowerPoint</Application>
  <PresentationFormat>Personalizado</PresentationFormat>
  <Paragraphs>48</Paragraphs>
  <Slides>40</Slides>
  <Notes>0</Notes>
  <HiddenSlides>0</HiddenSlides>
  <MMClips>0</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cosas de navidad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15</cp:revision>
  <dcterms:created xsi:type="dcterms:W3CDTF">2017-12-10T14:21:37Z</dcterms:created>
  <dcterms:modified xsi:type="dcterms:W3CDTF">2017-12-10T16:52:30Z</dcterms:modified>
</cp:coreProperties>
</file>