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398" r:id="rId3"/>
    <p:sldId id="405" r:id="rId4"/>
    <p:sldId id="329" r:id="rId5"/>
    <p:sldId id="333" r:id="rId6"/>
    <p:sldId id="338" r:id="rId7"/>
    <p:sldId id="334" r:id="rId8"/>
    <p:sldId id="336" r:id="rId9"/>
    <p:sldId id="335" r:id="rId10"/>
    <p:sldId id="404" r:id="rId11"/>
    <p:sldId id="337" r:id="rId12"/>
    <p:sldId id="339" r:id="rId13"/>
    <p:sldId id="342" r:id="rId14"/>
    <p:sldId id="343" r:id="rId15"/>
    <p:sldId id="345" r:id="rId16"/>
    <p:sldId id="346" r:id="rId17"/>
    <p:sldId id="347" r:id="rId18"/>
    <p:sldId id="349" r:id="rId19"/>
    <p:sldId id="351" r:id="rId20"/>
    <p:sldId id="352" r:id="rId21"/>
    <p:sldId id="353" r:id="rId22"/>
    <p:sldId id="354" r:id="rId23"/>
    <p:sldId id="355" r:id="rId24"/>
    <p:sldId id="357" r:id="rId25"/>
    <p:sldId id="358" r:id="rId26"/>
    <p:sldId id="359" r:id="rId27"/>
    <p:sldId id="360" r:id="rId28"/>
    <p:sldId id="362" r:id="rId29"/>
    <p:sldId id="363" r:id="rId30"/>
    <p:sldId id="364" r:id="rId31"/>
    <p:sldId id="365" r:id="rId32"/>
    <p:sldId id="366" r:id="rId33"/>
    <p:sldId id="368" r:id="rId34"/>
    <p:sldId id="369" r:id="rId35"/>
    <p:sldId id="370" r:id="rId36"/>
    <p:sldId id="371" r:id="rId37"/>
    <p:sldId id="401" r:id="rId38"/>
    <p:sldId id="372" r:id="rId39"/>
    <p:sldId id="374" r:id="rId40"/>
    <p:sldId id="375" r:id="rId41"/>
    <p:sldId id="376" r:id="rId42"/>
    <p:sldId id="377" r:id="rId43"/>
    <p:sldId id="378" r:id="rId44"/>
    <p:sldId id="379" r:id="rId45"/>
    <p:sldId id="380" r:id="rId46"/>
    <p:sldId id="381" r:id="rId47"/>
    <p:sldId id="382" r:id="rId48"/>
    <p:sldId id="383" r:id="rId49"/>
    <p:sldId id="384" r:id="rId50"/>
    <p:sldId id="385" r:id="rId51"/>
    <p:sldId id="386" r:id="rId52"/>
    <p:sldId id="387" r:id="rId53"/>
    <p:sldId id="389" r:id="rId54"/>
    <p:sldId id="388" r:id="rId55"/>
    <p:sldId id="390" r:id="rId56"/>
    <p:sldId id="391" r:id="rId57"/>
    <p:sldId id="394" r:id="rId58"/>
    <p:sldId id="399" r:id="rId59"/>
    <p:sldId id="406" r:id="rId60"/>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KqF6d5TbUnITZSLTQd0jQ==" hashData="ggwR16XIHHEBWxUZpXItVphkue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a:srgbClr val="0F28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92" autoAdjust="0"/>
    <p:restoredTop sz="94660"/>
  </p:normalViewPr>
  <p:slideViewPr>
    <p:cSldViewPr>
      <p:cViewPr>
        <p:scale>
          <a:sx n="60" d="100"/>
          <a:sy n="60" d="100"/>
        </p:scale>
        <p:origin x="614"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50BAECA1-BA8A-457D-BE9C-F1C0FFAA28C7}" type="datetimeFigureOut">
              <a:rPr lang="es-ES"/>
              <a:pPr/>
              <a:t>08/12/2023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0A393E0B-D265-4520-8582-1D8DBA12E55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endParaRPr lang="es-ES" smtClean="0"/>
          </a:p>
        </p:txBody>
      </p:sp>
      <p:sp>
        <p:nvSpPr>
          <p:cNvPr id="4" name="3 Marcador de número de diapositiva"/>
          <p:cNvSpPr>
            <a:spLocks noGrp="1"/>
          </p:cNvSpPr>
          <p:nvPr>
            <p:ph type="sldNum" sz="quarter" idx="5"/>
          </p:nvPr>
        </p:nvSpPr>
        <p:spPr/>
        <p:txBody>
          <a:bodyPr/>
          <a:lstStyle/>
          <a:p>
            <a:fld id="{DB40A369-2D10-4081-9500-0E705201DFE1}" type="slidenum">
              <a:rPr lang="es-ES"/>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3732" name="3 Marcador de número de diapositiva"/>
          <p:cNvSpPr>
            <a:spLocks noGrp="1"/>
          </p:cNvSpPr>
          <p:nvPr>
            <p:ph type="sldNum" sz="quarter" idx="5"/>
          </p:nvPr>
        </p:nvSpPr>
        <p:spPr bwMode="auto">
          <a:ln>
            <a:miter lim="800000"/>
            <a:headEnd/>
            <a:tailEnd/>
          </a:ln>
        </p:spPr>
        <p:txBody>
          <a:bodyPr/>
          <a:lstStyle/>
          <a:p>
            <a:fld id="{D9632DFC-5E26-4A0C-8180-1B94C77FD4E7}" type="slidenum">
              <a:rPr lang="es-ES"/>
              <a:pPr/>
              <a:t>39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4756" name="3 Marcador de número de diapositiva"/>
          <p:cNvSpPr>
            <a:spLocks noGrp="1"/>
          </p:cNvSpPr>
          <p:nvPr>
            <p:ph type="sldNum" sz="quarter" idx="5"/>
          </p:nvPr>
        </p:nvSpPr>
        <p:spPr bwMode="auto">
          <a:ln>
            <a:miter lim="800000"/>
            <a:headEnd/>
            <a:tailEnd/>
          </a:ln>
        </p:spPr>
        <p:txBody>
          <a:bodyPr/>
          <a:lstStyle/>
          <a:p>
            <a:fld id="{9D9E275B-39ED-46D4-A12E-8C5A5130E05C}" type="slidenum">
              <a:rPr lang="en-US"/>
              <a:pPr/>
              <a:t>46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46688D3-6795-4D0C-9D04-E7E1DD77B496}" type="datetimeFigureOut">
              <a:rPr lang="es-ES"/>
              <a:pPr/>
              <a:t>08/12/2023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2496938-B318-4678-9438-3B8566D780E8}" type="slidenum">
              <a:rPr lang="es-ES"/>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7F160CE-D275-4EAD-B84D-E55196B7C057}" type="datetimeFigureOut">
              <a:rPr lang="es-ES"/>
              <a:pPr/>
              <a:t>08/12/2023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0513424-9BE6-419C-9F7B-6C88F60A413A}" type="slidenum">
              <a:rPr lang="es-ES"/>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2F349096-0F17-4E77-A654-47A6F47993D7}" type="datetimeFigureOut">
              <a:rPr lang="es-ES"/>
              <a:pPr/>
              <a:t>08/12/2023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717DB98-B6B3-40CD-88C1-E20F0B10C75E}" type="slidenum">
              <a:rPr lang="es-ES"/>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5211F7A4-B9B9-4E50-8C6D-FE70C6E14F50}" type="datetimeFigureOut">
              <a:rPr lang="es-ES"/>
              <a:pPr/>
              <a:t>08/12/2023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29D5E74-E8F8-45FE-A60E-6949B36976C0}" type="slidenum">
              <a:rPr lang="es-ES"/>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926FBAA-082C-4AE5-A034-333B484C4781}" type="datetimeFigureOut">
              <a:rPr lang="es-ES"/>
              <a:pPr/>
              <a:t>08/12/2023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24CA118F-3599-45B8-8C96-6B57EF836930}" type="slidenum">
              <a:rPr lang="es-ES"/>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7A6FD5BD-534D-4D08-BC36-10351E1DFB79}" type="datetimeFigureOut">
              <a:rPr lang="es-ES"/>
              <a:pPr/>
              <a:t>08/12/2023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6A7B9106-616C-4AE1-9105-03536EFF89C2}" type="slidenum">
              <a:rPr lang="es-ES"/>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2FF1A322-A974-4A1A-AA45-38DE07A76BFC}" type="datetimeFigureOut">
              <a:rPr lang="es-ES"/>
              <a:pPr/>
              <a:t>08/12/2023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46815272-56E2-4F57-83FD-1A9C7A0711D7}" type="slidenum">
              <a:rPr lang="es-ES"/>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042D3FC-FD75-4CB6-B32D-70CFA6D42205}" type="datetimeFigureOut">
              <a:rPr lang="es-ES"/>
              <a:pPr/>
              <a:t>08/12/2023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ECED1E7-5B0E-4535-A901-0C5CFFBC1553}" type="slidenum">
              <a:rPr lang="es-ES"/>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4F05635-9DDE-46B8-AAD7-EF2A191ACF0D}" type="datetimeFigureOut">
              <a:rPr lang="es-ES"/>
              <a:pPr/>
              <a:t>08/12/2023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D104B3A-EAFE-4701-A221-072C5B830026}" type="slidenum">
              <a:rPr lang="es-ES"/>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199C74D-CC93-4992-A3C4-D6A63B418C55}" type="datetimeFigureOut">
              <a:rPr lang="es-ES"/>
              <a:pPr/>
              <a:t>08/12/2023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6007BDC-E06A-49CA-9D2E-61DE20B4C504}" type="slidenum">
              <a:rPr lang="es-ES"/>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B26F0F9-63A8-4438-A87D-E8709A55D8C1}" type="datetimeFigureOut">
              <a:rPr lang="es-ES"/>
              <a:pPr/>
              <a:t>08/12/2023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6805EE4-B4AE-4E0E-AC7A-27311A439FB0}" type="slidenum">
              <a:rPr lang="es-ES"/>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44991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5CB3E521-59A0-4084-8EFD-0C7DA8683F54}" type="datetimeFigureOut">
              <a:rPr lang="es-ES"/>
              <a:pPr/>
              <a:t>08/12/2023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CC56745D-2F7A-4A4E-8219-A705048ACF5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1390550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44.jpeg"/></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2" y="193204"/>
            <a:ext cx="7273925" cy="1201737"/>
          </a:xfrm>
          <a:prstGeom prst="rect">
            <a:avLst/>
          </a:prstGeom>
        </p:spPr>
        <p:txBody>
          <a:bodyPr wrap="none" fromWordArt="1">
            <a:prstTxWarp prst="textTriangle">
              <a:avLst>
                <a:gd name="adj" fmla="val 32540"/>
              </a:avLst>
            </a:prstTxWarp>
            <a:scene3d>
              <a:camera prst="legacyPerspectiveBottom"/>
              <a:lightRig rig="legacyNormal3" dir="t"/>
            </a:scene3d>
            <a:sp3d extrusionH="887400" prstMaterial="legacyMatte">
              <a:bevelT h="25400" prst="softRound"/>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Ciudad de la Navidad – Torrejón de </a:t>
            </a:r>
            <a:r>
              <a:rPr lang="es-ES" sz="3600" kern="10" dirty="0" err="1" smtClean="0">
                <a:ln w="9525">
                  <a:round/>
                  <a:headEnd/>
                  <a:tailEnd/>
                </a:ln>
                <a:gradFill rotWithShape="1">
                  <a:gsLst>
                    <a:gs pos="0">
                      <a:srgbClr val="FFFFCC"/>
                    </a:gs>
                    <a:gs pos="100000">
                      <a:srgbClr val="FF9999"/>
                    </a:gs>
                  </a:gsLst>
                  <a:lin ang="5400000" scaled="1"/>
                </a:gradFill>
                <a:latin typeface="Times New Roman"/>
                <a:cs typeface="Times New Roman"/>
              </a:rPr>
              <a:t>Ardoz</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(Madrid)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80900" name="WordArt 4"/>
          <p:cNvSpPr>
            <a:spLocks noChangeArrowheads="1" noChangeShapeType="1" noTextEdit="1"/>
          </p:cNvSpPr>
          <p:nvPr/>
        </p:nvSpPr>
        <p:spPr bwMode="auto">
          <a:xfrm>
            <a:off x="1043608" y="1705372"/>
            <a:ext cx="7056437" cy="719137"/>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80901" name="WordArt 5"/>
          <p:cNvSpPr>
            <a:spLocks noChangeArrowheads="1" noChangeShapeType="1" noTextEdit="1"/>
          </p:cNvSpPr>
          <p:nvPr/>
        </p:nvSpPr>
        <p:spPr bwMode="auto">
          <a:xfrm>
            <a:off x="1043608" y="2929508"/>
            <a:ext cx="6911975" cy="600075"/>
          </a:xfrm>
          <a:prstGeom prst="rect">
            <a:avLst/>
          </a:prstGeom>
        </p:spPr>
        <p:txBody>
          <a:bodyPr wrap="none" fromWordArt="1">
            <a:prstTxWarp prst="textFadeUp">
              <a:avLst>
                <a:gd name="adj" fmla="val 8153"/>
              </a:avLst>
            </a:prstTxWarp>
            <a:scene3d>
              <a:camera prst="orthographicFront"/>
              <a:lightRig rig="threePt" dir="t"/>
            </a:scene3d>
            <a:sp3d extrusionH="57150">
              <a:bevelT w="82550" h="38100" prst="coolSlant"/>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80902" name="WordArt 6"/>
          <p:cNvSpPr>
            <a:spLocks noChangeArrowheads="1" noChangeShapeType="1" noTextEdit="1"/>
          </p:cNvSpPr>
          <p:nvPr/>
        </p:nvSpPr>
        <p:spPr bwMode="auto">
          <a:xfrm>
            <a:off x="2051720" y="3865612"/>
            <a:ext cx="4895850" cy="53975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VICENTE GARCÍA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771800" y="4513684"/>
            <a:ext cx="3529012" cy="78107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smtClean="0">
                <a:ln w="9525">
                  <a:noFill/>
                  <a:round/>
                  <a:headEnd/>
                  <a:tailEnd/>
                </a:ln>
                <a:solidFill>
                  <a:srgbClr val="FFFFFF"/>
                </a:solidFill>
                <a:effectLst>
                  <a:prstShdw prst="shdw17" dist="17961" dir="13500000">
                    <a:srgbClr val="999999"/>
                  </a:prstShdw>
                </a:effectLst>
                <a:latin typeface="High Tower Text"/>
              </a:rPr>
              <a:t> Automático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87624" y="193204"/>
            <a:ext cx="6801862" cy="923330"/>
          </a:xfrm>
          <a:prstGeom prst="rect">
            <a:avLst/>
          </a:prstGeom>
          <a:noFill/>
        </p:spPr>
        <p:txBody>
          <a:bodyPr wrap="none" lIns="91440" tIns="45720" rIns="91440" bIns="45720">
            <a:prstTxWarp prst="textDeflateTop">
              <a:avLst>
                <a:gd name="adj" fmla="val 32119"/>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Ciudad de Navidad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467544" y="1417340"/>
            <a:ext cx="8352928"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Torrejón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Ardoz</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ha propuesto que sus navidades sean las mejores de Europa y… lo ha conseguido. Por si no lo sabéis, fue declarada Capital Europea de la Navidad en 2018 y cada año se supera.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67544" y="3001516"/>
            <a:ext cx="828092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Ya sabemos cómo va a ser una de las propuestas navideñas más espectaculares de Madrid, las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Mágicas Navidades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Torrejón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Ardoz</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que cada año sorprenden al público con fascinantes experiencias entre las que no faltan los espectáculos, el patinaje sobre hielo, los villancicos </a:t>
            </a:r>
            <a:r>
              <a:rPr lang="es-ES" sz="1600" i="1" dirty="0" smtClean="0">
                <a:effectLst>
                  <a:glow rad="101600">
                    <a:srgbClr val="C00000">
                      <a:alpha val="60000"/>
                    </a:srgbClr>
                  </a:glow>
                  <a:outerShdw blurRad="38100" dist="38100" dir="2700000" algn="tl">
                    <a:srgbClr val="000000">
                      <a:alpha val="43137"/>
                    </a:srgbClr>
                  </a:outerShdw>
                </a:effectLst>
                <a:latin typeface="Lucida Bright" pitchFamily="18" charset="0"/>
              </a:rPr>
              <a:t>(como en todos los sitios),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y los personajes que divertirán al público infantil.</a:t>
            </a:r>
          </a:p>
        </p:txBody>
      </p:sp>
    </p:spTree>
  </p:cSld>
  <p:clrMapOvr>
    <a:masterClrMapping/>
  </p:clrMapOvr>
  <mc:AlternateContent xmlns:mc="http://schemas.openxmlformats.org/markup-compatibility/2006" xmlns:p14="http://schemas.microsoft.com/office/powerpoint/2010/main">
    <mc:Choice Requires="p14">
      <p:transition spd="slow" p14:dur="2000" advTm="54000">
        <p:split orient="vert"/>
      </p:transition>
    </mc:Choice>
    <mc:Fallback xmlns="">
      <p:transition spd="slow" advTm="5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2/3*#ppt_w"/>
                                          </p:val>
                                        </p:tav>
                                        <p:tav tm="100000">
                                          <p:val>
                                            <p:strVal val="#ppt_w"/>
                                          </p:val>
                                        </p:tav>
                                      </p:tavLst>
                                    </p:anim>
                                    <p:anim calcmode="lin" valueType="num">
                                      <p:cBhvr>
                                        <p:cTn id="8" dur="2000" fill="hold"/>
                                        <p:tgtEl>
                                          <p:spTgt spid="2"/>
                                        </p:tgtEl>
                                        <p:attrNameLst>
                                          <p:attrName>ppt_h</p:attrName>
                                        </p:attrNameLst>
                                      </p:cBhvr>
                                      <p:tavLst>
                                        <p:tav tm="0">
                                          <p:val>
                                            <p:strVal val="2/3*#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92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702-svetik.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0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691680" y="481236"/>
            <a:ext cx="5616624" cy="811252"/>
          </a:xfrm>
          <a:prstGeom prst="rect">
            <a:avLst/>
          </a:prstGeom>
          <a:noFill/>
        </p:spPr>
        <p:txBody>
          <a:bodyPr wrap="none" rtlCol="0">
            <a:prstTxWarp prst="textPlain">
              <a:avLst/>
            </a:prstTxWarp>
            <a:spAutoFit/>
            <a:scene3d>
              <a:camera prst="perspectiveAbove"/>
              <a:lightRig rig="threePt" dir="t"/>
            </a:scene3d>
            <a:sp3d extrusionH="57150">
              <a:bevelT w="38100" h="38100" prst="angle"/>
            </a:sp3d>
          </a:bodyPr>
          <a:lstStyle/>
          <a:p>
            <a:r>
              <a:rPr lang="es-ES" sz="2800" b="1" i="1" dirty="0" smtClean="0">
                <a:solidFill>
                  <a:schemeClr val="accent6">
                    <a:lumMod val="75000"/>
                  </a:schemeClr>
                </a:solidFill>
                <a:effectLst>
                  <a:outerShdw blurRad="38100" dist="38100" dir="2700000" algn="tl">
                    <a:srgbClr val="000000">
                      <a:alpha val="43137"/>
                    </a:srgbClr>
                  </a:outerShdw>
                  <a:reflection blurRad="6350" stA="55000" endA="50" endPos="85000" dir="5400000" sy="-100000" algn="bl" rotWithShape="0"/>
                </a:effectLst>
                <a:latin typeface="Kristen ITC" pitchFamily="66" charset="0"/>
              </a:rPr>
              <a:t>  La Magia de La Navidad   </a:t>
            </a:r>
            <a:endParaRPr lang="es-ES" sz="2800" b="1" i="1" dirty="0">
              <a:solidFill>
                <a:schemeClr val="accent6">
                  <a:lumMod val="75000"/>
                </a:schemeClr>
              </a:solidFill>
              <a:effectLst>
                <a:outerShdw blurRad="38100" dist="38100" dir="2700000" algn="tl">
                  <a:srgbClr val="000000">
                    <a:alpha val="43137"/>
                  </a:srgbClr>
                </a:outerShdw>
                <a:reflection blurRad="6350" stA="55000" endA="50" endPos="85000" dir="5400000" sy="-100000" algn="bl" rotWithShape="0"/>
              </a:effectLst>
              <a:latin typeface="Kristen ITC"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250" advTm="14000">
        <p14:vortex dir="r"/>
        <p:sndAc>
          <p:stSnd loop="1">
            <p:snd r:embed="rId2" name="Variadas.wav"/>
          </p:stSnd>
        </p:sndAc>
      </p:transition>
    </mc:Choice>
    <mc:Fallback xmlns="">
      <p:transition spd="slow" advTm="14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0-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3000"/>
                                        <p:tgtEl>
                                          <p:spTgt spid="4"/>
                                        </p:tgtEl>
                                      </p:cBhvr>
                                    </p:animEffect>
                                  </p:childTnLst>
                                </p:cTn>
                              </p:par>
                            </p:childTnLst>
                          </p:cTn>
                        </p:par>
                        <p:par>
                          <p:cTn id="21" fill="hold">
                            <p:stCondLst>
                              <p:cond delay="3000"/>
                            </p:stCondLst>
                            <p:childTnLst>
                              <p:par>
                                <p:cTn id="22" presetID="23" presetClass="entr" presetSubtype="16" fill="hold" grpId="0" nodeType="afterEffect">
                                  <p:stCondLst>
                                    <p:cond delay="1000"/>
                                  </p:stCondLst>
                                  <p:childTnLst>
                                    <p:set>
                                      <p:cBhvr>
                                        <p:cTn id="23" dur="1" fill="hold">
                                          <p:stCondLst>
                                            <p:cond delay="0"/>
                                          </p:stCondLst>
                                        </p:cTn>
                                        <p:tgtEl>
                                          <p:spTgt spid="6">
                                            <p:txEl>
                                              <p:pRg st="0" end="0"/>
                                            </p:txEl>
                                          </p:spTgt>
                                        </p:tgtEl>
                                        <p:attrNameLst>
                                          <p:attrName>style.visibility</p:attrName>
                                        </p:attrNameLst>
                                      </p:cBhvr>
                                      <p:to>
                                        <p:strVal val="visible"/>
                                      </p:to>
                                    </p:set>
                                    <p:anim calcmode="lin" valueType="num">
                                      <p:cBhvr>
                                        <p:cTn id="24"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5" dur="2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23" presetClass="exit" presetSubtype="16" fill="hold" grpId="1" nodeType="afterEffect">
                                  <p:stCondLst>
                                    <p:cond delay="2000"/>
                                  </p:stCondLst>
                                  <p:childTnLst>
                                    <p:anim calcmode="lin" valueType="num">
                                      <p:cBhvr>
                                        <p:cTn id="28" dur="3000"/>
                                        <p:tgtEl>
                                          <p:spTgt spid="6">
                                            <p:txEl>
                                              <p:pRg st="0" end="0"/>
                                            </p:txEl>
                                          </p:spTgt>
                                        </p:tgtEl>
                                        <p:attrNameLst>
                                          <p:attrName>ppt_w</p:attrName>
                                        </p:attrNameLst>
                                      </p:cBhvr>
                                      <p:tavLst>
                                        <p:tav tm="0">
                                          <p:val>
                                            <p:strVal val="ppt_w"/>
                                          </p:val>
                                        </p:tav>
                                        <p:tav tm="100000">
                                          <p:val>
                                            <p:strVal val="4*ppt_w"/>
                                          </p:val>
                                        </p:tav>
                                      </p:tavLst>
                                    </p:anim>
                                    <p:anim calcmode="lin" valueType="num">
                                      <p:cBhvr>
                                        <p:cTn id="29" dur="3000"/>
                                        <p:tgtEl>
                                          <p:spTgt spid="6">
                                            <p:txEl>
                                              <p:pRg st="0" end="0"/>
                                            </p:txEl>
                                          </p:spTgt>
                                        </p:tgtEl>
                                        <p:attrNameLst>
                                          <p:attrName>ppt_h</p:attrName>
                                        </p:attrNameLst>
                                      </p:cBhvr>
                                      <p:tavLst>
                                        <p:tav tm="0">
                                          <p:val>
                                            <p:strVal val="ppt_h"/>
                                          </p:val>
                                        </p:tav>
                                        <p:tav tm="100000">
                                          <p:val>
                                            <p:strVal val="4*ppt_h"/>
                                          </p:val>
                                        </p:tav>
                                      </p:tavLst>
                                    </p:anim>
                                    <p:set>
                                      <p:cBhvr>
                                        <p:cTn id="30" dur="1" fill="hold">
                                          <p:stCondLst>
                                            <p:cond delay="2999"/>
                                          </p:stCondLst>
                                        </p:cTn>
                                        <p:tgtEl>
                                          <p:spTgt spid="6">
                                            <p:txEl>
                                              <p:pRg st="0" end="0"/>
                                            </p:txEl>
                                          </p:spTgt>
                                        </p:tgtEl>
                                        <p:attrNameLst>
                                          <p:attrName>style.visibility</p:attrName>
                                        </p:attrNameLst>
                                      </p:cBhvr>
                                      <p:to>
                                        <p:strVal val="hidden"/>
                                      </p:to>
                                    </p:set>
                                  </p:childTnLst>
                                </p:cTn>
                              </p:par>
                              <p:par>
                                <p:cTn id="31" presetID="2" presetClass="exit" presetSubtype="4" fill="hold" nodeType="withEffect">
                                  <p:stCondLst>
                                    <p:cond delay="2000"/>
                                  </p:stCondLst>
                                  <p:childTnLst>
                                    <p:anim calcmode="lin" valueType="num">
                                      <p:cBhvr additive="base">
                                        <p:cTn id="32" dur="3000"/>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3" dur="3000"/>
                                        <p:tgtEl>
                                          <p:spTgt spid="6">
                                            <p:txEl>
                                              <p:pRg st="0" end="0"/>
                                            </p:txEl>
                                          </p:spTgt>
                                        </p:tgtEl>
                                        <p:attrNameLst>
                                          <p:attrName>ppt_y</p:attrName>
                                        </p:attrNameLst>
                                      </p:cBhvr>
                                      <p:tavLst>
                                        <p:tav tm="0">
                                          <p:val>
                                            <p:strVal val="ppt_y"/>
                                          </p:val>
                                        </p:tav>
                                        <p:tav tm="100000">
                                          <p:val>
                                            <p:strVal val="1+ppt_h/2"/>
                                          </p:val>
                                        </p:tav>
                                      </p:tavLst>
                                    </p:anim>
                                    <p:set>
                                      <p:cBhvr>
                                        <p:cTn id="34" dur="1" fill="hold">
                                          <p:stCondLst>
                                            <p:cond delay="2999"/>
                                          </p:stCondLst>
                                        </p:cTn>
                                        <p:tgtEl>
                                          <p:spTgt spid="6">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6" grpI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1_Malag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70C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512" y="193204"/>
            <a:ext cx="8784976" cy="5283671"/>
          </a:xfrm>
          <a:prstGeom prst="rect">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00063" y="476250"/>
            <a:ext cx="8104187" cy="4772025"/>
          </a:xfrm>
          <a:prstGeom prst="rect">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02" name="7 CuadroTexto"/>
          <p:cNvSpPr txBox="1">
            <a:spLocks noChangeArrowheads="1"/>
          </p:cNvSpPr>
          <p:nvPr/>
        </p:nvSpPr>
        <p:spPr bwMode="auto">
          <a:xfrm>
            <a:off x="323850" y="-527050"/>
            <a:ext cx="8569325" cy="369887"/>
          </a:xfrm>
          <a:prstGeom prst="rect">
            <a:avLst/>
          </a:prstGeom>
          <a:noFill/>
          <a:ln w="9525">
            <a:noFill/>
            <a:miter lim="800000"/>
            <a:headEnd/>
            <a:tailEnd/>
          </a:ln>
        </p:spPr>
        <p:txBody>
          <a:bodyPr>
            <a:spAutoFit/>
          </a:bodyPr>
          <a:lstStyle/>
          <a:p>
            <a:endParaRPr lang="es-ES"/>
          </a:p>
        </p:txBody>
      </p:sp>
      <p:sp>
        <p:nvSpPr>
          <p:cNvPr id="9" name="8 CuadroTexto"/>
          <p:cNvSpPr txBox="1"/>
          <p:nvPr/>
        </p:nvSpPr>
        <p:spPr>
          <a:xfrm>
            <a:off x="539552"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Hemos de ir con tiempo para ver  las sesiones de la Puerta Mágica: Los espectáculos de luz y sonido de la Puerta Mágica en el Recinto Ferial, son uno de los grandes atractivos de las fiestas de Navidad de Torrejón.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4000" fill="hold"/>
                                        <p:tgtEl>
                                          <p:spTgt spid="2050"/>
                                        </p:tgtEl>
                                        <p:attrNameLst>
                                          <p:attrName>ppt_w</p:attrName>
                                        </p:attrNameLst>
                                      </p:cBhvr>
                                      <p:tavLst>
                                        <p:tav tm="0">
                                          <p:val>
                                            <p:strVal val="4/3*#ppt_w"/>
                                          </p:val>
                                        </p:tav>
                                        <p:tav tm="100000">
                                          <p:val>
                                            <p:strVal val="#ppt_w"/>
                                          </p:val>
                                        </p:tav>
                                      </p:tavLst>
                                    </p:anim>
                                    <p:anim calcmode="lin" valueType="num">
                                      <p:cBhvr>
                                        <p:cTn id="17" dur="4000" fill="hold"/>
                                        <p:tgtEl>
                                          <p:spTgt spid="2050"/>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uena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177800"/>
            <a:ext cx="8605837" cy="5299075"/>
          </a:xfrm>
          <a:prstGeom prst="rect">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298450"/>
            <a:ext cx="8175625" cy="5000625"/>
          </a:xfrm>
          <a:prstGeom prst="rect">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39552" y="4801716"/>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el </a:t>
            </a:r>
            <a:r>
              <a:rPr lang="es-ES" b="1" i="1" dirty="0" smtClean="0">
                <a:effectLst>
                  <a:glow rad="101600">
                    <a:srgbClr val="C00000">
                      <a:alpha val="60000"/>
                    </a:srgbClr>
                  </a:glow>
                  <a:outerShdw blurRad="38100" dist="38100" dir="2700000" algn="tl">
                    <a:srgbClr val="000000">
                      <a:alpha val="43137"/>
                    </a:srgbClr>
                  </a:outerShdw>
                </a:effectLst>
              </a:rPr>
              <a:t>gran Parque de la Navidad</a:t>
            </a:r>
            <a:r>
              <a:rPr lang="es-ES" i="1" dirty="0" smtClean="0">
                <a:effectLst>
                  <a:glow rad="101600">
                    <a:srgbClr val="C00000">
                      <a:alpha val="60000"/>
                    </a:srgbClr>
                  </a:glow>
                  <a:outerShdw blurRad="38100" dist="38100" dir="2700000" algn="tl">
                    <a:srgbClr val="000000">
                      <a:alpha val="43137"/>
                    </a:srgbClr>
                  </a:outerShdw>
                </a:effectLst>
              </a:rPr>
              <a:t> abrirá sus puertas el jueves 30 de noviembre sólo para los habitantes de Torrejón.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3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
                                        </p:tgtEl>
                                      </p:cBhvr>
                                    </p:animEffect>
                                  </p:childTnLst>
                                </p:cTn>
                              </p:par>
                              <p:par>
                                <p:cTn id="27" presetID="54" presetClass="entr" presetSubtype="0" accel="10000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ppt_w*0.05"/>
                                          </p:val>
                                        </p:tav>
                                        <p:tav tm="100000">
                                          <p:val>
                                            <p:strVal val="#ppt_w"/>
                                          </p:val>
                                        </p:tav>
                                      </p:tavLst>
                                    </p:anim>
                                    <p:anim calcmode="lin" valueType="num">
                                      <p:cBhvr>
                                        <p:cTn id="30" dur="3000" fill="hold"/>
                                        <p:tgtEl>
                                          <p:spTgt spid="4"/>
                                        </p:tgtEl>
                                        <p:attrNameLst>
                                          <p:attrName>ppt_h</p:attrName>
                                        </p:attrNameLst>
                                      </p:cBhvr>
                                      <p:tavLst>
                                        <p:tav tm="0">
                                          <p:val>
                                            <p:strVal val="#ppt_h"/>
                                          </p:val>
                                        </p:tav>
                                        <p:tav tm="100000">
                                          <p:val>
                                            <p:strVal val="#ppt_h"/>
                                          </p:val>
                                        </p:tav>
                                      </p:tavLst>
                                    </p:anim>
                                    <p:anim calcmode="lin" valueType="num">
                                      <p:cBhvr>
                                        <p:cTn id="31" dur="3000" fill="hold"/>
                                        <p:tgtEl>
                                          <p:spTgt spid="4"/>
                                        </p:tgtEl>
                                        <p:attrNameLst>
                                          <p:attrName>ppt_x</p:attrName>
                                        </p:attrNameLst>
                                      </p:cBhvr>
                                      <p:tavLst>
                                        <p:tav tm="0">
                                          <p:val>
                                            <p:strVal val="#ppt_x-.2"/>
                                          </p:val>
                                        </p:tav>
                                        <p:tav tm="100000">
                                          <p:val>
                                            <p:strVal val="#ppt_x"/>
                                          </p:val>
                                        </p:tav>
                                      </p:tavLst>
                                    </p:anim>
                                    <p:anim calcmode="lin" valueType="num">
                                      <p:cBhvr>
                                        <p:cTn id="32" dur="3000" fill="hold"/>
                                        <p:tgtEl>
                                          <p:spTgt spid="4"/>
                                        </p:tgtEl>
                                        <p:attrNameLst>
                                          <p:attrName>ppt_y</p:attrName>
                                        </p:attrNameLst>
                                      </p:cBhvr>
                                      <p:tavLst>
                                        <p:tav tm="0">
                                          <p:val>
                                            <p:strVal val="#ppt_y"/>
                                          </p:val>
                                        </p:tav>
                                        <p:tav tm="100000">
                                          <p:val>
                                            <p:strVal val="#ppt_y"/>
                                          </p:val>
                                        </p:tav>
                                      </p:tavLst>
                                    </p:anim>
                                    <p:animEffect transition="in" filter="fade">
                                      <p:cBhvr>
                                        <p:cTn id="33" dur="3000"/>
                                        <p:tgtEl>
                                          <p:spTgt spid="4"/>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tallerdefotos.cat/wp-content/uploads/2012/01/TuscanySunrise.jpg"/>
          <p:cNvPicPr>
            <a:picLocks noChangeAspect="1" noChangeArrowheads="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p:spPr>
      </p:pic>
      <p:pic>
        <p:nvPicPr>
          <p:cNvPr id="5" name="Picture 2" descr="http://www.tallerdefotos.cat/wp-content/uploads/2012/01/TuscanySunrise.jpg"/>
          <p:cNvPicPr>
            <a:picLocks noChangeAspect="1" noChangeArrowheads="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p:spPr>
      </p:pic>
      <p:sp>
        <p:nvSpPr>
          <p:cNvPr id="4" name="3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día más tarde, el municipio encenderá sus luces navideñas y se inaugurará la Plaza de la Navidad a las 18 h, dando el pistoletazo de salida a una celebración que pretende superarse cada año y ya con acceso para todo el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fade">
                                      <p:cBhvr>
                                        <p:cTn id="7" dur="3000"/>
                                        <p:tgtEl>
                                          <p:spTgt spid="33794"/>
                                        </p:tgtEl>
                                      </p:cBhvr>
                                    </p:animEffect>
                                    <p:anim calcmode="lin" valueType="num">
                                      <p:cBhvr>
                                        <p:cTn id="8" dur="3000" fill="hold"/>
                                        <p:tgtEl>
                                          <p:spTgt spid="33794"/>
                                        </p:tgtEl>
                                        <p:attrNameLst>
                                          <p:attrName>style.rotation</p:attrName>
                                        </p:attrNameLst>
                                      </p:cBhvr>
                                      <p:tavLst>
                                        <p:tav tm="0">
                                          <p:val>
                                            <p:fltVal val="720"/>
                                          </p:val>
                                        </p:tav>
                                        <p:tav tm="100000">
                                          <p:val>
                                            <p:fltVal val="0"/>
                                          </p:val>
                                        </p:tav>
                                      </p:tavLst>
                                    </p:anim>
                                    <p:anim calcmode="lin" valueType="num">
                                      <p:cBhvr>
                                        <p:cTn id="9" dur="3000" fill="hold"/>
                                        <p:tgtEl>
                                          <p:spTgt spid="33794"/>
                                        </p:tgtEl>
                                        <p:attrNameLst>
                                          <p:attrName>ppt_h</p:attrName>
                                        </p:attrNameLst>
                                      </p:cBhvr>
                                      <p:tavLst>
                                        <p:tav tm="0">
                                          <p:val>
                                            <p:fltVal val="0"/>
                                          </p:val>
                                        </p:tav>
                                        <p:tav tm="100000">
                                          <p:val>
                                            <p:strVal val="#ppt_h"/>
                                          </p:val>
                                        </p:tav>
                                      </p:tavLst>
                                    </p:anim>
                                    <p:anim calcmode="lin" valueType="num">
                                      <p:cBhvr>
                                        <p:cTn id="10" dur="3000" fill="hold"/>
                                        <p:tgtEl>
                                          <p:spTgt spid="33794"/>
                                        </p:tgtEl>
                                        <p:attrNameLst>
                                          <p:attrName>ppt_w</p:attrName>
                                        </p:attrNameLst>
                                      </p:cBhvr>
                                      <p:tavLst>
                                        <p:tav tm="0">
                                          <p:val>
                                            <p:fltVal val="0"/>
                                          </p:val>
                                        </p:tav>
                                        <p:tav tm="100000">
                                          <p:val>
                                            <p:strVal val="#ppt_w"/>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1.JPG"/>
          <p:cNvPicPr>
            <a:picLocks noChangeAspect="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11" name="Picture 10" descr="a2.JPG"/>
          <p:cNvPicPr>
            <a:picLocks noChangeAspect="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espacios y eventos que no faltarán este año se encuentra Camino de Belén, considerado el </a:t>
            </a:r>
            <a:r>
              <a:rPr lang="es-ES" b="1" i="1" dirty="0" smtClean="0">
                <a:effectLst>
                  <a:glow rad="101600">
                    <a:srgbClr val="C00000">
                      <a:alpha val="60000"/>
                    </a:srgbClr>
                  </a:glow>
                  <a:outerShdw blurRad="38100" dist="38100" dir="2700000" algn="tl">
                    <a:srgbClr val="000000">
                      <a:alpha val="43137"/>
                    </a:srgbClr>
                  </a:outerShdw>
                </a:effectLst>
              </a:rPr>
              <a:t>mayor belén de España</a:t>
            </a:r>
            <a:r>
              <a:rPr lang="es-ES" i="1" dirty="0" smtClean="0">
                <a:effectLst>
                  <a:glow rad="101600">
                    <a:srgbClr val="C00000">
                      <a:alpha val="60000"/>
                    </a:srgbClr>
                  </a:glow>
                  <a:outerShdw blurRad="38100" dist="38100" dir="2700000" algn="tl">
                    <a:srgbClr val="000000">
                      <a:alpha val="43137"/>
                    </a:srgbClr>
                  </a:outerShdw>
                </a:effectLst>
              </a:rPr>
              <a:t>, una </a:t>
            </a:r>
            <a:r>
              <a:rPr lang="es-ES" b="1" i="1" dirty="0" smtClean="0">
                <a:effectLst>
                  <a:glow rad="101600">
                    <a:srgbClr val="C00000">
                      <a:alpha val="60000"/>
                    </a:srgbClr>
                  </a:glow>
                  <a:outerShdw blurRad="38100" dist="38100" dir="2700000" algn="tl">
                    <a:srgbClr val="000000">
                      <a:alpha val="43137"/>
                    </a:srgbClr>
                  </a:outerShdw>
                </a:effectLst>
              </a:rPr>
              <a:t>pista de hielo sobre un lago</a:t>
            </a:r>
            <a:r>
              <a:rPr lang="es-ES" i="1" dirty="0" smtClean="0">
                <a:effectLst>
                  <a:glow rad="101600">
                    <a:srgbClr val="C00000">
                      <a:alpha val="60000"/>
                    </a:srgbClr>
                  </a:glow>
                  <a:outerShdw blurRad="38100" dist="38100" dir="2700000" algn="tl">
                    <a:srgbClr val="000000">
                      <a:alpha val="43137"/>
                    </a:srgbClr>
                  </a:outerShdw>
                </a:effectLst>
              </a:rPr>
              <a:t>, el Festival Linternas Asiáticas, la celebración del 2º Festival Internacional de Esculturas de Hielo, y una </a:t>
            </a:r>
            <a:r>
              <a:rPr lang="es-ES" b="1" i="1" dirty="0" smtClean="0">
                <a:effectLst>
                  <a:glow rad="101600">
                    <a:srgbClr val="C00000">
                      <a:alpha val="60000"/>
                    </a:srgbClr>
                  </a:glow>
                  <a:outerShdw blurRad="38100" dist="38100" dir="2700000" algn="tl">
                    <a:srgbClr val="000000">
                      <a:alpha val="43137"/>
                    </a:srgbClr>
                  </a:outerShdw>
                </a:effectLst>
              </a:rPr>
              <a:t>zona de atracciones</a:t>
            </a:r>
            <a:r>
              <a:rPr lang="es-ES" i="1" dirty="0" smtClean="0">
                <a:effectLst>
                  <a:glow rad="101600">
                    <a:srgbClr val="C00000">
                      <a:alpha val="60000"/>
                    </a:srgbClr>
                  </a:glow>
                  <a:outerShdw blurRad="38100" dist="38100" dir="2700000" algn="tl">
                    <a:srgbClr val="000000">
                      <a:alpha val="43137"/>
                    </a:srgbClr>
                  </a:outerShdw>
                </a:effectLst>
              </a:rPr>
              <a:t> que contará con dos norias.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4000">
        <p15:prstTrans prst="peelOff"/>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out)">
                                      <p:cBhvr>
                                        <p:cTn id="7" dur="3000"/>
                                        <p:tgtEl>
                                          <p:spTgt spid="10"/>
                                        </p:tgtEl>
                                      </p:cBhvr>
                                    </p:animEffect>
                                  </p:childTnLst>
                                </p:cTn>
                              </p:par>
                              <p:par>
                                <p:cTn id="8" presetID="8"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3000"/>
                                        <p:tgtEl>
                                          <p:spTgt spid="11"/>
                                        </p:tgtEl>
                                      </p:cBhvr>
                                    </p:animEffect>
                                  </p:childTnLst>
                                </p:cTn>
                              </p:par>
                              <p:par>
                                <p:cTn id="11" presetID="53"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000" fill="hold"/>
                                        <p:tgtEl>
                                          <p:spTgt spid="10"/>
                                        </p:tgtEl>
                                        <p:attrNameLst>
                                          <p:attrName>ppt_w</p:attrName>
                                        </p:attrNameLst>
                                      </p:cBhvr>
                                      <p:tavLst>
                                        <p:tav tm="0">
                                          <p:val>
                                            <p:fltVal val="0"/>
                                          </p:val>
                                        </p:tav>
                                        <p:tav tm="100000">
                                          <p:val>
                                            <p:strVal val="#ppt_w"/>
                                          </p:val>
                                        </p:tav>
                                      </p:tavLst>
                                    </p:anim>
                                    <p:anim calcmode="lin" valueType="num">
                                      <p:cBhvr>
                                        <p:cTn id="14" dur="3000" fill="hold"/>
                                        <p:tgtEl>
                                          <p:spTgt spid="10"/>
                                        </p:tgtEl>
                                        <p:attrNameLst>
                                          <p:attrName>ppt_h</p:attrName>
                                        </p:attrNameLst>
                                      </p:cBhvr>
                                      <p:tavLst>
                                        <p:tav tm="0">
                                          <p:val>
                                            <p:fltVal val="0"/>
                                          </p:val>
                                        </p:tav>
                                        <p:tav tm="100000">
                                          <p:val>
                                            <p:strVal val="#ppt_h"/>
                                          </p:val>
                                        </p:tav>
                                      </p:tavLst>
                                    </p:anim>
                                    <p:animEffect transition="in" filter="fade">
                                      <p:cBhvr>
                                        <p:cTn id="15" dur="3000"/>
                                        <p:tgtEl>
                                          <p:spTgt spid="10"/>
                                        </p:tgtEl>
                                      </p:cBhvr>
                                    </p:animEffect>
                                  </p:childTnLst>
                                </p:cTn>
                              </p:par>
                              <p:par>
                                <p:cTn id="16" presetID="53"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3000" fill="hold"/>
                                        <p:tgtEl>
                                          <p:spTgt spid="11"/>
                                        </p:tgtEl>
                                        <p:attrNameLst>
                                          <p:attrName>ppt_w</p:attrName>
                                        </p:attrNameLst>
                                      </p:cBhvr>
                                      <p:tavLst>
                                        <p:tav tm="0">
                                          <p:val>
                                            <p:fltVal val="0"/>
                                          </p:val>
                                        </p:tav>
                                        <p:tav tm="100000">
                                          <p:val>
                                            <p:strVal val="#ppt_w"/>
                                          </p:val>
                                        </p:tav>
                                      </p:tavLst>
                                    </p:anim>
                                    <p:anim calcmode="lin" valueType="num">
                                      <p:cBhvr>
                                        <p:cTn id="19" dur="3000" fill="hold"/>
                                        <p:tgtEl>
                                          <p:spTgt spid="11"/>
                                        </p:tgtEl>
                                        <p:attrNameLst>
                                          <p:attrName>ppt_h</p:attrName>
                                        </p:attrNameLst>
                                      </p:cBhvr>
                                      <p:tavLst>
                                        <p:tav tm="0">
                                          <p:val>
                                            <p:fltVal val="0"/>
                                          </p:val>
                                        </p:tav>
                                        <p:tav tm="100000">
                                          <p:val>
                                            <p:strVal val="#ppt_h"/>
                                          </p:val>
                                        </p:tav>
                                      </p:tavLst>
                                    </p:anim>
                                    <p:animEffect transition="in" filter="fade">
                                      <p:cBhvr>
                                        <p:cTn id="20" dur="3000"/>
                                        <p:tgtEl>
                                          <p:spTgt spid="11"/>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371-svetik.jpg"/>
          <p:cNvPicPr>
            <a:picLocks noChangeAspect="1"/>
          </p:cNvPicPr>
          <p:nvPr/>
        </p:nvPicPr>
        <p:blipFill>
          <a:blip r:embed="rId2" cstate="prin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mejor y mayor  parque de la Navidad de España vuelve a abrir sus puertas para volver a llenar de magia el municipio madrileño, que este año tendrá que competir con la nueva propuesta navideña de la capital: </a:t>
            </a:r>
            <a:r>
              <a:rPr lang="es-ES" i="1" dirty="0" err="1" smtClean="0">
                <a:effectLst>
                  <a:glow rad="101600">
                    <a:srgbClr val="C00000">
                      <a:alpha val="60000"/>
                    </a:srgbClr>
                  </a:glow>
                  <a:outerShdw blurRad="38100" dist="38100" dir="2700000" algn="tl">
                    <a:srgbClr val="000000">
                      <a:alpha val="43137"/>
                    </a:srgbClr>
                  </a:outerShdw>
                </a:effectLst>
              </a:rPr>
              <a:t>Árticus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500" fill="hold"/>
                                        <p:tgtEl>
                                          <p:spTgt spid="4"/>
                                        </p:tgtEl>
                                        <p:attrNameLst>
                                          <p:attrName>ppt_w</p:attrName>
                                        </p:attrNameLst>
                                      </p:cBhvr>
                                      <p:tavLst>
                                        <p:tav tm="0">
                                          <p:val>
                                            <p:strVal val="4/3*#ppt_w"/>
                                          </p:val>
                                        </p:tav>
                                        <p:tav tm="100000">
                                          <p:val>
                                            <p:strVal val="#ppt_w"/>
                                          </p:val>
                                        </p:tav>
                                      </p:tavLst>
                                    </p:anim>
                                    <p:anim calcmode="lin" valueType="num">
                                      <p:cBhvr>
                                        <p:cTn id="17" dur="35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61 Clases-flamenco-Gracia.jpg"/>
          <p:cNvPicPr>
            <a:picLocks noChangeAspect="1"/>
          </p:cNvPicPr>
          <p:nvPr/>
        </p:nvPicPr>
        <p:blipFill>
          <a:blip r:embed="rId2" cstate="print"/>
          <a:stretch>
            <a:fillRect/>
          </a:stretch>
        </p:blipFill>
        <p:spPr bwMode="auto">
          <a:xfrm>
            <a:off x="0" y="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850" y="177800"/>
            <a:ext cx="8496300" cy="5319713"/>
          </a:xfrm>
          <a:prstGeom prst="rect">
            <a:avLst/>
          </a:prstGeom>
          <a:solidFill>
            <a:schemeClr val="tx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188" y="553243"/>
            <a:ext cx="7921625" cy="4608513"/>
          </a:xfrm>
          <a:prstGeom prst="rect">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entrada general es gratuita para las personas que estén empadronadas en 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y tienen un coste “simbólico” que varía entre dos y cuatro euros para todos los mayores de dos años de edad. Entonces ¿Para quién es gratuita la entrada, para los recién nacidos? </a:t>
            </a:r>
            <a:r>
              <a:rPr lang="es-ES" i="1" dirty="0" err="1" smtClean="0">
                <a:effectLst>
                  <a:glow rad="101600">
                    <a:srgbClr val="C00000">
                      <a:alpha val="60000"/>
                    </a:srgbClr>
                  </a:glow>
                  <a:outerShdw blurRad="38100" dist="38100" dir="2700000" algn="tl">
                    <a:srgbClr val="000000">
                      <a:alpha val="43137"/>
                    </a:srgbClr>
                  </a:outerShdw>
                </a:effectLst>
              </a:rPr>
              <a:t>Ja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ja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ja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3" presetClass="entr" presetSubtype="5"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vertical)">
                                      <p:cBhvr>
                                        <p:cTn id="18" dur="3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2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6" dur="1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7" dur="1500" accel="50000" fill="hold">
                                          <p:stCondLst>
                                            <p:cond delay="1500"/>
                                          </p:stCondLst>
                                        </p:cTn>
                                        <p:tgtEl>
                                          <p:spTgt spid="8"/>
                                        </p:tgtEl>
                                        <p:attrNameLst>
                                          <p:attrName>ppt_w</p:attrName>
                                        </p:attrNameLst>
                                      </p:cBhvr>
                                      <p:tavLst>
                                        <p:tav tm="0">
                                          <p:val>
                                            <p:strVal val="#ppt_w*.05"/>
                                          </p:val>
                                        </p:tav>
                                        <p:tav tm="100000">
                                          <p:val>
                                            <p:strVal val="#ppt_w"/>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anim calcmode="lin" valueType="num">
                                      <p:cBhvr>
                                        <p:cTn id="29" dur="1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30" dur="1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31" dur="1500" accel="50000" fill="hold">
                                          <p:stCondLst>
                                            <p:cond delay="1500"/>
                                          </p:stCondLst>
                                        </p:cTn>
                                        <p:tgtEl>
                                          <p:spTgt spid="8"/>
                                        </p:tgtEl>
                                        <p:attrNameLst>
                                          <p:attrName>ppt_y</p:attrName>
                                        </p:attrNameLst>
                                      </p:cBhvr>
                                      <p:tavLst>
                                        <p:tav tm="0">
                                          <p:val>
                                            <p:strVal val="#ppt_y+.1"/>
                                          </p:val>
                                        </p:tav>
                                        <p:tav tm="100000">
                                          <p:val>
                                            <p:strVal val="#ppt_y"/>
                                          </p:val>
                                        </p:tav>
                                      </p:tavLst>
                                    </p:anim>
                                    <p:animEffect transition="in" filter="fade">
                                      <p:cBhvr>
                                        <p:cTn id="32" dur="3000" decel="50000">
                                          <p:stCondLst>
                                            <p:cond delay="0"/>
                                          </p:stCondLst>
                                        </p:cTn>
                                        <p:tgtEl>
                                          <p:spTgt spid="8"/>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entradas para Mágicas Navidades, el mejor y mayor Parque de la Navidad de España, se pueden comprar exclusivamente de forma online a un precio simbólico de 2 y 3 euros.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2500"/>
                                        <p:tgtEl>
                                          <p:spTgt spid="5"/>
                                        </p:tgtEl>
                                      </p:cBhvr>
                                    </p:animEffect>
                                    <p:set>
                                      <p:cBhvr>
                                        <p:cTn id="7" dur="1" fill="hold">
                                          <p:stCondLst>
                                            <p:cond delay="24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2.bp.blogspot.com/-rFxp4lfpUnc/UYpYnwSDSKI/AAAAAAAAHjU/WqSWetPkD8Q/s1600/TOSCANA+05.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9" name="Picture 4" descr="http://2.bp.blogspot.com/-rFxp4lfpUnc/UYpYnwSDSKI/AAAAAAAAHjU/WqSWetPkD8Q/s1600/TOSCANA+05.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6" name="5 Imagen" descr="09 Biblioteca Nacional Fachad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CuadroTexto"/>
          <p:cNvSpPr txBox="1"/>
          <p:nvPr/>
        </p:nvSpPr>
        <p:spPr>
          <a:xfrm>
            <a:off x="683568"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habrá un mercado navideño, una Casa de la Navidad, donde se podrá conocer a Papá Noel o alguno de los Reyes Magos, la impresionante y ya famosa Puerta Mágica, espacios de restauración y una agenda de shows como el de los Guachis.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8"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downRight)">
                                      <p:cBhvr>
                                        <p:cTn id="10" dur="3000"/>
                                        <p:tgtEl>
                                          <p:spTgt spid="9"/>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3000"/>
                                        <p:tgtEl>
                                          <p:spTgt spid="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cstate="print"/>
          <a:stretch>
            <a:fillRect/>
          </a:stretch>
        </p:blipFill>
        <p:spPr bwMode="auto">
          <a:xfrm>
            <a:off x="0"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95288" y="457200"/>
            <a:ext cx="8248650" cy="4841875"/>
          </a:xfrm>
          <a:prstGeom prst="rect">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3568"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a:t>
            </a:r>
            <a:r>
              <a:rPr lang="es-ES" b="1" i="1" dirty="0" smtClean="0">
                <a:effectLst>
                  <a:glow rad="101600">
                    <a:srgbClr val="C00000">
                      <a:alpha val="60000"/>
                    </a:srgbClr>
                  </a:glow>
                  <a:outerShdw blurRad="38100" dist="38100" dir="2700000" algn="tl">
                    <a:srgbClr val="000000">
                      <a:alpha val="43137"/>
                    </a:srgbClr>
                  </a:outerShdw>
                </a:effectLst>
              </a:rPr>
              <a:t>nuevo espectáculo 360º</a:t>
            </a:r>
            <a:r>
              <a:rPr lang="es-ES" i="1" dirty="0" smtClean="0">
                <a:effectLst>
                  <a:glow rad="101600">
                    <a:srgbClr val="C00000">
                      <a:alpha val="60000"/>
                    </a:srgbClr>
                  </a:glow>
                  <a:outerShdw blurRad="38100" dist="38100" dir="2700000" algn="tl">
                    <a:srgbClr val="000000">
                      <a:alpha val="43137"/>
                    </a:srgbClr>
                  </a:outerShdw>
                </a:effectLst>
              </a:rPr>
              <a:t> que se podrá ver en tres grandes tótems multimedia y tiene el título 'Los Reyes Magos en busca de la Navidad'.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prism/>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3000"/>
                                        <p:tgtEl>
                                          <p:spTgt spid="4"/>
                                        </p:tgtEl>
                                      </p:cBhvr>
                                    </p:animEffect>
                                  </p:childTnLst>
                                </p:cTn>
                              </p:par>
                              <p:par>
                                <p:cTn id="17" presetID="39"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2.JPG"/>
          <p:cNvPicPr>
            <a:picLocks noChangeAspect="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pic>
        <p:nvPicPr>
          <p:cNvPr id="20" name="Picture 19" descr="a1.JPG"/>
          <p:cNvPicPr>
            <a:picLocks noChangeAspect="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sp>
        <p:nvSpPr>
          <p:cNvPr id="4" name="3 CuadroTexto"/>
          <p:cNvSpPr txBox="1"/>
          <p:nvPr/>
        </p:nvSpPr>
        <p:spPr>
          <a:xfrm>
            <a:off x="827584"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Los más pequeños disfrutarán con el </a:t>
            </a:r>
            <a:r>
              <a:rPr lang="es-ES" b="1" i="1" dirty="0" smtClean="0">
                <a:effectLst>
                  <a:glow rad="101600">
                    <a:srgbClr val="C00000">
                      <a:alpha val="60000"/>
                    </a:srgbClr>
                  </a:glow>
                  <a:outerShdw blurRad="38100" dist="38100" dir="2700000" algn="tl">
                    <a:srgbClr val="000000">
                      <a:alpha val="43137"/>
                    </a:srgbClr>
                  </a:outerShdw>
                </a:effectLst>
              </a:rPr>
              <a:t>Árbol de la Fantasía</a:t>
            </a:r>
            <a:r>
              <a:rPr lang="es-ES" i="1" dirty="0" smtClean="0">
                <a:effectLst>
                  <a:glow rad="101600">
                    <a:srgbClr val="C00000">
                      <a:alpha val="60000"/>
                    </a:srgbClr>
                  </a:glow>
                  <a:outerShdw blurRad="38100" dist="38100" dir="2700000" algn="tl">
                    <a:srgbClr val="000000">
                      <a:alpha val="43137"/>
                    </a:srgbClr>
                  </a:outerShdw>
                </a:effectLst>
              </a:rPr>
              <a:t>, de Montaña Helada, el </a:t>
            </a:r>
            <a:r>
              <a:rPr lang="es-ES" b="1" i="1" dirty="0" smtClean="0">
                <a:effectLst>
                  <a:glow rad="101600">
                    <a:srgbClr val="C00000">
                      <a:alpha val="60000"/>
                    </a:srgbClr>
                  </a:glow>
                  <a:outerShdw blurRad="38100" dist="38100" dir="2700000" algn="tl">
                    <a:srgbClr val="000000">
                      <a:alpha val="43137"/>
                    </a:srgbClr>
                  </a:outerShdw>
                </a:effectLst>
              </a:rPr>
              <a:t>mágico paseo</a:t>
            </a:r>
            <a:r>
              <a:rPr lang="es-ES" i="1" dirty="0" smtClean="0">
                <a:effectLst>
                  <a:glow rad="101600">
                    <a:srgbClr val="C00000">
                      <a:alpha val="60000"/>
                    </a:srgbClr>
                  </a:glow>
                  <a:outerShdw blurRad="38100" dist="38100" dir="2700000" algn="tl">
                    <a:srgbClr val="000000">
                      <a:alpha val="43137"/>
                    </a:srgbClr>
                  </a:outerShdw>
                </a:effectLst>
              </a:rPr>
              <a:t> entre figuras animales iluminadas, y con la presencia de personajes infantiles.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75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3000" fill="hold"/>
                                        <p:tgtEl>
                                          <p:spTgt spid="20"/>
                                        </p:tgtEl>
                                        <p:attrNameLst>
                                          <p:attrName>ppt_w</p:attrName>
                                        </p:attrNameLst>
                                      </p:cBhvr>
                                      <p:tavLst>
                                        <p:tav tm="0">
                                          <p:val>
                                            <p:fltVal val="0"/>
                                          </p:val>
                                        </p:tav>
                                        <p:tav tm="100000">
                                          <p:val>
                                            <p:strVal val="#ppt_w"/>
                                          </p:val>
                                        </p:tav>
                                      </p:tavLst>
                                    </p:anim>
                                    <p:anim calcmode="lin" valueType="num">
                                      <p:cBhvr>
                                        <p:cTn id="8" dur="3000" fill="hold"/>
                                        <p:tgtEl>
                                          <p:spTgt spid="20"/>
                                        </p:tgtEl>
                                        <p:attrNameLst>
                                          <p:attrName>ppt_h</p:attrName>
                                        </p:attrNameLst>
                                      </p:cBhvr>
                                      <p:tavLst>
                                        <p:tav tm="0">
                                          <p:val>
                                            <p:fltVal val="0"/>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circle(out)">
                                      <p:cBhvr>
                                        <p:cTn id="11" dur="3000"/>
                                        <p:tgtEl>
                                          <p:spTgt spid="20"/>
                                        </p:tgtEl>
                                      </p:cBhvr>
                                    </p:animEffect>
                                  </p:childTnLst>
                                </p:cTn>
                              </p:par>
                              <p:par>
                                <p:cTn id="12" presetID="23" presetClass="entr" presetSubtype="16"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fltVal val="0"/>
                                          </p:val>
                                        </p:tav>
                                        <p:tav tm="100000">
                                          <p:val>
                                            <p:strVal val="#ppt_w"/>
                                          </p:val>
                                        </p:tav>
                                      </p:tavLst>
                                    </p:anim>
                                    <p:anim calcmode="lin" valueType="num">
                                      <p:cBhvr>
                                        <p:cTn id="15" dur="3000" fill="hold"/>
                                        <p:tgtEl>
                                          <p:spTgt spid="21"/>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circle(out)">
                                      <p:cBhvr>
                                        <p:cTn id="18" dur="3000"/>
                                        <p:tgtEl>
                                          <p:spTgt spid="21"/>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_19_11_Malaguet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C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57188" y="238125"/>
            <a:ext cx="8439150" cy="523875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42938" y="476250"/>
            <a:ext cx="7816850" cy="4762500"/>
          </a:xfrm>
          <a:prstGeom prst="rect">
            <a:avLst/>
          </a:prstGeom>
          <a:solidFill>
            <a:srgbClr val="FFC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recinto cuenta además, con varias zonas de </a:t>
            </a:r>
            <a:r>
              <a:rPr lang="es-ES" i="1" dirty="0" err="1" smtClean="0">
                <a:effectLst>
                  <a:glow rad="101600">
                    <a:srgbClr val="C00000">
                      <a:alpha val="60000"/>
                    </a:srgbClr>
                  </a:glow>
                  <a:outerShdw blurRad="38100" dist="38100" dir="2700000" algn="tl">
                    <a:srgbClr val="000000">
                      <a:alpha val="43137"/>
                    </a:srgbClr>
                  </a:outerShdw>
                </a:effectLst>
              </a:rPr>
              <a:t>food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trucks</a:t>
            </a:r>
            <a:r>
              <a:rPr lang="es-ES" i="1" dirty="0" smtClean="0">
                <a:effectLst>
                  <a:glow rad="101600">
                    <a:srgbClr val="C00000">
                      <a:alpha val="60000"/>
                    </a:srgbClr>
                  </a:glow>
                  <a:outerShdw blurRad="38100" dist="38100" dir="2700000" algn="tl">
                    <a:srgbClr val="000000">
                      <a:alpha val="43137"/>
                    </a:srgbClr>
                  </a:outerShdw>
                </a:effectLst>
              </a:rPr>
              <a:t> y acogerá una divertida fiesta de la cerveza, que bajo el nombre de </a:t>
            </a:r>
            <a:r>
              <a:rPr lang="es-ES" i="1" dirty="0" err="1" smtClean="0">
                <a:effectLst>
                  <a:glow rad="101600">
                    <a:srgbClr val="C00000">
                      <a:alpha val="60000"/>
                    </a:srgbClr>
                  </a:glow>
                  <a:outerShdw blurRad="38100" dist="38100" dir="2700000" algn="tl">
                    <a:srgbClr val="000000">
                      <a:alpha val="43137"/>
                    </a:srgbClr>
                  </a:outerShdw>
                </a:effectLst>
              </a:rPr>
              <a:t>BierHaus</a:t>
            </a:r>
            <a:r>
              <a:rPr lang="es-ES" i="1" dirty="0" smtClean="0">
                <a:effectLst>
                  <a:glow rad="101600">
                    <a:srgbClr val="C00000">
                      <a:alpha val="60000"/>
                    </a:srgbClr>
                  </a:glow>
                  <a:outerShdw blurRad="38100" dist="38100" dir="2700000" algn="tl">
                    <a:srgbClr val="000000">
                      <a:alpha val="43137"/>
                    </a:srgbClr>
                  </a:outerShdw>
                </a:effectLst>
              </a:rPr>
              <a:t>, ofrecerá </a:t>
            </a:r>
            <a:r>
              <a:rPr lang="es-ES" i="1" dirty="0" smtClean="0">
                <a:effectLst>
                  <a:glow rad="101600">
                    <a:srgbClr val="C00000">
                      <a:alpha val="60000"/>
                    </a:srgbClr>
                  </a:glow>
                  <a:outerShdw blurRad="38100" dist="38100" dir="2700000" algn="tl">
                    <a:srgbClr val="000000">
                      <a:alpha val="43137"/>
                    </a:srgbClr>
                  </a:outerShdw>
                </a:effectLst>
              </a:rPr>
              <a:t>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público la ocasión de degustar especialidades de la gastronomía alemana dentro de una espectacular carpa de 2.000 m2.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wheel spokes="1"/>
      </p:transition>
    </mc:Choice>
    <mc:Fallback xmlns="">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b="65120"/>
          <a:stretch>
            <a:fillRect/>
          </a:stretch>
        </p:blipFill>
        <p:spPr>
          <a:xfrm>
            <a:off x="0" y="0"/>
            <a:ext cx="9143999" cy="1993404"/>
          </a:xfrm>
        </p:spPr>
      </p:pic>
      <p:pic>
        <p:nvPicPr>
          <p:cNvPr id="8" name="Picture 7" descr="a2.JPG"/>
          <p:cNvPicPr>
            <a:picLocks noChangeAspect="1"/>
          </p:cNvPicPr>
          <p:nvPr/>
        </p:nvPicPr>
        <p:blipFill>
          <a:blip r:embed="rId2" cstate="print"/>
          <a:srcRect t="34880" b="31100"/>
          <a:stretch>
            <a:fillRect/>
          </a:stretch>
        </p:blipFill>
        <p:spPr bwMode="auto">
          <a:xfrm>
            <a:off x="0" y="1993404"/>
            <a:ext cx="9144000" cy="1944216"/>
          </a:xfrm>
          <a:prstGeom prst="rect">
            <a:avLst/>
          </a:prstGeom>
          <a:noFill/>
          <a:ln w="9525">
            <a:noFill/>
            <a:miter lim="800000"/>
            <a:headEnd/>
            <a:tailEnd/>
          </a:ln>
        </p:spPr>
      </p:pic>
      <p:pic>
        <p:nvPicPr>
          <p:cNvPr id="9" name="Picture 8" descr="a3.JPG"/>
          <p:cNvPicPr>
            <a:picLocks noChangeAspect="1"/>
          </p:cNvPicPr>
          <p:nvPr/>
        </p:nvPicPr>
        <p:blipFill>
          <a:blip r:embed="rId2" cstate="print"/>
          <a:srcRect t="68900"/>
          <a:stretch>
            <a:fillRect/>
          </a:stretch>
        </p:blipFill>
        <p:spPr bwMode="auto">
          <a:xfrm>
            <a:off x="0" y="3937620"/>
            <a:ext cx="9143999" cy="1777380"/>
          </a:xfrm>
          <a:prstGeom prst="rect">
            <a:avLst/>
          </a:prstGeom>
          <a:noFill/>
          <a:ln w="9525">
            <a:noFill/>
            <a:miter lim="800000"/>
            <a:headEnd/>
            <a:tailEnd/>
          </a:ln>
        </p:spPr>
      </p:pic>
      <p:sp>
        <p:nvSpPr>
          <p:cNvPr id="5" name="4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entrada permite el acceso a todo el recinto. Una vez dentro, los carteles para canjear dinero por </a:t>
            </a:r>
            <a:r>
              <a:rPr lang="es-ES" i="1" dirty="0" err="1" smtClean="0">
                <a:effectLst>
                  <a:glow rad="101600">
                    <a:srgbClr val="C00000">
                      <a:alpha val="60000"/>
                    </a:srgbClr>
                  </a:glow>
                  <a:outerShdw blurRad="38100" dist="38100" dir="2700000" algn="tl">
                    <a:srgbClr val="000000">
                      <a:alpha val="43137"/>
                    </a:srgbClr>
                  </a:outerShdw>
                </a:effectLst>
              </a:rPr>
              <a:t>navicoins</a:t>
            </a:r>
            <a:r>
              <a:rPr lang="es-ES" i="1" dirty="0" smtClean="0">
                <a:effectLst>
                  <a:glow rad="101600">
                    <a:srgbClr val="C00000">
                      <a:alpha val="60000"/>
                    </a:srgbClr>
                  </a:glow>
                  <a:outerShdw blurRad="38100" dist="38100" dir="2700000" algn="tl">
                    <a:srgbClr val="000000">
                      <a:alpha val="43137"/>
                    </a:srgbClr>
                  </a:outerShdw>
                </a:effectLst>
              </a:rPr>
              <a:t> inundan el recinto. Un </a:t>
            </a:r>
            <a:r>
              <a:rPr lang="es-ES" i="1" dirty="0" err="1" smtClean="0">
                <a:effectLst>
                  <a:glow rad="101600">
                    <a:srgbClr val="C00000">
                      <a:alpha val="60000"/>
                    </a:srgbClr>
                  </a:glow>
                  <a:outerShdw blurRad="38100" dist="38100" dir="2700000" algn="tl">
                    <a:srgbClr val="000000">
                      <a:alpha val="43137"/>
                    </a:srgbClr>
                  </a:outerShdw>
                </a:effectLst>
              </a:rPr>
              <a:t>navicoin</a:t>
            </a:r>
            <a:r>
              <a:rPr lang="es-ES" i="1" dirty="0" smtClean="0">
                <a:effectLst>
                  <a:glow rad="101600">
                    <a:srgbClr val="C00000">
                      <a:alpha val="60000"/>
                    </a:srgbClr>
                  </a:glow>
                  <a:outerShdw blurRad="38100" dist="38100" dir="2700000" algn="tl">
                    <a:srgbClr val="000000">
                      <a:alpha val="43137"/>
                    </a:srgbClr>
                  </a:outerShdw>
                </a:effectLst>
              </a:rPr>
              <a:t>, 1,80 euros al cambio.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fractur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17"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ppt_x</p:attrName>
                                        </p:attrNameLst>
                                      </p:cBhvr>
                                      <p:tavLst>
                                        <p:tav tm="0">
                                          <p:val>
                                            <p:strVal val="#ppt_x"/>
                                          </p:val>
                                        </p:tav>
                                        <p:tav tm="100000">
                                          <p:val>
                                            <p:strVal val="#ppt_x"/>
                                          </p:val>
                                        </p:tav>
                                      </p:tavLst>
                                    </p:anim>
                                    <p:anim calcmode="lin" valueType="num">
                                      <p:cBhvr>
                                        <p:cTn id="13" dur="3000" fill="hold"/>
                                        <p:tgtEl>
                                          <p:spTgt spid="6"/>
                                        </p:tgtEl>
                                        <p:attrNameLst>
                                          <p:attrName>ppt_y</p:attrName>
                                        </p:attrNameLst>
                                      </p:cBhvr>
                                      <p:tavLst>
                                        <p:tav tm="0">
                                          <p:val>
                                            <p:strVal val="#ppt_y+#ppt_h/2"/>
                                          </p:val>
                                        </p:tav>
                                        <p:tav tm="100000">
                                          <p:val>
                                            <p:strVal val="#ppt_y"/>
                                          </p:val>
                                        </p:tav>
                                      </p:tavLst>
                                    </p:anim>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17"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ppt_x</p:attrName>
                                        </p:attrNameLst>
                                      </p:cBhvr>
                                      <p:tavLst>
                                        <p:tav tm="0">
                                          <p:val>
                                            <p:strVal val="#ppt_x"/>
                                          </p:val>
                                        </p:tav>
                                        <p:tav tm="100000">
                                          <p:val>
                                            <p:strVal val="#ppt_x"/>
                                          </p:val>
                                        </p:tav>
                                      </p:tavLst>
                                    </p:anim>
                                    <p:anim calcmode="lin" valueType="num">
                                      <p:cBhvr>
                                        <p:cTn id="19" dur="3000" fill="hold"/>
                                        <p:tgtEl>
                                          <p:spTgt spid="9"/>
                                        </p:tgtEl>
                                        <p:attrNameLst>
                                          <p:attrName>ppt_y</p:attrName>
                                        </p:attrNameLst>
                                      </p:cBhvr>
                                      <p:tavLst>
                                        <p:tav tm="0">
                                          <p:val>
                                            <p:strVal val="#ppt_y-#ppt_h/2"/>
                                          </p:val>
                                        </p:tav>
                                        <p:tav tm="100000">
                                          <p:val>
                                            <p:strVal val="#ppt_y"/>
                                          </p:val>
                                        </p:tav>
                                      </p:tavLst>
                                    </p:anim>
                                    <p:anim calcmode="lin" valueType="num">
                                      <p:cBhvr>
                                        <p:cTn id="20" dur="3000" fill="hold"/>
                                        <p:tgtEl>
                                          <p:spTgt spid="9"/>
                                        </p:tgtEl>
                                        <p:attrNameLst>
                                          <p:attrName>ppt_w</p:attrName>
                                        </p:attrNameLst>
                                      </p:cBhvr>
                                      <p:tavLst>
                                        <p:tav tm="0">
                                          <p:val>
                                            <p:strVal val="#ppt_w"/>
                                          </p:val>
                                        </p:tav>
                                        <p:tav tm="100000">
                                          <p:val>
                                            <p:strVal val="#ppt_w"/>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4 Caja rejistradora NC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gran noria es una de las atracciones que más llaman la atención de los visitantes, por el módico precio de cuatro </a:t>
            </a:r>
            <a:r>
              <a:rPr lang="es-ES" i="1" dirty="0" err="1" smtClean="0">
                <a:effectLst>
                  <a:glow rad="101600">
                    <a:srgbClr val="C00000">
                      <a:alpha val="60000"/>
                    </a:srgbClr>
                  </a:glow>
                  <a:outerShdw blurRad="38100" dist="38100" dir="2700000" algn="tl">
                    <a:srgbClr val="000000">
                      <a:alpha val="43137"/>
                    </a:srgbClr>
                  </a:outerShdw>
                </a:effectLst>
              </a:rPr>
              <a:t>navicoins</a:t>
            </a:r>
            <a:r>
              <a:rPr lang="es-ES" i="1" dirty="0" smtClean="0">
                <a:effectLst>
                  <a:glow rad="101600">
                    <a:srgbClr val="C00000">
                      <a:alpha val="60000"/>
                    </a:srgbClr>
                  </a:glow>
                  <a:outerShdw blurRad="38100" dist="38100" dir="2700000" algn="tl">
                    <a:srgbClr val="000000">
                      <a:alpha val="43137"/>
                    </a:srgbClr>
                  </a:outerShdw>
                </a:effectLst>
              </a:rPr>
              <a:t> (7,20 euros) se puede disfrutar de diez minutos inolvidables con unas vistas panorámicas de todo el parque.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177800"/>
            <a:ext cx="8715375" cy="53594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415925"/>
            <a:ext cx="8153400" cy="4889500"/>
          </a:xfrm>
          <a:prstGeom prst="rect">
            <a:avLst/>
          </a:prstGeom>
          <a:solidFill>
            <a:schemeClr val="tx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lo general, todas las atracciones tienen un precio de entre un </a:t>
            </a:r>
            <a:r>
              <a:rPr lang="es-ES" i="1" dirty="0" err="1" smtClean="0">
                <a:effectLst>
                  <a:glow rad="101600">
                    <a:srgbClr val="C00000">
                      <a:alpha val="60000"/>
                    </a:srgbClr>
                  </a:glow>
                  <a:outerShdw blurRad="38100" dist="38100" dir="2700000" algn="tl">
                    <a:srgbClr val="000000">
                      <a:alpha val="43137"/>
                    </a:srgbClr>
                  </a:outerShdw>
                </a:effectLst>
              </a:rPr>
              <a:t>navicoin</a:t>
            </a:r>
            <a:r>
              <a:rPr lang="es-ES" i="1" dirty="0" smtClean="0">
                <a:effectLst>
                  <a:glow rad="101600">
                    <a:srgbClr val="C00000">
                      <a:alpha val="60000"/>
                    </a:srgbClr>
                  </a:glow>
                  <a:outerShdw blurRad="38100" dist="38100" dir="2700000" algn="tl">
                    <a:srgbClr val="000000">
                      <a:alpha val="43137"/>
                    </a:srgbClr>
                  </a:outerShdw>
                </a:effectLst>
              </a:rPr>
              <a:t> y cuatro. Para los menos aventureros, también hay mucho que ver y hacer, como por ejemplo disfrutar de la amplia variedad </a:t>
            </a:r>
            <a:r>
              <a:rPr lang="es-ES" i="1" dirty="0" err="1" smtClean="0">
                <a:effectLst>
                  <a:glow rad="101600">
                    <a:srgbClr val="C00000">
                      <a:alpha val="60000"/>
                    </a:srgbClr>
                  </a:glow>
                  <a:outerShdw blurRad="38100" dist="38100" dir="2700000" algn="tl">
                    <a:srgbClr val="000000">
                      <a:alpha val="43137"/>
                    </a:srgbClr>
                  </a:outerShdw>
                </a:effectLst>
              </a:rPr>
              <a:t>gastronómíca</a:t>
            </a:r>
            <a:r>
              <a:rPr lang="es-ES" i="1" dirty="0" smtClean="0">
                <a:effectLst>
                  <a:glow rad="101600">
                    <a:srgbClr val="C00000">
                      <a:alpha val="60000"/>
                    </a:srgbClr>
                  </a:glow>
                  <a:outerShdw blurRad="38100" dist="38100" dir="2700000" algn="tl">
                    <a:srgbClr val="000000">
                      <a:alpha val="43137"/>
                    </a:srgbClr>
                  </a:outerShdw>
                </a:effectLst>
              </a:rPr>
              <a:t> local e internacional disponible.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
                                        </p:tgtEl>
                                      </p:cBhvr>
                                    </p:animEffect>
                                  </p:childTnLst>
                                </p:cTn>
                              </p:par>
                              <p:par>
                                <p:cTn id="27" presetID="33" presetClass="emph" presetSubtype="0" fill="remove" nodeType="withEffect">
                                  <p:stCondLst>
                                    <p:cond delay="0"/>
                                  </p:stCondLst>
                                  <p:childTnLst>
                                    <p:animClr clrSpc="rgb" dir="cw">
                                      <p:cBhvr override="childStyle">
                                        <p:cTn id="28" dur="1000" accel="50000" autoRev="1" fill="hold" tmFilter="0, 0; .33333, 1; 1, 1">
                                          <p:stCondLst>
                                            <p:cond delay="0"/>
                                          </p:stCondLst>
                                        </p:cTn>
                                        <p:tgtEl>
                                          <p:spTgt spid="4"/>
                                        </p:tgtEl>
                                        <p:attrNameLst>
                                          <p:attrName>style.color</p:attrName>
                                        </p:attrNameLst>
                                      </p:cBhvr>
                                      <p:to>
                                        <a:schemeClr val="accent2"/>
                                      </p:to>
                                    </p:animClr>
                                    <p:animClr clrSpc="rgb" dir="cw">
                                      <p:cBhvr>
                                        <p:cTn id="29" dur="1000" accel="50000" autoRev="1" fill="hold" tmFilter="0, 0; .33333, 1; 1, 1">
                                          <p:stCondLst>
                                            <p:cond delay="0"/>
                                          </p:stCondLst>
                                        </p:cTn>
                                        <p:tgtEl>
                                          <p:spTgt spid="4"/>
                                        </p:tgtEl>
                                        <p:attrNameLst>
                                          <p:attrName>fillcolor</p:attrName>
                                        </p:attrNameLst>
                                      </p:cBhvr>
                                      <p:to>
                                        <a:schemeClr val="accent2"/>
                                      </p:to>
                                    </p:animClr>
                                    <p:set>
                                      <p:cBhvr>
                                        <p:cTn id="30" dur="2000" fill="hold"/>
                                        <p:tgtEl>
                                          <p:spTgt spid="4"/>
                                        </p:tgtEl>
                                        <p:attrNameLst>
                                          <p:attrName>fill.type</p:attrName>
                                        </p:attrNameLst>
                                      </p:cBhvr>
                                      <p:to>
                                        <p:strVal val="solid"/>
                                      </p:to>
                                    </p:set>
                                    <p:set>
                                      <p:cBhvr>
                                        <p:cTn id="31" dur="2000" fill="hold"/>
                                        <p:tgtEl>
                                          <p:spTgt spid="4"/>
                                        </p:tgtEl>
                                        <p:attrNameLst>
                                          <p:attrName>fill.on</p:attrName>
                                        </p:attrNameLst>
                                      </p:cBhvr>
                                      <p:to>
                                        <p:strVal val="true"/>
                                      </p:to>
                                    </p:set>
                                    <p:animScale>
                                      <p:cBhvr>
                                        <p:cTn id="32" dur="1000" accel="50000" autoRev="1" fill="hold" tmFilter="0, 0; .33333, 1; 1, 1">
                                          <p:stCondLst>
                                            <p:cond delay="0"/>
                                          </p:stCondLst>
                                        </p:cTn>
                                        <p:tgtEl>
                                          <p:spTgt spid="4"/>
                                        </p:tgtEl>
                                      </p:cBhvr>
                                      <p:from x="100000" y="100000"/>
                                      <p:to x="100000" y="140000"/>
                                    </p:animScale>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4">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amantes de la cerveza alemana hay un espacio en el que se podrá celebrar el </a:t>
            </a:r>
            <a:r>
              <a:rPr lang="es-ES" i="1" dirty="0" err="1" smtClean="0">
                <a:effectLst>
                  <a:glow rad="101600">
                    <a:srgbClr val="C00000">
                      <a:alpha val="60000"/>
                    </a:srgbClr>
                  </a:glow>
                  <a:outerShdw blurRad="38100" dist="38100" dir="2700000" algn="tl">
                    <a:srgbClr val="000000">
                      <a:alpha val="43137"/>
                    </a:srgbClr>
                  </a:outerShdw>
                </a:effectLst>
              </a:rPr>
              <a:t>Oktoberfest</a:t>
            </a:r>
            <a:r>
              <a:rPr lang="es-ES" i="1" dirty="0" smtClean="0">
                <a:effectLst>
                  <a:glow rad="101600">
                    <a:srgbClr val="C00000">
                      <a:alpha val="60000"/>
                    </a:srgbClr>
                  </a:glow>
                  <a:outerShdw blurRad="38100" dist="38100" dir="2700000" algn="tl">
                    <a:srgbClr val="000000">
                      <a:alpha val="43137"/>
                    </a:srgbClr>
                  </a:outerShdw>
                </a:effectLst>
              </a:rPr>
              <a:t> hasta el 6 de enero, música alemana, decoración típica y también una amplia selección de platos típicos para acompañar unas birras.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8-04-south-street-seaport-w120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217488"/>
            <a:ext cx="8785225" cy="5280025"/>
          </a:xfrm>
          <a:prstGeom prst="rect">
            <a:avLst/>
          </a:prstGeom>
          <a:solidFill>
            <a:schemeClr val="tx1">
              <a:lumMod val="8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517525"/>
            <a:ext cx="8247063" cy="4740275"/>
          </a:xfrm>
          <a:prstGeom prst="rect">
            <a:avLst/>
          </a:prstGeom>
          <a:solidFill>
            <a:schemeClr val="tx1">
              <a:lumMod val="9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513684"/>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Dejando atrás el área gastronómica, los asistentes también pueden disfrutar de espectáculos únicos, como el Ice Festival, Los 3 Reyes Magos, la Casa de la Navidad y los Monólogos de Navidad.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3000"/>
                                        <p:tgtEl>
                                          <p:spTgt spid="4"/>
                                        </p:tgtEl>
                                      </p:cBhvr>
                                    </p:animEffect>
                                    <p:anim calcmode="lin" valueType="num">
                                      <p:cBhvr>
                                        <p:cTn id="17" dur="3000" fill="hold"/>
                                        <p:tgtEl>
                                          <p:spTgt spid="4"/>
                                        </p:tgtEl>
                                        <p:attrNameLst>
                                          <p:attrName>style.rotation</p:attrName>
                                        </p:attrNameLst>
                                      </p:cBhvr>
                                      <p:tavLst>
                                        <p:tav tm="0">
                                          <p:val>
                                            <p:fltVal val="720"/>
                                          </p:val>
                                        </p:tav>
                                        <p:tav tm="100000">
                                          <p:val>
                                            <p:fltVal val="0"/>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3000" fill="hold"/>
                                        <p:tgtEl>
                                          <p:spTgt spid="4"/>
                                        </p:tgtEl>
                                        <p:attrNameLst>
                                          <p:attrName>ppt_y</p:attrName>
                                        </p:attrNameLst>
                                      </p:cBhvr>
                                      <p:tavLst>
                                        <p:tav tm="0">
                                          <p:val>
                                            <p:strVal val="#ppt_y"/>
                                          </p:val>
                                        </p:tav>
                                        <p:tav tm="100000">
                                          <p:val>
                                            <p:strVal val="#ppt_y"/>
                                          </p:val>
                                        </p:tav>
                                      </p:tavLst>
                                    </p:anim>
                                  </p:childTnLst>
                                </p:cTn>
                              </p:par>
                              <p:par>
                                <p:cTn id="26" presetID="55"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ppt_w*0.70"/>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animEffect transition="in" filter="fade">
                                      <p:cBhvr>
                                        <p:cTn id="30" dur="2000"/>
                                        <p:tgtEl>
                                          <p:spTgt spid="4"/>
                                        </p:tgtEl>
                                      </p:cBhvr>
                                    </p:animEffect>
                                  </p:childTnLst>
                                </p:cTn>
                              </p:par>
                            </p:childTnLst>
                          </p:cTn>
                        </p:par>
                        <p:par>
                          <p:cTn id="31" fill="hold">
                            <p:stCondLst>
                              <p:cond delay="4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4999"/>
          </a:xfrm>
        </p:spPr>
      </p:pic>
      <p:pic>
        <p:nvPicPr>
          <p:cNvPr id="9" name="Picture 8" descr="a2.JPG"/>
          <p:cNvPicPr>
            <a:picLocks noChangeAspect="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sp>
        <p:nvSpPr>
          <p:cNvPr id="5" name="4 CuadroTexto"/>
          <p:cNvSpPr txBox="1"/>
          <p:nvPr/>
        </p:nvSpPr>
        <p:spPr>
          <a:xfrm>
            <a:off x="899592" y="4873724"/>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Camino de Belén: el Belén más grande de España con un grandioso recorrido a escala real en el que podrás adentrarte y pasear.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comb/>
      </p:transition>
    </mc:Choice>
    <mc:Fallback xmlns="">
      <p:transition spd="slow" advTm="1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3000"/>
                                        <p:tgtEl>
                                          <p:spTgt spid="8"/>
                                        </p:tgtEl>
                                      </p:cBhvr>
                                    </p:animEffect>
                                  </p:childTnLst>
                                </p:cTn>
                              </p:par>
                              <p:par>
                                <p:cTn id="8" presetID="37"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3000"/>
                                        <p:tgtEl>
                                          <p:spTgt spid="8"/>
                                        </p:tgtEl>
                                      </p:cBhvr>
                                    </p:animEffect>
                                    <p:anim calcmode="lin" valueType="num">
                                      <p:cBhvr>
                                        <p:cTn id="11" dur="3000" fill="hold"/>
                                        <p:tgtEl>
                                          <p:spTgt spid="8"/>
                                        </p:tgtEl>
                                        <p:attrNameLst>
                                          <p:attrName>ppt_x</p:attrName>
                                        </p:attrNameLst>
                                      </p:cBhvr>
                                      <p:tavLst>
                                        <p:tav tm="0">
                                          <p:val>
                                            <p:strVal val="#ppt_x"/>
                                          </p:val>
                                        </p:tav>
                                        <p:tav tm="100000">
                                          <p:val>
                                            <p:strVal val="#ppt_x"/>
                                          </p:val>
                                        </p:tav>
                                      </p:tavLst>
                                    </p:anim>
                                    <p:anim calcmode="lin" valueType="num">
                                      <p:cBhvr>
                                        <p:cTn id="12" dur="2700" decel="100000" fill="hold"/>
                                        <p:tgtEl>
                                          <p:spTgt spid="8"/>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8"/>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3000"/>
                                        <p:tgtEl>
                                          <p:spTgt spid="9"/>
                                        </p:tgtEl>
                                      </p:cBhvr>
                                    </p:animEffect>
                                  </p:childTnLst>
                                </p:cTn>
                              </p:par>
                              <p:par>
                                <p:cTn id="17" presetID="37"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0"/>
                                        <p:tgtEl>
                                          <p:spTgt spid="9"/>
                                        </p:tgtEl>
                                      </p:cBhvr>
                                    </p:animEffect>
                                    <p:anim calcmode="lin" valueType="num">
                                      <p:cBhvr>
                                        <p:cTn id="20" dur="3000" fill="hold"/>
                                        <p:tgtEl>
                                          <p:spTgt spid="9"/>
                                        </p:tgtEl>
                                        <p:attrNameLst>
                                          <p:attrName>ppt_x</p:attrName>
                                        </p:attrNameLst>
                                      </p:cBhvr>
                                      <p:tavLst>
                                        <p:tav tm="0">
                                          <p:val>
                                            <p:strVal val="#ppt_x"/>
                                          </p:val>
                                        </p:tav>
                                        <p:tav tm="100000">
                                          <p:val>
                                            <p:strVal val="#ppt_x"/>
                                          </p:val>
                                        </p:tav>
                                      </p:tavLst>
                                    </p:anim>
                                    <p:anim calcmode="lin" valueType="num">
                                      <p:cBhvr>
                                        <p:cTn id="21" dur="2700" decel="100000" fill="hold"/>
                                        <p:tgtEl>
                                          <p:spTgt spid="9"/>
                                        </p:tgtEl>
                                        <p:attrNameLst>
                                          <p:attrName>ppt_y</p:attrName>
                                        </p:attrNameLst>
                                      </p:cBhvr>
                                      <p:tavLst>
                                        <p:tav tm="0">
                                          <p:val>
                                            <p:strVal val="#ppt_y+1"/>
                                          </p:val>
                                        </p:tav>
                                        <p:tav tm="100000">
                                          <p:val>
                                            <p:strVal val="#ppt_y-.03"/>
                                          </p:val>
                                        </p:tav>
                                      </p:tavLst>
                                    </p:anim>
                                    <p:anim calcmode="lin" valueType="num">
                                      <p:cBhvr>
                                        <p:cTn id="22" dur="300" accel="100000" fill="hold">
                                          <p:stCondLst>
                                            <p:cond delay="2700"/>
                                          </p:stCondLst>
                                        </p:cTn>
                                        <p:tgtEl>
                                          <p:spTgt spid="9"/>
                                        </p:tgtEl>
                                        <p:attrNameLst>
                                          <p:attrName>ppt_y</p:attrName>
                                        </p:attrNameLst>
                                      </p:cBhvr>
                                      <p:tavLst>
                                        <p:tav tm="0">
                                          <p:val>
                                            <p:strVal val="#ppt_y-.03"/>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591-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206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576"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a partir de las 18.00 las luces se encienden por todo el recinto y convierten el paso de los visitantes por las Mágicas Navidades en una experiencia mucho más fantasiosa.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gallery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6143-1024x768-reflection.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28625" y="298450"/>
            <a:ext cx="8367713" cy="52451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4213" y="536575"/>
            <a:ext cx="7816850" cy="4762500"/>
          </a:xfrm>
          <a:prstGeom prst="rect">
            <a:avLst/>
          </a:prstGeom>
          <a:solidFill>
            <a:schemeClr val="accent3">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3568"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se vuelve menos mágica cuando deja un agujero en la cartera, aunque este parque temático se ha convertido en un referente a nivel nacional e internacional.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233-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es la primera Capital Europea de la Navidad y sus Navidades han sido declaradas Fiesta de Interés Turístico por su “calidad, originalidad y acervo cultural”, aunque no esté hecha para todos los bolsillos. Ilusión y fantasía, solo al alcance de algunos.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6259730_1f0c6bde93_b.jpg"/>
          <p:cNvPicPr>
            <a:picLocks noChangeAspect="1"/>
          </p:cNvPicPr>
          <p:nvPr/>
        </p:nvPicPr>
        <p:blipFill>
          <a:blip r:embed="rId2" cstate="print"/>
          <a:stretch>
            <a:fillRect/>
          </a:stretch>
        </p:blipFill>
        <p:spPr bwMode="auto">
          <a:xfrm>
            <a:off x="0"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C00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157163"/>
            <a:ext cx="8785225" cy="5400675"/>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68313" y="336550"/>
            <a:ext cx="8280400" cy="4981575"/>
          </a:xfrm>
          <a:prstGeom prst="rect">
            <a:avLst/>
          </a:prstGeom>
          <a:solidFill>
            <a:schemeClr val="accent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576"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a:t>
            </a:r>
            <a:r>
              <a:rPr lang="es-ES" b="1" i="1" dirty="0" smtClean="0">
                <a:effectLst>
                  <a:glow rad="101600">
                    <a:srgbClr val="C00000">
                      <a:alpha val="60000"/>
                    </a:srgbClr>
                  </a:glow>
                  <a:outerShdw blurRad="38100" dist="38100" dir="2700000" algn="tl">
                    <a:srgbClr val="000000">
                      <a:alpha val="43137"/>
                    </a:srgbClr>
                  </a:outerShdw>
                </a:effectLst>
              </a:rPr>
              <a:t> Navidad de Torrejón de </a:t>
            </a:r>
            <a:r>
              <a:rPr lang="es-ES" b="1" i="1" dirty="0" err="1" smtClean="0">
                <a:effectLst>
                  <a:glow rad="101600">
                    <a:srgbClr val="C00000">
                      <a:alpha val="60000"/>
                    </a:srgbClr>
                  </a:glow>
                  <a:outerShdw blurRad="38100" dist="38100" dir="2700000" algn="tl">
                    <a:srgbClr val="000000">
                      <a:alpha val="43137"/>
                    </a:srgbClr>
                  </a:outerShdw>
                </a:effectLst>
              </a:rPr>
              <a:t>Ardoz</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es uno de los planes familiares más molones de la capital española. Sus </a:t>
            </a:r>
            <a:r>
              <a:rPr lang="es-ES" b="1" i="1" dirty="0" smtClean="0">
                <a:effectLst>
                  <a:glow rad="101600">
                    <a:srgbClr val="C00000">
                      <a:alpha val="60000"/>
                    </a:srgbClr>
                  </a:glow>
                  <a:outerShdw blurRad="38100" dist="38100" dir="2700000" algn="tl">
                    <a:srgbClr val="000000">
                      <a:alpha val="43137"/>
                    </a:srgbClr>
                  </a:outerShdw>
                </a:effectLst>
              </a:rPr>
              <a:t>Mágicas Navidades</a:t>
            </a:r>
            <a:r>
              <a:rPr lang="es-ES" i="1" dirty="0" smtClean="0">
                <a:effectLst>
                  <a:glow rad="101600">
                    <a:srgbClr val="C00000">
                      <a:alpha val="60000"/>
                    </a:srgbClr>
                  </a:glow>
                  <a:outerShdw blurRad="38100" dist="38100" dir="2700000" algn="tl">
                    <a:srgbClr val="000000">
                      <a:alpha val="43137"/>
                    </a:srgbClr>
                  </a:outerShdw>
                </a:effectLst>
              </a:rPr>
              <a:t> y su </a:t>
            </a:r>
            <a:r>
              <a:rPr lang="es-ES" b="1" i="1" dirty="0" smtClean="0">
                <a:effectLst>
                  <a:glow rad="101600">
                    <a:srgbClr val="C00000">
                      <a:alpha val="60000"/>
                    </a:srgbClr>
                  </a:glow>
                  <a:outerShdw blurRad="38100" dist="38100" dir="2700000" algn="tl">
                    <a:srgbClr val="000000">
                      <a:alpha val="43137"/>
                    </a:srgbClr>
                  </a:outerShdw>
                </a:effectLst>
              </a:rPr>
              <a:t>Parque de la Navidad</a:t>
            </a:r>
            <a:r>
              <a:rPr lang="es-ES" i="1" dirty="0" smtClean="0">
                <a:effectLst>
                  <a:glow rad="101600">
                    <a:srgbClr val="C00000">
                      <a:alpha val="60000"/>
                    </a:srgbClr>
                  </a:glow>
                  <a:outerShdw blurRad="38100" dist="38100" dir="2700000" algn="tl">
                    <a:srgbClr val="000000">
                      <a:alpha val="43137"/>
                    </a:srgbClr>
                  </a:outerShdw>
                </a:effectLst>
              </a:rPr>
              <a:t> son un sueño mágico para cualquier niño.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fotos.diariosur.es/200911/chianty.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fotos.diariosur.es/200911/chianty.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971600" y="4657700"/>
            <a:ext cx="720080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espacio único de </a:t>
            </a:r>
            <a:r>
              <a:rPr lang="es-ES" b="1" i="1" dirty="0" smtClean="0">
                <a:effectLst>
                  <a:glow rad="101600">
                    <a:srgbClr val="C00000">
                      <a:alpha val="60000"/>
                    </a:srgbClr>
                  </a:glow>
                  <a:outerShdw blurRad="38100" dist="38100" dir="2700000" algn="tl">
                    <a:srgbClr val="000000">
                      <a:alpha val="43137"/>
                    </a:srgbClr>
                  </a:outerShdw>
                </a:effectLst>
              </a:rPr>
              <a:t>más de 100.000 metros cuadrados</a:t>
            </a:r>
            <a:r>
              <a:rPr lang="es-ES" i="1" dirty="0" smtClean="0">
                <a:effectLst>
                  <a:glow rad="101600">
                    <a:srgbClr val="C00000">
                      <a:alpha val="60000"/>
                    </a:srgbClr>
                  </a:glow>
                  <a:outerShdw blurRad="38100" dist="38100" dir="2700000" algn="tl">
                    <a:srgbClr val="000000">
                      <a:alpha val="43137"/>
                    </a:srgbClr>
                  </a:outerShdw>
                </a:effectLst>
              </a:rPr>
              <a:t> en los que disfrutar y sorprenderte con la magia de la navidad.</a:t>
            </a:r>
          </a:p>
          <a:p>
            <a:r>
              <a:rPr lang="es-ES" i="1" dirty="0" smtClean="0">
                <a:effectLst>
                  <a:glow rad="101600">
                    <a:srgbClr val="C00000">
                      <a:alpha val="60000"/>
                    </a:srgbClr>
                  </a:glow>
                  <a:outerShdw blurRad="38100" dist="38100" dir="2700000" algn="tl">
                    <a:srgbClr val="000000">
                      <a:alpha val="43137"/>
                    </a:srgbClr>
                  </a:outerShdw>
                </a:effectLst>
              </a:rPr>
              <a:t>¡El año pasado lo visitaron más de un millón de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win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linds(horizontal)">
                                      <p:cBhvr>
                                        <p:cTn id="7" dur="3000"/>
                                        <p:tgtEl>
                                          <p:spTgt spid="5222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0871-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6 Estanque de Paseo Recolet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favorecer que todas las familias visiten el Parque Mágicas Navidades, se celebra el </a:t>
            </a:r>
            <a:r>
              <a:rPr lang="es-ES" b="1" i="1" dirty="0" smtClean="0">
                <a:effectLst>
                  <a:glow rad="101600">
                    <a:srgbClr val="C00000">
                      <a:alpha val="60000"/>
                    </a:srgbClr>
                  </a:glow>
                  <a:outerShdw blurRad="38100" dist="38100" dir="2700000" algn="tl">
                    <a:srgbClr val="000000">
                      <a:alpha val="43137"/>
                    </a:srgbClr>
                  </a:outerShdw>
                </a:effectLst>
              </a:rPr>
              <a:t>Día de la Familia</a:t>
            </a:r>
            <a:r>
              <a:rPr lang="es-ES" i="1" dirty="0" smtClean="0">
                <a:effectLst>
                  <a:glow rad="101600">
                    <a:srgbClr val="C00000">
                      <a:alpha val="60000"/>
                    </a:srgbClr>
                  </a:glow>
                  <a:outerShdw blurRad="38100" dist="38100" dir="2700000" algn="tl">
                    <a:srgbClr val="000000">
                      <a:alpha val="43137"/>
                    </a:srgbClr>
                  </a:outerShdw>
                </a:effectLst>
              </a:rPr>
              <a:t> los días 12, 13, 19 y 20 de diciembre con </a:t>
            </a:r>
            <a:r>
              <a:rPr lang="es-ES" b="1" i="1" dirty="0" smtClean="0">
                <a:effectLst>
                  <a:glow rad="101600">
                    <a:srgbClr val="C00000">
                      <a:alpha val="60000"/>
                    </a:srgbClr>
                  </a:glow>
                  <a:outerShdw blurRad="38100" dist="38100" dir="2700000" algn="tl">
                    <a:srgbClr val="000000">
                      <a:alpha val="43137"/>
                    </a:srgbClr>
                  </a:outerShdw>
                </a:effectLst>
              </a:rPr>
              <a:t>entrada gratuita</a:t>
            </a:r>
            <a:r>
              <a:rPr lang="es-ES" i="1" dirty="0" smtClean="0">
                <a:effectLst>
                  <a:glow rad="101600">
                    <a:srgbClr val="C00000">
                      <a:alpha val="60000"/>
                    </a:srgbClr>
                  </a:glow>
                  <a:outerShdw blurRad="38100" dist="38100" dir="2700000" algn="tl">
                    <a:srgbClr val="000000">
                      <a:alpha val="43137"/>
                    </a:srgbClr>
                  </a:outerShdw>
                </a:effectLst>
              </a:rPr>
              <a:t> al parque y descuentos especiales en sus experiencias.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3000"/>
                                        <p:tgtEl>
                                          <p:spTgt spid="6"/>
                                        </p:tgtEl>
                                      </p:cBhvr>
                                    </p:animEffect>
                                    <p:anim calcmode="lin" valueType="num">
                                      <p:cBhvr>
                                        <p:cTn id="10" dur="3000"/>
                                        <p:tgtEl>
                                          <p:spTgt spid="6"/>
                                        </p:tgtEl>
                                        <p:attrNameLst>
                                          <p:attrName>style.rotation</p:attrName>
                                        </p:attrNameLst>
                                      </p:cBhvr>
                                      <p:tavLst>
                                        <p:tav tm="0">
                                          <p:val>
                                            <p:fltVal val="0"/>
                                          </p:val>
                                        </p:tav>
                                        <p:tav tm="100000">
                                          <p:val>
                                            <p:fltVal val="720"/>
                                          </p:val>
                                        </p:tav>
                                      </p:tavLst>
                                    </p:anim>
                                    <p:anim calcmode="lin" valueType="num">
                                      <p:cBhvr>
                                        <p:cTn id="11" dur="3000"/>
                                        <p:tgtEl>
                                          <p:spTgt spid="6"/>
                                        </p:tgtEl>
                                        <p:attrNameLst>
                                          <p:attrName>ppt_h</p:attrName>
                                        </p:attrNameLst>
                                      </p:cBhvr>
                                      <p:tavLst>
                                        <p:tav tm="0">
                                          <p:val>
                                            <p:strVal val="ppt_h"/>
                                          </p:val>
                                        </p:tav>
                                        <p:tav tm="100000">
                                          <p:val>
                                            <p:fltVal val="0"/>
                                          </p:val>
                                        </p:tav>
                                      </p:tavLst>
                                    </p:anim>
                                    <p:anim calcmode="lin" valueType="num">
                                      <p:cBhvr>
                                        <p:cTn id="12" dur="3000"/>
                                        <p:tgtEl>
                                          <p:spTgt spid="6"/>
                                        </p:tgtEl>
                                        <p:attrNameLst>
                                          <p:attrName>ppt_w</p:attrName>
                                        </p:attrNameLst>
                                      </p:cBhvr>
                                      <p:tavLst>
                                        <p:tav tm="0">
                                          <p:val>
                                            <p:strVal val="ppt_w"/>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3000"/>
                                        <p:tgtEl>
                                          <p:spTgt spid="4"/>
                                        </p:tgtEl>
                                      </p:cBhvr>
                                    </p:animEffect>
                                  </p:childTnLst>
                                </p:cTn>
                              </p:par>
                              <p:par>
                                <p:cTn id="21" presetID="3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3000"/>
                                        <p:tgtEl>
                                          <p:spTgt spid="4"/>
                                        </p:tgtEl>
                                      </p:cBhvr>
                                    </p:animEffect>
                                    <p:anim calcmode="lin" valueType="num">
                                      <p:cBhvr>
                                        <p:cTn id="24" dur="3000" fill="hold"/>
                                        <p:tgtEl>
                                          <p:spTgt spid="4"/>
                                        </p:tgtEl>
                                        <p:attrNameLst>
                                          <p:attrName>style.rotation</p:attrName>
                                        </p:attrNameLst>
                                      </p:cBhvr>
                                      <p:tavLst>
                                        <p:tav tm="0">
                                          <p:val>
                                            <p:fltVal val="720"/>
                                          </p:val>
                                        </p:tav>
                                        <p:tav tm="100000">
                                          <p:val>
                                            <p:fltVal val="0"/>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anim calcmode="lin" valueType="num">
                                      <p:cBhvr>
                                        <p:cTn id="26" dur="3000" fill="hold"/>
                                        <p:tgtEl>
                                          <p:spTgt spid="4"/>
                                        </p:tgtEl>
                                        <p:attrNameLst>
                                          <p:attrName>ppt_w</p:attrName>
                                        </p:attrNameLst>
                                      </p:cBhvr>
                                      <p:tavLst>
                                        <p:tav tm="0">
                                          <p:val>
                                            <p:fltVal val="0"/>
                                          </p:val>
                                        </p:tav>
                                        <p:tav tm="100000">
                                          <p:val>
                                            <p:strVal val="#ppt_w"/>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9" name="Picture 8" descr="a2.JPG"/>
          <p:cNvPicPr>
            <a:picLocks noChangeAspect="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10" name="Picture 9"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1" name="Picture 10" descr="a4.JPG"/>
          <p:cNvPicPr>
            <a:picLocks noChangeAspect="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pic>
        <p:nvPicPr>
          <p:cNvPr id="7" name="Picture 4" descr="http://i.mota.ru/towns/img/towns_330.jpg"/>
          <p:cNvPicPr>
            <a:picLocks noChangeAspect="1" noChangeArrowheads="1"/>
          </p:cNvPicPr>
          <p:nvPr/>
        </p:nvPicPr>
        <p:blipFill>
          <a:blip r:embed="rId2" cstate="print"/>
          <a:stretch>
            <a:fillRect/>
          </a:stretch>
        </p:blipFill>
        <p:spPr bwMode="auto">
          <a:xfrm>
            <a:off x="0" y="0"/>
            <a:ext cx="9144000" cy="5715000"/>
          </a:xfrm>
          <a:prstGeom prst="rect">
            <a:avLst/>
          </a:prstGeom>
          <a:solidFill>
            <a:schemeClr val="tx2">
              <a:lumMod val="50000"/>
              <a:alpha val="67000"/>
            </a:schemeClr>
          </a:solidFill>
          <a:ln w="9525">
            <a:noFill/>
            <a:miter lim="800000"/>
            <a:headEnd/>
            <a:tailEnd/>
          </a:ln>
        </p:spPr>
      </p:pic>
      <p:sp>
        <p:nvSpPr>
          <p:cNvPr id="31751" name="11 CuadroTexto"/>
          <p:cNvSpPr txBox="1">
            <a:spLocks noChangeArrowheads="1"/>
          </p:cNvSpPr>
          <p:nvPr/>
        </p:nvSpPr>
        <p:spPr bwMode="auto">
          <a:xfrm>
            <a:off x="6553200" y="4953000"/>
            <a:ext cx="46038" cy="369888"/>
          </a:xfrm>
          <a:prstGeom prst="rect">
            <a:avLst/>
          </a:prstGeom>
          <a:noFill/>
          <a:ln w="9525">
            <a:noFill/>
            <a:miter lim="800000"/>
            <a:headEnd/>
            <a:tailEnd/>
          </a:ln>
        </p:spPr>
        <p:txBody>
          <a:bodyPr>
            <a:spAutoFit/>
          </a:bodyPr>
          <a:lstStyle/>
          <a:p>
            <a:endParaRPr lang="es-ES">
              <a:latin typeface="Calibri" pitchFamily="34" charset="0"/>
            </a:endParaRPr>
          </a:p>
        </p:txBody>
      </p:sp>
      <p:sp>
        <p:nvSpPr>
          <p:cNvPr id="13" name="12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encontraremos dos norias, el Belén más grande de España, la 2ª edición de Ice Festival, el Festival de Linternas Asiáticas con más de 1 km. de luces y muchas más sorpresas.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out)">
                                      <p:cBhvr>
                                        <p:cTn id="14" dur="3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3000" fill="hold"/>
                                        <p:tgtEl>
                                          <p:spTgt spid="9"/>
                                        </p:tgtEl>
                                        <p:attrNameLst>
                                          <p:attrName>ppt_w</p:attrName>
                                        </p:attrNameLst>
                                      </p:cBhvr>
                                      <p:tavLst>
                                        <p:tav tm="0">
                                          <p:val>
                                            <p:fltVal val="0"/>
                                          </p:val>
                                        </p:tav>
                                        <p:tav tm="100000">
                                          <p:val>
                                            <p:strVal val="#ppt_w"/>
                                          </p:val>
                                        </p:tav>
                                      </p:tavLst>
                                    </p:anim>
                                    <p:anim calcmode="lin" valueType="num">
                                      <p:cBhvr>
                                        <p:cTn id="18" dur="3000" fill="hold"/>
                                        <p:tgtEl>
                                          <p:spTgt spid="9"/>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circle(out)">
                                      <p:cBhvr>
                                        <p:cTn id="21" dur="3000"/>
                                        <p:tgtEl>
                                          <p:spTgt spid="9"/>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fltVal val="0"/>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3000"/>
                                        <p:tgtEl>
                                          <p:spTgt spid="11"/>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circle(out)">
                                      <p:cBhvr>
                                        <p:cTn id="35" dur="3000"/>
                                        <p:tgtEl>
                                          <p:spTgt spid="10"/>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5151-svetik.jpg"/>
          <p:cNvPicPr>
            <a:picLocks noChangeAspect="1"/>
          </p:cNvPicPr>
          <p:nvPr/>
        </p:nvPicPr>
        <p:blipFill>
          <a:blip r:embed="rId2" cstate="print"/>
          <a:stretch>
            <a:fillRect/>
          </a:stretch>
        </p:blipFill>
        <p:spPr bwMode="auto">
          <a:xfrm>
            <a:off x="1" y="1588"/>
            <a:ext cx="9144000" cy="57118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357313" cy="5715000"/>
          </a:xfrm>
          <a:prstGeom prst="rect">
            <a:avLst/>
          </a:prstGeom>
          <a:solidFill>
            <a:srgbClr val="00206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357313" y="0"/>
            <a:ext cx="1357312" cy="5715000"/>
          </a:xfrm>
          <a:prstGeom prst="rect">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714625" y="0"/>
            <a:ext cx="1357313" cy="5715000"/>
          </a:xfrm>
          <a:prstGeom prst="rect">
            <a:avLst/>
          </a:prstGeom>
          <a:solidFill>
            <a:srgbClr val="00206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071938" y="0"/>
            <a:ext cx="1357312" cy="5715000"/>
          </a:xfrm>
          <a:prstGeom prst="rect">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429250" y="0"/>
            <a:ext cx="1357313" cy="5715000"/>
          </a:xfrm>
          <a:prstGeom prst="rect">
            <a:avLst/>
          </a:prstGeom>
          <a:solidFill>
            <a:srgbClr val="00206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786563" y="0"/>
            <a:ext cx="1214437" cy="5715000"/>
          </a:xfrm>
          <a:prstGeom prst="rect">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8001000" y="0"/>
            <a:ext cx="1143000" cy="5715000"/>
          </a:xfrm>
          <a:prstGeom prst="rect">
            <a:avLst/>
          </a:prstGeom>
          <a:solidFill>
            <a:srgbClr val="00206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Mágica estrenará diseño y espectáculo de la mano de la compañía italiana Mariano Light, que conforma un gran portal con motivos florales, una calle con guirnaldas y millones de Luces LED que se sincronizan con la música.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3000"/>
                                        <p:tgtEl>
                                          <p:spTgt spid="10"/>
                                        </p:tgtEl>
                                        <p:attrNameLst>
                                          <p:attrName>ppt_h</p:attrName>
                                        </p:attrNameLst>
                                      </p:cBhvr>
                                      <p:tavLst>
                                        <p:tav tm="0">
                                          <p:val>
                                            <p:strVal val="ppt_h"/>
                                          </p:val>
                                        </p:tav>
                                        <p:tav tm="100000">
                                          <p:val>
                                            <p:strVal val="ppt_h"/>
                                          </p:val>
                                        </p:tav>
                                      </p:tavLst>
                                    </p:anim>
                                    <p:anim calcmode="lin" valueType="num">
                                      <p:cBhvr>
                                        <p:cTn id="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3000"/>
                                        <p:tgtEl>
                                          <p:spTgt spid="11"/>
                                        </p:tgtEl>
                                        <p:attrNameLst>
                                          <p:attrName>ppt_h</p:attrName>
                                        </p:attrNameLst>
                                      </p:cBhvr>
                                      <p:tavLst>
                                        <p:tav tm="0">
                                          <p:val>
                                            <p:strVal val="ppt_h"/>
                                          </p:val>
                                        </p:tav>
                                        <p:tav tm="100000">
                                          <p:val>
                                            <p:strVal val="ppt_h"/>
                                          </p:val>
                                        </p:tav>
                                      </p:tavLst>
                                    </p:anim>
                                    <p:anim calcmode="lin" valueType="num">
                                      <p:cBhvr>
                                        <p:cTn id="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2999"/>
                                          </p:stCondLst>
                                        </p:cTn>
                                        <p:tgtEl>
                                          <p:spTgt spid="11"/>
                                        </p:tgtEl>
                                        <p:attrNameLst>
                                          <p:attrName>style.visibility</p:attrName>
                                        </p:attrNameLst>
                                      </p:cBhvr>
                                      <p:to>
                                        <p:strVal val="hidden"/>
                                      </p:to>
                                    </p:set>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fltVal val="0"/>
                                          </p:val>
                                        </p:tav>
                                        <p:tav tm="100000">
                                          <p:val>
                                            <p:strVal val="#ppt_w"/>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5000"/>
          </a:xfrm>
        </p:spPr>
      </p:pic>
      <p:sp>
        <p:nvSpPr>
          <p:cNvPr id="4" name="3 CuadroTexto"/>
          <p:cNvSpPr txBox="1"/>
          <p:nvPr/>
        </p:nvSpPr>
        <p:spPr>
          <a:xfrm>
            <a:off x="68356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habrá una espectacular pista de hielo que se instalará sobre el lago del Parque de Ocio, de manera que la ciudad contará estas Navidades con dos pistas, una en la Plaza de España y otra en el Parque Mágicas Navidades.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0-#ppt_h/2"/>
                                          </p:val>
                                        </p:tav>
                                        <p:tav tm="100000">
                                          <p:val>
                                            <p:strVal val="#ppt_y"/>
                                          </p:val>
                                        </p:tav>
                                      </p:tavLst>
                                    </p:anim>
                                  </p:childTnLst>
                                </p:cTn>
                              </p:par>
                              <p:par>
                                <p:cTn id="9" presetID="5" presetClass="entr" presetSubtype="5"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heckerboard(down)">
                                      <p:cBhvr>
                                        <p:cTn id="11" dur="3000"/>
                                        <p:tgtEl>
                                          <p:spTgt spid="8"/>
                                        </p:tgtEl>
                                      </p:cBhvr>
                                    </p:animEffect>
                                  </p:childTnLst>
                                </p:cTn>
                              </p:par>
                              <p:par>
                                <p:cTn id="12" presetID="49" presetClass="entr" presetSubtype="0" decel="10000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fltVal val="0"/>
                                          </p:val>
                                        </p:tav>
                                        <p:tav tm="100000">
                                          <p:val>
                                            <p:strVal val="#ppt_w"/>
                                          </p:val>
                                        </p:tav>
                                      </p:tavLst>
                                    </p:anim>
                                    <p:anim calcmode="lin" valueType="num">
                                      <p:cBhvr>
                                        <p:cTn id="15" dur="3000" fill="hold"/>
                                        <p:tgtEl>
                                          <p:spTgt spid="8"/>
                                        </p:tgtEl>
                                        <p:attrNameLst>
                                          <p:attrName>ppt_h</p:attrName>
                                        </p:attrNameLst>
                                      </p:cBhvr>
                                      <p:tavLst>
                                        <p:tav tm="0">
                                          <p:val>
                                            <p:fltVal val="0"/>
                                          </p:val>
                                        </p:tav>
                                        <p:tav tm="100000">
                                          <p:val>
                                            <p:strVal val="#ppt_h"/>
                                          </p:val>
                                        </p:tav>
                                      </p:tavLst>
                                    </p:anim>
                                    <p:anim calcmode="lin" valueType="num">
                                      <p:cBhvr>
                                        <p:cTn id="16" dur="3000" fill="hold"/>
                                        <p:tgtEl>
                                          <p:spTgt spid="8"/>
                                        </p:tgtEl>
                                        <p:attrNameLst>
                                          <p:attrName>style.rotation</p:attrName>
                                        </p:attrNameLst>
                                      </p:cBhvr>
                                      <p:tavLst>
                                        <p:tav tm="0">
                                          <p:val>
                                            <p:fltVal val="360"/>
                                          </p:val>
                                        </p:tav>
                                        <p:tav tm="100000">
                                          <p:val>
                                            <p:fltVal val="0"/>
                                          </p:val>
                                        </p:tav>
                                      </p:tavLst>
                                    </p:anim>
                                    <p:animEffect transition="in" filter="fade">
                                      <p:cBhvr>
                                        <p:cTn id="17" dur="3000"/>
                                        <p:tgtEl>
                                          <p:spTgt spid="8"/>
                                        </p:tgtEl>
                                      </p:cBhvr>
                                    </p:animEffect>
                                  </p:childTnLst>
                                </p:cTn>
                              </p:par>
                              <p:par>
                                <p:cTn id="18" presetID="2" presetClass="entr" presetSubtype="12"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3000" fill="hold"/>
                                        <p:tgtEl>
                                          <p:spTgt spid="9"/>
                                        </p:tgtEl>
                                        <p:attrNameLst>
                                          <p:attrName>ppt_x</p:attrName>
                                        </p:attrNameLst>
                                      </p:cBhvr>
                                      <p:tavLst>
                                        <p:tav tm="0">
                                          <p:val>
                                            <p:strVal val="0-#ppt_w/2"/>
                                          </p:val>
                                        </p:tav>
                                        <p:tav tm="100000">
                                          <p:val>
                                            <p:strVal val="#ppt_x"/>
                                          </p:val>
                                        </p:tav>
                                      </p:tavLst>
                                    </p:anim>
                                    <p:anim calcmode="lin" valueType="num">
                                      <p:cBhvr additive="base">
                                        <p:cTn id="21" dur="3000" fill="hold"/>
                                        <p:tgtEl>
                                          <p:spTgt spid="9"/>
                                        </p:tgtEl>
                                        <p:attrNameLst>
                                          <p:attrName>ppt_y</p:attrName>
                                        </p:attrNameLst>
                                      </p:cBhvr>
                                      <p:tavLst>
                                        <p:tav tm="0">
                                          <p:val>
                                            <p:strVal val="1+#ppt_h/2"/>
                                          </p:val>
                                        </p:tav>
                                        <p:tav tm="100000">
                                          <p:val>
                                            <p:strVal val="#ppt_y"/>
                                          </p:val>
                                        </p:tav>
                                      </p:tavLst>
                                    </p:anim>
                                  </p:childTnLst>
                                </p:cTn>
                              </p:par>
                              <p:par>
                                <p:cTn id="22" presetID="5"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heckerboard(across)">
                                      <p:cBhvr>
                                        <p:cTn id="24" dur="3000"/>
                                        <p:tgtEl>
                                          <p:spTgt spid="9"/>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fltVal val="0"/>
                                          </p:val>
                                        </p:tav>
                                        <p:tav tm="100000">
                                          <p:val>
                                            <p:strVal val="#ppt_h"/>
                                          </p:val>
                                        </p:tav>
                                      </p:tavLst>
                                    </p:anim>
                                    <p:anim calcmode="lin" valueType="num">
                                      <p:cBhvr>
                                        <p:cTn id="29" dur="3000" fill="hold"/>
                                        <p:tgtEl>
                                          <p:spTgt spid="9"/>
                                        </p:tgtEl>
                                        <p:attrNameLst>
                                          <p:attrName>style.rotation</p:attrName>
                                        </p:attrNameLst>
                                      </p:cBhvr>
                                      <p:tavLst>
                                        <p:tav tm="0">
                                          <p:val>
                                            <p:fltVal val="360"/>
                                          </p:val>
                                        </p:tav>
                                        <p:tav tm="100000">
                                          <p:val>
                                            <p:fltVal val="0"/>
                                          </p:val>
                                        </p:tav>
                                      </p:tavLst>
                                    </p:anim>
                                    <p:animEffect transition="in" filter="fade">
                                      <p:cBhvr>
                                        <p:cTn id="30" dur="3000"/>
                                        <p:tgtEl>
                                          <p:spTgt spid="9"/>
                                        </p:tgtEl>
                                      </p:cBhvr>
                                    </p:animEffect>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buelitos\Desktop\ASTURIAS\Viaje a Asturias (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rgbClr val="00B0F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rgbClr val="00B0F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11560"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se puede ver? Ya sabemos todo lo que podremos ver y disfrutar en esta edición. Aquí va una lista de lo que hay a continuación: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9000">
        <p:checker/>
      </p:transition>
    </mc:Choice>
    <mc:Fallback xmlns="">
      <p:transition spd="slow" advTm="1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1" nodeType="withEffect">
                                  <p:stCondLst>
                                    <p:cond delay="0"/>
                                  </p:stCondLst>
                                  <p:childTnLst>
                                    <p:animEffect transition="out" filter="circle(in)">
                                      <p:cBhvr>
                                        <p:cTn id="6" dur="3500"/>
                                        <p:tgtEl>
                                          <p:spTgt spid="5"/>
                                        </p:tgtEl>
                                      </p:cBhvr>
                                    </p:animEffect>
                                    <p:set>
                                      <p:cBhvr>
                                        <p:cTn id="7" dur="1" fill="hold">
                                          <p:stCondLst>
                                            <p:cond delay="3499"/>
                                          </p:stCondLst>
                                        </p:cTn>
                                        <p:tgtEl>
                                          <p:spTgt spid="5"/>
                                        </p:tgtEl>
                                        <p:attrNameLst>
                                          <p:attrName>style.visibility</p:attrName>
                                        </p:attrNameLst>
                                      </p:cBhvr>
                                      <p:to>
                                        <p:strVal val="hidden"/>
                                      </p:to>
                                    </p:set>
                                  </p:childTnLst>
                                </p:cTn>
                              </p:par>
                              <p:par>
                                <p:cTn id="8" presetID="2" presetClass="exit" presetSubtype="9" fill="hold" grpId="0" nodeType="withEffect">
                                  <p:stCondLst>
                                    <p:cond delay="0"/>
                                  </p:stCondLst>
                                  <p:childTnLst>
                                    <p:anim calcmode="lin" valueType="num">
                                      <p:cBhvr additive="base">
                                        <p:cTn id="9" dur="3500"/>
                                        <p:tgtEl>
                                          <p:spTgt spid="5"/>
                                        </p:tgtEl>
                                        <p:attrNameLst>
                                          <p:attrName>ppt_x</p:attrName>
                                        </p:attrNameLst>
                                      </p:cBhvr>
                                      <p:tavLst>
                                        <p:tav tm="0">
                                          <p:val>
                                            <p:strVal val="ppt_x"/>
                                          </p:val>
                                        </p:tav>
                                        <p:tav tm="100000">
                                          <p:val>
                                            <p:strVal val="0-ppt_w/2"/>
                                          </p:val>
                                        </p:tav>
                                      </p:tavLst>
                                    </p:anim>
                                    <p:anim calcmode="lin" valueType="num">
                                      <p:cBhvr additive="base">
                                        <p:cTn id="10" dur="3500"/>
                                        <p:tgtEl>
                                          <p:spTgt spid="5"/>
                                        </p:tgtEl>
                                        <p:attrNameLst>
                                          <p:attrName>ppt_y</p:attrName>
                                        </p:attrNameLst>
                                      </p:cBhvr>
                                      <p:tavLst>
                                        <p:tav tm="0">
                                          <p:val>
                                            <p:strVal val="ppt_y"/>
                                          </p:val>
                                        </p:tav>
                                        <p:tav tm="100000">
                                          <p:val>
                                            <p:strVal val="0-ppt_h/2"/>
                                          </p:val>
                                        </p:tav>
                                      </p:tavLst>
                                    </p:anim>
                                    <p:set>
                                      <p:cBhvr>
                                        <p:cTn id="11" dur="1" fill="hold">
                                          <p:stCondLst>
                                            <p:cond delay="3499"/>
                                          </p:stCondLst>
                                        </p:cTn>
                                        <p:tgtEl>
                                          <p:spTgt spid="5"/>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500"/>
                                        <p:tgtEl>
                                          <p:spTgt spid="8"/>
                                        </p:tgtEl>
                                        <p:attrNameLst>
                                          <p:attrName>ppt_x</p:attrName>
                                        </p:attrNameLst>
                                      </p:cBhvr>
                                      <p:tavLst>
                                        <p:tav tm="0">
                                          <p:val>
                                            <p:strVal val="ppt_x"/>
                                          </p:val>
                                        </p:tav>
                                        <p:tav tm="100000">
                                          <p:val>
                                            <p:strVal val="1+ppt_w/2"/>
                                          </p:val>
                                        </p:tav>
                                      </p:tavLst>
                                    </p:anim>
                                    <p:anim calcmode="lin" valueType="num">
                                      <p:cBhvr additive="base">
                                        <p:cTn id="14" dur="3500"/>
                                        <p:tgtEl>
                                          <p:spTgt spid="8"/>
                                        </p:tgtEl>
                                        <p:attrNameLst>
                                          <p:attrName>ppt_y</p:attrName>
                                        </p:attrNameLst>
                                      </p:cBhvr>
                                      <p:tavLst>
                                        <p:tav tm="0">
                                          <p:val>
                                            <p:strVal val="ppt_y"/>
                                          </p:val>
                                        </p:tav>
                                        <p:tav tm="100000">
                                          <p:val>
                                            <p:strVal val="1+ppt_h/2"/>
                                          </p:val>
                                        </p:tav>
                                      </p:tavLst>
                                    </p:anim>
                                    <p:set>
                                      <p:cBhvr>
                                        <p:cTn id="15" dur="1" fill="hold">
                                          <p:stCondLst>
                                            <p:cond delay="3499"/>
                                          </p:stCondLst>
                                        </p:cTn>
                                        <p:tgtEl>
                                          <p:spTgt spid="8"/>
                                        </p:tgtEl>
                                        <p:attrNameLst>
                                          <p:attrName>style.visibility</p:attrName>
                                        </p:attrNameLst>
                                      </p:cBhvr>
                                      <p:to>
                                        <p:strVal val="hidden"/>
                                      </p:to>
                                    </p:set>
                                  </p:childTnLst>
                                </p:cTn>
                              </p:par>
                              <p:par>
                                <p:cTn id="16" presetID="6" presetClass="exit" presetSubtype="16" fill="hold" grpId="1" nodeType="withEffect">
                                  <p:stCondLst>
                                    <p:cond delay="0"/>
                                  </p:stCondLst>
                                  <p:childTnLst>
                                    <p:animEffect transition="out" filter="circle(in)">
                                      <p:cBhvr>
                                        <p:cTn id="17" dur="3500"/>
                                        <p:tgtEl>
                                          <p:spTgt spid="8"/>
                                        </p:tgtEl>
                                      </p:cBhvr>
                                    </p:animEffect>
                                    <p:set>
                                      <p:cBhvr>
                                        <p:cTn id="18" dur="1" fill="hold">
                                          <p:stCondLst>
                                            <p:cond delay="3499"/>
                                          </p:stCondLst>
                                        </p:cTn>
                                        <p:tgtEl>
                                          <p:spTgt spid="8"/>
                                        </p:tgtEl>
                                        <p:attrNameLst>
                                          <p:attrName>style.visibility</p:attrName>
                                        </p:attrNameLst>
                                      </p:cBhvr>
                                      <p:to>
                                        <p:strVal val="hidden"/>
                                      </p:to>
                                    </p:set>
                                  </p:childTnLst>
                                </p:cTn>
                              </p:par>
                              <p:par>
                                <p:cTn id="19" presetID="16" presetClass="entr" presetSubtype="21" fill="hold" nodeType="withEffect">
                                  <p:stCondLst>
                                    <p:cond delay="0"/>
                                  </p:stCondLst>
                                  <p:childTnLst>
                                    <p:set>
                                      <p:cBhvr>
                                        <p:cTn id="20" dur="1" fill="hold">
                                          <p:stCondLst>
                                            <p:cond delay="0"/>
                                          </p:stCondLst>
                                        </p:cTn>
                                        <p:tgtEl>
                                          <p:spTgt spid="4098"/>
                                        </p:tgtEl>
                                        <p:attrNameLst>
                                          <p:attrName>style.visibility</p:attrName>
                                        </p:attrNameLst>
                                      </p:cBhvr>
                                      <p:to>
                                        <p:strVal val="visible"/>
                                      </p:to>
                                    </p:set>
                                    <p:animEffect transition="in" filter="barn(inVertical)">
                                      <p:cBhvr>
                                        <p:cTn id="21" dur="3000"/>
                                        <p:tgtEl>
                                          <p:spTgt spid="4098"/>
                                        </p:tgtEl>
                                      </p:cBhvr>
                                    </p:animEffect>
                                  </p:childTnLst>
                                </p:cTn>
                              </p:par>
                              <p:par>
                                <p:cTn id="22" presetID="35" presetClass="entr" presetSubtype="0"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Effect transition="in" filter="fade">
                                      <p:cBhvr>
                                        <p:cTn id="24" dur="3000"/>
                                        <p:tgtEl>
                                          <p:spTgt spid="4098"/>
                                        </p:tgtEl>
                                      </p:cBhvr>
                                    </p:animEffect>
                                    <p:anim calcmode="lin" valueType="num">
                                      <p:cBhvr>
                                        <p:cTn id="25" dur="3000" fill="hold"/>
                                        <p:tgtEl>
                                          <p:spTgt spid="4098"/>
                                        </p:tgtEl>
                                        <p:attrNameLst>
                                          <p:attrName>style.rotation</p:attrName>
                                        </p:attrNameLst>
                                      </p:cBhvr>
                                      <p:tavLst>
                                        <p:tav tm="0">
                                          <p:val>
                                            <p:fltVal val="720"/>
                                          </p:val>
                                        </p:tav>
                                        <p:tav tm="100000">
                                          <p:val>
                                            <p:fltVal val="0"/>
                                          </p:val>
                                        </p:tav>
                                      </p:tavLst>
                                    </p:anim>
                                    <p:anim calcmode="lin" valueType="num">
                                      <p:cBhvr>
                                        <p:cTn id="26" dur="3000" fill="hold"/>
                                        <p:tgtEl>
                                          <p:spTgt spid="4098"/>
                                        </p:tgtEl>
                                        <p:attrNameLst>
                                          <p:attrName>ppt_h</p:attrName>
                                        </p:attrNameLst>
                                      </p:cBhvr>
                                      <p:tavLst>
                                        <p:tav tm="0">
                                          <p:val>
                                            <p:fltVal val="0"/>
                                          </p:val>
                                        </p:tav>
                                        <p:tav tm="100000">
                                          <p:val>
                                            <p:strVal val="#ppt_h"/>
                                          </p:val>
                                        </p:tav>
                                      </p:tavLst>
                                    </p:anim>
                                    <p:anim calcmode="lin" valueType="num">
                                      <p:cBhvr>
                                        <p:cTn id="27" dur="3000" fill="hold"/>
                                        <p:tgtEl>
                                          <p:spTgt spid="4098"/>
                                        </p:tgtEl>
                                        <p:attrNameLst>
                                          <p:attrName>ppt_w</p:attrName>
                                        </p:attrNameLst>
                                      </p:cBhvr>
                                      <p:tavLst>
                                        <p:tav tm="0">
                                          <p:val>
                                            <p:fltVal val="0"/>
                                          </p:val>
                                        </p:tav>
                                        <p:tav tm="100000">
                                          <p:val>
                                            <p:strVal val="#ppt_w"/>
                                          </p:val>
                                        </p:tav>
                                      </p:tavLst>
                                    </p:anim>
                                  </p:childTnLst>
                                </p:cTn>
                              </p:par>
                            </p:childTnLst>
                          </p:cTn>
                        </p:par>
                        <p:par>
                          <p:cTn id="28" fill="hold">
                            <p:stCondLst>
                              <p:cond delay="3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5" grpId="1"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13355787_8455391b02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57188" y="358775"/>
            <a:ext cx="8510587" cy="5006975"/>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14375" y="696913"/>
            <a:ext cx="7805738" cy="4370387"/>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576"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Puerta Mágica: una brillante exhibición de un millón de bombillas de bajo consumo que crean juegos de luces, sonido y espectáculos en vivo y de gran formato cada 60 minutos.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ASTURIAS\Viaje a Asturias.jpg"/>
          <p:cNvPicPr>
            <a:picLocks noChangeAspect="1" noChangeArrowheads="1"/>
          </p:cNvPicPr>
          <p:nvPr/>
        </p:nvPicPr>
        <p:blipFill>
          <a:blip r:embed="rId2" cstate="print"/>
          <a:stretch>
            <a:fillRect/>
          </a:stretch>
        </p:blipFill>
        <p:spPr bwMode="auto">
          <a:xfrm>
            <a:off x="0" y="0"/>
            <a:ext cx="9144000" cy="57292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755576"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Festival Linternas asiáticas: más de 1 km de recorrido te trasladará a un mundo mágico lleno de animales y criaturas fantásticas.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19000">
        <p14:glitter pattern="hexago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wedge">
                                      <p:cBhvr>
                                        <p:cTn id="10" dur="3000"/>
                                        <p:tgtEl>
                                          <p:spTgt spid="14338"/>
                                        </p:tgtEl>
                                      </p:cBhvr>
                                    </p:animEffect>
                                  </p:childTnLst>
                                </p:cTn>
                              </p:par>
                              <p:par>
                                <p:cTn id="11" presetID="23" presetClass="entr" presetSubtype="16" fill="hold" nodeType="withEffect">
                                  <p:stCondLst>
                                    <p:cond delay="0"/>
                                  </p:stCondLst>
                                  <p:childTnLst>
                                    <p:set>
                                      <p:cBhvr>
                                        <p:cTn id="12" dur="1" fill="hold">
                                          <p:stCondLst>
                                            <p:cond delay="0"/>
                                          </p:stCondLst>
                                        </p:cTn>
                                        <p:tgtEl>
                                          <p:spTgt spid="14338"/>
                                        </p:tgtEl>
                                        <p:attrNameLst>
                                          <p:attrName>style.visibility</p:attrName>
                                        </p:attrNameLst>
                                      </p:cBhvr>
                                      <p:to>
                                        <p:strVal val="visible"/>
                                      </p:to>
                                    </p:set>
                                    <p:anim calcmode="lin" valueType="num">
                                      <p:cBhvr>
                                        <p:cTn id="13" dur="3000" fill="hold"/>
                                        <p:tgtEl>
                                          <p:spTgt spid="14338"/>
                                        </p:tgtEl>
                                        <p:attrNameLst>
                                          <p:attrName>ppt_w</p:attrName>
                                        </p:attrNameLst>
                                      </p:cBhvr>
                                      <p:tavLst>
                                        <p:tav tm="0">
                                          <p:val>
                                            <p:fltVal val="0"/>
                                          </p:val>
                                        </p:tav>
                                        <p:tav tm="100000">
                                          <p:val>
                                            <p:strVal val="#ppt_w"/>
                                          </p:val>
                                        </p:tav>
                                      </p:tavLst>
                                    </p:anim>
                                    <p:anim calcmode="lin" valueType="num">
                                      <p:cBhvr>
                                        <p:cTn id="14" dur="3000" fill="hold"/>
                                        <p:tgtEl>
                                          <p:spTgt spid="14338"/>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91107195549-prostituta.jpg"/>
          <p:cNvPicPr>
            <a:picLocks noChangeAspect="1"/>
          </p:cNvPicPr>
          <p:nvPr/>
        </p:nvPicPr>
        <p:blipFill>
          <a:blip r:embed="rId2" cstate="print"/>
          <a:stretch>
            <a:fillRect/>
          </a:stretch>
        </p:blipFill>
        <p:spPr bwMode="auto">
          <a:xfrm>
            <a:off x="1"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C000">
              <a:alpha val="6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0825" y="238125"/>
            <a:ext cx="8678863" cy="5187950"/>
          </a:xfrm>
          <a:prstGeom prst="rect">
            <a:avLst/>
          </a:prstGeom>
          <a:solidFill>
            <a:srgbClr val="2B3616">
              <a:alpha val="6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39750" y="538163"/>
            <a:ext cx="8113713" cy="4640262"/>
          </a:xfrm>
          <a:prstGeom prst="rect">
            <a:avLst/>
          </a:prstGeom>
          <a:solidFill>
            <a:schemeClr val="tx1">
              <a:lumMod val="9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99592" y="4801716"/>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Ice Festival: la segunda edición con un recorrido por un mundo helado lleno de esculturas de hielo increíbles.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17000">
        <p14:glitter pattern="hexagon"/>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3"/>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tenyten.com/thumbs/?src=tusc-italy55454.jpg&amp;w=550&amp;h=310&amp;zc=C"/>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www.tenyten.com/thumbs/?src=tusc-italy55454.jpg&amp;w=550&amp;h=310&amp;zc=C"/>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Picture 4" descr="http://cdn.traveler.es/uploads/images/thumbs/201150/paisajes_de_pel__cula_976761789_650x.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68356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Show de los guachis: disfruta del espectáculo de sonido y animación cargado de sorpresas e ilusión para los más pequeños en el magnífico escenario de la Puerta Mágica.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2000">
        <p15:prstTrans prst="curtain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6"/>
                                        </p:tgtEl>
                                        <p:attrNameLst>
                                          <p:attrName>r</p:attrName>
                                        </p:attrNameLst>
                                      </p:cBhvr>
                                    </p:animRot>
                                  </p:childTnLst>
                                </p:cTn>
                              </p:par>
                              <p:par>
                                <p:cTn id="7" presetID="8" presetClass="exit" presetSubtype="16" fill="hold" nodeType="withEffect">
                                  <p:stCondLst>
                                    <p:cond delay="0"/>
                                  </p:stCondLst>
                                  <p:childTnLst>
                                    <p:animEffect transition="out" filter="diamond(in)">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18" presetClass="entr" presetSubtype="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Right)">
                                      <p:cBhvr>
                                        <p:cTn id="12" dur="3000"/>
                                        <p:tgtEl>
                                          <p:spTgt spid="5"/>
                                        </p:tgtEl>
                                      </p:cBhvr>
                                    </p:animEffect>
                                  </p:childTnLst>
                                </p:cTn>
                              </p:par>
                              <p:par>
                                <p:cTn id="13" presetID="18" presetClass="entr" presetSubtype="9" fill="hold" nodeType="withEffect">
                                  <p:stCondLst>
                                    <p:cond delay="0"/>
                                  </p:stCondLst>
                                  <p:childTnLst>
                                    <p:set>
                                      <p:cBhvr>
                                        <p:cTn id="14" dur="1" fill="hold">
                                          <p:stCondLst>
                                            <p:cond delay="0"/>
                                          </p:stCondLst>
                                        </p:cTn>
                                        <p:tgtEl>
                                          <p:spTgt spid="29698"/>
                                        </p:tgtEl>
                                        <p:attrNameLst>
                                          <p:attrName>style.visibility</p:attrName>
                                        </p:attrNameLst>
                                      </p:cBhvr>
                                      <p:to>
                                        <p:strVal val="visible"/>
                                      </p:to>
                                    </p:set>
                                    <p:animEffect transition="in" filter="strips(upLeft)">
                                      <p:cBhvr>
                                        <p:cTn id="15" dur="3000"/>
                                        <p:tgtEl>
                                          <p:spTgt spid="29698"/>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buelitos\Desktop\ASTURIAS\Viaje a Asturias (.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9144000"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0"/>
            <a:ext cx="9144000" cy="5715000"/>
          </a:xfrm>
          <a:prstGeom prst="rect">
            <a:avLst/>
          </a:prstGeom>
          <a:solidFill>
            <a:srgbClr val="C000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chemeClr val="bg2">
              <a:lumMod val="40000"/>
              <a:lumOff val="6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bg2">
              <a:lumMod val="20000"/>
              <a:lumOff val="8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hay cosas gratuitas incluidas en la entrada general. Los que se niegan a pagar por los exclusivos espectáculos del parque pueden consolarse con los bailes y canciones de Los Guachis o con “la elegancia y excelencia” de la muestra de Meninas de Adviento (</a:t>
            </a:r>
            <a:r>
              <a:rPr lang="es-ES" b="1" i="1" dirty="0" smtClean="0">
                <a:effectLst>
                  <a:glow rad="101600">
                    <a:srgbClr val="C00000">
                      <a:alpha val="60000"/>
                    </a:srgbClr>
                  </a:glow>
                  <a:outerShdw blurRad="38100" dist="38100" dir="2700000" algn="tl">
                    <a:srgbClr val="000000">
                      <a:alpha val="43137"/>
                    </a:srgbClr>
                  </a:outerShdw>
                </a:effectLst>
              </a:rPr>
              <a:t>primas-hermanas de las de Madrid</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4000">
        <p14:honeycomb/>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3000"/>
                                        <p:tgtEl>
                                          <p:spTgt spid="10"/>
                                        </p:tgtEl>
                                        <p:attrNameLst>
                                          <p:attrName>ppt_x</p:attrName>
                                        </p:attrNameLst>
                                      </p:cBhvr>
                                      <p:tavLst>
                                        <p:tav tm="0">
                                          <p:val>
                                            <p:strVal val="ppt_x"/>
                                          </p:val>
                                        </p:tav>
                                        <p:tav tm="100000">
                                          <p:val>
                                            <p:strVal val="ppt_x"/>
                                          </p:val>
                                        </p:tav>
                                      </p:tavLst>
                                    </p:anim>
                                    <p:anim calcmode="lin" valueType="num">
                                      <p:cBhvr additive="base">
                                        <p:cTn id="7" dur="3000"/>
                                        <p:tgtEl>
                                          <p:spTgt spid="10"/>
                                        </p:tgtEl>
                                        <p:attrNameLst>
                                          <p:attrName>ppt_y</p:attrName>
                                        </p:attrNameLst>
                                      </p:cBhvr>
                                      <p:tavLst>
                                        <p:tav tm="0">
                                          <p:val>
                                            <p:strVal val="ppt_y"/>
                                          </p:val>
                                        </p:tav>
                                        <p:tav tm="100000">
                                          <p:val>
                                            <p:strVal val="1+ppt_h/2"/>
                                          </p:val>
                                        </p:tav>
                                      </p:tavLst>
                                    </p:anim>
                                    <p:set>
                                      <p:cBhvr>
                                        <p:cTn id="8" dur="1" fill="hold">
                                          <p:stCondLst>
                                            <p:cond delay="2999"/>
                                          </p:stCondLst>
                                        </p:cTn>
                                        <p:tgtEl>
                                          <p:spTgt spid="10"/>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3000"/>
                                        <p:tgtEl>
                                          <p:spTgt spid="11"/>
                                        </p:tgtEl>
                                        <p:attrNameLst>
                                          <p:attrName>ppt_x</p:attrName>
                                        </p:attrNameLst>
                                      </p:cBhvr>
                                      <p:tavLst>
                                        <p:tav tm="0">
                                          <p:val>
                                            <p:strVal val="ppt_x"/>
                                          </p:val>
                                        </p:tav>
                                        <p:tav tm="100000">
                                          <p:val>
                                            <p:strVal val="ppt_x"/>
                                          </p:val>
                                        </p:tav>
                                      </p:tavLst>
                                    </p:anim>
                                    <p:anim calcmode="lin" valueType="num">
                                      <p:cBhvr additive="base">
                                        <p:cTn id="11" dur="3000"/>
                                        <p:tgtEl>
                                          <p:spTgt spid="11"/>
                                        </p:tgtEl>
                                        <p:attrNameLst>
                                          <p:attrName>ppt_y</p:attrName>
                                        </p:attrNameLst>
                                      </p:cBhvr>
                                      <p:tavLst>
                                        <p:tav tm="0">
                                          <p:val>
                                            <p:strVal val="ppt_y"/>
                                          </p:val>
                                        </p:tav>
                                        <p:tav tm="100000">
                                          <p:val>
                                            <p:strVal val="0-ppt_h/2"/>
                                          </p:val>
                                        </p:tav>
                                      </p:tavLst>
                                    </p:anim>
                                    <p:set>
                                      <p:cBhvr>
                                        <p:cTn id="12" dur="1" fill="hold">
                                          <p:stCondLst>
                                            <p:cond delay="2999"/>
                                          </p:stCondLst>
                                        </p:cTn>
                                        <p:tgtEl>
                                          <p:spTgt spid="11"/>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3000"/>
                                        <p:tgtEl>
                                          <p:spTgt spid="12"/>
                                        </p:tgtEl>
                                        <p:attrNameLst>
                                          <p:attrName>ppt_x</p:attrName>
                                        </p:attrNameLst>
                                      </p:cBhvr>
                                      <p:tavLst>
                                        <p:tav tm="0">
                                          <p:val>
                                            <p:strVal val="ppt_x"/>
                                          </p:val>
                                        </p:tav>
                                        <p:tav tm="100000">
                                          <p:val>
                                            <p:strVal val="0-ppt_w/2"/>
                                          </p:val>
                                        </p:tav>
                                      </p:tavLst>
                                    </p:anim>
                                    <p:anim calcmode="lin" valueType="num">
                                      <p:cBhvr additive="base">
                                        <p:cTn id="15" dur="3000"/>
                                        <p:tgtEl>
                                          <p:spTgt spid="12"/>
                                        </p:tgtEl>
                                        <p:attrNameLst>
                                          <p:attrName>ppt_y</p:attrName>
                                        </p:attrNameLst>
                                      </p:cBhvr>
                                      <p:tavLst>
                                        <p:tav tm="0">
                                          <p:val>
                                            <p:strVal val="ppt_y"/>
                                          </p:val>
                                        </p:tav>
                                        <p:tav tm="100000">
                                          <p:val>
                                            <p:strVal val="ppt_y"/>
                                          </p:val>
                                        </p:tav>
                                      </p:tavLst>
                                    </p:anim>
                                    <p:set>
                                      <p:cBhvr>
                                        <p:cTn id="16" dur="1" fill="hold">
                                          <p:stCondLst>
                                            <p:cond delay="2999"/>
                                          </p:stCondLst>
                                        </p:cTn>
                                        <p:tgtEl>
                                          <p:spTgt spid="12"/>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3000"/>
                                        <p:tgtEl>
                                          <p:spTgt spid="13"/>
                                        </p:tgtEl>
                                        <p:attrNameLst>
                                          <p:attrName>ppt_x</p:attrName>
                                        </p:attrNameLst>
                                      </p:cBhvr>
                                      <p:tavLst>
                                        <p:tav tm="0">
                                          <p:val>
                                            <p:strVal val="ppt_x"/>
                                          </p:val>
                                        </p:tav>
                                        <p:tav tm="100000">
                                          <p:val>
                                            <p:strVal val="1+ppt_w/2"/>
                                          </p:val>
                                        </p:tav>
                                      </p:tavLst>
                                    </p:anim>
                                    <p:anim calcmode="lin" valueType="num">
                                      <p:cBhvr additive="base">
                                        <p:cTn id="19" dur="3000"/>
                                        <p:tgtEl>
                                          <p:spTgt spid="13"/>
                                        </p:tgtEl>
                                        <p:attrNameLst>
                                          <p:attrName>ppt_y</p:attrName>
                                        </p:attrNameLst>
                                      </p:cBhvr>
                                      <p:tavLst>
                                        <p:tav tm="0">
                                          <p:val>
                                            <p:strVal val="ppt_y"/>
                                          </p:val>
                                        </p:tav>
                                        <p:tav tm="100000">
                                          <p:val>
                                            <p:strVal val="ppt_y"/>
                                          </p:val>
                                        </p:tav>
                                      </p:tavLst>
                                    </p:anim>
                                    <p:set>
                                      <p:cBhvr>
                                        <p:cTn id="20" dur="1" fill="hold">
                                          <p:stCondLst>
                                            <p:cond delay="2999"/>
                                          </p:stCondLst>
                                        </p:cTn>
                                        <p:tgtEl>
                                          <p:spTgt spid="13"/>
                                        </p:tgtEl>
                                        <p:attrNameLst>
                                          <p:attrName>style.visibility</p:attrName>
                                        </p:attrNameLst>
                                      </p:cBhvr>
                                      <p:to>
                                        <p:strVal val="hidden"/>
                                      </p:to>
                                    </p:set>
                                  </p:childTnLst>
                                </p:cTn>
                              </p:par>
                              <p:par>
                                <p:cTn id="21" presetID="4" presetClass="entr" presetSubtype="32" fill="hold" nodeType="withEffect">
                                  <p:stCondLst>
                                    <p:cond delay="50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3000"/>
                                        <p:tgtEl>
                                          <p:spTgt spid="9"/>
                                        </p:tgtEl>
                                      </p:cBhvr>
                                    </p:animEffect>
                                  </p:childTnLst>
                                </p:cTn>
                              </p:par>
                            </p:childTnLst>
                          </p:cTn>
                        </p:par>
                        <p:par>
                          <p:cTn id="24" fill="hold">
                            <p:stCondLst>
                              <p:cond delay="3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1979712" y="0"/>
            <a:ext cx="51125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827088" cy="5715000"/>
          </a:xfrm>
          <a:prstGeom prst="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116013" y="0"/>
            <a:ext cx="858837" cy="5715000"/>
          </a:xfrm>
          <a:prstGeom prst="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92950" y="0"/>
            <a:ext cx="935038" cy="5715000"/>
          </a:xfrm>
          <a:prstGeom prst="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316913" y="0"/>
            <a:ext cx="827087" cy="5715000"/>
          </a:xfrm>
          <a:prstGeom prst="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979613" y="0"/>
            <a:ext cx="5113337" cy="5715000"/>
          </a:xfrm>
          <a:prstGeom prst="rect">
            <a:avLst/>
          </a:prstGeom>
          <a:solidFill>
            <a:schemeClr val="accent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67743" y="337220"/>
            <a:ext cx="4536505" cy="5040560"/>
          </a:xfrm>
          <a:prstGeom prst="rect">
            <a:avLst/>
          </a:prstGeom>
          <a:solidFill>
            <a:schemeClr val="tx1">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827088" y="0"/>
            <a:ext cx="285750" cy="5715000"/>
          </a:xfrm>
          <a:prstGeom prst="rect">
            <a:avLst/>
          </a:prstGeom>
          <a:solidFill>
            <a:schemeClr val="accent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8027988" y="0"/>
            <a:ext cx="285750" cy="5715000"/>
          </a:xfrm>
          <a:prstGeom prst="rect">
            <a:avLst/>
          </a:prstGeom>
          <a:solidFill>
            <a:schemeClr val="accent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683568" y="4873724"/>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Camino de Belén: el Belén más grande de España con un grandioso recorrido a escala real en el que podrás adentrarte y pasear.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switch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1"/>
                                          </p:val>
                                        </p:tav>
                                        <p:tav tm="100000">
                                          <p:val>
                                            <p:strVal val="#ppt_x"/>
                                          </p:val>
                                        </p:tav>
                                      </p:tavLst>
                                    </p:anim>
                                    <p:anim calcmode="lin" valueType="num">
                                      <p:cBhvr>
                                        <p:cTn id="3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tros-en-cancu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2">
              <a:lumMod val="7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85750" y="298450"/>
            <a:ext cx="8582025" cy="5006975"/>
          </a:xfrm>
          <a:prstGeom prst="rect">
            <a:avLst/>
          </a:prstGeom>
          <a:solidFill>
            <a:srgbClr val="FFC000">
              <a:alpha val="6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00063" y="476250"/>
            <a:ext cx="8143875" cy="4645025"/>
          </a:xfrm>
          <a:prstGeom prst="rect">
            <a:avLst/>
          </a:prstGeom>
          <a:solidFill>
            <a:schemeClr val="accent6">
              <a:lumMod val="20000"/>
              <a:lumOff val="8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Mercado navideño: un paseo lleno de puestos y pequeñas tiendas en donde podrás adquirir curiosidades, </a:t>
            </a:r>
            <a:r>
              <a:rPr lang="es-ES" i="1" dirty="0" err="1" smtClean="0">
                <a:effectLst>
                  <a:glow rad="101600">
                    <a:srgbClr val="C00000">
                      <a:alpha val="60000"/>
                    </a:srgbClr>
                  </a:glow>
                  <a:outerShdw blurRad="38100" dist="38100" dir="2700000" algn="tl">
                    <a:srgbClr val="000000">
                      <a:alpha val="43137"/>
                    </a:srgbClr>
                  </a:outerShdw>
                </a:effectLst>
              </a:rPr>
              <a:t>souvenires</a:t>
            </a:r>
            <a:r>
              <a:rPr lang="es-ES" i="1" dirty="0" smtClean="0">
                <a:effectLst>
                  <a:glow rad="101600">
                    <a:srgbClr val="C00000">
                      <a:alpha val="60000"/>
                    </a:srgbClr>
                  </a:glow>
                  <a:outerShdw blurRad="38100" dist="38100" dir="2700000" algn="tl">
                    <a:srgbClr val="000000">
                      <a:alpha val="43137"/>
                    </a:srgbClr>
                  </a:outerShdw>
                </a:effectLst>
              </a:rPr>
              <a:t> y artículos navideños.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switch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ppt_x"/>
                                          </p:val>
                                        </p:tav>
                                        <p:tav tm="100000">
                                          <p:val>
                                            <p:strVal val="#ppt_x"/>
                                          </p:val>
                                        </p:tav>
                                      </p:tavLst>
                                    </p:anim>
                                    <p:anim calcmode="lin" valueType="num">
                                      <p:cBhvr additive="base">
                                        <p:cTn id="17" dur="3000" fill="hold"/>
                                        <p:tgtEl>
                                          <p:spTgt spid="4"/>
                                        </p:tgtEl>
                                        <p:attrNameLst>
                                          <p:attrName>ppt_y</p:attrName>
                                        </p:attrNameLst>
                                      </p:cBhvr>
                                      <p:tavLst>
                                        <p:tav tm="0">
                                          <p:val>
                                            <p:strVal val="0-#ppt_h/2"/>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50825" y="217488"/>
            <a:ext cx="8642350" cy="5280025"/>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Casa de la Navidad: dentro de los muros de roble de esta casa vuestra imaginación volará, ayudando a los elfos y a los pajes a preparar los regalos y conociendo personalmente a Papá Noel y al Rey Melchor, a los que podréis entregarles vuestra carta de deseos.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26" presetClass="emph" presetSubtype="0" fill="hold" nodeType="withEffect">
                                  <p:stCondLst>
                                    <p:cond delay="0"/>
                                  </p:stCondLst>
                                  <p:childTnLst>
                                    <p:animEffect transition="out" filter="fade">
                                      <p:cBhvr>
                                        <p:cTn id="12" dur="3000" tmFilter="0, 0; .2, .5; .8, .5; 1, 0"/>
                                        <p:tgtEl>
                                          <p:spTgt spid="4"/>
                                        </p:tgtEl>
                                      </p:cBhvr>
                                    </p:animEffect>
                                    <p:animScale>
                                      <p:cBhvr>
                                        <p:cTn id="13" dur="1500" autoRev="1" fill="hold"/>
                                        <p:tgtEl>
                                          <p:spTgt spid="4"/>
                                        </p:tgtEl>
                                      </p:cBhvr>
                                      <p:by x="105000" y="105000"/>
                                    </p:animScale>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rcelona.jpg"/>
          <p:cNvPicPr>
            <a:picLocks noChangeAspect="1"/>
          </p:cNvPicPr>
          <p:nvPr/>
        </p:nvPicPr>
        <p:blipFill>
          <a:blip r:embed="rId3" cstate="print"/>
          <a:stretch>
            <a:fillRect/>
          </a:stretch>
        </p:blipFill>
        <p:spPr bwMode="auto">
          <a:xfrm>
            <a:off x="-684584" y="0"/>
            <a:ext cx="1036915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28625" y="298450"/>
            <a:ext cx="8429625" cy="518795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85813" y="536575"/>
            <a:ext cx="7786687" cy="4711700"/>
          </a:xfrm>
          <a:prstGeom prst="rect">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801716"/>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Montaña helada: adéntrate y disfruta de un mágico paseo mientras aprovechas para fotografiar y capturar tus momentos más especiales en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switch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0-#ppt_w/2"/>
                                          </p:val>
                                        </p:tav>
                                        <p:tav tm="100000">
                                          <p:val>
                                            <p:strVal val="#ppt_x"/>
                                          </p:val>
                                        </p:tav>
                                      </p:tavLst>
                                    </p:anim>
                                    <p:anim calcmode="lin" valueType="num">
                                      <p:cBhvr additive="base">
                                        <p:cTn id="17" dur="3000" fill="hold"/>
                                        <p:tgtEl>
                                          <p:spTgt spid="4"/>
                                        </p:tgtEl>
                                        <p:attrNameLst>
                                          <p:attrName>ppt_y</p:attrName>
                                        </p:attrNameLst>
                                      </p:cBhvr>
                                      <p:tavLst>
                                        <p:tav tm="0">
                                          <p:val>
                                            <p:strVal val="#ppt_y"/>
                                          </p:val>
                                        </p:tav>
                                        <p:tav tm="100000">
                                          <p:val>
                                            <p:strVal val="#ppt_y"/>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estaticos2.catai.es/content/media/fotos/samples/large/villas-en-toscana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Show de los guachis: disfruta del espectáculo de sonido y animación cargado de sorpresas e ilusión para los más pequeños en el magnífico escenario de la Puerta Mágica.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35842"/>
                                        </p:tgtEl>
                                        <p:attrNameLst>
                                          <p:attrName>r</p:attrName>
                                        </p:attrNameLst>
                                      </p:cBhvr>
                                    </p:animRot>
                                  </p:childTnLst>
                                </p:cTn>
                              </p:par>
                              <p:par>
                                <p:cTn id="7" presetID="20" presetClass="entr" presetSubtype="0" fill="hold" nodeType="withEffect">
                                  <p:stCondLst>
                                    <p:cond delay="0"/>
                                  </p:stCondLst>
                                  <p:childTnLst>
                                    <p:set>
                                      <p:cBhvr>
                                        <p:cTn id="8" dur="1" fill="hold">
                                          <p:stCondLst>
                                            <p:cond delay="0"/>
                                          </p:stCondLst>
                                        </p:cTn>
                                        <p:tgtEl>
                                          <p:spTgt spid="35842"/>
                                        </p:tgtEl>
                                        <p:attrNameLst>
                                          <p:attrName>style.visibility</p:attrName>
                                        </p:attrNameLst>
                                      </p:cBhvr>
                                      <p:to>
                                        <p:strVal val="visible"/>
                                      </p:to>
                                    </p:set>
                                    <p:animEffect transition="in" filter="wedge">
                                      <p:cBhvr>
                                        <p:cTn id="9" dur="3000"/>
                                        <p:tgtEl>
                                          <p:spTgt spid="35842"/>
                                        </p:tgtEl>
                                      </p:cBhvr>
                                    </p:animEffect>
                                  </p:childTnLst>
                                </p:cTn>
                              </p:par>
                              <p:par>
                                <p:cTn id="10" presetID="23" presetClass="entr" presetSubtype="16" fill="hold" nodeType="withEffect">
                                  <p:stCondLst>
                                    <p:cond delay="0"/>
                                  </p:stCondLst>
                                  <p:childTnLst>
                                    <p:set>
                                      <p:cBhvr>
                                        <p:cTn id="11" dur="1" fill="hold">
                                          <p:stCondLst>
                                            <p:cond delay="0"/>
                                          </p:stCondLst>
                                        </p:cTn>
                                        <p:tgtEl>
                                          <p:spTgt spid="35842"/>
                                        </p:tgtEl>
                                        <p:attrNameLst>
                                          <p:attrName>style.visibility</p:attrName>
                                        </p:attrNameLst>
                                      </p:cBhvr>
                                      <p:to>
                                        <p:strVal val="visible"/>
                                      </p:to>
                                    </p:set>
                                    <p:anim calcmode="lin" valueType="num">
                                      <p:cBhvr>
                                        <p:cTn id="12" dur="3000" fill="hold"/>
                                        <p:tgtEl>
                                          <p:spTgt spid="35842"/>
                                        </p:tgtEl>
                                        <p:attrNameLst>
                                          <p:attrName>ppt_w</p:attrName>
                                        </p:attrNameLst>
                                      </p:cBhvr>
                                      <p:tavLst>
                                        <p:tav tm="0">
                                          <p:val>
                                            <p:fltVal val="0"/>
                                          </p:val>
                                        </p:tav>
                                        <p:tav tm="100000">
                                          <p:val>
                                            <p:strVal val="#ppt_w"/>
                                          </p:val>
                                        </p:tav>
                                      </p:tavLst>
                                    </p:anim>
                                    <p:anim calcmode="lin" valueType="num">
                                      <p:cBhvr>
                                        <p:cTn id="13" dur="3000" fill="hold"/>
                                        <p:tgtEl>
                                          <p:spTgt spid="35842"/>
                                        </p:tgtEl>
                                        <p:attrNameLst>
                                          <p:attrName>ppt_h</p:attrName>
                                        </p:attrNameLst>
                                      </p:cBhvr>
                                      <p:tavLst>
                                        <p:tav tm="0">
                                          <p:val>
                                            <p:fltVal val="0"/>
                                          </p:val>
                                        </p:tav>
                                        <p:tav tm="100000">
                                          <p:val>
                                            <p:strVal val="#ppt_h"/>
                                          </p:val>
                                        </p:tav>
                                      </p:tavLst>
                                    </p:anim>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Christmas </a:t>
            </a:r>
            <a:r>
              <a:rPr lang="es-ES" i="1" dirty="0" err="1" smtClean="0">
                <a:effectLst>
                  <a:glow rad="101600">
                    <a:srgbClr val="C00000">
                      <a:alpha val="60000"/>
                    </a:srgbClr>
                  </a:glow>
                  <a:outerShdw blurRad="38100" dist="38100" dir="2700000" algn="tl">
                    <a:srgbClr val="000000">
                      <a:alpha val="43137"/>
                    </a:srgbClr>
                  </a:outerShdw>
                </a:effectLst>
              </a:rPr>
              <a:t>Village</a:t>
            </a:r>
            <a:r>
              <a:rPr lang="es-ES" i="1" dirty="0" smtClean="0">
                <a:effectLst>
                  <a:glow rad="101600">
                    <a:srgbClr val="C00000">
                      <a:alpha val="60000"/>
                    </a:srgbClr>
                  </a:glow>
                  <a:outerShdw blurRad="38100" dist="38100" dir="2700000" algn="tl">
                    <a:srgbClr val="000000">
                      <a:alpha val="43137"/>
                    </a:srgbClr>
                  </a:outerShdw>
                </a:effectLst>
              </a:rPr>
              <a:t>: un espacio en el que podrás disfrutar de actividades como atracciones para los más pequeños, pasear por zonas ambientadas con las más elegantes meninas de adviento u originales espacios de artesanía y </a:t>
            </a:r>
            <a:r>
              <a:rPr lang="es-ES" i="1" dirty="0" err="1" smtClean="0">
                <a:effectLst>
                  <a:glow rad="101600">
                    <a:srgbClr val="C00000">
                      <a:alpha val="60000"/>
                    </a:srgbClr>
                  </a:glow>
                  <a:outerShdw blurRad="38100" dist="38100" dir="2700000" algn="tl">
                    <a:srgbClr val="000000">
                      <a:alpha val="43137"/>
                    </a:srgbClr>
                  </a:outerShdw>
                </a:effectLst>
              </a:rPr>
              <a:t>foodtrucks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nfla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288" y="358775"/>
            <a:ext cx="8353425" cy="4940300"/>
          </a:xfrm>
          <a:prstGeom prst="rect">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827088" y="774700"/>
            <a:ext cx="7489825" cy="4083050"/>
          </a:xfrm>
          <a:prstGeom prst="rect">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 Navidad está situado a 100 metros de la estación de Cercanías de 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por lo que se aconseja que el medio de transporte para visitarlo sea el tren.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4" name="Picture 8" descr="http://www.turismo.intoscana.it/allthingstuscany/tuscanycious/files/2010/04/what-is-chianti.jpg"/>
          <p:cNvPicPr>
            <a:picLocks noChangeAspect="1" noChangeArrowheads="1"/>
          </p:cNvPicPr>
          <p:nvPr/>
        </p:nvPicPr>
        <p:blipFill>
          <a:blip r:embed="rId2" cstate="print"/>
          <a:stretch>
            <a:fillRect/>
          </a:stretch>
        </p:blipFill>
        <p:spPr bwMode="auto">
          <a:xfrm>
            <a:off x="0" y="-454868"/>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4" descr="http://www.reflexosonline.com/fotos/medias/31270.jpg"/>
          <p:cNvPicPr>
            <a:picLocks noChangeAspect="1" noChangeArrowheads="1"/>
          </p:cNvPicPr>
          <p:nvPr/>
        </p:nvPicPr>
        <p:blipFill>
          <a:blip r:embed="rId2" cstate="print"/>
          <a:stretch>
            <a:fillRect/>
          </a:stretch>
        </p:blipFill>
        <p:spPr bwMode="auto">
          <a:xfrm>
            <a:off x="0" y="-454868"/>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hay un sitio donde las Navidades son diferentes y son muy conocidas en toda España, ese es </a:t>
            </a:r>
            <a:r>
              <a:rPr lang="es-ES" b="1" i="1" dirty="0" smtClean="0">
                <a:effectLst>
                  <a:glow rad="101600">
                    <a:srgbClr val="C00000">
                      <a:alpha val="60000"/>
                    </a:srgbClr>
                  </a:glow>
                  <a:outerShdw blurRad="38100" dist="38100" dir="2700000" algn="tl">
                    <a:srgbClr val="000000">
                      <a:alpha val="43137"/>
                    </a:srgbClr>
                  </a:outerShdw>
                </a:effectLst>
              </a:rPr>
              <a:t>Torrejón de </a:t>
            </a:r>
            <a:r>
              <a:rPr lang="es-ES" b="1"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14:doors dir="vert"/>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3000" fill="hold"/>
                                        <p:tgtEl>
                                          <p:spTgt spid="6"/>
                                        </p:tgtEl>
                                        <p:attrNameLst>
                                          <p:attrName>r</p:attrName>
                                        </p:attrNameLst>
                                      </p:cBhvr>
                                    </p:animRot>
                                  </p:childTnLst>
                                </p:cTn>
                              </p:par>
                              <p:par>
                                <p:cTn id="14" presetID="5" presetClass="entr" presetSubtype="10" fill="hold" nodeType="withEffect">
                                  <p:stCondLst>
                                    <p:cond delay="0"/>
                                  </p:stCondLst>
                                  <p:childTnLst>
                                    <p:set>
                                      <p:cBhvr>
                                        <p:cTn id="15" dur="1" fill="hold">
                                          <p:stCondLst>
                                            <p:cond delay="0"/>
                                          </p:stCondLst>
                                        </p:cTn>
                                        <p:tgtEl>
                                          <p:spTgt spid="45064"/>
                                        </p:tgtEl>
                                        <p:attrNameLst>
                                          <p:attrName>style.visibility</p:attrName>
                                        </p:attrNameLst>
                                      </p:cBhvr>
                                      <p:to>
                                        <p:strVal val="visible"/>
                                      </p:to>
                                    </p:set>
                                    <p:animEffect transition="in" filter="checkerboard(across)">
                                      <p:cBhvr>
                                        <p:cTn id="16" dur="3000"/>
                                        <p:tgtEl>
                                          <p:spTgt spid="45064"/>
                                        </p:tgtEl>
                                      </p:cBhvr>
                                    </p:animEffect>
                                  </p:childTnLst>
                                </p:cTn>
                              </p:par>
                              <p:par>
                                <p:cTn id="17" presetID="53" presetClass="entr" presetSubtype="0" fill="hold" nodeType="withEffect">
                                  <p:stCondLst>
                                    <p:cond delay="0"/>
                                  </p:stCondLst>
                                  <p:childTnLst>
                                    <p:set>
                                      <p:cBhvr>
                                        <p:cTn id="18" dur="1" fill="hold">
                                          <p:stCondLst>
                                            <p:cond delay="0"/>
                                          </p:stCondLst>
                                        </p:cTn>
                                        <p:tgtEl>
                                          <p:spTgt spid="45064"/>
                                        </p:tgtEl>
                                        <p:attrNameLst>
                                          <p:attrName>style.visibility</p:attrName>
                                        </p:attrNameLst>
                                      </p:cBhvr>
                                      <p:to>
                                        <p:strVal val="visible"/>
                                      </p:to>
                                    </p:set>
                                    <p:anim calcmode="lin" valueType="num">
                                      <p:cBhvr>
                                        <p:cTn id="19" dur="3000" fill="hold"/>
                                        <p:tgtEl>
                                          <p:spTgt spid="45064"/>
                                        </p:tgtEl>
                                        <p:attrNameLst>
                                          <p:attrName>ppt_w</p:attrName>
                                        </p:attrNameLst>
                                      </p:cBhvr>
                                      <p:tavLst>
                                        <p:tav tm="0">
                                          <p:val>
                                            <p:fltVal val="0"/>
                                          </p:val>
                                        </p:tav>
                                        <p:tav tm="100000">
                                          <p:val>
                                            <p:strVal val="#ppt_w"/>
                                          </p:val>
                                        </p:tav>
                                      </p:tavLst>
                                    </p:anim>
                                    <p:anim calcmode="lin" valueType="num">
                                      <p:cBhvr>
                                        <p:cTn id="20" dur="3000" fill="hold"/>
                                        <p:tgtEl>
                                          <p:spTgt spid="45064"/>
                                        </p:tgtEl>
                                        <p:attrNameLst>
                                          <p:attrName>ppt_h</p:attrName>
                                        </p:attrNameLst>
                                      </p:cBhvr>
                                      <p:tavLst>
                                        <p:tav tm="0">
                                          <p:val>
                                            <p:fltVal val="0"/>
                                          </p:val>
                                        </p:tav>
                                        <p:tav tm="100000">
                                          <p:val>
                                            <p:strVal val="#ppt_h"/>
                                          </p:val>
                                        </p:tav>
                                      </p:tavLst>
                                    </p:anim>
                                    <p:animEffect transition="in" filter="fade">
                                      <p:cBhvr>
                                        <p:cTn id="21" dur="3000"/>
                                        <p:tgtEl>
                                          <p:spTgt spid="4506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83414259_516a5a3ae2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8 Nuestra Señora del Pila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584"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los años que no se pudo realizar algunas actividades, las Navidades de 2023 vuelven a ser un momento para visitar Torrejón.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doors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648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2060">
              <a:alpha val="5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00063" y="298450"/>
            <a:ext cx="8176393" cy="5067300"/>
          </a:xfrm>
          <a:prstGeom prst="rect">
            <a:avLst/>
          </a:prstGeom>
          <a:solidFill>
            <a:schemeClr val="tx1">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85813" y="596900"/>
            <a:ext cx="7602611" cy="4479925"/>
          </a:xfrm>
          <a:prstGeom prst="rect">
            <a:avLst/>
          </a:prstGeom>
          <a:solidFill>
            <a:schemeClr val="tx1">
              <a:lumMod val="95000"/>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27584" y="4297660"/>
            <a:ext cx="763284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capital navideña de Europa, 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cuya Navidad también ha sido declarada fiesta turística por su calidad, originalidad y patrimonio cultural, es promovida por las más prestigiosas empresas navideñas nacionales, europeas y asiáticas.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fallOve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1"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3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3"/>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colunas.cbn.globoradio.globo.com/platb/files/615/2010/07/IMG_2102.JPG"/>
          <p:cNvPicPr>
            <a:picLocks noChangeAspect="1" noChangeArrowheads="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971600" y="4873724"/>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estos días tan bonitos, este parque se ha convertido en un destino español de referencia para toda la familia.</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250" advTm="18000">
        <p14:prism isInverted="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3000" fill="hold"/>
                                        <p:tgtEl>
                                          <p:spTgt spid="50178"/>
                                        </p:tgtEl>
                                        <p:attrNameLst>
                                          <p:attrName>ppt_w</p:attrName>
                                        </p:attrNameLst>
                                      </p:cBhvr>
                                      <p:tavLst>
                                        <p:tav tm="0" fmla="#ppt_w*sin(2.5*pi*$)">
                                          <p:val>
                                            <p:fltVal val="0"/>
                                          </p:val>
                                        </p:tav>
                                        <p:tav tm="100000">
                                          <p:val>
                                            <p:fltVal val="1"/>
                                          </p:val>
                                        </p:tav>
                                      </p:tavLst>
                                    </p:anim>
                                    <p:anim calcmode="lin" valueType="num">
                                      <p:cBhvr>
                                        <p:cTn id="8" dur="3000" fill="hold"/>
                                        <p:tgtEl>
                                          <p:spTgt spid="50178"/>
                                        </p:tgtEl>
                                        <p:attrNameLst>
                                          <p:attrName>ppt_h</p:attrName>
                                        </p:attrNameLst>
                                      </p:cBhvr>
                                      <p:tavLst>
                                        <p:tav tm="0">
                                          <p:val>
                                            <p:strVal val="#ppt_h"/>
                                          </p:val>
                                        </p:tav>
                                        <p:tav tm="100000">
                                          <p:val>
                                            <p:strVal val="#ppt_h"/>
                                          </p:val>
                                        </p:tav>
                                      </p:tavLst>
                                    </p:anim>
                                  </p:childTnLst>
                                </p:cTn>
                              </p:par>
                              <p:par>
                                <p:cTn id="9" presetID="21" presetClass="entr" presetSubtype="4" fill="hold" nodeType="withEffect">
                                  <p:stCondLst>
                                    <p:cond delay="0"/>
                                  </p:stCondLst>
                                  <p:childTnLst>
                                    <p:set>
                                      <p:cBhvr>
                                        <p:cTn id="10" dur="1" fill="hold">
                                          <p:stCondLst>
                                            <p:cond delay="0"/>
                                          </p:stCondLst>
                                        </p:cTn>
                                        <p:tgtEl>
                                          <p:spTgt spid="50178"/>
                                        </p:tgtEl>
                                        <p:attrNameLst>
                                          <p:attrName>style.visibility</p:attrName>
                                        </p:attrNameLst>
                                      </p:cBhvr>
                                      <p:to>
                                        <p:strVal val="visible"/>
                                      </p:to>
                                    </p:set>
                                    <p:animEffect transition="in" filter="wheel(4)">
                                      <p:cBhvr>
                                        <p:cTn id="11" dur="3000"/>
                                        <p:tgtEl>
                                          <p:spTgt spid="50178"/>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3 Imagen" descr="4170473550_c0edca0ace_z.jpg"/>
          <p:cNvPicPr>
            <a:picLocks noChangeAspect="1"/>
          </p:cNvPicPr>
          <p:nvPr/>
        </p:nvPicPr>
        <p:blipFill>
          <a:blip r:embed="rId2" cstate="print"/>
          <a:stretch>
            <a:fillRect/>
          </a:stretch>
        </p:blipFill>
        <p:spPr bwMode="auto">
          <a:xfrm>
            <a:off x="-500063" y="5711581"/>
            <a:ext cx="71438" cy="481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170473550_c0edca0ace_z.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170473550_c0edca0ace_z.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las Mágicas Navidades es el nombre del que se enorgullece el recinto Ferial de 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que este 2023 cuenta con más de 100.000 metros cuadrados de extensión y una buena cantidad de espacios tematizados. Se festejará desde el 30 de noviembre hasta el 7 de enero.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nodeType="withEffect">
                                  <p:stCondLst>
                                    <p:cond delay="0"/>
                                  </p:stCondLst>
                                  <p:childTnLst>
                                    <p:animEffect transition="out" filter="wheel(3)">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r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336550"/>
            <a:ext cx="8785225" cy="50419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95288" y="517525"/>
            <a:ext cx="8353425" cy="46799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Casi 50 días de pura diversión navideña que han llevado a esta celebración a ser declarada </a:t>
            </a:r>
            <a:r>
              <a:rPr lang="es-ES" b="1" i="1" dirty="0" smtClean="0">
                <a:effectLst>
                  <a:glow rad="101600">
                    <a:srgbClr val="C00000">
                      <a:alpha val="60000"/>
                    </a:srgbClr>
                  </a:glow>
                  <a:outerShdw blurRad="38100" dist="38100" dir="2700000" algn="tl">
                    <a:srgbClr val="000000">
                      <a:alpha val="43137"/>
                    </a:srgbClr>
                  </a:outerShdw>
                </a:effectLst>
              </a:rPr>
              <a:t>Fiesta de Interés Turístico </a:t>
            </a:r>
            <a:r>
              <a:rPr lang="es-ES" i="1" dirty="0" smtClean="0">
                <a:effectLst>
                  <a:glow rad="101600">
                    <a:srgbClr val="C00000">
                      <a:alpha val="60000"/>
                    </a:srgbClr>
                  </a:glow>
                  <a:outerShdw blurRad="38100" dist="38100" dir="2700000" algn="tl">
                    <a:srgbClr val="000000">
                      <a:alpha val="43137"/>
                    </a:srgbClr>
                  </a:outerShdw>
                </a:effectLst>
              </a:rPr>
              <a:t>y que han convertido a 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en la primera Capital Europea de la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blinds(vertical)">
                                      <p:cBhvr>
                                        <p:cTn id="16" dur="3000"/>
                                        <p:tgtEl>
                                          <p:spTgt spid="21506"/>
                                        </p:tgtEl>
                                      </p:cBhvr>
                                    </p:animEffect>
                                  </p:childTnLst>
                                </p:cTn>
                              </p:par>
                              <p:par>
                                <p:cTn id="17" presetID="23" presetClass="entr" presetSubtype="36"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 calcmode="lin" valueType="num">
                                      <p:cBhvr>
                                        <p:cTn id="19" dur="3000" fill="hold"/>
                                        <p:tgtEl>
                                          <p:spTgt spid="21506"/>
                                        </p:tgtEl>
                                        <p:attrNameLst>
                                          <p:attrName>ppt_w</p:attrName>
                                        </p:attrNameLst>
                                      </p:cBhvr>
                                      <p:tavLst>
                                        <p:tav tm="0">
                                          <p:val>
                                            <p:strVal val="(6*min(max(#ppt_w*#ppt_h,.3),1)-7.4)/-.7*#ppt_w"/>
                                          </p:val>
                                        </p:tav>
                                        <p:tav tm="100000">
                                          <p:val>
                                            <p:strVal val="#ppt_w"/>
                                          </p:val>
                                        </p:tav>
                                      </p:tavLst>
                                    </p:anim>
                                    <p:anim calcmode="lin" valueType="num">
                                      <p:cBhvr>
                                        <p:cTn id="20" dur="3000" fill="hold"/>
                                        <p:tgtEl>
                                          <p:spTgt spid="21506"/>
                                        </p:tgtEl>
                                        <p:attrNameLst>
                                          <p:attrName>ppt_h</p:attrName>
                                        </p:attrNameLst>
                                      </p:cBhvr>
                                      <p:tavLst>
                                        <p:tav tm="0">
                                          <p:val>
                                            <p:strVal val="(6*min(max(#ppt_w*#ppt_h,.3),1)-7.4)/-.7*#ppt_h"/>
                                          </p:val>
                                        </p:tav>
                                        <p:tav tm="100000">
                                          <p:val>
                                            <p:strVal val="#ppt_h"/>
                                          </p:val>
                                        </p:tav>
                                      </p:tavLst>
                                    </p:anim>
                                    <p:anim calcmode="lin" valueType="num">
                                      <p:cBhvr>
                                        <p:cTn id="21" dur="3000" fill="hold"/>
                                        <p:tgtEl>
                                          <p:spTgt spid="21506"/>
                                        </p:tgtEl>
                                        <p:attrNameLst>
                                          <p:attrName>ppt_x</p:attrName>
                                        </p:attrNameLst>
                                      </p:cBhvr>
                                      <p:tavLst>
                                        <p:tav tm="0">
                                          <p:val>
                                            <p:fltVal val="0.5"/>
                                          </p:val>
                                        </p:tav>
                                        <p:tav tm="100000">
                                          <p:val>
                                            <p:strVal val="#ppt_x"/>
                                          </p:val>
                                        </p:tav>
                                      </p:tavLst>
                                    </p:anim>
                                    <p:anim calcmode="lin" valueType="num">
                                      <p:cBhvr>
                                        <p:cTn id="22" dur="3000" fill="hold"/>
                                        <p:tgtEl>
                                          <p:spTgt spid="21506"/>
                                        </p:tgtEl>
                                        <p:attrNameLst>
                                          <p:attrName>ppt_y</p:attrName>
                                        </p:attrNameLst>
                                      </p:cBhvr>
                                      <p:tavLst>
                                        <p:tav tm="0">
                                          <p:val>
                                            <p:strVal val="1+(6*min(max(#ppt_w*#ppt_h,.3),1)-7.4)/-.7*#ppt_h/2"/>
                                          </p:val>
                                        </p:tav>
                                        <p:tav tm="100000">
                                          <p:val>
                                            <p:strVal val="#ppt_y"/>
                                          </p:val>
                                        </p:tav>
                                      </p:tavLst>
                                    </p:anim>
                                  </p:childTnLst>
                                </p:cTn>
                              </p:par>
                              <p:par>
                                <p:cTn id="23" presetID="23" presetClass="entr" presetSubtype="288" fill="hold" nodeType="withEffect">
                                  <p:stCondLst>
                                    <p:cond delay="0"/>
                                  </p:stCondLst>
                                  <p:childTnLst>
                                    <p:set>
                                      <p:cBhvr>
                                        <p:cTn id="24" dur="1" fill="hold">
                                          <p:stCondLst>
                                            <p:cond delay="0"/>
                                          </p:stCondLst>
                                        </p:cTn>
                                        <p:tgtEl>
                                          <p:spTgt spid="21506"/>
                                        </p:tgtEl>
                                        <p:attrNameLst>
                                          <p:attrName>style.visibility</p:attrName>
                                        </p:attrNameLst>
                                      </p:cBhvr>
                                      <p:to>
                                        <p:strVal val="visible"/>
                                      </p:to>
                                    </p:set>
                                    <p:anim calcmode="lin" valueType="num">
                                      <p:cBhvr>
                                        <p:cTn id="25" dur="3000" fill="hold"/>
                                        <p:tgtEl>
                                          <p:spTgt spid="21506"/>
                                        </p:tgtEl>
                                        <p:attrNameLst>
                                          <p:attrName>ppt_w</p:attrName>
                                        </p:attrNameLst>
                                      </p:cBhvr>
                                      <p:tavLst>
                                        <p:tav tm="0">
                                          <p:val>
                                            <p:strVal val="4/3*#ppt_w"/>
                                          </p:val>
                                        </p:tav>
                                        <p:tav tm="100000">
                                          <p:val>
                                            <p:strVal val="#ppt_w"/>
                                          </p:val>
                                        </p:tav>
                                      </p:tavLst>
                                    </p:anim>
                                    <p:anim calcmode="lin" valueType="num">
                                      <p:cBhvr>
                                        <p:cTn id="26" dur="3000" fill="hold"/>
                                        <p:tgtEl>
                                          <p:spTgt spid="21506"/>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r="75200"/>
          <a:stretch>
            <a:fillRect/>
          </a:stretch>
        </p:blipFill>
        <p:spPr>
          <a:xfrm>
            <a:off x="0" y="0"/>
            <a:ext cx="2267744" cy="5715000"/>
          </a:xfrm>
        </p:spPr>
      </p:pic>
      <p:pic>
        <p:nvPicPr>
          <p:cNvPr id="7" name="Picture 6" descr="a2.JPG"/>
          <p:cNvPicPr>
            <a:picLocks noChangeAspect="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8" name="Picture 7" descr="a3.JPG"/>
          <p:cNvPicPr>
            <a:picLocks noChangeAspect="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9" name="Picture 8" descr="a4.JPG"/>
          <p:cNvPicPr>
            <a:picLocks noChangeAspect="1"/>
          </p:cNvPicPr>
          <p:nvPr/>
        </p:nvPicPr>
        <p:blipFill>
          <a:blip r:embed="rId2" cstate="print"/>
          <a:srcRect l="75200"/>
          <a:stretch>
            <a:fillRect/>
          </a:stretch>
        </p:blipFill>
        <p:spPr bwMode="auto">
          <a:xfrm>
            <a:off x="6876256" y="0"/>
            <a:ext cx="2267745" cy="5714999"/>
          </a:xfrm>
          <a:prstGeom prst="rect">
            <a:avLst/>
          </a:prstGeom>
          <a:noFill/>
          <a:ln w="9525">
            <a:noFill/>
            <a:miter lim="800000"/>
            <a:headEnd/>
            <a:tailEnd/>
          </a:ln>
        </p:spPr>
      </p:pic>
      <p:sp>
        <p:nvSpPr>
          <p:cNvPr id="10" name="9 CuadroTexto"/>
          <p:cNvSpPr txBox="1"/>
          <p:nvPr/>
        </p:nvSpPr>
        <p:spPr>
          <a:xfrm>
            <a:off x="683568"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a las novedades que ofrece en esta edición, el parque puede presumir de contar con dos norias dentro del recinto y de tener </a:t>
            </a:r>
            <a:r>
              <a:rPr lang="es-ES" b="1" i="1" dirty="0" smtClean="0">
                <a:effectLst>
                  <a:glow rad="101600">
                    <a:srgbClr val="C00000">
                      <a:alpha val="60000"/>
                    </a:srgbClr>
                  </a:glow>
                  <a:outerShdw blurRad="38100" dist="38100" dir="2700000" algn="tl">
                    <a:srgbClr val="000000">
                      <a:alpha val="43137"/>
                    </a:srgbClr>
                  </a:outerShdw>
                </a:effectLst>
              </a:rPr>
              <a:t>una pista de hielo de dos mil metros</a:t>
            </a:r>
            <a:r>
              <a:rPr lang="es-ES" i="1" dirty="0" smtClean="0">
                <a:effectLst>
                  <a:glow rad="101600">
                    <a:srgbClr val="C00000">
                      <a:alpha val="60000"/>
                    </a:srgbClr>
                  </a:glow>
                  <a:outerShdw blurRad="38100" dist="38100" dir="2700000" algn="tl">
                    <a:srgbClr val="000000">
                      <a:alpha val="43137"/>
                    </a:srgbClr>
                  </a:outerShdw>
                </a:effectLst>
              </a:rPr>
              <a:t> sobre un lago.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37"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ppt_x</p:attrName>
                                        </p:attrNameLst>
                                      </p:cBhvr>
                                      <p:tavLst>
                                        <p:tav tm="0">
                                          <p:val>
                                            <p:strVal val="#ppt_x"/>
                                          </p:val>
                                        </p:tav>
                                        <p:tav tm="100000">
                                          <p:val>
                                            <p:strVal val="#ppt_x"/>
                                          </p:val>
                                        </p:tav>
                                      </p:tavLst>
                                    </p:anim>
                                    <p:anim calcmode="lin" valueType="num">
                                      <p:cBhvr>
                                        <p:cTn id="12" dur="2700" decel="100000" fill="hold"/>
                                        <p:tgtEl>
                                          <p:spTgt spid="6"/>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6"/>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3000"/>
                                        <p:tgtEl>
                                          <p:spTgt spid="7"/>
                                        </p:tgtEl>
                                      </p:cBhvr>
                                    </p:animEffect>
                                  </p:childTnLst>
                                </p:cTn>
                              </p:par>
                              <p:par>
                                <p:cTn id="17" presetID="37"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ppt_x</p:attrName>
                                        </p:attrNameLst>
                                      </p:cBhvr>
                                      <p:tavLst>
                                        <p:tav tm="0">
                                          <p:val>
                                            <p:strVal val="#ppt_x"/>
                                          </p:val>
                                        </p:tav>
                                        <p:tav tm="100000">
                                          <p:val>
                                            <p:strVal val="#ppt_x"/>
                                          </p:val>
                                        </p:tav>
                                      </p:tavLst>
                                    </p:anim>
                                    <p:anim calcmode="lin" valueType="num">
                                      <p:cBhvr>
                                        <p:cTn id="21" dur="2700" decel="100000" fill="hold"/>
                                        <p:tgtEl>
                                          <p:spTgt spid="7"/>
                                        </p:tgtEl>
                                        <p:attrNameLst>
                                          <p:attrName>ppt_y</p:attrName>
                                        </p:attrNameLst>
                                      </p:cBhvr>
                                      <p:tavLst>
                                        <p:tav tm="0">
                                          <p:val>
                                            <p:strVal val="#ppt_y+1"/>
                                          </p:val>
                                        </p:tav>
                                        <p:tav tm="100000">
                                          <p:val>
                                            <p:strVal val="#ppt_y-.03"/>
                                          </p:val>
                                        </p:tav>
                                      </p:tavLst>
                                    </p:anim>
                                    <p:anim calcmode="lin" valueType="num">
                                      <p:cBhvr>
                                        <p:cTn id="22" dur="300" accel="100000" fill="hold">
                                          <p:stCondLst>
                                            <p:cond delay="2700"/>
                                          </p:stCondLst>
                                        </p:cTn>
                                        <p:tgtEl>
                                          <p:spTgt spid="7"/>
                                        </p:tgtEl>
                                        <p:attrNameLst>
                                          <p:attrName>ppt_y</p:attrName>
                                        </p:attrNameLst>
                                      </p:cBhvr>
                                      <p:tavLst>
                                        <p:tav tm="0">
                                          <p:val>
                                            <p:strVal val="#ppt_y-.03"/>
                                          </p:val>
                                        </p:tav>
                                        <p:tav tm="100000">
                                          <p:val>
                                            <p:strVal val="#ppt_y"/>
                                          </p:val>
                                        </p:tav>
                                      </p:tavLst>
                                    </p:anim>
                                  </p:childTnLst>
                                </p:cTn>
                              </p:par>
                              <p:par>
                                <p:cTn id="23" presetID="2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edge">
                                      <p:cBhvr>
                                        <p:cTn id="25" dur="3000"/>
                                        <p:tgtEl>
                                          <p:spTgt spid="8"/>
                                        </p:tgtEl>
                                      </p:cBhvr>
                                    </p:animEffect>
                                  </p:childTnLst>
                                </p:cTn>
                              </p:par>
                              <p:par>
                                <p:cTn id="26" presetID="37"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3000"/>
                                        <p:tgtEl>
                                          <p:spTgt spid="8"/>
                                        </p:tgtEl>
                                      </p:cBhvr>
                                    </p:animEffect>
                                    <p:anim calcmode="lin" valueType="num">
                                      <p:cBhvr>
                                        <p:cTn id="29" dur="3000" fill="hold"/>
                                        <p:tgtEl>
                                          <p:spTgt spid="8"/>
                                        </p:tgtEl>
                                        <p:attrNameLst>
                                          <p:attrName>ppt_x</p:attrName>
                                        </p:attrNameLst>
                                      </p:cBhvr>
                                      <p:tavLst>
                                        <p:tav tm="0">
                                          <p:val>
                                            <p:strVal val="#ppt_x"/>
                                          </p:val>
                                        </p:tav>
                                        <p:tav tm="100000">
                                          <p:val>
                                            <p:strVal val="#ppt_x"/>
                                          </p:val>
                                        </p:tav>
                                      </p:tavLst>
                                    </p:anim>
                                    <p:anim calcmode="lin" valueType="num">
                                      <p:cBhvr>
                                        <p:cTn id="30" dur="2700" decel="100000" fill="hold"/>
                                        <p:tgtEl>
                                          <p:spTgt spid="8"/>
                                        </p:tgtEl>
                                        <p:attrNameLst>
                                          <p:attrName>ppt_y</p:attrName>
                                        </p:attrNameLst>
                                      </p:cBhvr>
                                      <p:tavLst>
                                        <p:tav tm="0">
                                          <p:val>
                                            <p:strVal val="#ppt_y+1"/>
                                          </p:val>
                                        </p:tav>
                                        <p:tav tm="100000">
                                          <p:val>
                                            <p:strVal val="#ppt_y-.03"/>
                                          </p:val>
                                        </p:tav>
                                      </p:tavLst>
                                    </p:anim>
                                    <p:anim calcmode="lin" valueType="num">
                                      <p:cBhvr>
                                        <p:cTn id="31" dur="300" accel="100000" fill="hold">
                                          <p:stCondLst>
                                            <p:cond delay="2700"/>
                                          </p:stCondLst>
                                        </p:cTn>
                                        <p:tgtEl>
                                          <p:spTgt spid="8"/>
                                        </p:tgtEl>
                                        <p:attrNameLst>
                                          <p:attrName>ppt_y</p:attrName>
                                        </p:attrNameLst>
                                      </p:cBhvr>
                                      <p:tavLst>
                                        <p:tav tm="0">
                                          <p:val>
                                            <p:strVal val="#ppt_y-.03"/>
                                          </p:val>
                                        </p:tav>
                                        <p:tav tm="100000">
                                          <p:val>
                                            <p:strVal val="#ppt_y"/>
                                          </p:val>
                                        </p:tav>
                                      </p:tavLst>
                                    </p:anim>
                                  </p:childTnLst>
                                </p:cTn>
                              </p:par>
                              <p:par>
                                <p:cTn id="32" presetID="2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edge">
                                      <p:cBhvr>
                                        <p:cTn id="34" dur="3000"/>
                                        <p:tgtEl>
                                          <p:spTgt spid="9"/>
                                        </p:tgtEl>
                                      </p:cBhvr>
                                    </p:animEffect>
                                  </p:childTnLst>
                                </p:cTn>
                              </p:par>
                              <p:par>
                                <p:cTn id="35" presetID="37"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3000"/>
                                        <p:tgtEl>
                                          <p:spTgt spid="9"/>
                                        </p:tgtEl>
                                      </p:cBhvr>
                                    </p:animEffect>
                                    <p:anim calcmode="lin" valueType="num">
                                      <p:cBhvr>
                                        <p:cTn id="38" dur="3000" fill="hold"/>
                                        <p:tgtEl>
                                          <p:spTgt spid="9"/>
                                        </p:tgtEl>
                                        <p:attrNameLst>
                                          <p:attrName>ppt_x</p:attrName>
                                        </p:attrNameLst>
                                      </p:cBhvr>
                                      <p:tavLst>
                                        <p:tav tm="0">
                                          <p:val>
                                            <p:strVal val="#ppt_x"/>
                                          </p:val>
                                        </p:tav>
                                        <p:tav tm="100000">
                                          <p:val>
                                            <p:strVal val="#ppt_x"/>
                                          </p:val>
                                        </p:tav>
                                      </p:tavLst>
                                    </p:anim>
                                    <p:anim calcmode="lin" valueType="num">
                                      <p:cBhvr>
                                        <p:cTn id="39" dur="2700" decel="100000" fill="hold"/>
                                        <p:tgtEl>
                                          <p:spTgt spid="9"/>
                                        </p:tgtEl>
                                        <p:attrNameLst>
                                          <p:attrName>ppt_y</p:attrName>
                                        </p:attrNameLst>
                                      </p:cBhvr>
                                      <p:tavLst>
                                        <p:tav tm="0">
                                          <p:val>
                                            <p:strVal val="#ppt_y+1"/>
                                          </p:val>
                                        </p:tav>
                                        <p:tav tm="100000">
                                          <p:val>
                                            <p:strVal val="#ppt_y-.03"/>
                                          </p:val>
                                        </p:tav>
                                      </p:tavLst>
                                    </p:anim>
                                    <p:anim calcmode="lin" valueType="num">
                                      <p:cBhvr>
                                        <p:cTn id="40" dur="300" accel="100000" fill="hold">
                                          <p:stCondLst>
                                            <p:cond delay="2700"/>
                                          </p:stCondLst>
                                        </p:cTn>
                                        <p:tgtEl>
                                          <p:spTgt spid="9"/>
                                        </p:tgtEl>
                                        <p:attrNameLst>
                                          <p:attrName>ppt_y</p:attrName>
                                        </p:attrNameLst>
                                      </p:cBhvr>
                                      <p:tavLst>
                                        <p:tav tm="0">
                                          <p:val>
                                            <p:strVal val="#ppt_y-.03"/>
                                          </p:val>
                                        </p:tav>
                                        <p:tav tm="100000">
                                          <p:val>
                                            <p:strVal val="#ppt_y"/>
                                          </p:val>
                                        </p:tav>
                                      </p:tavLst>
                                    </p:anim>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27793096_f9770c3180_o.jpg"/>
          <p:cNvPicPr>
            <a:picLocks noChangeAspect="1"/>
          </p:cNvPicPr>
          <p:nvPr/>
        </p:nvPicPr>
        <p:blipFill>
          <a:blip r:embed="rId2" cstate="print"/>
          <a:stretch>
            <a:fillRect/>
          </a:stretch>
        </p:blipFill>
        <p:spPr bwMode="auto">
          <a:xfrm>
            <a:off x="-252536" y="0"/>
            <a:ext cx="972108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427793096_f9770c3180_o.jpg"/>
          <p:cNvPicPr>
            <a:picLocks noChangeAspect="1"/>
          </p:cNvPicPr>
          <p:nvPr/>
        </p:nvPicPr>
        <p:blipFill>
          <a:blip r:embed="rId2" cstate="print"/>
          <a:stretch>
            <a:fillRect/>
          </a:stretch>
        </p:blipFill>
        <p:spPr bwMode="auto">
          <a:xfrm>
            <a:off x="0" y="337220"/>
            <a:ext cx="9144000" cy="51125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873724"/>
            <a:ext cx="88924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otro lado, se celebrará un festival de linternas asiáticas y, además, los asistentes tendrán la suerte de visitar el Belén más grande de España a escala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3 Imagen" descr="gghgg5.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20000"/>
              <a:lumOff val="80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57188" y="358775"/>
            <a:ext cx="8429625" cy="5162550"/>
          </a:xfrm>
          <a:prstGeom prst="rect">
            <a:avLst/>
          </a:prstGeom>
          <a:solidFill>
            <a:schemeClr val="accent5">
              <a:lumMod val="40000"/>
              <a:lumOff val="60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188" y="714375"/>
            <a:ext cx="7848600" cy="4519613"/>
          </a:xfrm>
          <a:prstGeom prst="rect">
            <a:avLst/>
          </a:prstGeom>
          <a:solidFill>
            <a:schemeClr val="accent5">
              <a:lumMod val="60000"/>
              <a:lumOff val="40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mercadillo navideño, la </a:t>
            </a:r>
            <a:r>
              <a:rPr lang="es-ES" b="1" i="1" dirty="0" smtClean="0">
                <a:effectLst>
                  <a:glow rad="101600">
                    <a:srgbClr val="C00000">
                      <a:alpha val="60000"/>
                    </a:srgbClr>
                  </a:glow>
                  <a:outerShdw blurRad="38100" dist="38100" dir="2700000" algn="tl">
                    <a:srgbClr val="000000">
                      <a:alpha val="43137"/>
                    </a:srgbClr>
                  </a:outerShdw>
                </a:effectLst>
              </a:rPr>
              <a:t>exhibición de luz y música</a:t>
            </a:r>
            <a:r>
              <a:rPr lang="es-ES" i="1" dirty="0" smtClean="0">
                <a:effectLst>
                  <a:glow rad="101600">
                    <a:srgbClr val="C00000">
                      <a:alpha val="60000"/>
                    </a:srgbClr>
                  </a:glow>
                  <a:outerShdw blurRad="38100" dist="38100" dir="2700000" algn="tl">
                    <a:srgbClr val="000000">
                      <a:alpha val="43137"/>
                    </a:srgbClr>
                  </a:outerShdw>
                </a:effectLst>
              </a:rPr>
              <a:t> de la Puerta Mágica o la segunda edición del Ice Festival son algunas de las actividades que más éxito tuvieron el pasado año y que, por lo tanto, repiten este 2023.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xit" presetSubtype="4" fill="hold" nodeType="withEffect">
                                  <p:stCondLst>
                                    <p:cond delay="0"/>
                                  </p:stCondLst>
                                  <p:childTnLst>
                                    <p:animEffect transition="out" filter="wheel(4)">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2530"/>
                                        </p:tgtEl>
                                        <p:attrNameLst>
                                          <p:attrName>style.visibility</p:attrName>
                                        </p:attrNameLst>
                                      </p:cBhvr>
                                      <p:to>
                                        <p:strVal val="visible"/>
                                      </p:to>
                                    </p:set>
                                    <p:anim calcmode="lin" valueType="num">
                                      <p:cBhvr>
                                        <p:cTn id="16" dur="3000" fill="hold"/>
                                        <p:tgtEl>
                                          <p:spTgt spid="22530"/>
                                        </p:tgtEl>
                                        <p:attrNameLst>
                                          <p:attrName>ppt_w</p:attrName>
                                        </p:attrNameLst>
                                      </p:cBhvr>
                                      <p:tavLst>
                                        <p:tav tm="0">
                                          <p:val>
                                            <p:strVal val="4/3*#ppt_w"/>
                                          </p:val>
                                        </p:tav>
                                        <p:tav tm="100000">
                                          <p:val>
                                            <p:strVal val="#ppt_w"/>
                                          </p:val>
                                        </p:tav>
                                      </p:tavLst>
                                    </p:anim>
                                    <p:anim calcmode="lin" valueType="num">
                                      <p:cBhvr>
                                        <p:cTn id="17" dur="3000" fill="hold"/>
                                        <p:tgtEl>
                                          <p:spTgt spid="22530"/>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sinos-en-las-vegas.jpg"/>
          <p:cNvPicPr>
            <a:picLocks noChangeAspect="1"/>
          </p:cNvPicPr>
          <p:nvPr/>
        </p:nvPicPr>
        <p:blipFill>
          <a:blip r:embed="rId2" cstate="print"/>
          <a:stretch>
            <a:fillRect/>
          </a:stretch>
        </p:blipFill>
        <p:spPr bwMode="auto">
          <a:xfrm>
            <a:off x="0" y="0"/>
            <a:ext cx="9143999" cy="61944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sinos-en-las-vegas.jpg"/>
          <p:cNvPicPr>
            <a:picLocks noChangeAspect="1"/>
          </p:cNvPicPr>
          <p:nvPr/>
        </p:nvPicPr>
        <p:blipFill>
          <a:blip r:embed="rId2" cstate="print"/>
          <a:stretch>
            <a:fillRect/>
          </a:stretch>
        </p:blipFill>
        <p:spPr bwMode="auto">
          <a:xfrm>
            <a:off x="323528" y="265212"/>
            <a:ext cx="8496944" cy="56886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de dos kilómetros de recorrido se suceden varios espacios tematizados, entre los que destacaron en años anteriores su espectáculo de luz y sonido o el video </a:t>
            </a:r>
            <a:r>
              <a:rPr lang="es-ES" i="1" dirty="0" err="1" smtClean="0">
                <a:effectLst>
                  <a:glow rad="101600">
                    <a:srgbClr val="C00000">
                      <a:alpha val="60000"/>
                    </a:srgbClr>
                  </a:glow>
                  <a:outerShdw blurRad="38100" dist="38100" dir="2700000" algn="tl">
                    <a:srgbClr val="000000">
                      <a:alpha val="43137"/>
                    </a:srgbClr>
                  </a:outerShdw>
                </a:effectLst>
              </a:rPr>
              <a:t>mapping</a:t>
            </a:r>
            <a:r>
              <a:rPr lang="es-ES" i="1" dirty="0" smtClean="0">
                <a:effectLst>
                  <a:glow rad="101600">
                    <a:srgbClr val="C00000">
                      <a:alpha val="60000"/>
                    </a:srgbClr>
                  </a:glow>
                  <a:outerShdw blurRad="38100" dist="38100" dir="2700000" algn="tl">
                    <a:srgbClr val="000000">
                      <a:alpha val="43137"/>
                    </a:srgbClr>
                  </a:outerShdw>
                </a:effectLst>
              </a:rPr>
              <a:t> proyectado en la iglesia de la Plaza Mayor.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lh3.googleusercontent.com/dKQb5-FkPl2AxDJ32MYVr37_r6BL_7vECPghixyMFmqjjUq-GS6aCGSk6YGwvZ0bq6essdmuM5qX1Bw5-lF36kcOGsXkXbN-rRrk0xjI4HEx1ME7r30"/>
          <p:cNvPicPr>
            <a:picLocks noChangeAspect="1" noChangeArrowheads="1"/>
          </p:cNvPicPr>
          <p:nvPr/>
        </p:nvPicPr>
        <p:blipFill>
          <a:blip r:embed="rId2" cstate="print"/>
          <a:stretch>
            <a:fillRect/>
          </a:stretch>
        </p:blipFill>
        <p:spPr bwMode="auto">
          <a:xfrm>
            <a:off x="-468560" y="0"/>
            <a:ext cx="101531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9876" name="Picture 4" descr="http://entrenomadas.files.wordpress.com/2007/10/anna-pagnacco-paisaje.jpg"/>
          <p:cNvPicPr>
            <a:picLocks noChangeAspect="1" noChangeArrowheads="1"/>
          </p:cNvPicPr>
          <p:nvPr/>
        </p:nvPicPr>
        <p:blipFill>
          <a:blip r:embed="rId2" cstate="print"/>
          <a:stretch>
            <a:fillRect/>
          </a:stretch>
        </p:blipFill>
        <p:spPr bwMode="auto">
          <a:xfrm>
            <a:off x="-468560" y="0"/>
            <a:ext cx="101531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de 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es uno de los planes familiares más molones de la capital española. Sus Mágicas Navidades y su Parque de la Navidad son un sueño mágico para niños y mayores.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79876"/>
                                        </p:tgtEl>
                                      </p:cBhvr>
                                    </p:animEffect>
                                    <p:set>
                                      <p:cBhvr>
                                        <p:cTn id="7" dur="1" fill="hold">
                                          <p:stCondLst>
                                            <p:cond delay="3999"/>
                                          </p:stCondLst>
                                        </p:cTn>
                                        <p:tgtEl>
                                          <p:spTgt spid="79876"/>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79874"/>
                                        </p:tgtEl>
                                        <p:attrNameLst>
                                          <p:attrName>style.visibility</p:attrName>
                                        </p:attrNameLst>
                                      </p:cBhvr>
                                      <p:to>
                                        <p:strVal val="visible"/>
                                      </p:to>
                                    </p:set>
                                    <p:animEffect transition="in" filter="checkerboard(across)">
                                      <p:cBhvr>
                                        <p:cTn id="10" dur="4000"/>
                                        <p:tgtEl>
                                          <p:spTgt spid="7987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9874"/>
                                        </p:tgtEl>
                                        <p:attrNameLst>
                                          <p:attrName>style.visibility</p:attrName>
                                        </p:attrNameLst>
                                      </p:cBhvr>
                                      <p:to>
                                        <p:strVal val="visible"/>
                                      </p:to>
                                    </p:set>
                                    <p:anim calcmode="lin" valueType="num">
                                      <p:cBhvr>
                                        <p:cTn id="13" dur="3000" fill="hold"/>
                                        <p:tgtEl>
                                          <p:spTgt spid="79874"/>
                                        </p:tgtEl>
                                        <p:attrNameLst>
                                          <p:attrName>ppt_w</p:attrName>
                                        </p:attrNameLst>
                                      </p:cBhvr>
                                      <p:tavLst>
                                        <p:tav tm="0">
                                          <p:val>
                                            <p:fltVal val="0"/>
                                          </p:val>
                                        </p:tav>
                                        <p:tav tm="100000">
                                          <p:val>
                                            <p:strVal val="#ppt_w"/>
                                          </p:val>
                                        </p:tav>
                                      </p:tavLst>
                                    </p:anim>
                                    <p:anim calcmode="lin" valueType="num">
                                      <p:cBhvr>
                                        <p:cTn id="14" dur="3000" fill="hold"/>
                                        <p:tgtEl>
                                          <p:spTgt spid="79874"/>
                                        </p:tgtEl>
                                        <p:attrNameLst>
                                          <p:attrName>ppt_h</p:attrName>
                                        </p:attrNameLst>
                                      </p:cBhvr>
                                      <p:tavLst>
                                        <p:tav tm="0">
                                          <p:val>
                                            <p:fltVal val="0"/>
                                          </p:val>
                                        </p:tav>
                                        <p:tav tm="100000">
                                          <p:val>
                                            <p:strVal val="#ppt_h"/>
                                          </p:val>
                                        </p:tav>
                                      </p:tavLst>
                                    </p:anim>
                                    <p:anim calcmode="lin" valueType="num">
                                      <p:cBhvr>
                                        <p:cTn id="15" dur="3000" fill="hold"/>
                                        <p:tgtEl>
                                          <p:spTgt spid="79874"/>
                                        </p:tgtEl>
                                        <p:attrNameLst>
                                          <p:attrName>style.rotation</p:attrName>
                                        </p:attrNameLst>
                                      </p:cBhvr>
                                      <p:tavLst>
                                        <p:tav tm="0">
                                          <p:val>
                                            <p:fltVal val="360"/>
                                          </p:val>
                                        </p:tav>
                                        <p:tav tm="100000">
                                          <p:val>
                                            <p:fltVal val="0"/>
                                          </p:val>
                                        </p:tav>
                                      </p:tavLst>
                                    </p:anim>
                                    <p:animEffect transition="in" filter="fade">
                                      <p:cBhvr>
                                        <p:cTn id="16" dur="3000"/>
                                        <p:tgtEl>
                                          <p:spTgt spid="7987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61 Clases-flamenco-Gracia.jpg"/>
          <p:cNvPicPr>
            <a:picLocks noChangeAspect="1"/>
          </p:cNvPicPr>
          <p:nvPr/>
        </p:nvPicPr>
        <p:blipFill>
          <a:blip r:embed="rId2" cstate="print"/>
          <a:stretch>
            <a:fillRect/>
          </a:stretch>
        </p:blipFill>
        <p:spPr bwMode="auto">
          <a:xfrm>
            <a:off x="0" y="0"/>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7030A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850" y="177800"/>
            <a:ext cx="8496300" cy="5319713"/>
          </a:xfrm>
          <a:prstGeom prst="rect">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188" y="358775"/>
            <a:ext cx="7921625" cy="4959350"/>
          </a:xfrm>
          <a:prstGeom prst="rect">
            <a:avLst/>
          </a:prstGeom>
          <a:solidFill>
            <a:srgbClr val="7030A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83568"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encontraremos el Belén más grande de España, la 2ª edición de Ice Festival, el Festival de Linternas Asiáticas con más de 1 km de luces y muchas más sorpresas.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2000">
        <p15:prstTrans prst="origami"/>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3" presetClass="entr" presetSubtype="5"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vertical)">
                                      <p:cBhvr>
                                        <p:cTn id="18" dur="3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2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6" dur="1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7" dur="1500" accel="50000" fill="hold">
                                          <p:stCondLst>
                                            <p:cond delay="1500"/>
                                          </p:stCondLst>
                                        </p:cTn>
                                        <p:tgtEl>
                                          <p:spTgt spid="8"/>
                                        </p:tgtEl>
                                        <p:attrNameLst>
                                          <p:attrName>ppt_w</p:attrName>
                                        </p:attrNameLst>
                                      </p:cBhvr>
                                      <p:tavLst>
                                        <p:tav tm="0">
                                          <p:val>
                                            <p:strVal val="#ppt_w*.05"/>
                                          </p:val>
                                        </p:tav>
                                        <p:tav tm="100000">
                                          <p:val>
                                            <p:strVal val="#ppt_w"/>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anim calcmode="lin" valueType="num">
                                      <p:cBhvr>
                                        <p:cTn id="29" dur="1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30" dur="1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31" dur="1500" accel="50000" fill="hold">
                                          <p:stCondLst>
                                            <p:cond delay="1500"/>
                                          </p:stCondLst>
                                        </p:cTn>
                                        <p:tgtEl>
                                          <p:spTgt spid="8"/>
                                        </p:tgtEl>
                                        <p:attrNameLst>
                                          <p:attrName>ppt_y</p:attrName>
                                        </p:attrNameLst>
                                      </p:cBhvr>
                                      <p:tavLst>
                                        <p:tav tm="0">
                                          <p:val>
                                            <p:strVal val="#ppt_y+.1"/>
                                          </p:val>
                                        </p:tav>
                                        <p:tav tm="100000">
                                          <p:val>
                                            <p:strVal val="#ppt_y"/>
                                          </p:val>
                                        </p:tav>
                                      </p:tavLst>
                                    </p:anim>
                                    <p:animEffect transition="in" filter="fade">
                                      <p:cBhvr>
                                        <p:cTn id="32" dur="3000" decel="50000">
                                          <p:stCondLst>
                                            <p:cond delay="0"/>
                                          </p:stCondLst>
                                        </p:cTn>
                                        <p:tgtEl>
                                          <p:spTgt spid="8"/>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muylibre.com/imagenes/fondos-pantallas/turismo-paisajes/italia/fotos-viajes-turismo-paisajes-naturales-del-mundo-toscana-italia--wallpaper-fondo-pantallas-59.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Mágica estrenará diseño y espectáculo de la mano de la compañía italiana Mariano Light, que conforma un gran portal con motivos florales, una calle con guirnaldas y millones de Luces LED que se sincronizan con la música.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3000"/>
                                        <p:tgtEl>
                                          <p:spTgt spid="3"/>
                                        </p:tgtEl>
                                      </p:cBhvr>
                                    </p:animEffect>
                                  </p:childTnLst>
                                </p:cTn>
                              </p:par>
                              <p:par>
                                <p:cTn id="8" presetID="8" presetClass="emph" presetSubtype="0" fill="hold" nodeType="withEffect">
                                  <p:stCondLst>
                                    <p:cond delay="1000"/>
                                  </p:stCondLst>
                                  <p:childTnLst>
                                    <p:animRot by="21600000">
                                      <p:cBhvr>
                                        <p:cTn id="9" dur="3000" fill="hold"/>
                                        <p:tgtEl>
                                          <p:spTgt spid="3"/>
                                        </p:tgtEl>
                                        <p:attrNameLst>
                                          <p:attrName>r</p:attrName>
                                        </p:attrNameLst>
                                      </p:cBhvr>
                                    </p:animRot>
                                  </p:childTnLst>
                                </p:cTn>
                              </p:par>
                            </p:childTnLst>
                          </p:cTn>
                        </p:par>
                        <p:par>
                          <p:cTn id="10" fill="hold">
                            <p:stCondLst>
                              <p:cond delay="4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upload.wikimedia.org/wikipedia/commons/0/0f/Siena,_Tuscany,_Italy_(2011).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vez de acudir en transporte privado, para el que igualmente se cuenta con dos aparcamientos en las inmediaciones del recinto, la opción que recomienda el Ayuntamiento es</a:t>
            </a:r>
            <a:r>
              <a:rPr lang="es-ES" b="1" i="1" dirty="0" smtClean="0">
                <a:effectLst>
                  <a:glow rad="101600">
                    <a:srgbClr val="C00000">
                      <a:alpha val="60000"/>
                    </a:srgbClr>
                  </a:glow>
                  <a:outerShdw blurRad="38100" dist="38100" dir="2700000" algn="tl">
                    <a:srgbClr val="000000">
                      <a:alpha val="43137"/>
                    </a:srgbClr>
                  </a:outerShdw>
                </a:effectLst>
              </a:rPr>
              <a:t> utilizar el Cercanías</a:t>
            </a:r>
            <a:r>
              <a:rPr lang="es-ES" i="1" dirty="0" smtClean="0">
                <a:effectLst>
                  <a:glow rad="101600">
                    <a:srgbClr val="C00000">
                      <a:alpha val="60000"/>
                    </a:srgbClr>
                  </a:glow>
                  <a:outerShdw blurRad="38100" dist="38100" dir="2700000" algn="tl">
                    <a:srgbClr val="000000">
                      <a:alpha val="43137"/>
                    </a:srgbClr>
                  </a:outerShdw>
                </a:effectLst>
              </a:rPr>
              <a:t>, el cuál dejará a los asistentes en la estación de Torrejón de </a:t>
            </a:r>
            <a:r>
              <a:rPr lang="es-ES" i="1" dirty="0" err="1" smtClean="0">
                <a:effectLst>
                  <a:glow rad="101600">
                    <a:srgbClr val="C00000">
                      <a:alpha val="60000"/>
                    </a:srgbClr>
                  </a:glow>
                  <a:outerShdw blurRad="38100" dist="38100" dir="2700000" algn="tl">
                    <a:srgbClr val="000000">
                      <a:alpha val="43137"/>
                    </a:srgbClr>
                  </a:outerShdw>
                </a:effectLst>
              </a:rPr>
              <a:t>Ardoz</a:t>
            </a:r>
            <a:r>
              <a:rPr lang="es-ES" i="1" dirty="0" smtClean="0">
                <a:effectLst>
                  <a:glow rad="101600">
                    <a:srgbClr val="C00000">
                      <a:alpha val="60000"/>
                    </a:srgbClr>
                  </a:glow>
                  <a:outerShdw blurRad="38100" dist="38100" dir="2700000" algn="tl">
                    <a:srgbClr val="000000">
                      <a:alpha val="43137"/>
                    </a:srgbClr>
                  </a:outerShdw>
                </a:effectLst>
              </a:rPr>
              <a:t>, junto al acceso principal.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flythrough/>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3000"/>
                                        <p:tgtEl>
                                          <p:spTgt spid="3"/>
                                        </p:tgtEl>
                                      </p:cBhvr>
                                    </p:animEffect>
                                  </p:childTnLst>
                                </p:cTn>
                              </p:par>
                              <p:par>
                                <p:cTn id="8" presetID="49"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style.rotation</p:attrName>
                                        </p:attrNameLst>
                                      </p:cBhvr>
                                      <p:tavLst>
                                        <p:tav tm="0">
                                          <p:val>
                                            <p:fltVal val="360"/>
                                          </p:val>
                                        </p:tav>
                                        <p:tav tm="100000">
                                          <p:val>
                                            <p:fltVal val="0"/>
                                          </p:val>
                                        </p:tav>
                                      </p:tavLst>
                                    </p:anim>
                                    <p:animEffect transition="in" filter="fade">
                                      <p:cBhvr>
                                        <p:cTn id="13" dur="3000"/>
                                        <p:tgtEl>
                                          <p:spTgt spid="3"/>
                                        </p:tgtEl>
                                      </p:cBhvr>
                                    </p:animEffect>
                                  </p:childTnLst>
                                </p:cTn>
                              </p:par>
                              <p:par>
                                <p:cTn id="14" presetID="8" presetClass="exit" presetSubtype="32" fill="hold" grpId="0" nodeType="withEffect">
                                  <p:stCondLst>
                                    <p:cond delay="0"/>
                                  </p:stCondLst>
                                  <p:childTnLst>
                                    <p:animEffect transition="out" filter="diamond(out)">
                                      <p:cBhvr>
                                        <p:cTn id="15" dur="2000"/>
                                        <p:tgtEl>
                                          <p:spTgt spid="4"/>
                                        </p:tgtEl>
                                      </p:cBhvr>
                                    </p:animEffect>
                                    <p:set>
                                      <p:cBhvr>
                                        <p:cTn id="16" dur="1" fill="hold">
                                          <p:stCondLst>
                                            <p:cond delay="1999"/>
                                          </p:stCondLst>
                                        </p:cTn>
                                        <p:tgtEl>
                                          <p:spTgt spid="4"/>
                                        </p:tgtEl>
                                        <p:attrNameLst>
                                          <p:attrName>style.visibility</p:attrName>
                                        </p:attrNameLst>
                                      </p:cBhvr>
                                      <p:to>
                                        <p:strVal val="hidden"/>
                                      </p:to>
                                    </p:se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331913" y="193675"/>
            <a:ext cx="6624637" cy="825500"/>
          </a:xfrm>
          <a:prstGeom prst="rect">
            <a:avLst/>
          </a:prstGeom>
        </p:spPr>
        <p:txBody>
          <a:bodyPr wrap="none" fromWordArt="1">
            <a:prstTxWarp prst="textCanUp">
              <a:avLst>
                <a:gd name="adj" fmla="val 72009"/>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476375" y="1257300"/>
            <a:ext cx="5903913" cy="657225"/>
          </a:xfrm>
          <a:prstGeom prst="rect">
            <a:avLst/>
          </a:prstGeom>
        </p:spPr>
        <p:txBody>
          <a:bodyPr wrap="none" fromWordArt="1">
            <a:prstTxWarp prst="textDeflateBottom">
              <a:avLst>
                <a:gd name="adj" fmla="val 6344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6375" y="2078038"/>
            <a:ext cx="6264275" cy="658812"/>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Pon</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tus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sueños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jugar</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476375" y="4081463"/>
            <a:ext cx="5761038" cy="660400"/>
          </a:xfrm>
          <a:prstGeom prst="rect">
            <a:avLst/>
          </a:prstGeom>
        </p:spPr>
        <p:txBody>
          <a:bodyPr wrap="none" fromWordArt="1">
            <a:prstTxWarp prst="textCanDown">
              <a:avLst>
                <a:gd name="adj" fmla="val 9819"/>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La Marimorena (Raya Real)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259632" y="3361556"/>
            <a:ext cx="6264275" cy="60439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n-U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Rin</a:t>
            </a:r>
            <a:r>
              <a:rPr lang="en-U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Rin</a:t>
            </a:r>
            <a:r>
              <a:rPr lang="en-U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78856" name="WordArt 8"/>
          <p:cNvSpPr>
            <a:spLocks noChangeArrowheads="1" noChangeShapeType="1" noTextEdit="1"/>
          </p:cNvSpPr>
          <p:nvPr/>
        </p:nvSpPr>
        <p:spPr bwMode="auto">
          <a:xfrm>
            <a:off x="2051050" y="4873724"/>
            <a:ext cx="5184775" cy="56505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Feliz Navidad !! </a:t>
            </a:r>
            <a:endPar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476375" y="2778125"/>
            <a:ext cx="6048375" cy="527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Merry</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Christmas (Frank Sinatra)  </a:t>
            </a:r>
            <a:endPar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25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2000"/>
                                        <p:tgtEl>
                                          <p:spTgt spid="78850"/>
                                        </p:tgtEl>
                                      </p:cBhvr>
                                    </p:animEffect>
                                    <p:anim calcmode="lin" valueType="num">
                                      <p:cBhvr>
                                        <p:cTn id="8" dur="2000" fill="hold"/>
                                        <p:tgtEl>
                                          <p:spTgt spid="78850"/>
                                        </p:tgtEl>
                                        <p:attrNameLst>
                                          <p:attrName>ppt_x</p:attrName>
                                        </p:attrNameLst>
                                      </p:cBhvr>
                                      <p:tavLst>
                                        <p:tav tm="0">
                                          <p:val>
                                            <p:strVal val="#ppt_x"/>
                                          </p:val>
                                        </p:tav>
                                        <p:tav tm="100000">
                                          <p:val>
                                            <p:strVal val="#ppt_x"/>
                                          </p:val>
                                        </p:tav>
                                      </p:tavLst>
                                    </p:anim>
                                    <p:anim calcmode="lin" valueType="num">
                                      <p:cBhvr>
                                        <p:cTn id="9" dur="2000" fill="hold"/>
                                        <p:tgtEl>
                                          <p:spTgt spid="7885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9" presetClass="entr" presetSubtype="10" fill="hold" nodeType="afterEffect">
                                  <p:stCondLst>
                                    <p:cond delay="500"/>
                                  </p:stCondLst>
                                  <p:childTnLst>
                                    <p:set>
                                      <p:cBhvr>
                                        <p:cTn id="12" dur="1" fill="hold">
                                          <p:stCondLst>
                                            <p:cond delay="0"/>
                                          </p:stCondLst>
                                        </p:cTn>
                                        <p:tgtEl>
                                          <p:spTgt spid="78851"/>
                                        </p:tgtEl>
                                        <p:attrNameLst>
                                          <p:attrName>style.visibility</p:attrName>
                                        </p:attrNameLst>
                                      </p:cBhvr>
                                      <p:to>
                                        <p:strVal val="visible"/>
                                      </p:to>
                                    </p:set>
                                    <p:anim calcmode="lin" valueType="num">
                                      <p:cBhvr>
                                        <p:cTn id="13" dur="2000" fill="hold"/>
                                        <p:tgtEl>
                                          <p:spTgt spid="78851"/>
                                        </p:tgtEl>
                                        <p:attrNameLst>
                                          <p:attrName>ppt_w</p:attrName>
                                        </p:attrNameLst>
                                      </p:cBhvr>
                                      <p:tavLst>
                                        <p:tav tm="0" fmla="#ppt_w*sin(2.5*pi*$)">
                                          <p:val>
                                            <p:fltVal val="0"/>
                                          </p:val>
                                        </p:tav>
                                        <p:tav tm="100000">
                                          <p:val>
                                            <p:fltVal val="1"/>
                                          </p:val>
                                        </p:tav>
                                      </p:tavLst>
                                    </p:anim>
                                    <p:anim calcmode="lin" valueType="num">
                                      <p:cBhvr>
                                        <p:cTn id="14" dur="2000" fill="hold"/>
                                        <p:tgtEl>
                                          <p:spTgt spid="78851"/>
                                        </p:tgtEl>
                                        <p:attrNameLst>
                                          <p:attrName>ppt_h</p:attrName>
                                        </p:attrNameLst>
                                      </p:cBhvr>
                                      <p:tavLst>
                                        <p:tav tm="0">
                                          <p:val>
                                            <p:strVal val="#ppt_h"/>
                                          </p:val>
                                        </p:tav>
                                        <p:tav tm="100000">
                                          <p:val>
                                            <p:strVal val="#ppt_h"/>
                                          </p:val>
                                        </p:tav>
                                      </p:tavLst>
                                    </p:anim>
                                  </p:childTnLst>
                                </p:cTn>
                              </p:par>
                              <p:par>
                                <p:cTn id="15" presetID="7" presetClass="entr" presetSubtype="4" fill="hold" nodeType="withEffect">
                                  <p:stCondLst>
                                    <p:cond delay="500"/>
                                  </p:stCondLst>
                                  <p:childTnLst>
                                    <p:set>
                                      <p:cBhvr>
                                        <p:cTn id="16" dur="1" fill="hold">
                                          <p:stCondLst>
                                            <p:cond delay="0"/>
                                          </p:stCondLst>
                                        </p:cTn>
                                        <p:tgtEl>
                                          <p:spTgt spid="78851"/>
                                        </p:tgtEl>
                                        <p:attrNameLst>
                                          <p:attrName>style.visibility</p:attrName>
                                        </p:attrNameLst>
                                      </p:cBhvr>
                                      <p:to>
                                        <p:strVal val="visible"/>
                                      </p:to>
                                    </p:set>
                                    <p:anim calcmode="lin" valueType="num">
                                      <p:cBhvr additive="base">
                                        <p:cTn id="17" dur="2000" fill="hold"/>
                                        <p:tgtEl>
                                          <p:spTgt spid="78851"/>
                                        </p:tgtEl>
                                        <p:attrNameLst>
                                          <p:attrName>ppt_x</p:attrName>
                                        </p:attrNameLst>
                                      </p:cBhvr>
                                      <p:tavLst>
                                        <p:tav tm="0">
                                          <p:val>
                                            <p:strVal val="#ppt_x"/>
                                          </p:val>
                                        </p:tav>
                                        <p:tav tm="100000">
                                          <p:val>
                                            <p:strVal val="#ppt_x"/>
                                          </p:val>
                                        </p:tav>
                                      </p:tavLst>
                                    </p:anim>
                                    <p:anim calcmode="lin" valueType="num">
                                      <p:cBhvr additive="base">
                                        <p:cTn id="18" dur="2000" fill="hold"/>
                                        <p:tgtEl>
                                          <p:spTgt spid="78851"/>
                                        </p:tgtEl>
                                        <p:attrNameLst>
                                          <p:attrName>ppt_y</p:attrName>
                                        </p:attrNameLst>
                                      </p:cBhvr>
                                      <p:tavLst>
                                        <p:tav tm="0">
                                          <p:val>
                                            <p:strVal val="1+#ppt_h/2"/>
                                          </p:val>
                                        </p:tav>
                                        <p:tav tm="100000">
                                          <p:val>
                                            <p:strVal val="#ppt_y"/>
                                          </p:val>
                                        </p:tav>
                                      </p:tavLst>
                                    </p:anim>
                                  </p:childTnLst>
                                </p:cTn>
                              </p:par>
                            </p:childTnLst>
                          </p:cTn>
                        </p:par>
                        <p:par>
                          <p:cTn id="19" fill="hold">
                            <p:stCondLst>
                              <p:cond delay="4500"/>
                            </p:stCondLst>
                            <p:childTnLst>
                              <p:par>
                                <p:cTn id="20" presetID="47" presetClass="entr" presetSubtype="0" fill="hold" nodeType="afterEffect">
                                  <p:stCondLst>
                                    <p:cond delay="500"/>
                                  </p:stCondLst>
                                  <p:childTnLst>
                                    <p:set>
                                      <p:cBhvr>
                                        <p:cTn id="21" dur="1" fill="hold">
                                          <p:stCondLst>
                                            <p:cond delay="0"/>
                                          </p:stCondLst>
                                        </p:cTn>
                                        <p:tgtEl>
                                          <p:spTgt spid="78852"/>
                                        </p:tgtEl>
                                        <p:attrNameLst>
                                          <p:attrName>style.visibility</p:attrName>
                                        </p:attrNameLst>
                                      </p:cBhvr>
                                      <p:to>
                                        <p:strVal val="visible"/>
                                      </p:to>
                                    </p:set>
                                    <p:animEffect transition="in" filter="fade">
                                      <p:cBhvr>
                                        <p:cTn id="22" dur="2000"/>
                                        <p:tgtEl>
                                          <p:spTgt spid="78852"/>
                                        </p:tgtEl>
                                      </p:cBhvr>
                                    </p:animEffect>
                                    <p:anim calcmode="lin" valueType="num">
                                      <p:cBhvr>
                                        <p:cTn id="23" dur="2000" fill="hold"/>
                                        <p:tgtEl>
                                          <p:spTgt spid="78852"/>
                                        </p:tgtEl>
                                        <p:attrNameLst>
                                          <p:attrName>ppt_x</p:attrName>
                                        </p:attrNameLst>
                                      </p:cBhvr>
                                      <p:tavLst>
                                        <p:tav tm="0">
                                          <p:val>
                                            <p:strVal val="#ppt_x"/>
                                          </p:val>
                                        </p:tav>
                                        <p:tav tm="100000">
                                          <p:val>
                                            <p:strVal val="#ppt_x"/>
                                          </p:val>
                                        </p:tav>
                                      </p:tavLst>
                                    </p:anim>
                                    <p:anim calcmode="lin" valueType="num">
                                      <p:cBhvr>
                                        <p:cTn id="24" dur="2000" fill="hold"/>
                                        <p:tgtEl>
                                          <p:spTgt spid="7885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3" presetClass="entr" presetSubtype="16" fill="hold" nodeType="afterEffect">
                                  <p:stCondLst>
                                    <p:cond delay="500"/>
                                  </p:stCondLst>
                                  <p:childTnLst>
                                    <p:set>
                                      <p:cBhvr>
                                        <p:cTn id="27" dur="1" fill="hold">
                                          <p:stCondLst>
                                            <p:cond delay="0"/>
                                          </p:stCondLst>
                                        </p:cTn>
                                        <p:tgtEl>
                                          <p:spTgt spid="82954"/>
                                        </p:tgtEl>
                                        <p:attrNameLst>
                                          <p:attrName>style.visibility</p:attrName>
                                        </p:attrNameLst>
                                      </p:cBhvr>
                                      <p:to>
                                        <p:strVal val="visible"/>
                                      </p:to>
                                    </p:set>
                                    <p:anim calcmode="lin" valueType="num">
                                      <p:cBhvr>
                                        <p:cTn id="28" dur="2000" fill="hold"/>
                                        <p:tgtEl>
                                          <p:spTgt spid="82954"/>
                                        </p:tgtEl>
                                        <p:attrNameLst>
                                          <p:attrName>ppt_w</p:attrName>
                                        </p:attrNameLst>
                                      </p:cBhvr>
                                      <p:tavLst>
                                        <p:tav tm="0">
                                          <p:val>
                                            <p:fltVal val="0"/>
                                          </p:val>
                                        </p:tav>
                                        <p:tav tm="100000">
                                          <p:val>
                                            <p:strVal val="#ppt_w"/>
                                          </p:val>
                                        </p:tav>
                                      </p:tavLst>
                                    </p:anim>
                                    <p:anim calcmode="lin" valueType="num">
                                      <p:cBhvr>
                                        <p:cTn id="29" dur="2000" fill="hold"/>
                                        <p:tgtEl>
                                          <p:spTgt spid="82954"/>
                                        </p:tgtEl>
                                        <p:attrNameLst>
                                          <p:attrName>ppt_h</p:attrName>
                                        </p:attrNameLst>
                                      </p:cBhvr>
                                      <p:tavLst>
                                        <p:tav tm="0">
                                          <p:val>
                                            <p:fltVal val="0"/>
                                          </p:val>
                                        </p:tav>
                                        <p:tav tm="100000">
                                          <p:val>
                                            <p:strVal val="#ppt_h"/>
                                          </p:val>
                                        </p:tav>
                                      </p:tavLst>
                                    </p:anim>
                                  </p:childTnLst>
                                </p:cTn>
                              </p:par>
                            </p:childTnLst>
                          </p:cTn>
                        </p:par>
                        <p:par>
                          <p:cTn id="30" fill="hold">
                            <p:stCondLst>
                              <p:cond delay="9500"/>
                            </p:stCondLst>
                            <p:childTnLst>
                              <p:par>
                                <p:cTn id="31" presetID="10" presetClass="entr" presetSubtype="0" fill="hold" nodeType="afterEffect">
                                  <p:stCondLst>
                                    <p:cond delay="500"/>
                                  </p:stCondLst>
                                  <p:childTnLst>
                                    <p:set>
                                      <p:cBhvr>
                                        <p:cTn id="32" dur="1" fill="hold">
                                          <p:stCondLst>
                                            <p:cond delay="0"/>
                                          </p:stCondLst>
                                        </p:cTn>
                                        <p:tgtEl>
                                          <p:spTgt spid="78855"/>
                                        </p:tgtEl>
                                        <p:attrNameLst>
                                          <p:attrName>style.visibility</p:attrName>
                                        </p:attrNameLst>
                                      </p:cBhvr>
                                      <p:to>
                                        <p:strVal val="visible"/>
                                      </p:to>
                                    </p:set>
                                    <p:animEffect transition="in" filter="fade">
                                      <p:cBhvr>
                                        <p:cTn id="33" dur="2000"/>
                                        <p:tgtEl>
                                          <p:spTgt spid="78855"/>
                                        </p:tgtEl>
                                      </p:cBhvr>
                                    </p:animEffect>
                                  </p:childTnLst>
                                </p:cTn>
                              </p:par>
                            </p:childTnLst>
                          </p:cTn>
                        </p:par>
                        <p:par>
                          <p:cTn id="34" fill="hold">
                            <p:stCondLst>
                              <p:cond delay="12000"/>
                            </p:stCondLst>
                            <p:childTnLst>
                              <p:par>
                                <p:cTn id="35" presetID="42" presetClass="entr" presetSubtype="0" fill="hold" nodeType="afterEffect">
                                  <p:stCondLst>
                                    <p:cond delay="500"/>
                                  </p:stCondLst>
                                  <p:childTnLst>
                                    <p:set>
                                      <p:cBhvr>
                                        <p:cTn id="36" dur="1" fill="hold">
                                          <p:stCondLst>
                                            <p:cond delay="0"/>
                                          </p:stCondLst>
                                        </p:cTn>
                                        <p:tgtEl>
                                          <p:spTgt spid="78854"/>
                                        </p:tgtEl>
                                        <p:attrNameLst>
                                          <p:attrName>style.visibility</p:attrName>
                                        </p:attrNameLst>
                                      </p:cBhvr>
                                      <p:to>
                                        <p:strVal val="visible"/>
                                      </p:to>
                                    </p:set>
                                    <p:animEffect transition="in" filter="fade">
                                      <p:cBhvr>
                                        <p:cTn id="37" dur="2000"/>
                                        <p:tgtEl>
                                          <p:spTgt spid="78854"/>
                                        </p:tgtEl>
                                      </p:cBhvr>
                                    </p:animEffect>
                                    <p:anim calcmode="lin" valueType="num">
                                      <p:cBhvr>
                                        <p:cTn id="38" dur="2000" fill="hold"/>
                                        <p:tgtEl>
                                          <p:spTgt spid="78854"/>
                                        </p:tgtEl>
                                        <p:attrNameLst>
                                          <p:attrName>ppt_x</p:attrName>
                                        </p:attrNameLst>
                                      </p:cBhvr>
                                      <p:tavLst>
                                        <p:tav tm="0">
                                          <p:val>
                                            <p:strVal val="#ppt_x"/>
                                          </p:val>
                                        </p:tav>
                                        <p:tav tm="100000">
                                          <p:val>
                                            <p:strVal val="#ppt_x"/>
                                          </p:val>
                                        </p:tav>
                                      </p:tavLst>
                                    </p:anim>
                                    <p:anim calcmode="lin" valueType="num">
                                      <p:cBhvr>
                                        <p:cTn id="39" dur="2000" fill="hold"/>
                                        <p:tgtEl>
                                          <p:spTgt spid="78854"/>
                                        </p:tgtEl>
                                        <p:attrNameLst>
                                          <p:attrName>ppt_y</p:attrName>
                                        </p:attrNameLst>
                                      </p:cBhvr>
                                      <p:tavLst>
                                        <p:tav tm="0">
                                          <p:val>
                                            <p:strVal val="#ppt_y+.1"/>
                                          </p:val>
                                        </p:tav>
                                        <p:tav tm="100000">
                                          <p:val>
                                            <p:strVal val="#ppt_y"/>
                                          </p:val>
                                        </p:tav>
                                      </p:tavLst>
                                    </p:anim>
                                  </p:childTnLst>
                                </p:cTn>
                              </p:par>
                            </p:childTnLst>
                          </p:cTn>
                        </p:par>
                        <p:par>
                          <p:cTn id="40" fill="hold">
                            <p:stCondLst>
                              <p:cond delay="14500"/>
                            </p:stCondLst>
                            <p:childTnLst>
                              <p:par>
                                <p:cTn id="41" presetID="39" presetClass="entr" presetSubtype="0" accel="100000" fill="hold" nodeType="afterEffect">
                                  <p:stCondLst>
                                    <p:cond delay="500"/>
                                  </p:stCondLst>
                                  <p:childTnLst>
                                    <p:set>
                                      <p:cBhvr>
                                        <p:cTn id="42" dur="1" fill="hold">
                                          <p:stCondLst>
                                            <p:cond delay="0"/>
                                          </p:stCondLst>
                                        </p:cTn>
                                        <p:tgtEl>
                                          <p:spTgt spid="78856"/>
                                        </p:tgtEl>
                                        <p:attrNameLst>
                                          <p:attrName>style.visibility</p:attrName>
                                        </p:attrNameLst>
                                      </p:cBhvr>
                                      <p:to>
                                        <p:strVal val="visible"/>
                                      </p:to>
                                    </p:set>
                                    <p:anim calcmode="lin" valueType="num">
                                      <p:cBhvr>
                                        <p:cTn id="43" dur="2000" fill="hold"/>
                                        <p:tgtEl>
                                          <p:spTgt spid="78856"/>
                                        </p:tgtEl>
                                        <p:attrNameLst>
                                          <p:attrName>ppt_h</p:attrName>
                                        </p:attrNameLst>
                                      </p:cBhvr>
                                      <p:tavLst>
                                        <p:tav tm="0">
                                          <p:val>
                                            <p:strVal val="#ppt_h/20"/>
                                          </p:val>
                                        </p:tav>
                                        <p:tav tm="50000">
                                          <p:val>
                                            <p:strVal val="#ppt_h/20"/>
                                          </p:val>
                                        </p:tav>
                                        <p:tav tm="100000">
                                          <p:val>
                                            <p:strVal val="#ppt_h"/>
                                          </p:val>
                                        </p:tav>
                                      </p:tavLst>
                                    </p:anim>
                                    <p:anim calcmode="lin" valueType="num">
                                      <p:cBhvr>
                                        <p:cTn id="44" dur="2000" fill="hold"/>
                                        <p:tgtEl>
                                          <p:spTgt spid="78856"/>
                                        </p:tgtEl>
                                        <p:attrNameLst>
                                          <p:attrName>ppt_w</p:attrName>
                                        </p:attrNameLst>
                                      </p:cBhvr>
                                      <p:tavLst>
                                        <p:tav tm="0">
                                          <p:val>
                                            <p:strVal val="#ppt_w+.3"/>
                                          </p:val>
                                        </p:tav>
                                        <p:tav tm="50000">
                                          <p:val>
                                            <p:strVal val="#ppt_w+.3"/>
                                          </p:val>
                                        </p:tav>
                                        <p:tav tm="100000">
                                          <p:val>
                                            <p:strVal val="#ppt_w"/>
                                          </p:val>
                                        </p:tav>
                                      </p:tavLst>
                                    </p:anim>
                                    <p:anim calcmode="lin" valueType="num">
                                      <p:cBhvr>
                                        <p:cTn id="45" dur="2000" fill="hold"/>
                                        <p:tgtEl>
                                          <p:spTgt spid="78856"/>
                                        </p:tgtEl>
                                        <p:attrNameLst>
                                          <p:attrName>ppt_x</p:attrName>
                                        </p:attrNameLst>
                                      </p:cBhvr>
                                      <p:tavLst>
                                        <p:tav tm="0">
                                          <p:val>
                                            <p:strVal val="#ppt_x-.3"/>
                                          </p:val>
                                        </p:tav>
                                        <p:tav tm="50000">
                                          <p:val>
                                            <p:strVal val="#ppt_x"/>
                                          </p:val>
                                        </p:tav>
                                        <p:tav tm="100000">
                                          <p:val>
                                            <p:strVal val="#ppt_x"/>
                                          </p:val>
                                        </p:tav>
                                      </p:tavLst>
                                    </p:anim>
                                    <p:anim calcmode="lin" valueType="num">
                                      <p:cBhvr>
                                        <p:cTn id="46" dur="2000" fill="hold"/>
                                        <p:tgtEl>
                                          <p:spTgt spid="788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9792689"/>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1"/>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5816</TotalTime>
  <Words>2270</Words>
  <Application>Microsoft Office PowerPoint</Application>
  <PresentationFormat>Presentación en pantalla (16:10)</PresentationFormat>
  <Paragraphs>75</Paragraphs>
  <Slides>58</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58</vt:i4>
      </vt:variant>
    </vt:vector>
  </HeadingPairs>
  <TitlesOfParts>
    <vt:vector size="68"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386</cp:revision>
  <dcterms:created xsi:type="dcterms:W3CDTF">2016-03-05T16:44:10Z</dcterms:created>
  <dcterms:modified xsi:type="dcterms:W3CDTF">2023-12-08T12:30:52Z</dcterms:modified>
</cp:coreProperties>
</file>