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374" r:id="rId3"/>
    <p:sldId id="375" r:id="rId4"/>
    <p:sldId id="376" r:id="rId5"/>
    <p:sldId id="256" r:id="rId6"/>
    <p:sldId id="257" r:id="rId7"/>
    <p:sldId id="258" r:id="rId8"/>
    <p:sldId id="260" r:id="rId9"/>
    <p:sldId id="261" r:id="rId10"/>
    <p:sldId id="262" r:id="rId11"/>
    <p:sldId id="263" r:id="rId12"/>
    <p:sldId id="264" r:id="rId13"/>
    <p:sldId id="265" r:id="rId14"/>
    <p:sldId id="266" r:id="rId15"/>
    <p:sldId id="267" r:id="rId16"/>
    <p:sldId id="268" r:id="rId17"/>
    <p:sldId id="271" r:id="rId18"/>
    <p:sldId id="272" r:id="rId19"/>
    <p:sldId id="273" r:id="rId20"/>
    <p:sldId id="274" r:id="rId21"/>
    <p:sldId id="281" r:id="rId22"/>
    <p:sldId id="279" r:id="rId23"/>
    <p:sldId id="278" r:id="rId24"/>
    <p:sldId id="277" r:id="rId25"/>
    <p:sldId id="276" r:id="rId26"/>
    <p:sldId id="275" r:id="rId27"/>
    <p:sldId id="286" r:id="rId28"/>
    <p:sldId id="308" r:id="rId29"/>
    <p:sldId id="307" r:id="rId30"/>
    <p:sldId id="306" r:id="rId31"/>
    <p:sldId id="302" r:id="rId32"/>
    <p:sldId id="300" r:id="rId33"/>
    <p:sldId id="299" r:id="rId34"/>
    <p:sldId id="298" r:id="rId35"/>
    <p:sldId id="297" r:id="rId36"/>
    <p:sldId id="296" r:id="rId37"/>
    <p:sldId id="295" r:id="rId38"/>
    <p:sldId id="294" r:id="rId39"/>
    <p:sldId id="293" r:id="rId40"/>
    <p:sldId id="292" r:id="rId41"/>
    <p:sldId id="291" r:id="rId42"/>
    <p:sldId id="290" r:id="rId43"/>
    <p:sldId id="288" r:id="rId44"/>
    <p:sldId id="287" r:id="rId45"/>
    <p:sldId id="284" r:id="rId46"/>
    <p:sldId id="283" r:id="rId47"/>
    <p:sldId id="282" r:id="rId48"/>
    <p:sldId id="373" r:id="rId49"/>
    <p:sldId id="372" r:id="rId50"/>
    <p:sldId id="371" r:id="rId51"/>
    <p:sldId id="369" r:id="rId52"/>
    <p:sldId id="368" r:id="rId53"/>
    <p:sldId id="367" r:id="rId54"/>
    <p:sldId id="366" r:id="rId55"/>
    <p:sldId id="365" r:id="rId56"/>
    <p:sldId id="364" r:id="rId57"/>
    <p:sldId id="363" r:id="rId58"/>
    <p:sldId id="362" r:id="rId59"/>
    <p:sldId id="361" r:id="rId60"/>
    <p:sldId id="360" r:id="rId61"/>
    <p:sldId id="359" r:id="rId62"/>
    <p:sldId id="377" r:id="rId63"/>
    <p:sldId id="378" r:id="rId64"/>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r05ZGN9GGY80i8YRHBkX0w==" hashData="n2jEk5en2aastPqVRdIIHUMhQHs="/>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601" autoAdjust="0"/>
    <p:restoredTop sz="94660"/>
  </p:normalViewPr>
  <p:slideViewPr>
    <p:cSldViewPr>
      <p:cViewPr>
        <p:scale>
          <a:sx n="60" d="100"/>
          <a:sy n="60" d="100"/>
        </p:scale>
        <p:origin x="619"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0190A5-E905-4C70-B65F-2A51B44C03B7}" type="datetimeFigureOut">
              <a:rPr lang="es-ES" smtClean="0"/>
              <a:pPr/>
              <a:t>11/12/2023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FD3334D-E2AA-46D5-A245-40A78AF5574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FD3334D-E2AA-46D5-A245-40A78AF55749}" type="slidenum">
              <a:rPr lang="es-ES" smtClean="0"/>
              <a:pPr/>
              <a:t>10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06C5444F-388D-496C-9DD0-535E1C7AED07}" type="datetimeFigureOut">
              <a:rPr lang="es-ES"/>
              <a:pPr>
                <a:defRPr/>
              </a:pPr>
              <a:t>11/12/2023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DFAE64B-2552-481C-A6DD-A837A2780D1F}" type="slidenum">
              <a:rPr lang="es-ES"/>
              <a:pPr>
                <a:defRPr/>
              </a:pPr>
              <a:t>‹Nº›</a:t>
            </a:fld>
            <a:endParaRPr lang="es-ES"/>
          </a:p>
        </p:txBody>
      </p:sp>
    </p:spTree>
  </p:cSld>
  <p:clrMapOvr>
    <a:masterClrMapping/>
  </p:clrMapOvr>
  <p:transition spd="slow"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BEEB8-8B86-459A-B937-C3907ACA1876}" type="datetimeFigureOut">
              <a:rPr lang="es-ES"/>
              <a:pPr>
                <a:defRPr/>
              </a:pPr>
              <a:t>11/12/2023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3964F92-447F-44DC-B1AF-607AB8D2628D}" type="slidenum">
              <a:rPr lang="es-ES"/>
              <a:pPr>
                <a:defRPr/>
              </a:pPr>
              <a:t>‹Nº›</a:t>
            </a:fld>
            <a:endParaRPr lang="es-ES"/>
          </a:p>
        </p:txBody>
      </p:sp>
    </p:spTree>
  </p:cSld>
  <p:clrMapOvr>
    <a:masterClrMapping/>
  </p:clrMapOvr>
  <p:transition spd="slow"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2D869E6E-2061-4446-9E67-0D9F3437B9A1}" type="datetimeFigureOut">
              <a:rPr lang="es-ES"/>
              <a:pPr>
                <a:defRPr/>
              </a:pPr>
              <a:t>11/12/2023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6E8693E-6A36-4D2E-8E8C-0AA8803B80FA}" type="slidenum">
              <a:rPr lang="es-ES"/>
              <a:pPr>
                <a:defRPr/>
              </a:pPr>
              <a:t>‹Nº›</a:t>
            </a:fld>
            <a:endParaRPr lang="es-ES"/>
          </a:p>
        </p:txBody>
      </p:sp>
    </p:spTree>
  </p:cSld>
  <p:clrMapOvr>
    <a:masterClrMapping/>
  </p:clrMapOvr>
  <p:transition spd="slow"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000125"/>
            <a:ext cx="4038600" cy="282839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000125"/>
            <a:ext cx="4038600" cy="282839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2DD42460-FDC5-410D-900F-DFEDCA17D66D}" type="datetimeFigureOut">
              <a:rPr lang="es-ES"/>
              <a:pPr>
                <a:defRPr/>
              </a:pPr>
              <a:t>11/12/2023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1AF90FD-1386-48DF-B672-9A2AEEDE12BF}" type="slidenum">
              <a:rPr lang="es-ES"/>
              <a:pPr>
                <a:defRPr/>
              </a:pPr>
              <a:t>‹Nº›</a:t>
            </a:fld>
            <a:endParaRPr lang="es-ES"/>
          </a:p>
        </p:txBody>
      </p:sp>
    </p:spTree>
  </p:cSld>
  <p:clrMapOvr>
    <a:masterClrMapping/>
  </p:clrMapOvr>
  <p:transition spd="slow"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866"/>
            <a:ext cx="8229600" cy="9525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B8A8E20-8FDF-40DC-BA37-DA93506B5B5A}" type="datetimeFigureOut">
              <a:rPr lang="es-ES"/>
              <a:pPr>
                <a:defRPr/>
              </a:pPr>
              <a:t>11/12/2023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77C6148-85AD-49F4-A6F5-996D12024120}" type="slidenum">
              <a:rPr lang="es-ES"/>
              <a:pPr>
                <a:defRPr/>
              </a:pPr>
              <a:t>‹Nº›</a:t>
            </a:fld>
            <a:endParaRPr lang="es-ES"/>
          </a:p>
        </p:txBody>
      </p:sp>
    </p:spTree>
  </p:cSld>
  <p:clrMapOvr>
    <a:masterClrMapping/>
  </p:clrMapOvr>
  <p:transition spd="slow"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D1D6FDED-19EF-4BC5-9807-405B8A2F659B}" type="datetimeFigureOut">
              <a:rPr lang="es-ES"/>
              <a:pPr>
                <a:defRPr/>
              </a:pPr>
              <a:t>11/12/2023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9AA36AB7-BE1F-45AA-BBCC-CD5FE8F1EFBD}" type="slidenum">
              <a:rPr lang="es-ES"/>
              <a:pPr>
                <a:defRPr/>
              </a:pPr>
              <a:t>‹Nº›</a:t>
            </a:fld>
            <a:endParaRPr lang="es-ES"/>
          </a:p>
        </p:txBody>
      </p:sp>
    </p:spTree>
  </p:cSld>
  <p:clrMapOvr>
    <a:masterClrMapping/>
  </p:clrMapOvr>
  <p:transition spd="slow"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1FB99ECD-F2B3-40EE-BBF4-D47F82CFEEA0}" type="datetimeFigureOut">
              <a:rPr lang="es-ES"/>
              <a:pPr>
                <a:defRPr/>
              </a:pPr>
              <a:t>11/12/2023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BCE973C-F299-4271-90C0-101BC1F0F026}" type="slidenum">
              <a:rPr lang="es-ES"/>
              <a:pPr>
                <a:defRPr/>
              </a:pPr>
              <a:t>‹Nº›</a:t>
            </a:fld>
            <a:endParaRPr lang="es-ES"/>
          </a:p>
        </p:txBody>
      </p:sp>
    </p:spTree>
  </p:cSld>
  <p:clrMapOvr>
    <a:masterClrMapping/>
  </p:clrMapOvr>
  <p:transition spd="slow"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DFF6137-129E-43A7-A08E-C4F65E104CC2}" type="datetimeFigureOut">
              <a:rPr lang="es-ES"/>
              <a:pPr>
                <a:defRPr/>
              </a:pPr>
              <a:t>11/12/2023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10D0FEC-DA53-4C64-A8D0-07BB18FB4995}" type="slidenum">
              <a:rPr lang="es-ES"/>
              <a:pPr>
                <a:defRPr/>
              </a:pPr>
              <a:t>‹Nº›</a:t>
            </a:fld>
            <a:endParaRPr lang="es-ES"/>
          </a:p>
        </p:txBody>
      </p:sp>
    </p:spTree>
  </p:cSld>
  <p:clrMapOvr>
    <a:masterClrMapping/>
  </p:clrMapOvr>
  <p:transition spd="slow"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BB659CE-1A10-4CB1-8109-EF687F2A4699}" type="datetimeFigureOut">
              <a:rPr lang="es-ES"/>
              <a:pPr>
                <a:defRPr/>
              </a:pPr>
              <a:t>11/12/2023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BDF0B6E-7EC7-43DA-9B5C-A74416C7CD65}" type="slidenum">
              <a:rPr lang="es-ES"/>
              <a:pPr>
                <a:defRPr/>
              </a:pPr>
              <a:t>‹Nº›</a:t>
            </a:fld>
            <a:endParaRPr lang="es-ES"/>
          </a:p>
        </p:txBody>
      </p:sp>
    </p:spTree>
  </p:cSld>
  <p:clrMapOvr>
    <a:masterClrMapping/>
  </p:clrMapOvr>
  <p:transition spd="slow"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49786B25-6E8C-4029-A63E-5666504951DB}" type="datetimeFigureOut">
              <a:rPr lang="es-ES"/>
              <a:pPr>
                <a:defRPr/>
              </a:pPr>
              <a:t>11/12/2023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68F947C-01CE-4A3A-9CDF-85C6556C76C0}" type="slidenum">
              <a:rPr lang="es-ES"/>
              <a:pPr>
                <a:defRPr/>
              </a:pPr>
              <a:t>‹Nº›</a:t>
            </a:fld>
            <a:endParaRPr lang="es-ES"/>
          </a:p>
        </p:txBody>
      </p:sp>
    </p:spTree>
  </p:cSld>
  <p:clrMapOvr>
    <a:masterClrMapping/>
  </p:clrMapOvr>
  <p:transition spd="slow"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71979"/>
            <a:ext cx="2057400" cy="36565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71979"/>
            <a:ext cx="6019800" cy="36565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7B0F3F8-7A1E-4710-AF2A-75222CE94974}" type="datetimeFigureOut">
              <a:rPr lang="es-ES"/>
              <a:pPr>
                <a:defRPr/>
              </a:pPr>
              <a:t>11/12/2023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5768A9F-1776-467F-873C-31C43390FBC2}" type="slidenum">
              <a:rPr lang="es-ES"/>
              <a:pPr>
                <a:defRPr/>
              </a:pPr>
              <a:t>‹Nº›</a:t>
            </a:fld>
            <a:endParaRPr lang="es-ES"/>
          </a:p>
        </p:txBody>
      </p:sp>
    </p:spTree>
  </p:cSld>
  <p:clrMapOvr>
    <a:masterClrMapping/>
  </p:clrMapOvr>
  <p:transition spd="slow"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871291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4B404883-A827-4936-B6F6-B31EB989F7E3}" type="datetimeFigureOut">
              <a:rPr lang="es-ES"/>
              <a:pPr>
                <a:defRPr/>
              </a:pPr>
              <a:t>11/12/2023</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51497542-6DFB-4E72-8CC1-B6FEBBDE769F}"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235614479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WordArt 3"/>
          <p:cNvSpPr>
            <a:spLocks noChangeArrowheads="1" noChangeShapeType="1" noTextEdit="1"/>
          </p:cNvSpPr>
          <p:nvPr/>
        </p:nvSpPr>
        <p:spPr bwMode="auto">
          <a:xfrm>
            <a:off x="899595" y="137198"/>
            <a:ext cx="7343775" cy="1040116"/>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w="38100" h="38100" prst="angle"/>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Cabalgata de Reyes Magos en Vitoria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87044" name="WordArt 4"/>
          <p:cNvSpPr>
            <a:spLocks noChangeArrowheads="1" noChangeShapeType="1" noTextEdit="1"/>
          </p:cNvSpPr>
          <p:nvPr/>
        </p:nvSpPr>
        <p:spPr bwMode="auto">
          <a:xfrm>
            <a:off x="611563" y="1337331"/>
            <a:ext cx="7878763" cy="1034246"/>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cs typeface="+mn-cs"/>
              </a:rPr>
              <a:t>Fotografía Recopilada de La 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cs typeface="+mn-cs"/>
            </a:endParaRPr>
          </a:p>
        </p:txBody>
      </p:sp>
      <p:sp>
        <p:nvSpPr>
          <p:cNvPr id="87045" name="WordArt 5"/>
          <p:cNvSpPr>
            <a:spLocks noChangeArrowheads="1" noChangeShapeType="1" noTextEdit="1"/>
          </p:cNvSpPr>
          <p:nvPr/>
        </p:nvSpPr>
        <p:spPr bwMode="auto">
          <a:xfrm>
            <a:off x="971603" y="2617473"/>
            <a:ext cx="7126287" cy="660136"/>
          </a:xfrm>
          <a:prstGeom prst="rect">
            <a:avLst/>
          </a:prstGeom>
        </p:spPr>
        <p:txBody>
          <a:bodyPr wrap="none" fromWordArt="1">
            <a:prstTxWarp prst="textFadeUp">
              <a:avLst>
                <a:gd name="adj" fmla="val 588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mn-cs"/>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cs typeface="+mn-cs"/>
              </a:rPr>
              <a:t>Creación y Diseño: </a:t>
            </a:r>
          </a:p>
        </p:txBody>
      </p:sp>
      <p:sp>
        <p:nvSpPr>
          <p:cNvPr id="87046" name="WordArt 6"/>
          <p:cNvSpPr>
            <a:spLocks noChangeArrowheads="1" noChangeShapeType="1" noTextEdit="1"/>
          </p:cNvSpPr>
          <p:nvPr/>
        </p:nvSpPr>
        <p:spPr bwMode="auto">
          <a:xfrm>
            <a:off x="1619672" y="3793604"/>
            <a:ext cx="5904656" cy="73284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mn-cs"/>
              </a:rPr>
              <a:t>  </a:t>
            </a: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cs typeface="+mn-cs"/>
              </a:rPr>
              <a:t>V I C E N T E  G A R C Í A  </a:t>
            </a:r>
          </a:p>
        </p:txBody>
      </p:sp>
      <p:sp>
        <p:nvSpPr>
          <p:cNvPr id="87047" name="WordArt 7"/>
          <p:cNvSpPr>
            <a:spLocks noChangeArrowheads="1" noChangeShapeType="1" noTextEdit="1"/>
          </p:cNvSpPr>
          <p:nvPr/>
        </p:nvSpPr>
        <p:spPr bwMode="auto">
          <a:xfrm>
            <a:off x="2916242" y="4617695"/>
            <a:ext cx="3383953" cy="73085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cs typeface="+mn-cs"/>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p>
        </p:txBody>
      </p:sp>
    </p:spTree>
  </p:cSld>
  <p:clrMapOvr>
    <a:masterClrMapping/>
  </p:clrMapOvr>
  <mc:AlternateContent xmlns:mc="http://schemas.openxmlformats.org/markup-compatibility/2006">
    <mc:Choice xmlns:p14="http://schemas.microsoft.com/office/powerpoint/2010/main" Requires="p14">
      <p:transition spd="slow" p14:dur="200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p:cTn id="7" dur="2000" fill="hold"/>
                                        <p:tgtEl>
                                          <p:spTgt spid="87043"/>
                                        </p:tgtEl>
                                        <p:attrNameLst>
                                          <p:attrName>ppt_w</p:attrName>
                                        </p:attrNameLst>
                                      </p:cBhvr>
                                      <p:tavLst>
                                        <p:tav tm="0">
                                          <p:val>
                                            <p:strVal val="4*#ppt_w"/>
                                          </p:val>
                                        </p:tav>
                                        <p:tav tm="100000">
                                          <p:val>
                                            <p:strVal val="#ppt_w"/>
                                          </p:val>
                                        </p:tav>
                                      </p:tavLst>
                                    </p:anim>
                                    <p:anim calcmode="lin" valueType="num">
                                      <p:cBhvr>
                                        <p:cTn id="8" dur="2000" fill="hold"/>
                                        <p:tgtEl>
                                          <p:spTgt spid="87043"/>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7044"/>
                                        </p:tgtEl>
                                        <p:attrNameLst>
                                          <p:attrName>style.visibility</p:attrName>
                                        </p:attrNameLst>
                                      </p:cBhvr>
                                      <p:to>
                                        <p:strVal val="visible"/>
                                      </p:to>
                                    </p:set>
                                    <p:anim calcmode="lin" valueType="num">
                                      <p:cBhvr>
                                        <p:cTn id="12" dur="2000" fill="hold"/>
                                        <p:tgtEl>
                                          <p:spTgt spid="87044"/>
                                        </p:tgtEl>
                                        <p:attrNameLst>
                                          <p:attrName>ppt_w</p:attrName>
                                        </p:attrNameLst>
                                      </p:cBhvr>
                                      <p:tavLst>
                                        <p:tav tm="0">
                                          <p:val>
                                            <p:strVal val="#ppt_w*0.70"/>
                                          </p:val>
                                        </p:tav>
                                        <p:tav tm="100000">
                                          <p:val>
                                            <p:strVal val="#ppt_w"/>
                                          </p:val>
                                        </p:tav>
                                      </p:tavLst>
                                    </p:anim>
                                    <p:anim calcmode="lin" valueType="num">
                                      <p:cBhvr>
                                        <p:cTn id="13" dur="2000" fill="hold"/>
                                        <p:tgtEl>
                                          <p:spTgt spid="87044"/>
                                        </p:tgtEl>
                                        <p:attrNameLst>
                                          <p:attrName>ppt_h</p:attrName>
                                        </p:attrNameLst>
                                      </p:cBhvr>
                                      <p:tavLst>
                                        <p:tav tm="0">
                                          <p:val>
                                            <p:strVal val="#ppt_h"/>
                                          </p:val>
                                        </p:tav>
                                        <p:tav tm="100000">
                                          <p:val>
                                            <p:strVal val="#ppt_h"/>
                                          </p:val>
                                        </p:tav>
                                      </p:tavLst>
                                    </p:anim>
                                    <p:animEffect transition="in" filter="fade">
                                      <p:cBhvr>
                                        <p:cTn id="14" dur="2000"/>
                                        <p:tgtEl>
                                          <p:spTgt spid="87044"/>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7045"/>
                                        </p:tgtEl>
                                        <p:attrNameLst>
                                          <p:attrName>style.visibility</p:attrName>
                                        </p:attrNameLst>
                                      </p:cBhvr>
                                      <p:to>
                                        <p:strVal val="visible"/>
                                      </p:to>
                                    </p:set>
                                    <p:animEffect transition="in" filter="fade">
                                      <p:cBhvr>
                                        <p:cTn id="18" dur="2000"/>
                                        <p:tgtEl>
                                          <p:spTgt spid="87045"/>
                                        </p:tgtEl>
                                      </p:cBhvr>
                                    </p:animEffect>
                                    <p:anim calcmode="lin" valueType="num">
                                      <p:cBhvr>
                                        <p:cTn id="19" dur="2000" fill="hold"/>
                                        <p:tgtEl>
                                          <p:spTgt spid="87045"/>
                                        </p:tgtEl>
                                        <p:attrNameLst>
                                          <p:attrName>ppt_x</p:attrName>
                                        </p:attrNameLst>
                                      </p:cBhvr>
                                      <p:tavLst>
                                        <p:tav tm="0">
                                          <p:val>
                                            <p:strVal val="#ppt_x"/>
                                          </p:val>
                                        </p:tav>
                                        <p:tav tm="100000">
                                          <p:val>
                                            <p:strVal val="#ppt_x"/>
                                          </p:val>
                                        </p:tav>
                                      </p:tavLst>
                                    </p:anim>
                                    <p:anim calcmode="lin" valueType="num">
                                      <p:cBhvr>
                                        <p:cTn id="20" dur="2000" fill="hold"/>
                                        <p:tgtEl>
                                          <p:spTgt spid="87045"/>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7046"/>
                                        </p:tgtEl>
                                        <p:attrNameLst>
                                          <p:attrName>style.visibility</p:attrName>
                                        </p:attrNameLst>
                                      </p:cBhvr>
                                      <p:to>
                                        <p:strVal val="visible"/>
                                      </p:to>
                                    </p:set>
                                    <p:anim from="(-#ppt_w/2)" to="(#ppt_x)" calcmode="lin" valueType="num">
                                      <p:cBhvr>
                                        <p:cTn id="24" dur="1200" fill="hold">
                                          <p:stCondLst>
                                            <p:cond delay="0"/>
                                          </p:stCondLst>
                                        </p:cTn>
                                        <p:tgtEl>
                                          <p:spTgt spid="87046"/>
                                        </p:tgtEl>
                                        <p:attrNameLst>
                                          <p:attrName>ppt_x</p:attrName>
                                        </p:attrNameLst>
                                      </p:cBhvr>
                                    </p:anim>
                                    <p:anim from="0" to="-1.0" calcmode="lin" valueType="num">
                                      <p:cBhvr>
                                        <p:cTn id="25" dur="400" decel="50000" autoRev="1" fill="hold">
                                          <p:stCondLst>
                                            <p:cond delay="1200"/>
                                          </p:stCondLst>
                                        </p:cTn>
                                        <p:tgtEl>
                                          <p:spTgt spid="87046"/>
                                        </p:tgtEl>
                                        <p:attrNameLst>
                                          <p:attrName>xshear</p:attrName>
                                        </p:attrNameLst>
                                      </p:cBhvr>
                                    </p:anim>
                                    <p:animScale>
                                      <p:cBhvr>
                                        <p:cTn id="26" dur="400" decel="100000" autoRev="1" fill="hold">
                                          <p:stCondLst>
                                            <p:cond delay="1200"/>
                                          </p:stCondLst>
                                        </p:cTn>
                                        <p:tgtEl>
                                          <p:spTgt spid="87046"/>
                                        </p:tgtEl>
                                      </p:cBhvr>
                                      <p:from x="100000" y="100000"/>
                                      <p:to x="80000" y="100000"/>
                                    </p:animScale>
                                    <p:anim by="(#ppt_h/3+#ppt_w*0.1)" calcmode="lin" valueType="num">
                                      <p:cBhvr additive="sum">
                                        <p:cTn id="27" dur="400" decel="100000" autoRev="1" fill="hold">
                                          <p:stCondLst>
                                            <p:cond delay="1200"/>
                                          </p:stCondLst>
                                        </p:cTn>
                                        <p:tgtEl>
                                          <p:spTgt spid="87046"/>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7047"/>
                                        </p:tgtEl>
                                        <p:attrNameLst>
                                          <p:attrName>style.visibility</p:attrName>
                                        </p:attrNameLst>
                                      </p:cBhvr>
                                      <p:to>
                                        <p:strVal val="visible"/>
                                      </p:to>
                                    </p:set>
                                    <p:anim calcmode="lin" valueType="num">
                                      <p:cBhvr>
                                        <p:cTn id="31" dur="1000" fill="hold"/>
                                        <p:tgtEl>
                                          <p:spTgt spid="87047"/>
                                        </p:tgtEl>
                                        <p:attrNameLst>
                                          <p:attrName>ppt_w</p:attrName>
                                        </p:attrNameLst>
                                      </p:cBhvr>
                                      <p:tavLst>
                                        <p:tav tm="0">
                                          <p:val>
                                            <p:fltVal val="0"/>
                                          </p:val>
                                        </p:tav>
                                        <p:tav tm="100000">
                                          <p:val>
                                            <p:strVal val="#ppt_w"/>
                                          </p:val>
                                        </p:tav>
                                      </p:tavLst>
                                    </p:anim>
                                    <p:anim calcmode="lin" valueType="num">
                                      <p:cBhvr>
                                        <p:cTn id="32" dur="1000" fill="hold"/>
                                        <p:tgtEl>
                                          <p:spTgt spid="870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Reyes Magos1.jpg"/>
          <p:cNvPicPr>
            <a:picLocks noChangeAspect="1"/>
          </p:cNvPicPr>
          <p:nvPr/>
        </p:nvPicPr>
        <p:blipFill>
          <a:blip r:embed="rId2" cstate="print"/>
          <a:stretch>
            <a:fillRect/>
          </a:stretch>
        </p:blipFill>
        <p:spPr>
          <a:xfrm>
            <a:off x="0" y="0"/>
            <a:ext cx="9144000" cy="5715000"/>
          </a:xfrm>
          <a:prstGeom prst="rect">
            <a:avLst/>
          </a:prstGeom>
        </p:spPr>
      </p:pic>
      <p:sp>
        <p:nvSpPr>
          <p:cNvPr id="8" name="7 Rectángulo"/>
          <p:cNvSpPr/>
          <p:nvPr/>
        </p:nvSpPr>
        <p:spPr>
          <a:xfrm>
            <a:off x="0" y="0"/>
            <a:ext cx="9144000" cy="5715000"/>
          </a:xfrm>
          <a:prstGeom prst="rect">
            <a:avLst/>
          </a:prstGeom>
          <a:solidFill>
            <a:schemeClr val="bg1">
              <a:alpha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465" name="Rectangle 1"/>
          <p:cNvSpPr>
            <a:spLocks noChangeArrowheads="1"/>
          </p:cNvSpPr>
          <p:nvPr/>
        </p:nvSpPr>
        <p:spPr bwMode="auto">
          <a:xfrm>
            <a:off x="251520" y="980936"/>
            <a:ext cx="8568952" cy="178510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200"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Álava realizará un despliegue especial con motivo del paso de sus Majestades los Reyes Magos por Vitoria. </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El público</a:t>
            </a:r>
            <a:r>
              <a:rPr kumimoji="0" lang="es-ES" sz="2200"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 podrá seguir desde las 19.00 horas, el discurrir de la Cabalgata por las calles de la capital. Será desde el inicio mismo del recorrido, en la plaza Bilbao.</a:t>
            </a:r>
            <a:endParaRPr kumimoji="0" lang="es-ES" sz="2200"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Lucida Bright" pitchFamily="18" charset="0"/>
              <a:cs typeface="Arial" pitchFamily="34" charset="0"/>
            </a:endParaRPr>
          </a:p>
        </p:txBody>
      </p:sp>
      <p:sp>
        <p:nvSpPr>
          <p:cNvPr id="5" name="4 Rectángulo"/>
          <p:cNvSpPr/>
          <p:nvPr/>
        </p:nvSpPr>
        <p:spPr>
          <a:xfrm>
            <a:off x="1115616" y="193204"/>
            <a:ext cx="6827510" cy="792088"/>
          </a:xfrm>
          <a:prstGeom prst="rect">
            <a:avLst/>
          </a:prstGeom>
          <a:noFill/>
        </p:spPr>
        <p:txBody>
          <a:bodyPr wrap="none" lIns="91440" tIns="45720" rIns="91440" bIns="45720">
            <a:prstTxWarp prst="textFadeUp">
              <a:avLst>
                <a:gd name="adj" fmla="val 4129"/>
              </a:avLst>
            </a:prstTxWarp>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  Cabalgata de Reyes Magos  </a:t>
            </a:r>
            <a:endParaRPr lang="es-ES"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endParaRPr>
          </a:p>
        </p:txBody>
      </p:sp>
      <p:sp>
        <p:nvSpPr>
          <p:cNvPr id="6" name="5 CuadroTexto"/>
          <p:cNvSpPr txBox="1"/>
          <p:nvPr/>
        </p:nvSpPr>
        <p:spPr>
          <a:xfrm>
            <a:off x="251520" y="3073524"/>
            <a:ext cx="8424936"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cobertura del desfile incluye la ruta de Melchor, Gaspar y Baltasar, que será seguida por los equipos de televisión. La retransmisión seguirá cada paso, tanto del séquito, en el que tomarán parte 300 personas, como de las siete carrozas que participarán en la tradicional cita navideña, que concluirá en la Avenida Gasteiz. </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250" advTm="58000">
        <p14:vortex dir="r"/>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62465"/>
                                        </p:tgtEl>
                                        <p:attrNameLst>
                                          <p:attrName>style.visibility</p:attrName>
                                        </p:attrNameLst>
                                      </p:cBhvr>
                                      <p:to>
                                        <p:strVal val="visible"/>
                                      </p:to>
                                    </p:set>
                                    <p:animEffect transition="in" filter="fade">
                                      <p:cBhvr>
                                        <p:cTn id="13" dur="1000"/>
                                        <p:tgtEl>
                                          <p:spTgt spid="62465"/>
                                        </p:tgtEl>
                                      </p:cBhvr>
                                    </p:animEffect>
                                    <p:anim calcmode="lin" valueType="num">
                                      <p:cBhvr>
                                        <p:cTn id="14" dur="1000" fill="hold"/>
                                        <p:tgtEl>
                                          <p:spTgt spid="62465"/>
                                        </p:tgtEl>
                                        <p:attrNameLst>
                                          <p:attrName>ppt_x</p:attrName>
                                        </p:attrNameLst>
                                      </p:cBhvr>
                                      <p:tavLst>
                                        <p:tav tm="0">
                                          <p:val>
                                            <p:strVal val="#ppt_x-.1"/>
                                          </p:val>
                                        </p:tav>
                                        <p:tav tm="100000">
                                          <p:val>
                                            <p:strVal val="#ppt_x"/>
                                          </p:val>
                                        </p:tav>
                                      </p:tavLst>
                                    </p:anim>
                                    <p:anim calcmode="lin" valueType="num">
                                      <p:cBhvr>
                                        <p:cTn id="15" dur="1000" fill="hold"/>
                                        <p:tgtEl>
                                          <p:spTgt spid="62465"/>
                                        </p:tgtEl>
                                        <p:attrNameLst>
                                          <p:attrName>ppt_y</p:attrName>
                                        </p:attrNameLst>
                                      </p:cBhvr>
                                      <p:tavLst>
                                        <p:tav tm="0">
                                          <p:val>
                                            <p:strVal val="#ppt_y"/>
                                          </p:val>
                                        </p:tav>
                                        <p:tav tm="100000">
                                          <p:val>
                                            <p:strVal val="#ppt_y"/>
                                          </p:val>
                                        </p:tav>
                                      </p:tavLst>
                                    </p:anim>
                                  </p:childTnLst>
                                </p:cTn>
                              </p:par>
                            </p:childTnLst>
                          </p:cTn>
                        </p:par>
                        <p:par>
                          <p:cTn id="16" fill="hold">
                            <p:stCondLst>
                              <p:cond delay="261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5"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3 Imagen" descr="cartel.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pic>
        <p:nvPicPr>
          <p:cNvPr id="7" name="3 Imagen" descr="cartel.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95536"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están en Vitoria los reyes Magos. Han llegado en tren desde Oriente a la estación céntrica de la capital alavesa. Ilusión, sonrisas, nervios… Y queda mucho aún.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2000">
        <p15:prstTrans prst="peelOff"/>
        <p:sndAc>
          <p:stSnd loop="1">
            <p:snd r:embed="rId2" name="Variadas.wav"/>
          </p:stSnd>
        </p:sndAc>
      </p:transition>
    </mc:Choice>
    <mc:Fallback>
      <p:transition spd="slow" advTm="22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outHorizontal)">
                                      <p:cBhvr>
                                        <p:cTn id="7" dur="3000"/>
                                        <p:tgtEl>
                                          <p:spTgt spid="4098"/>
                                        </p:tgtEl>
                                      </p:cBhvr>
                                    </p:animEffect>
                                  </p:childTnLst>
                                </p:cTn>
                              </p:par>
                              <p:par>
                                <p:cTn id="8" presetID="23" presetClass="entr" presetSubtype="288"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 calcmode="lin" valueType="num">
                                      <p:cBhvr>
                                        <p:cTn id="10" dur="3000" fill="hold"/>
                                        <p:tgtEl>
                                          <p:spTgt spid="4098"/>
                                        </p:tgtEl>
                                        <p:attrNameLst>
                                          <p:attrName>ppt_w</p:attrName>
                                        </p:attrNameLst>
                                      </p:cBhvr>
                                      <p:tavLst>
                                        <p:tav tm="0">
                                          <p:val>
                                            <p:strVal val="4/3*#ppt_w"/>
                                          </p:val>
                                        </p:tav>
                                        <p:tav tm="100000">
                                          <p:val>
                                            <p:strVal val="#ppt_w"/>
                                          </p:val>
                                        </p:tav>
                                      </p:tavLst>
                                    </p:anim>
                                    <p:anim calcmode="lin" valueType="num">
                                      <p:cBhvr>
                                        <p:cTn id="11" dur="3000" fill="hold"/>
                                        <p:tgtEl>
                                          <p:spTgt spid="4098"/>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3 Imagen" descr="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0417" name="Rectangle 1"/>
          <p:cNvSpPr>
            <a:spLocks noChangeArrowheads="1"/>
          </p:cNvSpPr>
          <p:nvPr/>
        </p:nvSpPr>
        <p:spPr bwMode="auto">
          <a:xfrm>
            <a:off x="611560" y="4657700"/>
            <a:ext cx="8064896"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Los Reyes Magos han llegado a Vitoria a las horas previas a su paso por los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hogares de la capital para dejar regalos o carbón, según se haya portado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cada 'peque' a lo largo del año.</a:t>
            </a:r>
            <a:endPar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2000">
        <p15:prstTrans prst="crush"/>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outVertical)">
                                      <p:cBhvr>
                                        <p:cTn id="7" dur="3000"/>
                                        <p:tgtEl>
                                          <p:spTgt spid="5122"/>
                                        </p:tgtEl>
                                      </p:cBhvr>
                                    </p:animEffect>
                                  </p:childTnLst>
                                </p:cTn>
                              </p:par>
                              <p:par>
                                <p:cTn id="8" presetID="23" presetClass="entr" presetSubtype="288"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 calcmode="lin" valueType="num">
                                      <p:cBhvr>
                                        <p:cTn id="10" dur="3000" fill="hold"/>
                                        <p:tgtEl>
                                          <p:spTgt spid="5122"/>
                                        </p:tgtEl>
                                        <p:attrNameLst>
                                          <p:attrName>ppt_w</p:attrName>
                                        </p:attrNameLst>
                                      </p:cBhvr>
                                      <p:tavLst>
                                        <p:tav tm="0">
                                          <p:val>
                                            <p:strVal val="4/3*#ppt_w"/>
                                          </p:val>
                                        </p:tav>
                                        <p:tav tm="100000">
                                          <p:val>
                                            <p:strVal val="#ppt_w"/>
                                          </p:val>
                                        </p:tav>
                                      </p:tavLst>
                                    </p:anim>
                                    <p:anim calcmode="lin" valueType="num">
                                      <p:cBhvr>
                                        <p:cTn id="11" dur="3000" fill="hold"/>
                                        <p:tgtEl>
                                          <p:spTgt spid="5122"/>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amond(out)">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0417"/>
                                        </p:tgtEl>
                                        <p:attrNameLst>
                                          <p:attrName>style.visibility</p:attrName>
                                        </p:attrNameLst>
                                      </p:cBhvr>
                                      <p:to>
                                        <p:strVal val="visible"/>
                                      </p:to>
                                    </p:set>
                                    <p:animEffect transition="in" filter="fade">
                                      <p:cBhvr>
                                        <p:cTn id="22" dur="1000"/>
                                        <p:tgtEl>
                                          <p:spTgt spid="60417"/>
                                        </p:tgtEl>
                                      </p:cBhvr>
                                    </p:animEffect>
                                    <p:anim calcmode="lin" valueType="num">
                                      <p:cBhvr>
                                        <p:cTn id="23" dur="1000" fill="hold"/>
                                        <p:tgtEl>
                                          <p:spTgt spid="60417"/>
                                        </p:tgtEl>
                                        <p:attrNameLst>
                                          <p:attrName>ppt_x</p:attrName>
                                        </p:attrNameLst>
                                      </p:cBhvr>
                                      <p:tavLst>
                                        <p:tav tm="0">
                                          <p:val>
                                            <p:strVal val="#ppt_x-.1"/>
                                          </p:val>
                                        </p:tav>
                                        <p:tav tm="100000">
                                          <p:val>
                                            <p:strVal val="#ppt_x"/>
                                          </p:val>
                                        </p:tav>
                                      </p:tavLst>
                                    </p:anim>
                                    <p:anim calcmode="lin" valueType="num">
                                      <p:cBhvr>
                                        <p:cTn id="24" dur="1000" fill="hold"/>
                                        <p:tgtEl>
                                          <p:spTgt spid="604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descr="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majestades han llegado a la ciudad en tren. Después han bajado de su vagón en la estación de </a:t>
            </a:r>
            <a:r>
              <a:rPr lang="es-ES" i="1" dirty="0" err="1" smtClean="0">
                <a:effectLst>
                  <a:glow rad="101600">
                    <a:srgbClr val="C00000">
                      <a:alpha val="60000"/>
                    </a:srgbClr>
                  </a:glow>
                  <a:outerShdw blurRad="38100" dist="38100" dir="2700000" algn="tl">
                    <a:srgbClr val="000000">
                      <a:alpha val="43137"/>
                    </a:srgbClr>
                  </a:outerShdw>
                </a:effectLst>
              </a:rPr>
              <a:t>Adif</a:t>
            </a:r>
            <a:r>
              <a:rPr lang="es-ES" i="1" dirty="0" smtClean="0">
                <a:effectLst>
                  <a:glow rad="101600">
                    <a:srgbClr val="C00000">
                      <a:alpha val="60000"/>
                    </a:srgbClr>
                  </a:glow>
                  <a:outerShdw blurRad="38100" dist="38100" dir="2700000" algn="tl">
                    <a:srgbClr val="000000">
                      <a:alpha val="43137"/>
                    </a:srgbClr>
                  </a:outerShdw>
                </a:effectLst>
              </a:rPr>
              <a:t> a las 11.00 horas. Desde aquí, Melchor, Gaspar y Baltasar se dirigirán en varios vehículos clásicos, de la Asociación Araba </a:t>
            </a:r>
            <a:r>
              <a:rPr lang="es-ES" i="1" dirty="0" err="1" smtClean="0">
                <a:effectLst>
                  <a:glow rad="101600">
                    <a:srgbClr val="C00000">
                      <a:alpha val="60000"/>
                    </a:srgbClr>
                  </a:glow>
                  <a:outerShdw blurRad="38100" dist="38100" dir="2700000" algn="tl">
                    <a:srgbClr val="000000">
                      <a:alpha val="43137"/>
                    </a:srgbClr>
                  </a:outerShdw>
                </a:effectLst>
              </a:rPr>
              <a:t>Classic</a:t>
            </a:r>
            <a:r>
              <a:rPr lang="es-ES" i="1" dirty="0" smtClean="0">
                <a:effectLst>
                  <a:glow rad="101600">
                    <a:srgbClr val="C00000">
                      <a:alpha val="60000"/>
                    </a:srgbClr>
                  </a:glow>
                  <a:outerShdw blurRad="38100" dist="38100" dir="2700000" algn="tl">
                    <a:srgbClr val="000000">
                      <a:alpha val="43137"/>
                    </a:srgbClr>
                  </a:outerShdw>
                </a:effectLst>
              </a:rPr>
              <a:t> Club, hasta la Plaza de España.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fractur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arn(outHorizontal)">
                                      <p:cBhvr>
                                        <p:cTn id="7" dur="3000"/>
                                        <p:tgtEl>
                                          <p:spTgt spid="6146"/>
                                        </p:tgtEl>
                                      </p:cBhvr>
                                    </p:animEffect>
                                  </p:childTnLst>
                                </p:cTn>
                              </p:par>
                              <p:par>
                                <p:cTn id="8" presetID="23" presetClass="entr" presetSubtype="288"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3000" fill="hold"/>
                                        <p:tgtEl>
                                          <p:spTgt spid="6146"/>
                                        </p:tgtEl>
                                        <p:attrNameLst>
                                          <p:attrName>ppt_w</p:attrName>
                                        </p:attrNameLst>
                                      </p:cBhvr>
                                      <p:tavLst>
                                        <p:tav tm="0">
                                          <p:val>
                                            <p:strVal val="4/3*#ppt_w"/>
                                          </p:val>
                                        </p:tav>
                                        <p:tav tm="100000">
                                          <p:val>
                                            <p:strVal val="#ppt_w"/>
                                          </p:val>
                                        </p:tav>
                                      </p:tavLst>
                                    </p:anim>
                                    <p:anim calcmode="lin" valueType="num">
                                      <p:cBhvr>
                                        <p:cTn id="11" dur="3000" fill="hold"/>
                                        <p:tgtEl>
                                          <p:spTgt spid="6146"/>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descr="0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estarán solos en su recorrido, ya que con ellos irán los carteros reales, un tractor cargado de regalos, una </a:t>
            </a:r>
            <a:r>
              <a:rPr lang="es-ES" i="1" dirty="0" err="1" smtClean="0">
                <a:effectLst>
                  <a:glow rad="101600">
                    <a:srgbClr val="C00000">
                      <a:alpha val="60000"/>
                    </a:srgbClr>
                  </a:glow>
                  <a:outerShdw blurRad="38100" dist="38100" dir="2700000" algn="tl">
                    <a:srgbClr val="000000">
                      <a:alpha val="43137"/>
                    </a:srgbClr>
                  </a:outerShdw>
                </a:effectLst>
              </a:rPr>
              <a:t>fanfarre</a:t>
            </a:r>
            <a:r>
              <a:rPr lang="es-ES" i="1" dirty="0" smtClean="0">
                <a:effectLst>
                  <a:glow rad="101600">
                    <a:srgbClr val="C00000">
                      <a:alpha val="60000"/>
                    </a:srgbClr>
                  </a:glow>
                  <a:outerShdw blurRad="38100" dist="38100" dir="2700000" algn="tl">
                    <a:srgbClr val="000000">
                      <a:alpha val="43137"/>
                    </a:srgbClr>
                  </a:outerShdw>
                </a:effectLst>
              </a:rPr>
              <a:t> y el espectáculo 'El jardín del viento', de la compañía Cal y Canto.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4000">
        <p15:prstTrans prst="prestig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outVertical)">
                                      <p:cBhvr>
                                        <p:cTn id="7" dur="3000"/>
                                        <p:tgtEl>
                                          <p:spTgt spid="7170"/>
                                        </p:tgtEl>
                                      </p:cBhvr>
                                    </p:animEffect>
                                  </p:childTnLst>
                                </p:cTn>
                              </p:par>
                              <p:par>
                                <p:cTn id="8" presetID="23" presetClass="entr" presetSubtype="288"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3000" fill="hold"/>
                                        <p:tgtEl>
                                          <p:spTgt spid="7170"/>
                                        </p:tgtEl>
                                        <p:attrNameLst>
                                          <p:attrName>ppt_w</p:attrName>
                                        </p:attrNameLst>
                                      </p:cBhvr>
                                      <p:tavLst>
                                        <p:tav tm="0">
                                          <p:val>
                                            <p:strVal val="4/3*#ppt_w"/>
                                          </p:val>
                                        </p:tav>
                                        <p:tav tm="100000">
                                          <p:val>
                                            <p:strVal val="#ppt_w"/>
                                          </p:val>
                                        </p:tav>
                                      </p:tavLst>
                                    </p:anim>
                                    <p:anim calcmode="lin" valueType="num">
                                      <p:cBhvr>
                                        <p:cTn id="11" dur="3000" fill="hold"/>
                                        <p:tgtEl>
                                          <p:spTgt spid="7170"/>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1 Imagen" descr="0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7345" name="Rectangle 1"/>
          <p:cNvSpPr>
            <a:spLocks noChangeArrowheads="1"/>
          </p:cNvSpPr>
          <p:nvPr/>
        </p:nvSpPr>
        <p:spPr bwMode="auto">
          <a:xfrm>
            <a:off x="467544" y="4585692"/>
            <a:ext cx="8208912"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La Cabalgata, en la que participan 300 personas, cuenta con siete carrozas.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Las tres primeras de fantasía, las tres siguientes en las que irán los Magos de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Oriente y la última desde la que se lanzarán caramelos.</a:t>
            </a:r>
            <a:endPar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win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barn(outVertical)">
                                      <p:cBhvr>
                                        <p:cTn id="7" dur="3000"/>
                                        <p:tgtEl>
                                          <p:spTgt spid="9218"/>
                                        </p:tgtEl>
                                      </p:cBhvr>
                                    </p:animEffect>
                                  </p:childTnLst>
                                </p:cTn>
                              </p:par>
                              <p:par>
                                <p:cTn id="8" presetID="23" presetClass="entr" presetSubtype="288" fill="hold" nodeType="withEffect">
                                  <p:stCondLst>
                                    <p:cond delay="0"/>
                                  </p:stCondLst>
                                  <p:childTnLst>
                                    <p:set>
                                      <p:cBhvr>
                                        <p:cTn id="9" dur="1" fill="hold">
                                          <p:stCondLst>
                                            <p:cond delay="0"/>
                                          </p:stCondLst>
                                        </p:cTn>
                                        <p:tgtEl>
                                          <p:spTgt spid="9218"/>
                                        </p:tgtEl>
                                        <p:attrNameLst>
                                          <p:attrName>style.visibility</p:attrName>
                                        </p:attrNameLst>
                                      </p:cBhvr>
                                      <p:to>
                                        <p:strVal val="visible"/>
                                      </p:to>
                                    </p:set>
                                    <p:anim calcmode="lin" valueType="num">
                                      <p:cBhvr>
                                        <p:cTn id="10" dur="3000" fill="hold"/>
                                        <p:tgtEl>
                                          <p:spTgt spid="9218"/>
                                        </p:tgtEl>
                                        <p:attrNameLst>
                                          <p:attrName>ppt_w</p:attrName>
                                        </p:attrNameLst>
                                      </p:cBhvr>
                                      <p:tavLst>
                                        <p:tav tm="0">
                                          <p:val>
                                            <p:strVal val="4/3*#ppt_w"/>
                                          </p:val>
                                        </p:tav>
                                        <p:tav tm="100000">
                                          <p:val>
                                            <p:strVal val="#ppt_w"/>
                                          </p:val>
                                        </p:tav>
                                      </p:tavLst>
                                    </p:anim>
                                    <p:anim calcmode="lin" valueType="num">
                                      <p:cBhvr>
                                        <p:cTn id="11" dur="3000" fill="hold"/>
                                        <p:tgtEl>
                                          <p:spTgt spid="9218"/>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7345"/>
                                        </p:tgtEl>
                                        <p:attrNameLst>
                                          <p:attrName>style.visibility</p:attrName>
                                        </p:attrNameLst>
                                      </p:cBhvr>
                                      <p:to>
                                        <p:strVal val="visible"/>
                                      </p:to>
                                    </p:set>
                                    <p:animEffect transition="in" filter="fade">
                                      <p:cBhvr>
                                        <p:cTn id="15" dur="1000"/>
                                        <p:tgtEl>
                                          <p:spTgt spid="57345"/>
                                        </p:tgtEl>
                                      </p:cBhvr>
                                    </p:animEffect>
                                    <p:anim calcmode="lin" valueType="num">
                                      <p:cBhvr>
                                        <p:cTn id="16" dur="1000" fill="hold"/>
                                        <p:tgtEl>
                                          <p:spTgt spid="57345"/>
                                        </p:tgtEl>
                                        <p:attrNameLst>
                                          <p:attrName>ppt_x</p:attrName>
                                        </p:attrNameLst>
                                      </p:cBhvr>
                                      <p:tavLst>
                                        <p:tav tm="0">
                                          <p:val>
                                            <p:strVal val="#ppt_x-.1"/>
                                          </p:val>
                                        </p:tav>
                                        <p:tav tm="100000">
                                          <p:val>
                                            <p:strVal val="#ppt_x"/>
                                          </p:val>
                                        </p:tav>
                                      </p:tavLst>
                                    </p:anim>
                                    <p:anim calcmode="lin" valueType="num">
                                      <p:cBhvr>
                                        <p:cTn id="17" dur="1000" fill="hold"/>
                                        <p:tgtEl>
                                          <p:spTgt spid="573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1 Imagen" descr="0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Majestades van acompañados por varios grupos de teatro llegados desde Cádiz, Burgos, Salamanca, Barcelona y Francia. El ritmo corre a cargo de la Asociación Musical de Batucada '</a:t>
            </a:r>
            <a:r>
              <a:rPr lang="es-ES" i="1" dirty="0" err="1" smtClean="0">
                <a:effectLst>
                  <a:glow rad="101600">
                    <a:srgbClr val="C00000">
                      <a:alpha val="60000"/>
                    </a:srgbClr>
                  </a:glow>
                  <a:outerShdw blurRad="38100" dist="38100" dir="2700000" algn="tl">
                    <a:srgbClr val="000000">
                      <a:alpha val="43137"/>
                    </a:srgbClr>
                  </a:outerShdw>
                </a:effectLst>
              </a:rPr>
              <a:t>Batuteka</a:t>
            </a:r>
            <a:r>
              <a:rPr lang="es-ES" i="1" dirty="0" smtClean="0">
                <a:effectLst>
                  <a:glow rad="101600">
                    <a:srgbClr val="C00000">
                      <a:alpha val="60000"/>
                    </a:srgbClr>
                  </a:glow>
                  <a:outerShdw blurRad="38100" dist="38100" dir="2700000" algn="tl">
                    <a:srgbClr val="000000">
                      <a:alpha val="43137"/>
                    </a:srgbClr>
                  </a:outerShdw>
                </a:effectLst>
              </a:rPr>
              <a:t>', de Vitoria.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26000">
        <p15:prstTrans prst="curtains"/>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arn(outVertical)">
                                      <p:cBhvr>
                                        <p:cTn id="7" dur="3000"/>
                                        <p:tgtEl>
                                          <p:spTgt spid="10242"/>
                                        </p:tgtEl>
                                      </p:cBhvr>
                                    </p:animEffect>
                                  </p:childTnLst>
                                </p:cTn>
                              </p:par>
                              <p:par>
                                <p:cTn id="8" presetID="23" presetClass="entr" presetSubtype="288" fill="hold" nodeType="withEffect">
                                  <p:stCondLst>
                                    <p:cond delay="0"/>
                                  </p:stCondLst>
                                  <p:childTnLst>
                                    <p:set>
                                      <p:cBhvr>
                                        <p:cTn id="9" dur="1" fill="hold">
                                          <p:stCondLst>
                                            <p:cond delay="0"/>
                                          </p:stCondLst>
                                        </p:cTn>
                                        <p:tgtEl>
                                          <p:spTgt spid="10242"/>
                                        </p:tgtEl>
                                        <p:attrNameLst>
                                          <p:attrName>style.visibility</p:attrName>
                                        </p:attrNameLst>
                                      </p:cBhvr>
                                      <p:to>
                                        <p:strVal val="visible"/>
                                      </p:to>
                                    </p:set>
                                    <p:anim calcmode="lin" valueType="num">
                                      <p:cBhvr>
                                        <p:cTn id="10" dur="3000" fill="hold"/>
                                        <p:tgtEl>
                                          <p:spTgt spid="10242"/>
                                        </p:tgtEl>
                                        <p:attrNameLst>
                                          <p:attrName>ppt_w</p:attrName>
                                        </p:attrNameLst>
                                      </p:cBhvr>
                                      <p:tavLst>
                                        <p:tav tm="0">
                                          <p:val>
                                            <p:strVal val="4/3*#ppt_w"/>
                                          </p:val>
                                        </p:tav>
                                        <p:tav tm="100000">
                                          <p:val>
                                            <p:strVal val="#ppt_w"/>
                                          </p:val>
                                        </p:tav>
                                      </p:tavLst>
                                    </p:anim>
                                    <p:anim calcmode="lin" valueType="num">
                                      <p:cBhvr>
                                        <p:cTn id="11" dur="3000" fill="hold"/>
                                        <p:tgtEl>
                                          <p:spTgt spid="10242"/>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0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5297" name="Rectangle 1"/>
          <p:cNvSpPr>
            <a:spLocks noChangeArrowheads="1"/>
          </p:cNvSpPr>
          <p:nvPr/>
        </p:nvSpPr>
        <p:spPr bwMode="auto">
          <a:xfrm>
            <a:off x="395536" y="4585692"/>
            <a:ext cx="8424936"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El desfile, en el que colabora Auto Electricidad </a:t>
            </a:r>
            <a:r>
              <a:rPr kumimoji="0" lang="es-ES" b="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Ondo</a:t>
            </a: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 también cuenta con la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participación de la Asociación Afroamericana, Proyecto </a:t>
            </a:r>
            <a:r>
              <a:rPr kumimoji="0" lang="es-ES" b="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Kalez</a:t>
            </a: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 </a:t>
            </a:r>
            <a:r>
              <a:rPr kumimoji="0" lang="es-ES" b="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Kale</a:t>
            </a: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 la Asociación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Comparsa Carnaval </a:t>
            </a:r>
            <a:r>
              <a:rPr kumimoji="0" lang="es-ES" b="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Abetxuko</a:t>
            </a: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 Carpe Diem y </a:t>
            </a:r>
            <a:r>
              <a:rPr kumimoji="0" lang="es-ES" b="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Serezade</a:t>
            </a: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a:t>
            </a:r>
            <a:endPar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drap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inHorizontal)">
                                      <p:cBhvr>
                                        <p:cTn id="7" dur="3000"/>
                                        <p:tgtEl>
                                          <p:spTgt spid="11266"/>
                                        </p:tgtEl>
                                      </p:cBhvr>
                                    </p:animEffect>
                                  </p:childTnLst>
                                </p:cTn>
                              </p:par>
                              <p:par>
                                <p:cTn id="8" presetID="29" presetClass="entr" presetSubtype="0"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 calcmode="lin" valueType="num">
                                      <p:cBhvr>
                                        <p:cTn id="10" dur="3000" fill="hold"/>
                                        <p:tgtEl>
                                          <p:spTgt spid="11266"/>
                                        </p:tgtEl>
                                        <p:attrNameLst>
                                          <p:attrName>ppt_x</p:attrName>
                                        </p:attrNameLst>
                                      </p:cBhvr>
                                      <p:tavLst>
                                        <p:tav tm="0">
                                          <p:val>
                                            <p:strVal val="#ppt_x-.2"/>
                                          </p:val>
                                        </p:tav>
                                        <p:tav tm="100000">
                                          <p:val>
                                            <p:strVal val="#ppt_x"/>
                                          </p:val>
                                        </p:tav>
                                      </p:tavLst>
                                    </p:anim>
                                    <p:anim calcmode="lin" valueType="num">
                                      <p:cBhvr>
                                        <p:cTn id="11" dur="3000" fill="hold"/>
                                        <p:tgtEl>
                                          <p:spTgt spid="11266"/>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1266"/>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5297"/>
                                        </p:tgtEl>
                                        <p:attrNameLst>
                                          <p:attrName>style.visibility</p:attrName>
                                        </p:attrNameLst>
                                      </p:cBhvr>
                                      <p:to>
                                        <p:strVal val="visible"/>
                                      </p:to>
                                    </p:set>
                                    <p:animEffect transition="in" filter="fade">
                                      <p:cBhvr>
                                        <p:cTn id="16" dur="1000"/>
                                        <p:tgtEl>
                                          <p:spTgt spid="55297"/>
                                        </p:tgtEl>
                                      </p:cBhvr>
                                    </p:animEffect>
                                    <p:anim calcmode="lin" valueType="num">
                                      <p:cBhvr>
                                        <p:cTn id="17" dur="1000" fill="hold"/>
                                        <p:tgtEl>
                                          <p:spTgt spid="55297"/>
                                        </p:tgtEl>
                                        <p:attrNameLst>
                                          <p:attrName>ppt_x</p:attrName>
                                        </p:attrNameLst>
                                      </p:cBhvr>
                                      <p:tavLst>
                                        <p:tav tm="0">
                                          <p:val>
                                            <p:strVal val="#ppt_x-.1"/>
                                          </p:val>
                                        </p:tav>
                                        <p:tav tm="100000">
                                          <p:val>
                                            <p:strVal val="#ppt_x"/>
                                          </p:val>
                                        </p:tav>
                                      </p:tavLst>
                                    </p:anim>
                                    <p:anim calcmode="lin" valueType="num">
                                      <p:cBhvr>
                                        <p:cTn id="18" dur="1000" fill="hold"/>
                                        <p:tgtEl>
                                          <p:spTgt spid="552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08.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4273" name="Rectangle 1"/>
          <p:cNvSpPr>
            <a:spLocks noChangeArrowheads="1"/>
          </p:cNvSpPr>
          <p:nvPr/>
        </p:nvSpPr>
        <p:spPr bwMode="auto">
          <a:xfrm>
            <a:off x="755576" y="4585692"/>
            <a:ext cx="7848872"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s-ES" i="1" dirty="0" smtClean="0">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Como decíamos antes, t</a:t>
            </a: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Times New Roman" pitchFamily="18" charset="0"/>
                <a:cs typeface="Arial" pitchFamily="34" charset="0"/>
              </a:rPr>
              <a:t>ras los saludos Melchor, Gaspar y Baltasar se han montado en coches antiguos y junto con su comitiva han viajado hasta la Plaza de España de la ciudad.</a:t>
            </a:r>
            <a:endPar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3000">
        <p15:prstTrans prst="fallOve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barn(outVertical)">
                                      <p:cBhvr>
                                        <p:cTn id="7" dur="3000"/>
                                        <p:tgtEl>
                                          <p:spTgt spid="12290"/>
                                        </p:tgtEl>
                                      </p:cBhvr>
                                    </p:animEffect>
                                  </p:childTnLst>
                                </p:cTn>
                              </p:par>
                              <p:par>
                                <p:cTn id="8" presetID="29" presetClass="entr" presetSubtype="0"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 calcmode="lin" valueType="num">
                                      <p:cBhvr>
                                        <p:cTn id="10" dur="3000" fill="hold"/>
                                        <p:tgtEl>
                                          <p:spTgt spid="12290"/>
                                        </p:tgtEl>
                                        <p:attrNameLst>
                                          <p:attrName>ppt_x</p:attrName>
                                        </p:attrNameLst>
                                      </p:cBhvr>
                                      <p:tavLst>
                                        <p:tav tm="0">
                                          <p:val>
                                            <p:strVal val="#ppt_x-.2"/>
                                          </p:val>
                                        </p:tav>
                                        <p:tav tm="100000">
                                          <p:val>
                                            <p:strVal val="#ppt_x"/>
                                          </p:val>
                                        </p:tav>
                                      </p:tavLst>
                                    </p:anim>
                                    <p:anim calcmode="lin" valueType="num">
                                      <p:cBhvr>
                                        <p:cTn id="11" dur="3000" fill="hold"/>
                                        <p:tgtEl>
                                          <p:spTgt spid="1229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2290"/>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4273"/>
                                        </p:tgtEl>
                                        <p:attrNameLst>
                                          <p:attrName>style.visibility</p:attrName>
                                        </p:attrNameLst>
                                      </p:cBhvr>
                                      <p:to>
                                        <p:strVal val="visible"/>
                                      </p:to>
                                    </p:set>
                                    <p:animEffect transition="in" filter="fade">
                                      <p:cBhvr>
                                        <p:cTn id="16" dur="1000"/>
                                        <p:tgtEl>
                                          <p:spTgt spid="54273"/>
                                        </p:tgtEl>
                                      </p:cBhvr>
                                    </p:animEffect>
                                    <p:anim calcmode="lin" valueType="num">
                                      <p:cBhvr>
                                        <p:cTn id="17" dur="1000" fill="hold"/>
                                        <p:tgtEl>
                                          <p:spTgt spid="54273"/>
                                        </p:tgtEl>
                                        <p:attrNameLst>
                                          <p:attrName>ppt_x</p:attrName>
                                        </p:attrNameLst>
                                      </p:cBhvr>
                                      <p:tavLst>
                                        <p:tav tm="0">
                                          <p:val>
                                            <p:strVal val="#ppt_x-.1"/>
                                          </p:val>
                                        </p:tav>
                                        <p:tav tm="100000">
                                          <p:val>
                                            <p:strVal val="#ppt_x"/>
                                          </p:val>
                                        </p:tav>
                                      </p:tavLst>
                                    </p:anim>
                                    <p:anim calcmode="lin" valueType="num">
                                      <p:cBhvr>
                                        <p:cTn id="18" dur="1000" fill="hold"/>
                                        <p:tgtEl>
                                          <p:spTgt spid="542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0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3" name="2 CuadroTexto"/>
          <p:cNvSpPr txBox="1"/>
          <p:nvPr/>
        </p:nvSpPr>
        <p:spPr>
          <a:xfrm>
            <a:off x="539552"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saludar a los presentes, Melchor, Gaspar y Baltasar se han subido a</a:t>
            </a:r>
            <a:r>
              <a:rPr lang="es-ES" b="1" i="1" dirty="0" smtClean="0">
                <a:effectLst>
                  <a:glow rad="101600">
                    <a:srgbClr val="C00000">
                      <a:alpha val="60000"/>
                    </a:srgbClr>
                  </a:glow>
                  <a:outerShdw blurRad="38100" dist="38100" dir="2700000" algn="tl">
                    <a:srgbClr val="000000">
                      <a:alpha val="43137"/>
                    </a:srgbClr>
                  </a:outerShdw>
                </a:effectLst>
              </a:rPr>
              <a:t> tres </a:t>
            </a:r>
            <a:r>
              <a:rPr lang="es-ES" i="1" dirty="0" smtClean="0">
                <a:effectLst>
                  <a:glow rad="101600">
                    <a:srgbClr val="C00000">
                      <a:alpha val="60000"/>
                    </a:srgbClr>
                  </a:glow>
                  <a:outerShdw blurRad="38100" dist="38100" dir="2700000" algn="tl">
                    <a:srgbClr val="000000">
                      <a:alpha val="43137"/>
                    </a:srgbClr>
                  </a:outerShdw>
                </a:effectLst>
              </a:rPr>
              <a:t>vehículos clásicos, para recorrer la distancia que separa la estación y el Ayuntamiento.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2000">
        <p15:prstTrans prst="pageCurlDouble"/>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arn(outVertical)">
                                      <p:cBhvr>
                                        <p:cTn id="7" dur="3000"/>
                                        <p:tgtEl>
                                          <p:spTgt spid="13314"/>
                                        </p:tgtEl>
                                      </p:cBhvr>
                                    </p:animEffect>
                                  </p:childTnLst>
                                </p:cTn>
                              </p:par>
                              <p:par>
                                <p:cTn id="8" presetID="29" presetClass="entr" presetSubtype="0" fill="hold" nodeType="withEffect">
                                  <p:stCondLst>
                                    <p:cond delay="0"/>
                                  </p:stCondLst>
                                  <p:childTnLst>
                                    <p:set>
                                      <p:cBhvr>
                                        <p:cTn id="9" dur="1" fill="hold">
                                          <p:stCondLst>
                                            <p:cond delay="0"/>
                                          </p:stCondLst>
                                        </p:cTn>
                                        <p:tgtEl>
                                          <p:spTgt spid="13314"/>
                                        </p:tgtEl>
                                        <p:attrNameLst>
                                          <p:attrName>style.visibility</p:attrName>
                                        </p:attrNameLst>
                                      </p:cBhvr>
                                      <p:to>
                                        <p:strVal val="visible"/>
                                      </p:to>
                                    </p:set>
                                    <p:anim calcmode="lin" valueType="num">
                                      <p:cBhvr>
                                        <p:cTn id="10" dur="3000" fill="hold"/>
                                        <p:tgtEl>
                                          <p:spTgt spid="13314"/>
                                        </p:tgtEl>
                                        <p:attrNameLst>
                                          <p:attrName>ppt_x</p:attrName>
                                        </p:attrNameLst>
                                      </p:cBhvr>
                                      <p:tavLst>
                                        <p:tav tm="0">
                                          <p:val>
                                            <p:strVal val="#ppt_x-.2"/>
                                          </p:val>
                                        </p:tav>
                                        <p:tav tm="100000">
                                          <p:val>
                                            <p:strVal val="#ppt_x"/>
                                          </p:val>
                                        </p:tav>
                                      </p:tavLst>
                                    </p:anim>
                                    <p:anim calcmode="lin" valueType="num">
                                      <p:cBhvr>
                                        <p:cTn id="11" dur="3000" fill="hold"/>
                                        <p:tgtEl>
                                          <p:spTgt spid="1331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331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1 Imagen" descr="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comitiva ha desfilado por la calle Dato arropados por una multitud de niños, algunos de los cuales han aprovechado la ocasión para entregar las </a:t>
            </a:r>
            <a:r>
              <a:rPr lang="es-ES" b="1" i="1" dirty="0" smtClean="0">
                <a:effectLst>
                  <a:glow rad="101600">
                    <a:srgbClr val="C00000">
                      <a:alpha val="60000"/>
                    </a:srgbClr>
                  </a:glow>
                  <a:outerShdw blurRad="38100" dist="38100" dir="2700000" algn="tl">
                    <a:srgbClr val="000000">
                      <a:alpha val="43137"/>
                    </a:srgbClr>
                  </a:outerShdw>
                </a:effectLst>
              </a:rPr>
              <a:t>cartas</a:t>
            </a:r>
            <a:r>
              <a:rPr lang="es-ES" i="1" dirty="0" smtClean="0">
                <a:effectLst>
                  <a:glow rad="101600">
                    <a:srgbClr val="C00000">
                      <a:alpha val="60000"/>
                    </a:srgbClr>
                  </a:glow>
                  <a:outerShdw blurRad="38100" dist="38100" dir="2700000" algn="tl">
                    <a:srgbClr val="000000">
                      <a:alpha val="43137"/>
                    </a:srgbClr>
                  </a:outerShdw>
                </a:effectLst>
              </a:rPr>
              <a:t> con sus peticiones y deseos para esta noche mágica.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26000">
        <p15:prstTrans prst="origami"/>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barn(outVertical)">
                                      <p:cBhvr>
                                        <p:cTn id="7" dur="3000"/>
                                        <p:tgtEl>
                                          <p:spTgt spid="14338"/>
                                        </p:tgtEl>
                                      </p:cBhvr>
                                    </p:animEffect>
                                  </p:childTnLst>
                                </p:cTn>
                              </p:par>
                              <p:par>
                                <p:cTn id="8" presetID="29" presetClass="entr" presetSubtype="0" fill="hold" nodeType="withEffect">
                                  <p:stCondLst>
                                    <p:cond delay="0"/>
                                  </p:stCondLst>
                                  <p:childTnLst>
                                    <p:set>
                                      <p:cBhvr>
                                        <p:cTn id="9" dur="1" fill="hold">
                                          <p:stCondLst>
                                            <p:cond delay="0"/>
                                          </p:stCondLst>
                                        </p:cTn>
                                        <p:tgtEl>
                                          <p:spTgt spid="14338"/>
                                        </p:tgtEl>
                                        <p:attrNameLst>
                                          <p:attrName>style.visibility</p:attrName>
                                        </p:attrNameLst>
                                      </p:cBhvr>
                                      <p:to>
                                        <p:strVal val="visible"/>
                                      </p:to>
                                    </p:set>
                                    <p:anim calcmode="lin" valueType="num">
                                      <p:cBhvr>
                                        <p:cTn id="10" dur="3000" fill="hold"/>
                                        <p:tgtEl>
                                          <p:spTgt spid="14338"/>
                                        </p:tgtEl>
                                        <p:attrNameLst>
                                          <p:attrName>ppt_x</p:attrName>
                                        </p:attrNameLst>
                                      </p:cBhvr>
                                      <p:tavLst>
                                        <p:tav tm="0">
                                          <p:val>
                                            <p:strVal val="#ppt_x-.2"/>
                                          </p:val>
                                        </p:tav>
                                        <p:tav tm="100000">
                                          <p:val>
                                            <p:strVal val="#ppt_x"/>
                                          </p:val>
                                        </p:tav>
                                      </p:tavLst>
                                    </p:anim>
                                    <p:anim calcmode="lin" valueType="num">
                                      <p:cBhvr>
                                        <p:cTn id="11" dur="3000" fill="hold"/>
                                        <p:tgtEl>
                                          <p:spTgt spid="14338"/>
                                        </p:tgtEl>
                                        <p:attrNameLst>
                                          <p:attrName>ppt_y</p:attrName>
                                        </p:attrNameLst>
                                      </p:cBhvr>
                                      <p:tavLst>
                                        <p:tav tm="0">
                                          <p:val>
                                            <p:strVal val="#ppt_y"/>
                                          </p:val>
                                        </p:tav>
                                        <p:tav tm="100000">
                                          <p:val>
                                            <p:strVal val="#ppt_y"/>
                                          </p:val>
                                        </p:tav>
                                      </p:tavLst>
                                    </p:anim>
                                    <p:animEffect transition="in" filter="wipe(right)" prLst="gradientSize: 0.1">
                                      <p:cBhvr>
                                        <p:cTn id="12" dur="3000"/>
                                        <p:tgtEl>
                                          <p:spTgt spid="14338"/>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1.jpg"/>
          <p:cNvPicPr>
            <a:picLocks noChangeAspect="1"/>
          </p:cNvPicPr>
          <p:nvPr/>
        </p:nvPicPr>
        <p:blipFill>
          <a:blip r:embed="rId2" cstate="print"/>
          <a:stretch>
            <a:fillRect/>
          </a:stretch>
        </p:blipFill>
        <p:spPr bwMode="auto">
          <a:xfrm>
            <a:off x="-468560" y="0"/>
            <a:ext cx="10009112" cy="5715000"/>
          </a:xfrm>
          <a:prstGeom prst="rect">
            <a:avLst/>
          </a:prstGeom>
          <a:noFill/>
          <a:ln w="9525">
            <a:noFill/>
            <a:miter lim="800000"/>
            <a:headEnd/>
            <a:tailEnd/>
          </a:ln>
        </p:spPr>
      </p:pic>
      <p:sp>
        <p:nvSpPr>
          <p:cNvPr id="3" name="2 CuadroTexto"/>
          <p:cNvSpPr txBox="1"/>
          <p:nvPr/>
        </p:nvSpPr>
        <p:spPr>
          <a:xfrm>
            <a:off x="539552" y="4657700"/>
            <a:ext cx="810039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ciudad que recupera también la tradicional recepción que hasta las 18.00 horas tendrá lugar en el Palacio de Villa </a:t>
            </a:r>
            <a:r>
              <a:rPr lang="es-ES" i="1" dirty="0" err="1" smtClean="0">
                <a:effectLst>
                  <a:glow rad="101600">
                    <a:srgbClr val="C00000">
                      <a:alpha val="60000"/>
                    </a:srgbClr>
                  </a:glow>
                  <a:outerShdw blurRad="38100" dist="38100" dir="2700000" algn="tl">
                    <a:srgbClr val="000000">
                      <a:alpha val="43137"/>
                    </a:srgbClr>
                  </a:outerShdw>
                </a:effectLst>
              </a:rPr>
              <a:t>Suso</a:t>
            </a:r>
            <a:r>
              <a:rPr lang="es-ES" i="1" dirty="0" smtClean="0">
                <a:effectLst>
                  <a:glow rad="101600">
                    <a:srgbClr val="C00000">
                      <a:alpha val="60000"/>
                    </a:srgbClr>
                  </a:glow>
                  <a:outerShdw blurRad="38100" dist="38100" dir="2700000" algn="tl">
                    <a:srgbClr val="000000">
                      <a:alpha val="43137"/>
                    </a:srgbClr>
                  </a:outerShdw>
                </a:effectLst>
              </a:rPr>
              <a:t>, donde los Reyes recibirán a los más pequeños de una forma más cercana.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checker/>
      </p:transition>
    </mc:Choice>
    <mc:Fallback>
      <p:transition spd="slow" advTm="2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outVertical)">
                                      <p:cBhvr>
                                        <p:cTn id="7" dur="3000"/>
                                        <p:tgtEl>
                                          <p:spTgt spid="15362"/>
                                        </p:tgtEl>
                                      </p:cBhvr>
                                    </p:animEffect>
                                  </p:childTnLst>
                                </p:cTn>
                              </p:par>
                              <p:par>
                                <p:cTn id="8" presetID="23" presetClass="entr" presetSubtype="27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3000" fill="hold"/>
                                        <p:tgtEl>
                                          <p:spTgt spid="15362"/>
                                        </p:tgtEl>
                                        <p:attrNameLst>
                                          <p:attrName>ppt_w</p:attrName>
                                        </p:attrNameLst>
                                      </p:cBhvr>
                                      <p:tavLst>
                                        <p:tav tm="0">
                                          <p:val>
                                            <p:strVal val="2/3*#ppt_w"/>
                                          </p:val>
                                        </p:tav>
                                        <p:tav tm="100000">
                                          <p:val>
                                            <p:strVal val="#ppt_w"/>
                                          </p:val>
                                        </p:tav>
                                      </p:tavLst>
                                    </p:anim>
                                    <p:anim calcmode="lin" valueType="num">
                                      <p:cBhvr>
                                        <p:cTn id="11" dur="3000" fill="hold"/>
                                        <p:tgtEl>
                                          <p:spTgt spid="15362"/>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827584" y="4873724"/>
            <a:ext cx="734481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Seis grupos de teatro darán color y animación a este desfile en el que participarán también diversas asociaciones culturales y sociales.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blinds dir="vert"/>
      </p:transition>
    </mc:Choice>
    <mc:Fallback>
      <p:transition spd="slow" advTm="2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inVertical)">
                                      <p:cBhvr>
                                        <p:cTn id="7" dur="3000"/>
                                        <p:tgtEl>
                                          <p:spTgt spid="15362"/>
                                        </p:tgtEl>
                                      </p:cBhvr>
                                    </p:animEffect>
                                  </p:childTnLst>
                                </p:cTn>
                              </p:par>
                              <p:par>
                                <p:cTn id="8" presetID="23" presetClass="entr" presetSubtype="27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3000" fill="hold"/>
                                        <p:tgtEl>
                                          <p:spTgt spid="15362"/>
                                        </p:tgtEl>
                                        <p:attrNameLst>
                                          <p:attrName>ppt_w</p:attrName>
                                        </p:attrNameLst>
                                      </p:cBhvr>
                                      <p:tavLst>
                                        <p:tav tm="0">
                                          <p:val>
                                            <p:strVal val="2/3*#ppt_w"/>
                                          </p:val>
                                        </p:tav>
                                        <p:tav tm="100000">
                                          <p:val>
                                            <p:strVal val="#ppt_w"/>
                                          </p:val>
                                        </p:tav>
                                      </p:tavLst>
                                    </p:anim>
                                    <p:anim calcmode="lin" valueType="num">
                                      <p:cBhvr>
                                        <p:cTn id="11" dur="3000" fill="hold"/>
                                        <p:tgtEl>
                                          <p:spTgt spid="15362"/>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1 Imagen" descr="1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8129" name="Rectangle 1"/>
          <p:cNvSpPr>
            <a:spLocks noChangeArrowheads="1"/>
          </p:cNvSpPr>
          <p:nvPr/>
        </p:nvSpPr>
        <p:spPr bwMode="auto">
          <a:xfrm>
            <a:off x="683568" y="4945732"/>
            <a:ext cx="792088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A las 11.20 horas han</a:t>
            </a:r>
            <a:r>
              <a:rPr kumimoji="0" lang="es-ES" b="0"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 llegado sus majestades</a:t>
            </a: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 a la Casa Consistorial, desde cuya balconada han</a:t>
            </a:r>
            <a:r>
              <a:rPr kumimoji="0" lang="es-ES" b="0"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 saludado</a:t>
            </a:r>
            <a:r>
              <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 a todos los niños de la ciudad.</a:t>
            </a:r>
            <a:endParaRPr kumimoji="0" lang="es-ES" b="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wheel spokes="1"/>
      </p:transition>
    </mc:Choice>
    <mc:Fallback>
      <p:transition spd="slow" advTm="20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inVertical)">
                                      <p:cBhvr>
                                        <p:cTn id="7" dur="3000"/>
                                        <p:tgtEl>
                                          <p:spTgt spid="16386"/>
                                        </p:tgtEl>
                                      </p:cBhvr>
                                    </p:animEffect>
                                  </p:childTnLst>
                                </p:cTn>
                              </p:par>
                              <p:par>
                                <p:cTn id="8" presetID="23" presetClass="entr" presetSubtype="272" fill="hold" nodeType="withEffect">
                                  <p:stCondLst>
                                    <p:cond delay="0"/>
                                  </p:stCondLst>
                                  <p:childTnLst>
                                    <p:set>
                                      <p:cBhvr>
                                        <p:cTn id="9" dur="1" fill="hold">
                                          <p:stCondLst>
                                            <p:cond delay="0"/>
                                          </p:stCondLst>
                                        </p:cTn>
                                        <p:tgtEl>
                                          <p:spTgt spid="16386"/>
                                        </p:tgtEl>
                                        <p:attrNameLst>
                                          <p:attrName>style.visibility</p:attrName>
                                        </p:attrNameLst>
                                      </p:cBhvr>
                                      <p:to>
                                        <p:strVal val="visible"/>
                                      </p:to>
                                    </p:set>
                                    <p:anim calcmode="lin" valueType="num">
                                      <p:cBhvr>
                                        <p:cTn id="10" dur="3000" fill="hold"/>
                                        <p:tgtEl>
                                          <p:spTgt spid="16386"/>
                                        </p:tgtEl>
                                        <p:attrNameLst>
                                          <p:attrName>ppt_w</p:attrName>
                                        </p:attrNameLst>
                                      </p:cBhvr>
                                      <p:tavLst>
                                        <p:tav tm="0">
                                          <p:val>
                                            <p:strVal val="2/3*#ppt_w"/>
                                          </p:val>
                                        </p:tav>
                                        <p:tav tm="100000">
                                          <p:val>
                                            <p:strVal val="#ppt_w"/>
                                          </p:val>
                                        </p:tav>
                                      </p:tavLst>
                                    </p:anim>
                                    <p:anim calcmode="lin" valueType="num">
                                      <p:cBhvr>
                                        <p:cTn id="11" dur="3000" fill="hold"/>
                                        <p:tgtEl>
                                          <p:spTgt spid="16386"/>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8129"/>
                                        </p:tgtEl>
                                        <p:attrNameLst>
                                          <p:attrName>style.visibility</p:attrName>
                                        </p:attrNameLst>
                                      </p:cBhvr>
                                      <p:to>
                                        <p:strVal val="visible"/>
                                      </p:to>
                                    </p:set>
                                    <p:animEffect transition="in" filter="fade">
                                      <p:cBhvr>
                                        <p:cTn id="15" dur="1000"/>
                                        <p:tgtEl>
                                          <p:spTgt spid="48129"/>
                                        </p:tgtEl>
                                      </p:cBhvr>
                                    </p:animEffect>
                                    <p:anim calcmode="lin" valueType="num">
                                      <p:cBhvr>
                                        <p:cTn id="16" dur="1000" fill="hold"/>
                                        <p:tgtEl>
                                          <p:spTgt spid="48129"/>
                                        </p:tgtEl>
                                        <p:attrNameLst>
                                          <p:attrName>ppt_x</p:attrName>
                                        </p:attrNameLst>
                                      </p:cBhvr>
                                      <p:tavLst>
                                        <p:tav tm="0">
                                          <p:val>
                                            <p:strVal val="#ppt_x-.1"/>
                                          </p:val>
                                        </p:tav>
                                        <p:tav tm="100000">
                                          <p:val>
                                            <p:strVal val="#ppt_x"/>
                                          </p:val>
                                        </p:tav>
                                      </p:tavLst>
                                    </p:anim>
                                    <p:anim calcmode="lin" valueType="num">
                                      <p:cBhvr>
                                        <p:cTn id="17" dur="1000" fill="hold"/>
                                        <p:tgtEl>
                                          <p:spTgt spid="481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2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1 Imagen" descr="16.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3" name="2 CuadroTexto"/>
          <p:cNvSpPr txBox="1"/>
          <p:nvPr/>
        </p:nvSpPr>
        <p:spPr>
          <a:xfrm>
            <a:off x="539552"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las 18.00 horas tendrá lugar en el Palacio de Villa </a:t>
            </a:r>
            <a:r>
              <a:rPr lang="es-ES" i="1" dirty="0" err="1" smtClean="0">
                <a:effectLst>
                  <a:glow rad="101600">
                    <a:srgbClr val="C00000">
                      <a:alpha val="60000"/>
                    </a:srgbClr>
                  </a:glow>
                  <a:outerShdw blurRad="38100" dist="38100" dir="2700000" algn="tl">
                    <a:srgbClr val="000000">
                      <a:alpha val="43137"/>
                    </a:srgbClr>
                  </a:outerShdw>
                </a:effectLst>
              </a:rPr>
              <a:t>Suso</a:t>
            </a:r>
            <a:r>
              <a:rPr lang="es-ES" i="1" dirty="0" smtClean="0">
                <a:effectLst>
                  <a:glow rad="101600">
                    <a:srgbClr val="C00000">
                      <a:alpha val="60000"/>
                    </a:srgbClr>
                  </a:glow>
                  <a:outerShdw blurRad="38100" dist="38100" dir="2700000" algn="tl">
                    <a:srgbClr val="000000">
                      <a:alpha val="43137"/>
                    </a:srgbClr>
                  </a:outerShdw>
                </a:effectLst>
              </a:rPr>
              <a:t>, donde los Reyes recibirán a los más pequeños de una forma más cercana.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ripple/>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barn(inVertical)">
                                      <p:cBhvr>
                                        <p:cTn id="7" dur="3000"/>
                                        <p:tgtEl>
                                          <p:spTgt spid="19458"/>
                                        </p:tgtEl>
                                      </p:cBhvr>
                                    </p:animEffect>
                                  </p:childTnLst>
                                </p:cTn>
                              </p:par>
                              <p:par>
                                <p:cTn id="8" presetID="23" presetClass="entr" presetSubtype="272" fill="hold" nodeType="withEffect">
                                  <p:stCondLst>
                                    <p:cond delay="0"/>
                                  </p:stCondLst>
                                  <p:childTnLst>
                                    <p:set>
                                      <p:cBhvr>
                                        <p:cTn id="9" dur="1" fill="hold">
                                          <p:stCondLst>
                                            <p:cond delay="0"/>
                                          </p:stCondLst>
                                        </p:cTn>
                                        <p:tgtEl>
                                          <p:spTgt spid="19458"/>
                                        </p:tgtEl>
                                        <p:attrNameLst>
                                          <p:attrName>style.visibility</p:attrName>
                                        </p:attrNameLst>
                                      </p:cBhvr>
                                      <p:to>
                                        <p:strVal val="visible"/>
                                      </p:to>
                                    </p:set>
                                    <p:anim calcmode="lin" valueType="num">
                                      <p:cBhvr>
                                        <p:cTn id="10" dur="3000" fill="hold"/>
                                        <p:tgtEl>
                                          <p:spTgt spid="19458"/>
                                        </p:tgtEl>
                                        <p:attrNameLst>
                                          <p:attrName>ppt_w</p:attrName>
                                        </p:attrNameLst>
                                      </p:cBhvr>
                                      <p:tavLst>
                                        <p:tav tm="0">
                                          <p:val>
                                            <p:strVal val="2/3*#ppt_w"/>
                                          </p:val>
                                        </p:tav>
                                        <p:tav tm="100000">
                                          <p:val>
                                            <p:strVal val="#ppt_w"/>
                                          </p:val>
                                        </p:tav>
                                      </p:tavLst>
                                    </p:anim>
                                    <p:anim calcmode="lin" valueType="num">
                                      <p:cBhvr>
                                        <p:cTn id="11" dur="3000" fill="hold"/>
                                        <p:tgtEl>
                                          <p:spTgt spid="19458"/>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1 Imagen" descr="17.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3" name="2 CuadroTexto"/>
          <p:cNvSpPr txBox="1"/>
          <p:nvPr/>
        </p:nvSpPr>
        <p:spPr>
          <a:xfrm>
            <a:off x="827584" y="4945732"/>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las 19.00 horas, arrancará la cabalgata, que hará su recorrido tradicional por las calles del centro de la ciudad, con siete carrozas.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prism/>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arn(outHorizontal)">
                                      <p:cBhvr>
                                        <p:cTn id="7" dur="3000"/>
                                        <p:tgtEl>
                                          <p:spTgt spid="20482"/>
                                        </p:tgtEl>
                                      </p:cBhvr>
                                    </p:animEffect>
                                  </p:childTnLst>
                                </p:cTn>
                              </p:par>
                              <p:par>
                                <p:cTn id="8" presetID="23" presetClass="entr" presetSubtype="272" fill="hold" nodeType="withEffect">
                                  <p:stCondLst>
                                    <p:cond delay="0"/>
                                  </p:stCondLst>
                                  <p:childTnLst>
                                    <p:set>
                                      <p:cBhvr>
                                        <p:cTn id="9" dur="1" fill="hold">
                                          <p:stCondLst>
                                            <p:cond delay="0"/>
                                          </p:stCondLst>
                                        </p:cTn>
                                        <p:tgtEl>
                                          <p:spTgt spid="20482"/>
                                        </p:tgtEl>
                                        <p:attrNameLst>
                                          <p:attrName>style.visibility</p:attrName>
                                        </p:attrNameLst>
                                      </p:cBhvr>
                                      <p:to>
                                        <p:strVal val="visible"/>
                                      </p:to>
                                    </p:set>
                                    <p:anim calcmode="lin" valueType="num">
                                      <p:cBhvr>
                                        <p:cTn id="10" dur="3000" fill="hold"/>
                                        <p:tgtEl>
                                          <p:spTgt spid="20482"/>
                                        </p:tgtEl>
                                        <p:attrNameLst>
                                          <p:attrName>ppt_w</p:attrName>
                                        </p:attrNameLst>
                                      </p:cBhvr>
                                      <p:tavLst>
                                        <p:tav tm="0">
                                          <p:val>
                                            <p:strVal val="2/3*#ppt_w"/>
                                          </p:val>
                                        </p:tav>
                                        <p:tav tm="100000">
                                          <p:val>
                                            <p:strVal val="#ppt_w"/>
                                          </p:val>
                                        </p:tav>
                                      </p:tavLst>
                                    </p:anim>
                                    <p:anim calcmode="lin" valueType="num">
                                      <p:cBhvr>
                                        <p:cTn id="11" dur="3000" fill="hold"/>
                                        <p:tgtEl>
                                          <p:spTgt spid="20482"/>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descr="1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61156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consistorio ha animado a la ciudadanía a acudir a esta primera cabalgata de Reyes Magos sin restricciones, que pondrá el broche final a los principales actos navideños en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gallery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barn(outVertical)">
                                      <p:cBhvr>
                                        <p:cTn id="7" dur="3000"/>
                                        <p:tgtEl>
                                          <p:spTgt spid="21506"/>
                                        </p:tgtEl>
                                      </p:cBhvr>
                                    </p:animEffect>
                                  </p:childTnLst>
                                </p:cTn>
                              </p:par>
                              <p:par>
                                <p:cTn id="8" presetID="23" presetClass="entr" presetSubtype="288" fill="hold" nodeType="withEffect">
                                  <p:stCondLst>
                                    <p:cond delay="0"/>
                                  </p:stCondLst>
                                  <p:childTnLst>
                                    <p:set>
                                      <p:cBhvr>
                                        <p:cTn id="9" dur="1" fill="hold">
                                          <p:stCondLst>
                                            <p:cond delay="0"/>
                                          </p:stCondLst>
                                        </p:cTn>
                                        <p:tgtEl>
                                          <p:spTgt spid="21506"/>
                                        </p:tgtEl>
                                        <p:attrNameLst>
                                          <p:attrName>style.visibility</p:attrName>
                                        </p:attrNameLst>
                                      </p:cBhvr>
                                      <p:to>
                                        <p:strVal val="visible"/>
                                      </p:to>
                                    </p:set>
                                    <p:anim calcmode="lin" valueType="num">
                                      <p:cBhvr>
                                        <p:cTn id="10" dur="3000" fill="hold"/>
                                        <p:tgtEl>
                                          <p:spTgt spid="21506"/>
                                        </p:tgtEl>
                                        <p:attrNameLst>
                                          <p:attrName>ppt_w</p:attrName>
                                        </p:attrNameLst>
                                      </p:cBhvr>
                                      <p:tavLst>
                                        <p:tav tm="0">
                                          <p:val>
                                            <p:strVal val="4/3*#ppt_w"/>
                                          </p:val>
                                        </p:tav>
                                        <p:tav tm="100000">
                                          <p:val>
                                            <p:strVal val="#ppt_w"/>
                                          </p:val>
                                        </p:tav>
                                      </p:tavLst>
                                    </p:anim>
                                    <p:anim calcmode="lin" valueType="num">
                                      <p:cBhvr>
                                        <p:cTn id="11" dur="3000" fill="hold"/>
                                        <p:tgtEl>
                                          <p:spTgt spid="21506"/>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1 Imagen" descr="1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683568"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Seis grupos de teatro acompañarán a los Reyes Magos en esta ocasión. El Carromato, desde Cádiz, que presentará el espectáculo ‘</a:t>
            </a:r>
            <a:r>
              <a:rPr lang="es-ES" i="1" dirty="0" err="1" smtClean="0">
                <a:effectLst>
                  <a:glow rad="101600">
                    <a:srgbClr val="C00000">
                      <a:alpha val="60000"/>
                    </a:srgbClr>
                  </a:glow>
                  <a:outerShdw blurRad="38100" dist="38100" dir="2700000" algn="tl">
                    <a:srgbClr val="000000">
                      <a:alpha val="43137"/>
                    </a:srgbClr>
                  </a:outerShdw>
                </a:effectLst>
              </a:rPr>
              <a:t>Universe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flip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arn(outVertical)">
                                      <p:cBhvr>
                                        <p:cTn id="7" dur="3000"/>
                                        <p:tgtEl>
                                          <p:spTgt spid="22530"/>
                                        </p:tgtEl>
                                      </p:cBhvr>
                                    </p:animEffect>
                                  </p:childTnLst>
                                </p:cTn>
                              </p:par>
                              <p:par>
                                <p:cTn id="8" presetID="23" presetClass="entr" presetSubtype="288" fill="hold" nodeType="withEffect">
                                  <p:stCondLst>
                                    <p:cond delay="0"/>
                                  </p:stCondLst>
                                  <p:childTnLst>
                                    <p:set>
                                      <p:cBhvr>
                                        <p:cTn id="9" dur="1" fill="hold">
                                          <p:stCondLst>
                                            <p:cond delay="0"/>
                                          </p:stCondLst>
                                        </p:cTn>
                                        <p:tgtEl>
                                          <p:spTgt spid="22530"/>
                                        </p:tgtEl>
                                        <p:attrNameLst>
                                          <p:attrName>style.visibility</p:attrName>
                                        </p:attrNameLst>
                                      </p:cBhvr>
                                      <p:to>
                                        <p:strVal val="visible"/>
                                      </p:to>
                                    </p:set>
                                    <p:anim calcmode="lin" valueType="num">
                                      <p:cBhvr>
                                        <p:cTn id="10" dur="3000" fill="hold"/>
                                        <p:tgtEl>
                                          <p:spTgt spid="22530"/>
                                        </p:tgtEl>
                                        <p:attrNameLst>
                                          <p:attrName>ppt_w</p:attrName>
                                        </p:attrNameLst>
                                      </p:cBhvr>
                                      <p:tavLst>
                                        <p:tav tm="0">
                                          <p:val>
                                            <p:strVal val="4/3*#ppt_w"/>
                                          </p:val>
                                        </p:tav>
                                        <p:tav tm="100000">
                                          <p:val>
                                            <p:strVal val="#ppt_w"/>
                                          </p:val>
                                        </p:tav>
                                      </p:tavLst>
                                    </p:anim>
                                    <p:anim calcmode="lin" valueType="num">
                                      <p:cBhvr>
                                        <p:cTn id="11" dur="3000" fill="hold"/>
                                        <p:tgtEl>
                                          <p:spTgt spid="22530"/>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1 Imagen" descr="2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3" name="2 CuadroTexto"/>
          <p:cNvSpPr txBox="1"/>
          <p:nvPr/>
        </p:nvSpPr>
        <p:spPr>
          <a:xfrm>
            <a:off x="467544"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Reyes Magos recibirán a los y las </a:t>
            </a:r>
            <a:r>
              <a:rPr lang="es-ES" i="1" dirty="0" err="1" smtClean="0">
                <a:effectLst>
                  <a:glow rad="101600">
                    <a:srgbClr val="C00000">
                      <a:alpha val="60000"/>
                    </a:srgbClr>
                  </a:glow>
                  <a:outerShdw blurRad="38100" dist="38100" dir="2700000" algn="tl">
                    <a:srgbClr val="000000">
                      <a:alpha val="43137"/>
                    </a:srgbClr>
                  </a:outerShdw>
                </a:effectLst>
              </a:rPr>
              <a:t>txikis</a:t>
            </a:r>
            <a:r>
              <a:rPr lang="es-ES" i="1" dirty="0" smtClean="0">
                <a:effectLst>
                  <a:glow rad="101600">
                    <a:srgbClr val="C00000">
                      <a:alpha val="60000"/>
                    </a:srgbClr>
                  </a:glow>
                  <a:outerShdw blurRad="38100" dist="38100" dir="2700000" algn="tl">
                    <a:srgbClr val="000000">
                      <a:alpha val="43137"/>
                    </a:srgbClr>
                  </a:outerShdw>
                </a:effectLst>
              </a:rPr>
              <a:t> en el Palacio de Villa </a:t>
            </a:r>
            <a:r>
              <a:rPr lang="es-ES" i="1" dirty="0" err="1" smtClean="0">
                <a:effectLst>
                  <a:glow rad="101600">
                    <a:srgbClr val="C00000">
                      <a:alpha val="60000"/>
                    </a:srgbClr>
                  </a:glow>
                  <a:outerShdw blurRad="38100" dist="38100" dir="2700000" algn="tl">
                    <a:srgbClr val="000000">
                      <a:alpha val="43137"/>
                    </a:srgbClr>
                  </a:outerShdw>
                </a:effectLst>
              </a:rPr>
              <a:t>Suso</a:t>
            </a:r>
            <a:r>
              <a:rPr lang="es-ES" i="1" dirty="0" smtClean="0">
                <a:effectLst>
                  <a:glow rad="101600">
                    <a:srgbClr val="C00000">
                      <a:alpha val="60000"/>
                    </a:srgbClr>
                  </a:glow>
                  <a:outerShdw blurRad="38100" dist="38100" dir="2700000" algn="tl">
                    <a:srgbClr val="000000">
                      <a:alpha val="43137"/>
                    </a:srgbClr>
                  </a:outerShdw>
                </a:effectLst>
              </a:rPr>
              <a:t>, desde la entrada de Fray Zacarías, desde las 12:15 horas hasta las 18:00 horas.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switch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arn(outHorizontal)">
                                      <p:cBhvr>
                                        <p:cTn id="7" dur="3000"/>
                                        <p:tgtEl>
                                          <p:spTgt spid="23554"/>
                                        </p:tgtEl>
                                      </p:cBhvr>
                                    </p:animEffect>
                                  </p:childTnLst>
                                </p:cTn>
                              </p:par>
                              <p:par>
                                <p:cTn id="8" presetID="23" presetClass="entr" presetSubtype="288" fill="hold" nodeType="withEffect">
                                  <p:stCondLst>
                                    <p:cond delay="0"/>
                                  </p:stCondLst>
                                  <p:childTnLst>
                                    <p:set>
                                      <p:cBhvr>
                                        <p:cTn id="9" dur="1" fill="hold">
                                          <p:stCondLst>
                                            <p:cond delay="0"/>
                                          </p:stCondLst>
                                        </p:cTn>
                                        <p:tgtEl>
                                          <p:spTgt spid="23554"/>
                                        </p:tgtEl>
                                        <p:attrNameLst>
                                          <p:attrName>style.visibility</p:attrName>
                                        </p:attrNameLst>
                                      </p:cBhvr>
                                      <p:to>
                                        <p:strVal val="visible"/>
                                      </p:to>
                                    </p:set>
                                    <p:anim calcmode="lin" valueType="num">
                                      <p:cBhvr>
                                        <p:cTn id="10" dur="3000" fill="hold"/>
                                        <p:tgtEl>
                                          <p:spTgt spid="23554"/>
                                        </p:tgtEl>
                                        <p:attrNameLst>
                                          <p:attrName>ppt_w</p:attrName>
                                        </p:attrNameLst>
                                      </p:cBhvr>
                                      <p:tavLst>
                                        <p:tav tm="0">
                                          <p:val>
                                            <p:strVal val="4/3*#ppt_w"/>
                                          </p:val>
                                        </p:tav>
                                        <p:tav tm="100000">
                                          <p:val>
                                            <p:strVal val="#ppt_w"/>
                                          </p:val>
                                        </p:tav>
                                      </p:tavLst>
                                    </p:anim>
                                    <p:anim calcmode="lin" valueType="num">
                                      <p:cBhvr>
                                        <p:cTn id="11" dur="3000" fill="hold"/>
                                        <p:tgtEl>
                                          <p:spTgt spid="2355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1 Imagen" descr="2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971600" y="4873724"/>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hora más tarde, a las 19:00 horas, arranca la cabalgata de Reyes, en la que participan más de 300 personas.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8000">
        <p14:shred/>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arn(outVertical)">
                                      <p:cBhvr>
                                        <p:cTn id="7" dur="3000"/>
                                        <p:tgtEl>
                                          <p:spTgt spid="25602"/>
                                        </p:tgtEl>
                                      </p:cBhvr>
                                    </p:animEffect>
                                  </p:childTnLst>
                                </p:cTn>
                              </p:par>
                              <p:par>
                                <p:cTn id="8" presetID="23" presetClass="entr" presetSubtype="288" fill="hold" nodeType="withEffect">
                                  <p:stCondLst>
                                    <p:cond delay="0"/>
                                  </p:stCondLst>
                                  <p:childTnLst>
                                    <p:set>
                                      <p:cBhvr>
                                        <p:cTn id="9" dur="1" fill="hold">
                                          <p:stCondLst>
                                            <p:cond delay="0"/>
                                          </p:stCondLst>
                                        </p:cTn>
                                        <p:tgtEl>
                                          <p:spTgt spid="25602"/>
                                        </p:tgtEl>
                                        <p:attrNameLst>
                                          <p:attrName>style.visibility</p:attrName>
                                        </p:attrNameLst>
                                      </p:cBhvr>
                                      <p:to>
                                        <p:strVal val="visible"/>
                                      </p:to>
                                    </p:set>
                                    <p:anim calcmode="lin" valueType="num">
                                      <p:cBhvr>
                                        <p:cTn id="10" dur="3000" fill="hold"/>
                                        <p:tgtEl>
                                          <p:spTgt spid="25602"/>
                                        </p:tgtEl>
                                        <p:attrNameLst>
                                          <p:attrName>ppt_w</p:attrName>
                                        </p:attrNameLst>
                                      </p:cBhvr>
                                      <p:tavLst>
                                        <p:tav tm="0">
                                          <p:val>
                                            <p:strVal val="4/3*#ppt_w"/>
                                          </p:val>
                                        </p:tav>
                                        <p:tav tm="100000">
                                          <p:val>
                                            <p:strVal val="#ppt_w"/>
                                          </p:val>
                                        </p:tav>
                                      </p:tavLst>
                                    </p:anim>
                                    <p:anim calcmode="lin" valueType="num">
                                      <p:cBhvr>
                                        <p:cTn id="11" dur="3000" fill="hold"/>
                                        <p:tgtEl>
                                          <p:spTgt spid="25602"/>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2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683568"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Recuperando el recorrido tradicional por las calles del centro de la ciudad, lo que otorga aún más vistosidad y calidad a la Cabalgata.</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arn(outVertical)">
                                      <p:cBhvr>
                                        <p:cTn id="7" dur="3000"/>
                                        <p:tgtEl>
                                          <p:spTgt spid="26626"/>
                                        </p:tgtEl>
                                      </p:cBhvr>
                                    </p:animEffect>
                                  </p:childTnLst>
                                </p:cTn>
                              </p:par>
                              <p:par>
                                <p:cTn id="8" presetID="23" presetClass="entr" presetSubtype="288"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 calcmode="lin" valueType="num">
                                      <p:cBhvr>
                                        <p:cTn id="10" dur="3000" fill="hold"/>
                                        <p:tgtEl>
                                          <p:spTgt spid="26626"/>
                                        </p:tgtEl>
                                        <p:attrNameLst>
                                          <p:attrName>ppt_w</p:attrName>
                                        </p:attrNameLst>
                                      </p:cBhvr>
                                      <p:tavLst>
                                        <p:tav tm="0">
                                          <p:val>
                                            <p:strVal val="4/3*#ppt_w"/>
                                          </p:val>
                                        </p:tav>
                                        <p:tav tm="100000">
                                          <p:val>
                                            <p:strVal val="#ppt_w"/>
                                          </p:val>
                                        </p:tav>
                                      </p:tavLst>
                                    </p:anim>
                                    <p:anim calcmode="lin" valueType="num">
                                      <p:cBhvr>
                                        <p:cTn id="11" dur="3000" fill="hold"/>
                                        <p:tgtEl>
                                          <p:spTgt spid="26626"/>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1 Imagen" descr="2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3" name="2 CuadroTexto"/>
          <p:cNvSpPr txBox="1"/>
          <p:nvPr/>
        </p:nvSpPr>
        <p:spPr>
          <a:xfrm>
            <a:off x="395536"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Cargados de buenos deseos y de regalos para repartir esta noche a todos los vitorianos, grandes y pequeños, que se hayan portado bien durante todo el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1000">
        <p14:glitter pattern="hexagon"/>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arn(outVertical)">
                                      <p:cBhvr>
                                        <p:cTn id="7" dur="3000"/>
                                        <p:tgtEl>
                                          <p:spTgt spid="27650"/>
                                        </p:tgtEl>
                                      </p:cBhvr>
                                    </p:animEffect>
                                  </p:childTnLst>
                                </p:cTn>
                              </p:par>
                              <p:par>
                                <p:cTn id="8" presetID="29" presetClass="entr" presetSubtype="0" fill="hold" nodeType="withEffect">
                                  <p:stCondLst>
                                    <p:cond delay="0"/>
                                  </p:stCondLst>
                                  <p:childTnLst>
                                    <p:set>
                                      <p:cBhvr>
                                        <p:cTn id="9" dur="1" fill="hold">
                                          <p:stCondLst>
                                            <p:cond delay="0"/>
                                          </p:stCondLst>
                                        </p:cTn>
                                        <p:tgtEl>
                                          <p:spTgt spid="27650"/>
                                        </p:tgtEl>
                                        <p:attrNameLst>
                                          <p:attrName>style.visibility</p:attrName>
                                        </p:attrNameLst>
                                      </p:cBhvr>
                                      <p:to>
                                        <p:strVal val="visible"/>
                                      </p:to>
                                    </p:set>
                                    <p:anim calcmode="lin" valueType="num">
                                      <p:cBhvr>
                                        <p:cTn id="10" dur="3000" fill="hold"/>
                                        <p:tgtEl>
                                          <p:spTgt spid="27650"/>
                                        </p:tgtEl>
                                        <p:attrNameLst>
                                          <p:attrName>ppt_x</p:attrName>
                                        </p:attrNameLst>
                                      </p:cBhvr>
                                      <p:tavLst>
                                        <p:tav tm="0">
                                          <p:val>
                                            <p:strVal val="#ppt_x-.2"/>
                                          </p:val>
                                        </p:tav>
                                        <p:tav tm="100000">
                                          <p:val>
                                            <p:strVal val="#ppt_x"/>
                                          </p:val>
                                        </p:tav>
                                      </p:tavLst>
                                    </p:anim>
                                    <p:anim calcmode="lin" valueType="num">
                                      <p:cBhvr>
                                        <p:cTn id="11" dur="3000" fill="hold"/>
                                        <p:tgtEl>
                                          <p:spTgt spid="2765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7650"/>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1 Imagen" descr="2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971600" y="4873724"/>
            <a:ext cx="712879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Cabalgata por la tarde ha hecho las delicias de muchos con luz, colorido y animaciones.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15000">
        <p14:honeycomb/>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arn(outVertical)">
                                      <p:cBhvr>
                                        <p:cTn id="7" dur="3000"/>
                                        <p:tgtEl>
                                          <p:spTgt spid="28674"/>
                                        </p:tgtEl>
                                      </p:cBhvr>
                                    </p:animEffect>
                                  </p:childTnLst>
                                </p:cTn>
                              </p:par>
                              <p:par>
                                <p:cTn id="8" presetID="29" presetClass="entr" presetSubtype="0" fill="hold" nodeType="withEffect">
                                  <p:stCondLst>
                                    <p:cond delay="0"/>
                                  </p:stCondLst>
                                  <p:childTnLst>
                                    <p:set>
                                      <p:cBhvr>
                                        <p:cTn id="9" dur="1" fill="hold">
                                          <p:stCondLst>
                                            <p:cond delay="0"/>
                                          </p:stCondLst>
                                        </p:cTn>
                                        <p:tgtEl>
                                          <p:spTgt spid="28674"/>
                                        </p:tgtEl>
                                        <p:attrNameLst>
                                          <p:attrName>style.visibility</p:attrName>
                                        </p:attrNameLst>
                                      </p:cBhvr>
                                      <p:to>
                                        <p:strVal val="visible"/>
                                      </p:to>
                                    </p:set>
                                    <p:anim calcmode="lin" valueType="num">
                                      <p:cBhvr>
                                        <p:cTn id="10" dur="3000" fill="hold"/>
                                        <p:tgtEl>
                                          <p:spTgt spid="28674"/>
                                        </p:tgtEl>
                                        <p:attrNameLst>
                                          <p:attrName>ppt_x</p:attrName>
                                        </p:attrNameLst>
                                      </p:cBhvr>
                                      <p:tavLst>
                                        <p:tav tm="0">
                                          <p:val>
                                            <p:strVal val="#ppt_x-.2"/>
                                          </p:val>
                                        </p:tav>
                                        <p:tav tm="100000">
                                          <p:val>
                                            <p:strVal val="#ppt_x"/>
                                          </p:val>
                                        </p:tav>
                                      </p:tavLst>
                                    </p:anim>
                                    <p:anim calcmode="lin" valueType="num">
                                      <p:cBhvr>
                                        <p:cTn id="11" dur="3000" fill="hold"/>
                                        <p:tgtEl>
                                          <p:spTgt spid="2867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867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26.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611560"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el camino, cientos de seguidores han aprovechado para entregar sus cartas a los pajes reales, que se han comprometido a leerlas una a una para que en ningún hogar de Vitoria falten regalos esta noche.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doors dir="vert"/>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arn(inVertical)">
                                      <p:cBhvr>
                                        <p:cTn id="7" dur="3000"/>
                                        <p:tgtEl>
                                          <p:spTgt spid="29698"/>
                                        </p:tgtEl>
                                      </p:cBhvr>
                                    </p:animEffect>
                                  </p:childTnLst>
                                </p:cTn>
                              </p:par>
                              <p:par>
                                <p:cTn id="8" presetID="29" presetClass="entr" presetSubtype="0"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 calcmode="lin" valueType="num">
                                      <p:cBhvr>
                                        <p:cTn id="10" dur="3000" fill="hold"/>
                                        <p:tgtEl>
                                          <p:spTgt spid="29698"/>
                                        </p:tgtEl>
                                        <p:attrNameLst>
                                          <p:attrName>ppt_x</p:attrName>
                                        </p:attrNameLst>
                                      </p:cBhvr>
                                      <p:tavLst>
                                        <p:tav tm="0">
                                          <p:val>
                                            <p:strVal val="#ppt_x-.2"/>
                                          </p:val>
                                        </p:tav>
                                        <p:tav tm="100000">
                                          <p:val>
                                            <p:strVal val="#ppt_x"/>
                                          </p:val>
                                        </p:tav>
                                      </p:tavLst>
                                    </p:anim>
                                    <p:anim calcmode="lin" valueType="num">
                                      <p:cBhvr>
                                        <p:cTn id="11" dur="3000" fill="hold"/>
                                        <p:tgtEl>
                                          <p:spTgt spid="29698"/>
                                        </p:tgtEl>
                                        <p:attrNameLst>
                                          <p:attrName>ppt_y</p:attrName>
                                        </p:attrNameLst>
                                      </p:cBhvr>
                                      <p:tavLst>
                                        <p:tav tm="0">
                                          <p:val>
                                            <p:strVal val="#ppt_y"/>
                                          </p:val>
                                        </p:tav>
                                        <p:tav tm="100000">
                                          <p:val>
                                            <p:strVal val="#ppt_y"/>
                                          </p:val>
                                        </p:tav>
                                      </p:tavLst>
                                    </p:anim>
                                    <p:animEffect transition="in" filter="wipe(right)" prLst="gradientSize: 0.1">
                                      <p:cBhvr>
                                        <p:cTn id="12" dur="3000"/>
                                        <p:tgtEl>
                                          <p:spTgt spid="29698"/>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1 Imagen" descr="4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683568"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año por primera vez sin caballos, que también cambiará su recorrido esta vez, más corto y por zonas distintas a las habituales, para salvar distintas obras que se están llevando a cabo en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isInverted="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barn(outVertical)">
                                      <p:cBhvr>
                                        <p:cTn id="7" dur="3000"/>
                                        <p:tgtEl>
                                          <p:spTgt spid="53250"/>
                                        </p:tgtEl>
                                      </p:cBhvr>
                                    </p:animEffect>
                                  </p:childTnLst>
                                </p:cTn>
                              </p:par>
                              <p:par>
                                <p:cTn id="8" presetID="29" presetClass="entr" presetSubtype="0" fill="hold" nodeType="withEffect">
                                  <p:stCondLst>
                                    <p:cond delay="0"/>
                                  </p:stCondLst>
                                  <p:childTnLst>
                                    <p:set>
                                      <p:cBhvr>
                                        <p:cTn id="9" dur="1" fill="hold">
                                          <p:stCondLst>
                                            <p:cond delay="0"/>
                                          </p:stCondLst>
                                        </p:cTn>
                                        <p:tgtEl>
                                          <p:spTgt spid="53250"/>
                                        </p:tgtEl>
                                        <p:attrNameLst>
                                          <p:attrName>style.visibility</p:attrName>
                                        </p:attrNameLst>
                                      </p:cBhvr>
                                      <p:to>
                                        <p:strVal val="visible"/>
                                      </p:to>
                                    </p:set>
                                    <p:anim calcmode="lin" valueType="num">
                                      <p:cBhvr>
                                        <p:cTn id="10" dur="3000" fill="hold"/>
                                        <p:tgtEl>
                                          <p:spTgt spid="53250"/>
                                        </p:tgtEl>
                                        <p:attrNameLst>
                                          <p:attrName>ppt_x</p:attrName>
                                        </p:attrNameLst>
                                      </p:cBhvr>
                                      <p:tavLst>
                                        <p:tav tm="0">
                                          <p:val>
                                            <p:strVal val="#ppt_x-.2"/>
                                          </p:val>
                                        </p:tav>
                                        <p:tav tm="100000">
                                          <p:val>
                                            <p:strVal val="#ppt_x"/>
                                          </p:val>
                                        </p:tav>
                                      </p:tavLst>
                                    </p:anim>
                                    <p:anim calcmode="lin" valueType="num">
                                      <p:cBhvr>
                                        <p:cTn id="11" dur="3000" fill="hold"/>
                                        <p:tgtEl>
                                          <p:spTgt spid="5325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53250"/>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1 Imagen" descr="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Reyes Magos derrochan ilusión durante una multitudinaria cabalgata que recupera su recorrido original. Medusas y peces de colores, artistas de circo o dinosaurios maravillan a pequeños y mayores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comb/>
      </p:transition>
    </mc:Choice>
    <mc:Fallback>
      <p:transition spd="slow" advTm="26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arn(inVertical)">
                                      <p:cBhvr>
                                        <p:cTn id="7" dur="3000"/>
                                        <p:tgtEl>
                                          <p:spTgt spid="30722"/>
                                        </p:tgtEl>
                                      </p:cBhvr>
                                    </p:animEffect>
                                  </p:childTnLst>
                                </p:cTn>
                              </p:par>
                              <p:par>
                                <p:cTn id="8" presetID="29" presetClass="entr" presetSubtype="0" fill="hold" nodeType="withEffect">
                                  <p:stCondLst>
                                    <p:cond delay="0"/>
                                  </p:stCondLst>
                                  <p:childTnLst>
                                    <p:set>
                                      <p:cBhvr>
                                        <p:cTn id="9" dur="1" fill="hold">
                                          <p:stCondLst>
                                            <p:cond delay="0"/>
                                          </p:stCondLst>
                                        </p:cTn>
                                        <p:tgtEl>
                                          <p:spTgt spid="30722"/>
                                        </p:tgtEl>
                                        <p:attrNameLst>
                                          <p:attrName>style.visibility</p:attrName>
                                        </p:attrNameLst>
                                      </p:cBhvr>
                                      <p:to>
                                        <p:strVal val="visible"/>
                                      </p:to>
                                    </p:set>
                                    <p:anim calcmode="lin" valueType="num">
                                      <p:cBhvr>
                                        <p:cTn id="10" dur="3000" fill="hold"/>
                                        <p:tgtEl>
                                          <p:spTgt spid="30722"/>
                                        </p:tgtEl>
                                        <p:attrNameLst>
                                          <p:attrName>ppt_x</p:attrName>
                                        </p:attrNameLst>
                                      </p:cBhvr>
                                      <p:tavLst>
                                        <p:tav tm="0">
                                          <p:val>
                                            <p:strVal val="#ppt_x-.2"/>
                                          </p:val>
                                        </p:tav>
                                        <p:tav tm="100000">
                                          <p:val>
                                            <p:strVal val="#ppt_x"/>
                                          </p:val>
                                        </p:tav>
                                      </p:tavLst>
                                    </p:anim>
                                    <p:anim calcmode="lin" valueType="num">
                                      <p:cBhvr>
                                        <p:cTn id="11" dur="3000" fill="hold"/>
                                        <p:tgtEl>
                                          <p:spTgt spid="30722"/>
                                        </p:tgtEl>
                                        <p:attrNameLst>
                                          <p:attrName>ppt_y</p:attrName>
                                        </p:attrNameLst>
                                      </p:cBhvr>
                                      <p:tavLst>
                                        <p:tav tm="0">
                                          <p:val>
                                            <p:strVal val="#ppt_y"/>
                                          </p:val>
                                        </p:tav>
                                        <p:tav tm="100000">
                                          <p:val>
                                            <p:strVal val="#ppt_y"/>
                                          </p:val>
                                        </p:tav>
                                      </p:tavLst>
                                    </p:anim>
                                    <p:animEffect transition="in" filter="wipe(right)" prLst="gradientSize: 0.1">
                                      <p:cBhvr>
                                        <p:cTn id="12" dur="3000"/>
                                        <p:tgtEl>
                                          <p:spTgt spid="30722"/>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1 Imagen" descr="2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683568"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Trabajan solo un día y una noche al año. Pero qué día y qué noche hacen pasar a los pequeños vitorianos los Reyes Magos. (Yo diría que como en todos sitios) ¿O 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14:warp dir="i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barn(inVertical)">
                                      <p:cBhvr>
                                        <p:cTn id="7" dur="3000"/>
                                        <p:tgtEl>
                                          <p:spTgt spid="31746"/>
                                        </p:tgtEl>
                                      </p:cBhvr>
                                    </p:animEffect>
                                  </p:childTnLst>
                                </p:cTn>
                              </p:par>
                              <p:par>
                                <p:cTn id="8" presetID="29" presetClass="entr" presetSubtype="0" fill="hold" nodeType="withEffect">
                                  <p:stCondLst>
                                    <p:cond delay="0"/>
                                  </p:stCondLst>
                                  <p:childTnLst>
                                    <p:set>
                                      <p:cBhvr>
                                        <p:cTn id="9" dur="1" fill="hold">
                                          <p:stCondLst>
                                            <p:cond delay="0"/>
                                          </p:stCondLst>
                                        </p:cTn>
                                        <p:tgtEl>
                                          <p:spTgt spid="31746"/>
                                        </p:tgtEl>
                                        <p:attrNameLst>
                                          <p:attrName>style.visibility</p:attrName>
                                        </p:attrNameLst>
                                      </p:cBhvr>
                                      <p:to>
                                        <p:strVal val="visible"/>
                                      </p:to>
                                    </p:set>
                                    <p:anim calcmode="lin" valueType="num">
                                      <p:cBhvr>
                                        <p:cTn id="10" dur="3000" fill="hold"/>
                                        <p:tgtEl>
                                          <p:spTgt spid="31746"/>
                                        </p:tgtEl>
                                        <p:attrNameLst>
                                          <p:attrName>ppt_x</p:attrName>
                                        </p:attrNameLst>
                                      </p:cBhvr>
                                      <p:tavLst>
                                        <p:tav tm="0">
                                          <p:val>
                                            <p:strVal val="#ppt_x-.2"/>
                                          </p:val>
                                        </p:tav>
                                        <p:tav tm="100000">
                                          <p:val>
                                            <p:strVal val="#ppt_x"/>
                                          </p:val>
                                        </p:tav>
                                      </p:tavLst>
                                    </p:anim>
                                    <p:anim calcmode="lin" valueType="num">
                                      <p:cBhvr>
                                        <p:cTn id="11" dur="3000" fill="hold"/>
                                        <p:tgtEl>
                                          <p:spTgt spid="31746"/>
                                        </p:tgtEl>
                                        <p:attrNameLst>
                                          <p:attrName>ppt_y</p:attrName>
                                        </p:attrNameLst>
                                      </p:cBhvr>
                                      <p:tavLst>
                                        <p:tav tm="0">
                                          <p:val>
                                            <p:strVal val="#ppt_y"/>
                                          </p:val>
                                        </p:tav>
                                        <p:tav tm="100000">
                                          <p:val>
                                            <p:strVal val="#ppt_y"/>
                                          </p:val>
                                        </p:tav>
                                      </p:tavLst>
                                    </p:anim>
                                    <p:animEffect transition="in" filter="wipe(right)" prLst="gradientSize: 0.1">
                                      <p:cBhvr>
                                        <p:cTn id="12" dur="3000"/>
                                        <p:tgtEl>
                                          <p:spTgt spid="31746"/>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2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3" name="2 CuadroTexto"/>
          <p:cNvSpPr txBox="1"/>
          <p:nvPr/>
        </p:nvSpPr>
        <p:spPr>
          <a:xfrm>
            <a:off x="1115616" y="4873724"/>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muchos, una de las jornadas más felices y emocionantes de todo el calendario.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5000">
        <p14:ferris dir="l"/>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arn(inHorizontal)">
                                      <p:cBhvr>
                                        <p:cTn id="7" dur="3000"/>
                                        <p:tgtEl>
                                          <p:spTgt spid="32770"/>
                                        </p:tgtEl>
                                      </p:cBhvr>
                                    </p:animEffect>
                                  </p:childTnLst>
                                </p:cTn>
                              </p:par>
                              <p:par>
                                <p:cTn id="8" presetID="23" presetClass="entr" presetSubtype="272" fill="hold" nodeType="withEffect">
                                  <p:stCondLst>
                                    <p:cond delay="0"/>
                                  </p:stCondLst>
                                  <p:childTnLst>
                                    <p:set>
                                      <p:cBhvr>
                                        <p:cTn id="9" dur="1" fill="hold">
                                          <p:stCondLst>
                                            <p:cond delay="0"/>
                                          </p:stCondLst>
                                        </p:cTn>
                                        <p:tgtEl>
                                          <p:spTgt spid="32770"/>
                                        </p:tgtEl>
                                        <p:attrNameLst>
                                          <p:attrName>style.visibility</p:attrName>
                                        </p:attrNameLst>
                                      </p:cBhvr>
                                      <p:to>
                                        <p:strVal val="visible"/>
                                      </p:to>
                                    </p:set>
                                    <p:anim calcmode="lin" valueType="num">
                                      <p:cBhvr>
                                        <p:cTn id="10" dur="3000" fill="hold"/>
                                        <p:tgtEl>
                                          <p:spTgt spid="32770"/>
                                        </p:tgtEl>
                                        <p:attrNameLst>
                                          <p:attrName>ppt_w</p:attrName>
                                        </p:attrNameLst>
                                      </p:cBhvr>
                                      <p:tavLst>
                                        <p:tav tm="0">
                                          <p:val>
                                            <p:strVal val="2/3*#ppt_w"/>
                                          </p:val>
                                        </p:tav>
                                        <p:tav tm="100000">
                                          <p:val>
                                            <p:strVal val="#ppt_w"/>
                                          </p:val>
                                        </p:tav>
                                      </p:tavLst>
                                    </p:anim>
                                    <p:anim calcmode="lin" valueType="num">
                                      <p:cBhvr>
                                        <p:cTn id="11" dur="3000" fill="hold"/>
                                        <p:tgtEl>
                                          <p:spTgt spid="32770"/>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1 Imagen" descr="3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la mañana, con su llegada a la estación de Renfe, saludo desde el balcón del Ayuntamiento y recepción en Villa </a:t>
            </a:r>
            <a:r>
              <a:rPr lang="es-ES" i="1" dirty="0" err="1" smtClean="0">
                <a:effectLst>
                  <a:glow rad="101600">
                    <a:srgbClr val="C00000">
                      <a:alpha val="60000"/>
                    </a:srgbClr>
                  </a:glow>
                  <a:outerShdw blurRad="38100" dist="38100" dir="2700000" algn="tl">
                    <a:srgbClr val="000000">
                      <a:alpha val="43137"/>
                    </a:srgbClr>
                  </a:outerShdw>
                </a:effectLst>
              </a:rPr>
              <a:t>Suso</a:t>
            </a:r>
            <a:r>
              <a:rPr lang="es-ES" i="1" dirty="0" smtClean="0">
                <a:effectLst>
                  <a:glow rad="101600">
                    <a:srgbClr val="C00000">
                      <a:alpha val="60000"/>
                    </a:srgbClr>
                  </a:glow>
                  <a:outerShdw blurRad="38100" dist="38100" dir="2700000" algn="tl">
                    <a:srgbClr val="000000">
                      <a:alpha val="43137"/>
                    </a:srgbClr>
                  </a:outerShdw>
                </a:effectLst>
              </a:rPr>
              <a:t>, sus Majestades de Oriente completaron un día frenético que vivió su punto álgido con la esperadísima cabalgata.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conveyor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box(out)">
                                      <p:cBhvr>
                                        <p:cTn id="7" dur="3000"/>
                                        <p:tgtEl>
                                          <p:spTgt spid="36866"/>
                                        </p:tgtEl>
                                      </p:cBhvr>
                                    </p:animEffect>
                                  </p:childTnLst>
                                </p:cTn>
                              </p:par>
                              <p:par>
                                <p:cTn id="8" presetID="23" presetClass="entr" presetSubtype="272" fill="hold" nodeType="withEffect">
                                  <p:stCondLst>
                                    <p:cond delay="0"/>
                                  </p:stCondLst>
                                  <p:childTnLst>
                                    <p:set>
                                      <p:cBhvr>
                                        <p:cTn id="9" dur="1" fill="hold">
                                          <p:stCondLst>
                                            <p:cond delay="0"/>
                                          </p:stCondLst>
                                        </p:cTn>
                                        <p:tgtEl>
                                          <p:spTgt spid="36866"/>
                                        </p:tgtEl>
                                        <p:attrNameLst>
                                          <p:attrName>style.visibility</p:attrName>
                                        </p:attrNameLst>
                                      </p:cBhvr>
                                      <p:to>
                                        <p:strVal val="visible"/>
                                      </p:to>
                                    </p:set>
                                    <p:anim calcmode="lin" valueType="num">
                                      <p:cBhvr>
                                        <p:cTn id="10" dur="3000" fill="hold"/>
                                        <p:tgtEl>
                                          <p:spTgt spid="36866"/>
                                        </p:tgtEl>
                                        <p:attrNameLst>
                                          <p:attrName>ppt_w</p:attrName>
                                        </p:attrNameLst>
                                      </p:cBhvr>
                                      <p:tavLst>
                                        <p:tav tm="0">
                                          <p:val>
                                            <p:strVal val="2/3*#ppt_w"/>
                                          </p:val>
                                        </p:tav>
                                        <p:tav tm="100000">
                                          <p:val>
                                            <p:strVal val="#ppt_w"/>
                                          </p:val>
                                        </p:tav>
                                      </p:tavLst>
                                    </p:anim>
                                    <p:anim calcmode="lin" valueType="num">
                                      <p:cBhvr>
                                        <p:cTn id="11" dur="3000" fill="hold"/>
                                        <p:tgtEl>
                                          <p:spTgt spid="36866"/>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1 Imagen" descr="3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827584" y="4945732"/>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público no faltó a su cita. Se congregaron «cerca de 55.000 personas», según fuentes de la Policía Local.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7000">
        <p14:prism isContent="1"/>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circle(out)">
                                      <p:cBhvr>
                                        <p:cTn id="7" dur="3000"/>
                                        <p:tgtEl>
                                          <p:spTgt spid="38914"/>
                                        </p:tgtEl>
                                      </p:cBhvr>
                                    </p:animEffect>
                                  </p:childTnLst>
                                </p:cTn>
                              </p:par>
                              <p:par>
                                <p:cTn id="8" presetID="23" presetClass="entr" presetSubtype="272" fill="hold" nodeType="withEffect">
                                  <p:stCondLst>
                                    <p:cond delay="0"/>
                                  </p:stCondLst>
                                  <p:childTnLst>
                                    <p:set>
                                      <p:cBhvr>
                                        <p:cTn id="9" dur="1" fill="hold">
                                          <p:stCondLst>
                                            <p:cond delay="0"/>
                                          </p:stCondLst>
                                        </p:cTn>
                                        <p:tgtEl>
                                          <p:spTgt spid="38914"/>
                                        </p:tgtEl>
                                        <p:attrNameLst>
                                          <p:attrName>style.visibility</p:attrName>
                                        </p:attrNameLst>
                                      </p:cBhvr>
                                      <p:to>
                                        <p:strVal val="visible"/>
                                      </p:to>
                                    </p:set>
                                    <p:anim calcmode="lin" valueType="num">
                                      <p:cBhvr>
                                        <p:cTn id="10" dur="3000" fill="hold"/>
                                        <p:tgtEl>
                                          <p:spTgt spid="38914"/>
                                        </p:tgtEl>
                                        <p:attrNameLst>
                                          <p:attrName>ppt_w</p:attrName>
                                        </p:attrNameLst>
                                      </p:cBhvr>
                                      <p:tavLst>
                                        <p:tav tm="0">
                                          <p:val>
                                            <p:strVal val="2/3*#ppt_w"/>
                                          </p:val>
                                        </p:tav>
                                        <p:tav tm="100000">
                                          <p:val>
                                            <p:strVal val="#ppt_w"/>
                                          </p:val>
                                        </p:tav>
                                      </p:tavLst>
                                    </p:anim>
                                    <p:anim calcmode="lin" valueType="num">
                                      <p:cBhvr>
                                        <p:cTn id="11" dur="3000" fill="hold"/>
                                        <p:tgtEl>
                                          <p:spTgt spid="38914"/>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1 Imagen" descr="36.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3" name="2 CuadroTexto"/>
          <p:cNvSpPr txBox="1"/>
          <p:nvPr/>
        </p:nvSpPr>
        <p:spPr>
          <a:xfrm>
            <a:off x="611560"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carroza de los animales extinguidos fue la preferida de los niños a juzgar por las exclamaciones a su paso.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7000">
        <p14:window dir="vert"/>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circle(out)">
                                      <p:cBhvr>
                                        <p:cTn id="7" dur="3000"/>
                                        <p:tgtEl>
                                          <p:spTgt spid="39938"/>
                                        </p:tgtEl>
                                      </p:cBhvr>
                                    </p:animEffect>
                                  </p:childTnLst>
                                </p:cTn>
                              </p:par>
                              <p:par>
                                <p:cTn id="8" presetID="23" presetClass="entr" presetSubtype="272" fill="hold" nodeType="withEffect">
                                  <p:stCondLst>
                                    <p:cond delay="0"/>
                                  </p:stCondLst>
                                  <p:childTnLst>
                                    <p:set>
                                      <p:cBhvr>
                                        <p:cTn id="9" dur="1" fill="hold">
                                          <p:stCondLst>
                                            <p:cond delay="0"/>
                                          </p:stCondLst>
                                        </p:cTn>
                                        <p:tgtEl>
                                          <p:spTgt spid="39938"/>
                                        </p:tgtEl>
                                        <p:attrNameLst>
                                          <p:attrName>style.visibility</p:attrName>
                                        </p:attrNameLst>
                                      </p:cBhvr>
                                      <p:to>
                                        <p:strVal val="visible"/>
                                      </p:to>
                                    </p:set>
                                    <p:anim calcmode="lin" valueType="num">
                                      <p:cBhvr>
                                        <p:cTn id="10" dur="3000" fill="hold"/>
                                        <p:tgtEl>
                                          <p:spTgt spid="39938"/>
                                        </p:tgtEl>
                                        <p:attrNameLst>
                                          <p:attrName>ppt_w</p:attrName>
                                        </p:attrNameLst>
                                      </p:cBhvr>
                                      <p:tavLst>
                                        <p:tav tm="0">
                                          <p:val>
                                            <p:strVal val="2/3*#ppt_w"/>
                                          </p:val>
                                        </p:tav>
                                        <p:tav tm="100000">
                                          <p:val>
                                            <p:strVal val="#ppt_w"/>
                                          </p:val>
                                        </p:tav>
                                      </p:tavLst>
                                    </p:anim>
                                    <p:anim calcmode="lin" valueType="num">
                                      <p:cBhvr>
                                        <p:cTn id="11" dur="3000" fill="hold"/>
                                        <p:tgtEl>
                                          <p:spTgt spid="39938"/>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1 Imagen" descr="3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827584"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supuesto con permiso de Melchor, Gaspar y Baltasar, los auténticos protagonistas que acompañados de sus séquitos no dejaron de saludar ni un instante durante el largo recorrido.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isContent="1"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barn(inVertical)">
                                      <p:cBhvr>
                                        <p:cTn id="7" dur="3000"/>
                                        <p:tgtEl>
                                          <p:spTgt spid="40962"/>
                                        </p:tgtEl>
                                      </p:cBhvr>
                                    </p:animEffect>
                                  </p:childTnLst>
                                </p:cTn>
                              </p:par>
                              <p:par>
                                <p:cTn id="8" presetID="23" presetClass="entr" presetSubtype="272" fill="hold" nodeType="withEffect">
                                  <p:stCondLst>
                                    <p:cond delay="0"/>
                                  </p:stCondLst>
                                  <p:childTnLst>
                                    <p:set>
                                      <p:cBhvr>
                                        <p:cTn id="9" dur="1" fill="hold">
                                          <p:stCondLst>
                                            <p:cond delay="0"/>
                                          </p:stCondLst>
                                        </p:cTn>
                                        <p:tgtEl>
                                          <p:spTgt spid="40962"/>
                                        </p:tgtEl>
                                        <p:attrNameLst>
                                          <p:attrName>style.visibility</p:attrName>
                                        </p:attrNameLst>
                                      </p:cBhvr>
                                      <p:to>
                                        <p:strVal val="visible"/>
                                      </p:to>
                                    </p:set>
                                    <p:anim calcmode="lin" valueType="num">
                                      <p:cBhvr>
                                        <p:cTn id="10" dur="3000" fill="hold"/>
                                        <p:tgtEl>
                                          <p:spTgt spid="40962"/>
                                        </p:tgtEl>
                                        <p:attrNameLst>
                                          <p:attrName>ppt_w</p:attrName>
                                        </p:attrNameLst>
                                      </p:cBhvr>
                                      <p:tavLst>
                                        <p:tav tm="0">
                                          <p:val>
                                            <p:strVal val="2/3*#ppt_w"/>
                                          </p:val>
                                        </p:tav>
                                        <p:tav tm="100000">
                                          <p:val>
                                            <p:strVal val="#ppt_w"/>
                                          </p:val>
                                        </p:tav>
                                      </p:tavLst>
                                    </p:anim>
                                    <p:anim calcmode="lin" valueType="num">
                                      <p:cBhvr>
                                        <p:cTn id="11" dur="3000" fill="hold"/>
                                        <p:tgtEl>
                                          <p:spTgt spid="40962"/>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1 Imagen" descr="3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1043608" y="4873724"/>
            <a:ext cx="712879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'show' navideño siempre sorprendente, a la altura de las últimas ediciones, y desde el año 2020 sin animales.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7000">
        <p14:flythrough/>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barn(inVertical)">
                                      <p:cBhvr>
                                        <p:cTn id="7" dur="3000"/>
                                        <p:tgtEl>
                                          <p:spTgt spid="41986"/>
                                        </p:tgtEl>
                                      </p:cBhvr>
                                    </p:animEffect>
                                  </p:childTnLst>
                                </p:cTn>
                              </p:par>
                              <p:par>
                                <p:cTn id="8" presetID="23" presetClass="entr" presetSubtype="288" fill="hold" nodeType="withEffect">
                                  <p:stCondLst>
                                    <p:cond delay="0"/>
                                  </p:stCondLst>
                                  <p:childTnLst>
                                    <p:set>
                                      <p:cBhvr>
                                        <p:cTn id="9" dur="1" fill="hold">
                                          <p:stCondLst>
                                            <p:cond delay="0"/>
                                          </p:stCondLst>
                                        </p:cTn>
                                        <p:tgtEl>
                                          <p:spTgt spid="41986"/>
                                        </p:tgtEl>
                                        <p:attrNameLst>
                                          <p:attrName>style.visibility</p:attrName>
                                        </p:attrNameLst>
                                      </p:cBhvr>
                                      <p:to>
                                        <p:strVal val="visible"/>
                                      </p:to>
                                    </p:set>
                                    <p:anim calcmode="lin" valueType="num">
                                      <p:cBhvr>
                                        <p:cTn id="10" dur="3000" fill="hold"/>
                                        <p:tgtEl>
                                          <p:spTgt spid="41986"/>
                                        </p:tgtEl>
                                        <p:attrNameLst>
                                          <p:attrName>ppt_w</p:attrName>
                                        </p:attrNameLst>
                                      </p:cBhvr>
                                      <p:tavLst>
                                        <p:tav tm="0">
                                          <p:val>
                                            <p:strVal val="4/3*#ppt_w"/>
                                          </p:val>
                                        </p:tav>
                                        <p:tav tm="100000">
                                          <p:val>
                                            <p:strVal val="#ppt_w"/>
                                          </p:val>
                                        </p:tav>
                                      </p:tavLst>
                                    </p:anim>
                                    <p:anim calcmode="lin" valueType="num">
                                      <p:cBhvr>
                                        <p:cTn id="11" dur="3000" fill="hold"/>
                                        <p:tgtEl>
                                          <p:spTgt spid="41986"/>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1 Imagen" descr="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755576" y="4585692"/>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pequeños espectadores de las primeras filas había alguno tan entusiasmado que hasta saludaba a los agentes locales que abrían la comitiva en moto.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randomBar dir="vert"/>
      </p:transition>
    </mc:Choice>
    <mc:Fallback>
      <p:transition spd="slow" advTm="22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diamond(out)">
                                      <p:cBhvr>
                                        <p:cTn id="7" dur="3000"/>
                                        <p:tgtEl>
                                          <p:spTgt spid="43010"/>
                                        </p:tgtEl>
                                      </p:cBhvr>
                                    </p:animEffect>
                                  </p:childTnLst>
                                </p:cTn>
                              </p:par>
                              <p:par>
                                <p:cTn id="8" presetID="23" presetClass="entr" presetSubtype="288" fill="hold" nodeType="withEffect">
                                  <p:stCondLst>
                                    <p:cond delay="0"/>
                                  </p:stCondLst>
                                  <p:childTnLst>
                                    <p:set>
                                      <p:cBhvr>
                                        <p:cTn id="9" dur="1" fill="hold">
                                          <p:stCondLst>
                                            <p:cond delay="0"/>
                                          </p:stCondLst>
                                        </p:cTn>
                                        <p:tgtEl>
                                          <p:spTgt spid="43010"/>
                                        </p:tgtEl>
                                        <p:attrNameLst>
                                          <p:attrName>style.visibility</p:attrName>
                                        </p:attrNameLst>
                                      </p:cBhvr>
                                      <p:to>
                                        <p:strVal val="visible"/>
                                      </p:to>
                                    </p:set>
                                    <p:anim calcmode="lin" valueType="num">
                                      <p:cBhvr>
                                        <p:cTn id="10" dur="3000" fill="hold"/>
                                        <p:tgtEl>
                                          <p:spTgt spid="43010"/>
                                        </p:tgtEl>
                                        <p:attrNameLst>
                                          <p:attrName>ppt_w</p:attrName>
                                        </p:attrNameLst>
                                      </p:cBhvr>
                                      <p:tavLst>
                                        <p:tav tm="0">
                                          <p:val>
                                            <p:strVal val="4/3*#ppt_w"/>
                                          </p:val>
                                        </p:tav>
                                        <p:tav tm="100000">
                                          <p:val>
                                            <p:strVal val="#ppt_w"/>
                                          </p:val>
                                        </p:tav>
                                      </p:tavLst>
                                    </p:anim>
                                    <p:anim calcmode="lin" valueType="num">
                                      <p:cBhvr>
                                        <p:cTn id="11" dur="3000" fill="hold"/>
                                        <p:tgtEl>
                                          <p:spTgt spid="43010"/>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1 Imagen" descr="4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3" name="2 CuadroTexto"/>
          <p:cNvSpPr txBox="1"/>
          <p:nvPr/>
        </p:nvSpPr>
        <p:spPr>
          <a:xfrm>
            <a:off x="611560"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Les seguían un banco de peces y medusas voladoras al son del villancico 'Los peces en el río', no podían haber elegido uno más acertado.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9000">
        <p:split orient="vert"/>
      </p:transition>
    </mc:Choice>
    <mc:Fallback>
      <p:transition spd="slow" advTm="1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diamond(out)">
                                      <p:cBhvr>
                                        <p:cTn id="7" dur="3000"/>
                                        <p:tgtEl>
                                          <p:spTgt spid="44034"/>
                                        </p:tgtEl>
                                      </p:cBhvr>
                                    </p:animEffect>
                                  </p:childTnLst>
                                </p:cTn>
                              </p:par>
                              <p:par>
                                <p:cTn id="8" presetID="23" presetClass="entr" presetSubtype="288" fill="hold" nodeType="withEffect">
                                  <p:stCondLst>
                                    <p:cond delay="0"/>
                                  </p:stCondLst>
                                  <p:childTnLst>
                                    <p:set>
                                      <p:cBhvr>
                                        <p:cTn id="9" dur="1" fill="hold">
                                          <p:stCondLst>
                                            <p:cond delay="0"/>
                                          </p:stCondLst>
                                        </p:cTn>
                                        <p:tgtEl>
                                          <p:spTgt spid="44034"/>
                                        </p:tgtEl>
                                        <p:attrNameLst>
                                          <p:attrName>style.visibility</p:attrName>
                                        </p:attrNameLst>
                                      </p:cBhvr>
                                      <p:to>
                                        <p:strVal val="visible"/>
                                      </p:to>
                                    </p:set>
                                    <p:anim calcmode="lin" valueType="num">
                                      <p:cBhvr>
                                        <p:cTn id="10" dur="3000" fill="hold"/>
                                        <p:tgtEl>
                                          <p:spTgt spid="44034"/>
                                        </p:tgtEl>
                                        <p:attrNameLst>
                                          <p:attrName>ppt_w</p:attrName>
                                        </p:attrNameLst>
                                      </p:cBhvr>
                                      <p:tavLst>
                                        <p:tav tm="0">
                                          <p:val>
                                            <p:strVal val="4/3*#ppt_w"/>
                                          </p:val>
                                        </p:tav>
                                        <p:tav tm="100000">
                                          <p:val>
                                            <p:strVal val="#ppt_w"/>
                                          </p:val>
                                        </p:tav>
                                      </p:tavLst>
                                    </p:anim>
                                    <p:anim calcmode="lin" valueType="num">
                                      <p:cBhvr>
                                        <p:cTn id="11" dur="3000" fill="hold"/>
                                        <p:tgtEl>
                                          <p:spTgt spid="44034"/>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1 Imagen" descr="4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395536"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Cabalgata de Reyes Magos es el acto más multitudinario que cada año se celebra en Vitoria-Gasteiz. Decenas de miles de personas se echan a la calle para ver a sus majestades de Oriente.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4000">
        <p15:prstTrans prst="peelOff"/>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barn(outVertical)">
                                      <p:cBhvr>
                                        <p:cTn id="7" dur="3000"/>
                                        <p:tgtEl>
                                          <p:spTgt spid="45058"/>
                                        </p:tgtEl>
                                      </p:cBhvr>
                                    </p:animEffect>
                                  </p:childTnLst>
                                </p:cTn>
                              </p:par>
                              <p:par>
                                <p:cTn id="8" presetID="23" presetClass="entr" presetSubtype="288" fill="hold" nodeType="withEffect">
                                  <p:stCondLst>
                                    <p:cond delay="0"/>
                                  </p:stCondLst>
                                  <p:childTnLst>
                                    <p:set>
                                      <p:cBhvr>
                                        <p:cTn id="9" dur="1" fill="hold">
                                          <p:stCondLst>
                                            <p:cond delay="0"/>
                                          </p:stCondLst>
                                        </p:cTn>
                                        <p:tgtEl>
                                          <p:spTgt spid="45058"/>
                                        </p:tgtEl>
                                        <p:attrNameLst>
                                          <p:attrName>style.visibility</p:attrName>
                                        </p:attrNameLst>
                                      </p:cBhvr>
                                      <p:to>
                                        <p:strVal val="visible"/>
                                      </p:to>
                                    </p:set>
                                    <p:anim calcmode="lin" valueType="num">
                                      <p:cBhvr>
                                        <p:cTn id="10" dur="3000" fill="hold"/>
                                        <p:tgtEl>
                                          <p:spTgt spid="45058"/>
                                        </p:tgtEl>
                                        <p:attrNameLst>
                                          <p:attrName>ppt_w</p:attrName>
                                        </p:attrNameLst>
                                      </p:cBhvr>
                                      <p:tavLst>
                                        <p:tav tm="0">
                                          <p:val>
                                            <p:strVal val="4/3*#ppt_w"/>
                                          </p:val>
                                        </p:tav>
                                        <p:tav tm="100000">
                                          <p:val>
                                            <p:strVal val="#ppt_w"/>
                                          </p:val>
                                        </p:tav>
                                      </p:tavLst>
                                    </p:anim>
                                    <p:anim calcmode="lin" valueType="num">
                                      <p:cBhvr>
                                        <p:cTn id="11" dur="3000" fill="hold"/>
                                        <p:tgtEl>
                                          <p:spTgt spid="45058"/>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1 Imagen" descr="4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1115616" y="4873724"/>
            <a:ext cx="691276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Danza, luz, magia, alegría infantil y la ilusión de los Reyes Magos llegarán allí donde tú estés gracias a Gasteiz.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7000">
        <p15:prstTrans prst="crush"/>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barn(outVertical)">
                                      <p:cBhvr>
                                        <p:cTn id="7" dur="3000"/>
                                        <p:tgtEl>
                                          <p:spTgt spid="46082"/>
                                        </p:tgtEl>
                                      </p:cBhvr>
                                    </p:animEffect>
                                  </p:childTnLst>
                                </p:cTn>
                              </p:par>
                              <p:par>
                                <p:cTn id="8" presetID="23" presetClass="entr" presetSubtype="288" fill="hold" nodeType="withEffect">
                                  <p:stCondLst>
                                    <p:cond delay="0"/>
                                  </p:stCondLst>
                                  <p:childTnLst>
                                    <p:set>
                                      <p:cBhvr>
                                        <p:cTn id="9" dur="1" fill="hold">
                                          <p:stCondLst>
                                            <p:cond delay="0"/>
                                          </p:stCondLst>
                                        </p:cTn>
                                        <p:tgtEl>
                                          <p:spTgt spid="46082"/>
                                        </p:tgtEl>
                                        <p:attrNameLst>
                                          <p:attrName>style.visibility</p:attrName>
                                        </p:attrNameLst>
                                      </p:cBhvr>
                                      <p:to>
                                        <p:strVal val="visible"/>
                                      </p:to>
                                    </p:set>
                                    <p:anim calcmode="lin" valueType="num">
                                      <p:cBhvr>
                                        <p:cTn id="10" dur="3000" fill="hold"/>
                                        <p:tgtEl>
                                          <p:spTgt spid="46082"/>
                                        </p:tgtEl>
                                        <p:attrNameLst>
                                          <p:attrName>ppt_w</p:attrName>
                                        </p:attrNameLst>
                                      </p:cBhvr>
                                      <p:tavLst>
                                        <p:tav tm="0">
                                          <p:val>
                                            <p:strVal val="4/3*#ppt_w"/>
                                          </p:val>
                                        </p:tav>
                                        <p:tav tm="100000">
                                          <p:val>
                                            <p:strVal val="#ppt_w"/>
                                          </p:val>
                                        </p:tav>
                                      </p:tavLst>
                                    </p:anim>
                                    <p:anim calcmode="lin" valueType="num">
                                      <p:cBhvr>
                                        <p:cTn id="11" dur="3000" fill="hold"/>
                                        <p:tgtEl>
                                          <p:spTgt spid="46082"/>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1 Imagen" descr="4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dos días en Navidad destacan por su magia son el 24 de diciembre y el 5 de enero. En esos días los </a:t>
            </a:r>
            <a:r>
              <a:rPr lang="es-ES" b="1" i="1" dirty="0" smtClean="0">
                <a:effectLst>
                  <a:glow rad="101600">
                    <a:srgbClr val="C00000">
                      <a:alpha val="60000"/>
                    </a:srgbClr>
                  </a:glow>
                  <a:outerShdw blurRad="38100" dist="38100" dir="2700000" algn="tl">
                    <a:srgbClr val="000000">
                      <a:alpha val="43137"/>
                    </a:srgbClr>
                  </a:outerShdw>
                </a:effectLst>
              </a:rPr>
              <a:t>Reyes Magos</a:t>
            </a:r>
            <a:r>
              <a:rPr lang="es-ES" i="1" dirty="0" smtClean="0">
                <a:effectLst>
                  <a:glow rad="101600">
                    <a:srgbClr val="C00000">
                      <a:alpha val="60000"/>
                    </a:srgbClr>
                  </a:glow>
                  <a:outerShdw blurRad="38100" dist="38100" dir="2700000" algn="tl">
                    <a:srgbClr val="000000">
                      <a:alpha val="43137"/>
                    </a:srgbClr>
                  </a:outerShdw>
                </a:effectLst>
              </a:rPr>
              <a:t> llegan a Vitoria-Gasteiz a repartir ilusión y a encontrarse con todos nosotros en su tradicional desfile.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fractur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barn(outVertical)">
                                      <p:cBhvr>
                                        <p:cTn id="7" dur="3000"/>
                                        <p:tgtEl>
                                          <p:spTgt spid="47106"/>
                                        </p:tgtEl>
                                      </p:cBhvr>
                                    </p:animEffect>
                                  </p:childTnLst>
                                </p:cTn>
                              </p:par>
                            </p:childTnLst>
                          </p:cTn>
                        </p:par>
                        <p:par>
                          <p:cTn id="8" fill="hold">
                            <p:stCondLst>
                              <p:cond delay="3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1"/>
                                          </p:val>
                                        </p:tav>
                                        <p:tav tm="100000">
                                          <p:val>
                                            <p:strVal val="#ppt_x"/>
                                          </p:val>
                                        </p:tav>
                                      </p:tavLst>
                                    </p:anim>
                                    <p:anim calcmode="lin" valueType="num">
                                      <p:cBhvr>
                                        <p:cTn id="1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1 Imagen" descr="4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1 Imagen" descr="4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971600" y="4873724"/>
            <a:ext cx="734481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año además se contará con una tercera carroza de gran tamaño desde la que se lanzarán los caramelos al final del desfile.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8000">
        <p15:prstTrans prst="prestige"/>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barn(outVertical)">
                                      <p:cBhvr>
                                        <p:cTn id="7" dur="3000"/>
                                        <p:tgtEl>
                                          <p:spTgt spid="48130"/>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3000"/>
                                        <p:tgtEl>
                                          <p:spTgt spid="3"/>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1 Imagen" descr="4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las carrozas se suman grupos de personas lecheras, carboneras, leñadoras, pastoras y </a:t>
            </a:r>
            <a:r>
              <a:rPr lang="es-ES" i="1" dirty="0" err="1" smtClean="0">
                <a:effectLst>
                  <a:glow rad="101600">
                    <a:srgbClr val="C00000">
                      <a:alpha val="60000"/>
                    </a:srgbClr>
                  </a:glow>
                  <a:outerShdw blurRad="38100" dist="38100" dir="2700000" algn="tl">
                    <a:srgbClr val="000000">
                      <a:alpha val="43137"/>
                    </a:srgbClr>
                  </a:outerShdw>
                </a:effectLst>
              </a:rPr>
              <a:t>dantzaris</a:t>
            </a:r>
            <a:r>
              <a:rPr lang="es-ES" i="1" dirty="0" smtClean="0">
                <a:effectLst>
                  <a:glow rad="101600">
                    <a:srgbClr val="C00000">
                      <a:alpha val="60000"/>
                    </a:srgbClr>
                  </a:glow>
                  <a:outerShdw blurRad="38100" dist="38100" dir="2700000" algn="tl">
                    <a:srgbClr val="000000">
                      <a:alpha val="43137"/>
                    </a:srgbClr>
                  </a:outerShdw>
                </a:effectLst>
              </a:rPr>
              <a:t>, entre otros. Este 2023 se recuperarán las </a:t>
            </a:r>
            <a:r>
              <a:rPr lang="es-ES" i="1" dirty="0" err="1" smtClean="0">
                <a:effectLst>
                  <a:glow rad="101600">
                    <a:srgbClr val="C00000">
                      <a:alpha val="60000"/>
                    </a:srgbClr>
                  </a:glow>
                  <a:outerShdw blurRad="38100" dist="38100" dir="2700000" algn="tl">
                    <a:srgbClr val="000000">
                      <a:alpha val="43137"/>
                    </a:srgbClr>
                  </a:outerShdw>
                </a:effectLst>
              </a:rPr>
              <a:t>herboleras</a:t>
            </a:r>
            <a:r>
              <a:rPr lang="es-ES" i="1" dirty="0" smtClean="0">
                <a:effectLst>
                  <a:glow rad="101600">
                    <a:srgbClr val="C00000">
                      <a:alpha val="60000"/>
                    </a:srgbClr>
                  </a:glow>
                  <a:outerShdw blurRad="38100" dist="38100" dir="2700000" algn="tl">
                    <a:srgbClr val="000000">
                      <a:alpha val="43137"/>
                    </a:srgbClr>
                  </a:outerShdw>
                </a:effectLst>
              </a:rPr>
              <a:t> que cortejarán a la carroza de Mari </a:t>
            </a:r>
            <a:r>
              <a:rPr lang="es-ES" i="1" dirty="0" err="1" smtClean="0">
                <a:effectLst>
                  <a:glow rad="101600">
                    <a:srgbClr val="C00000">
                      <a:alpha val="60000"/>
                    </a:srgbClr>
                  </a:glow>
                  <a:outerShdw blurRad="38100" dist="38100" dir="2700000" algn="tl">
                    <a:srgbClr val="000000">
                      <a:alpha val="43137"/>
                    </a:srgbClr>
                  </a:outerShdw>
                </a:effectLst>
              </a:rPr>
              <a:t>Domingi</a:t>
            </a:r>
            <a:r>
              <a:rPr lang="es-ES" i="1" dirty="0" smtClean="0">
                <a:effectLst>
                  <a:glow rad="101600">
                    <a:srgbClr val="C00000">
                      <a:alpha val="60000"/>
                    </a:srgbClr>
                  </a:glow>
                  <a:outerShdw blurRad="38100" dist="38100" dir="2700000" algn="tl">
                    <a:srgbClr val="000000">
                      <a:alpha val="43137"/>
                    </a:srgbClr>
                  </a:outerShdw>
                </a:effectLst>
              </a:rPr>
              <a:t> mientras realizan sus conjuros y sus remedios naturales en una marmita.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1000">
        <p15:prstTrans prst="wind"/>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9154"/>
                                        </p:tgtEl>
                                        <p:attrNameLst>
                                          <p:attrName>style.visibility</p:attrName>
                                        </p:attrNameLst>
                                      </p:cBhvr>
                                      <p:to>
                                        <p:strVal val="visible"/>
                                      </p:to>
                                    </p:set>
                                    <p:animEffect transition="in" filter="barn(inVertical)">
                                      <p:cBhvr>
                                        <p:cTn id="7" dur="3000"/>
                                        <p:tgtEl>
                                          <p:spTgt spid="49154"/>
                                        </p:tgtEl>
                                      </p:cBhvr>
                                    </p:animEffect>
                                  </p:childTnLst>
                                </p:cTn>
                              </p:par>
                            </p:childTnLst>
                          </p:cTn>
                        </p:par>
                        <p:par>
                          <p:cTn id="8" fill="hold">
                            <p:stCondLst>
                              <p:cond delay="3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1"/>
                                          </p:val>
                                        </p:tav>
                                        <p:tav tm="100000">
                                          <p:val>
                                            <p:strVal val="#ppt_x"/>
                                          </p:val>
                                        </p:tav>
                                      </p:tavLst>
                                    </p:anim>
                                    <p:anim calcmode="lin" valueType="num">
                                      <p:cBhvr>
                                        <p:cTn id="1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1 Imagen" descr="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611560"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igual que el pasado año, en el último tramo del recorrido, se bajará el volumen del sonido de las carrozas con el objetivo de que las personas con trastornos del espectro autista y con discapacidad auditiva, puedan disfrutar de la cabalgata con mayor comodidad.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31000">
        <p15:prstTrans prst="curtains"/>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barn(outVertical)">
                                      <p:cBhvr>
                                        <p:cTn id="7" dur="3000"/>
                                        <p:tgtEl>
                                          <p:spTgt spid="51202"/>
                                        </p:tgtEl>
                                      </p:cBhvr>
                                    </p:animEffect>
                                  </p:childTnLst>
                                </p:cTn>
                              </p:par>
                            </p:childTnLst>
                          </p:cTn>
                        </p:par>
                        <p:par>
                          <p:cTn id="8" fill="hold">
                            <p:stCondLst>
                              <p:cond delay="3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1"/>
                                          </p:val>
                                        </p:tav>
                                        <p:tav tm="100000">
                                          <p:val>
                                            <p:strVal val="#ppt_x"/>
                                          </p:val>
                                        </p:tav>
                                      </p:tavLst>
                                    </p:anim>
                                    <p:anim calcmode="lin" valueType="num">
                                      <p:cBhvr>
                                        <p:cTn id="1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1 Imagen" descr="4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1115616" y="4873724"/>
            <a:ext cx="684076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grupos de teatro que acompañarán a los Reyes Magos en la cabalgata 2024, son los siguientes: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6000">
        <p15:prstTrans prst="drap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barn(outVertical)">
                                      <p:cBhvr>
                                        <p:cTn id="7" dur="3000"/>
                                        <p:tgtEl>
                                          <p:spTgt spid="52226"/>
                                        </p:tgtEl>
                                      </p:cBhvr>
                                    </p:animEffect>
                                  </p:childTnLst>
                                </p:cTn>
                              </p:par>
                            </p:childTnLst>
                          </p:cTn>
                        </p:par>
                        <p:par>
                          <p:cTn id="8" fill="hold">
                            <p:stCondLst>
                              <p:cond delay="3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1"/>
                                          </p:val>
                                        </p:tav>
                                        <p:tav tm="100000">
                                          <p:val>
                                            <p:strVal val="#ppt_x"/>
                                          </p:val>
                                        </p:tav>
                                      </p:tavLst>
                                    </p:anim>
                                    <p:anim calcmode="lin" valueType="num">
                                      <p:cBhvr>
                                        <p:cTn id="1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1 Imagen" descr="51.jpg"/>
          <p:cNvPicPr>
            <a:picLocks noChangeAspect="1"/>
          </p:cNvPicPr>
          <p:nvPr/>
        </p:nvPicPr>
        <p:blipFill>
          <a:blip r:embed="rId2" cstate="print"/>
          <a:stretch>
            <a:fillRect/>
          </a:stretch>
        </p:blipFill>
        <p:spPr bwMode="auto">
          <a:xfrm>
            <a:off x="-468560" y="0"/>
            <a:ext cx="10153128" cy="5714999"/>
          </a:xfrm>
          <a:prstGeom prst="rect">
            <a:avLst/>
          </a:prstGeom>
          <a:noFill/>
          <a:ln w="9525">
            <a:noFill/>
            <a:miter lim="800000"/>
            <a:headEnd/>
            <a:tailEnd/>
          </a:ln>
        </p:spPr>
      </p:pic>
      <p:sp>
        <p:nvSpPr>
          <p:cNvPr id="3" name="2 CuadroTexto"/>
          <p:cNvSpPr txBox="1"/>
          <p:nvPr/>
        </p:nvSpPr>
        <p:spPr>
          <a:xfrm>
            <a:off x="179512" y="4873724"/>
            <a:ext cx="864096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CARROMATO “</a:t>
            </a:r>
            <a:r>
              <a:rPr lang="es-ES" i="1" dirty="0" err="1" smtClean="0">
                <a:effectLst>
                  <a:glow rad="101600">
                    <a:srgbClr val="C00000">
                      <a:alpha val="60000"/>
                    </a:srgbClr>
                  </a:glow>
                  <a:outerShdw blurRad="38100" dist="38100" dir="2700000" algn="tl">
                    <a:srgbClr val="000000">
                      <a:alpha val="43137"/>
                    </a:srgbClr>
                  </a:outerShdw>
                </a:effectLst>
              </a:rPr>
              <a:t>Fantasia</a:t>
            </a:r>
            <a:r>
              <a:rPr lang="es-ES" i="1" dirty="0" smtClean="0">
                <a:effectLst>
                  <a:glow rad="101600">
                    <a:srgbClr val="C00000">
                      <a:alpha val="60000"/>
                    </a:srgbClr>
                  </a:glow>
                  <a:outerShdw blurRad="38100" dist="38100" dir="2700000" algn="tl">
                    <a:srgbClr val="000000">
                      <a:alpha val="43137"/>
                    </a:srgbClr>
                  </a:outerShdw>
                </a:effectLst>
              </a:rPr>
              <a:t> Floral” (Cádiz): pasacalle festivo formado por un grupo de luminosas flores de colores y una pareja de colibríes que bailan sobre zancos.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2000">
        <p15:prstTrans prst="fallOve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5298"/>
                                        </p:tgtEl>
                                        <p:attrNameLst>
                                          <p:attrName>style.visibility</p:attrName>
                                        </p:attrNameLst>
                                      </p:cBhvr>
                                      <p:to>
                                        <p:strVal val="visible"/>
                                      </p:to>
                                    </p:set>
                                    <p:animEffect transition="in" filter="barn(inHorizontal)">
                                      <p:cBhvr>
                                        <p:cTn id="7" dur="3000"/>
                                        <p:tgtEl>
                                          <p:spTgt spid="55298"/>
                                        </p:tgtEl>
                                      </p:cBhvr>
                                    </p:animEffect>
                                  </p:childTnLst>
                                </p:cTn>
                              </p:par>
                              <p:par>
                                <p:cTn id="8" presetID="29" presetClass="entr" presetSubtype="0" fill="hold" nodeType="withEffect">
                                  <p:stCondLst>
                                    <p:cond delay="0"/>
                                  </p:stCondLst>
                                  <p:childTnLst>
                                    <p:set>
                                      <p:cBhvr>
                                        <p:cTn id="9" dur="1" fill="hold">
                                          <p:stCondLst>
                                            <p:cond delay="0"/>
                                          </p:stCondLst>
                                        </p:cTn>
                                        <p:tgtEl>
                                          <p:spTgt spid="55298"/>
                                        </p:tgtEl>
                                        <p:attrNameLst>
                                          <p:attrName>style.visibility</p:attrName>
                                        </p:attrNameLst>
                                      </p:cBhvr>
                                      <p:to>
                                        <p:strVal val="visible"/>
                                      </p:to>
                                    </p:set>
                                    <p:anim calcmode="lin" valueType="num">
                                      <p:cBhvr>
                                        <p:cTn id="10" dur="3000" fill="hold"/>
                                        <p:tgtEl>
                                          <p:spTgt spid="55298"/>
                                        </p:tgtEl>
                                        <p:attrNameLst>
                                          <p:attrName>ppt_x</p:attrName>
                                        </p:attrNameLst>
                                      </p:cBhvr>
                                      <p:tavLst>
                                        <p:tav tm="0">
                                          <p:val>
                                            <p:strVal val="#ppt_x-.2"/>
                                          </p:val>
                                        </p:tav>
                                        <p:tav tm="100000">
                                          <p:val>
                                            <p:strVal val="#ppt_x"/>
                                          </p:val>
                                        </p:tav>
                                      </p:tavLst>
                                    </p:anim>
                                    <p:anim calcmode="lin" valueType="num">
                                      <p:cBhvr>
                                        <p:cTn id="11" dur="3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12" dur="3000"/>
                                        <p:tgtEl>
                                          <p:spTgt spid="55298"/>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1 Imagen" descr="5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395536"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KERVAN “</a:t>
            </a:r>
            <a:r>
              <a:rPr lang="es-ES" i="1" dirty="0" err="1" smtClean="0">
                <a:effectLst>
                  <a:glow rad="101600">
                    <a:srgbClr val="C00000">
                      <a:alpha val="60000"/>
                    </a:srgbClr>
                  </a:glow>
                  <a:outerShdw blurRad="38100" dist="38100" dir="2700000" algn="tl">
                    <a:srgbClr val="000000">
                      <a:alpha val="43137"/>
                    </a:srgbClr>
                  </a:outerShdw>
                </a:effectLst>
              </a:rPr>
              <a:t>Mirage</a:t>
            </a:r>
            <a:r>
              <a:rPr lang="es-ES" i="1" dirty="0" smtClean="0">
                <a:effectLst>
                  <a:glow rad="101600">
                    <a:srgbClr val="C00000">
                      <a:alpha val="60000"/>
                    </a:srgbClr>
                  </a:glow>
                  <a:outerShdw blurRad="38100" dist="38100" dir="2700000" algn="tl">
                    <a:srgbClr val="000000">
                      <a:alpha val="43137"/>
                    </a:srgbClr>
                  </a:outerShdw>
                </a:effectLst>
              </a:rPr>
              <a:t>” (Francia): completo espectáculo itinerante compuesto por zancudos, músicos, malabaristas y bailarines, que sumergirán al público en un mundo irreal, una ilusión, un sueño.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4000">
        <p15:prstTrans prst="pageCurlDoub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barn(inHorizontal)">
                                      <p:cBhvr>
                                        <p:cTn id="7" dur="3000"/>
                                        <p:tgtEl>
                                          <p:spTgt spid="56322"/>
                                        </p:tgtEl>
                                      </p:cBhvr>
                                    </p:animEffect>
                                  </p:childTnLst>
                                </p:cTn>
                              </p:par>
                              <p:par>
                                <p:cTn id="8" presetID="29" presetClass="entr" presetSubtype="0" fill="hold" nodeType="withEffect">
                                  <p:stCondLst>
                                    <p:cond delay="0"/>
                                  </p:stCondLst>
                                  <p:childTnLst>
                                    <p:set>
                                      <p:cBhvr>
                                        <p:cTn id="9" dur="1" fill="hold">
                                          <p:stCondLst>
                                            <p:cond delay="0"/>
                                          </p:stCondLst>
                                        </p:cTn>
                                        <p:tgtEl>
                                          <p:spTgt spid="56322"/>
                                        </p:tgtEl>
                                        <p:attrNameLst>
                                          <p:attrName>style.visibility</p:attrName>
                                        </p:attrNameLst>
                                      </p:cBhvr>
                                      <p:to>
                                        <p:strVal val="visible"/>
                                      </p:to>
                                    </p:set>
                                    <p:anim calcmode="lin" valueType="num">
                                      <p:cBhvr>
                                        <p:cTn id="10" dur="3000" fill="hold"/>
                                        <p:tgtEl>
                                          <p:spTgt spid="56322"/>
                                        </p:tgtEl>
                                        <p:attrNameLst>
                                          <p:attrName>ppt_x</p:attrName>
                                        </p:attrNameLst>
                                      </p:cBhvr>
                                      <p:tavLst>
                                        <p:tav tm="0">
                                          <p:val>
                                            <p:strVal val="#ppt_x-.2"/>
                                          </p:val>
                                        </p:tav>
                                        <p:tav tm="100000">
                                          <p:val>
                                            <p:strVal val="#ppt_x"/>
                                          </p:val>
                                        </p:tav>
                                      </p:tavLst>
                                    </p:anim>
                                    <p:anim calcmode="lin" valueType="num">
                                      <p:cBhvr>
                                        <p:cTn id="11" dur="3000" fill="hold"/>
                                        <p:tgtEl>
                                          <p:spTgt spid="56322"/>
                                        </p:tgtEl>
                                        <p:attrNameLst>
                                          <p:attrName>ppt_y</p:attrName>
                                        </p:attrNameLst>
                                      </p:cBhvr>
                                      <p:tavLst>
                                        <p:tav tm="0">
                                          <p:val>
                                            <p:strVal val="#ppt_y"/>
                                          </p:val>
                                        </p:tav>
                                        <p:tav tm="100000">
                                          <p:val>
                                            <p:strVal val="#ppt_y"/>
                                          </p:val>
                                        </p:tav>
                                      </p:tavLst>
                                    </p:anim>
                                    <p:animEffect transition="in" filter="wipe(right)" prLst="gradientSize: 0.1">
                                      <p:cBhvr>
                                        <p:cTn id="12" dur="3000"/>
                                        <p:tgtEl>
                                          <p:spTgt spid="56322"/>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1 Imagen" descr="5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3" name="2 CuadroTexto"/>
          <p:cNvSpPr txBox="1"/>
          <p:nvPr/>
        </p:nvSpPr>
        <p:spPr>
          <a:xfrm>
            <a:off x="683568"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CARAMATRAN “Electro </a:t>
            </a:r>
            <a:r>
              <a:rPr lang="es-ES" i="1" dirty="0" err="1" smtClean="0">
                <a:effectLst>
                  <a:glow rad="101600">
                    <a:srgbClr val="C00000">
                      <a:alpha val="60000"/>
                    </a:srgbClr>
                  </a:glow>
                  <a:outerShdw blurRad="38100" dist="38100" dir="2700000" algn="tl">
                    <a:srgbClr val="000000">
                      <a:alpha val="43137"/>
                    </a:srgbClr>
                  </a:outerShdw>
                </a:effectLst>
              </a:rPr>
              <a:t>Frogs</a:t>
            </a:r>
            <a:r>
              <a:rPr lang="es-ES" i="1" dirty="0" smtClean="0">
                <a:effectLst>
                  <a:glow rad="101600">
                    <a:srgbClr val="C00000">
                      <a:alpha val="60000"/>
                    </a:srgbClr>
                  </a:glow>
                  <a:outerShdw blurRad="38100" dist="38100" dir="2700000" algn="tl">
                    <a:srgbClr val="000000">
                      <a:alpha val="43137"/>
                    </a:srgbClr>
                  </a:outerShdw>
                </a:effectLst>
              </a:rPr>
              <a:t>” (Francia): estas alegres ranas irrumpen en la ciudad y la iluminan con mil colores eléctricos. Acompañados por un simpático trío de saxofonistas brillantes.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4000">
        <p15:prstTrans prst="airplan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barn(inVertical)">
                                      <p:cBhvr>
                                        <p:cTn id="7" dur="3000"/>
                                        <p:tgtEl>
                                          <p:spTgt spid="57346"/>
                                        </p:tgtEl>
                                      </p:cBhvr>
                                    </p:animEffect>
                                  </p:childTnLst>
                                </p:cTn>
                              </p:par>
                              <p:par>
                                <p:cTn id="8" presetID="29" presetClass="entr" presetSubtype="0" fill="hold" nodeType="withEffect">
                                  <p:stCondLst>
                                    <p:cond delay="0"/>
                                  </p:stCondLst>
                                  <p:childTnLst>
                                    <p:set>
                                      <p:cBhvr>
                                        <p:cTn id="9" dur="1" fill="hold">
                                          <p:stCondLst>
                                            <p:cond delay="0"/>
                                          </p:stCondLst>
                                        </p:cTn>
                                        <p:tgtEl>
                                          <p:spTgt spid="57346"/>
                                        </p:tgtEl>
                                        <p:attrNameLst>
                                          <p:attrName>style.visibility</p:attrName>
                                        </p:attrNameLst>
                                      </p:cBhvr>
                                      <p:to>
                                        <p:strVal val="visible"/>
                                      </p:to>
                                    </p:set>
                                    <p:anim calcmode="lin" valueType="num">
                                      <p:cBhvr>
                                        <p:cTn id="10" dur="3000" fill="hold"/>
                                        <p:tgtEl>
                                          <p:spTgt spid="57346"/>
                                        </p:tgtEl>
                                        <p:attrNameLst>
                                          <p:attrName>ppt_x</p:attrName>
                                        </p:attrNameLst>
                                      </p:cBhvr>
                                      <p:tavLst>
                                        <p:tav tm="0">
                                          <p:val>
                                            <p:strVal val="#ppt_x-.2"/>
                                          </p:val>
                                        </p:tav>
                                        <p:tav tm="100000">
                                          <p:val>
                                            <p:strVal val="#ppt_x"/>
                                          </p:val>
                                        </p:tav>
                                      </p:tavLst>
                                    </p:anim>
                                    <p:anim calcmode="lin" valueType="num">
                                      <p:cBhvr>
                                        <p:cTn id="11" dur="3000" fill="hold"/>
                                        <p:tgtEl>
                                          <p:spTgt spid="57346"/>
                                        </p:tgtEl>
                                        <p:attrNameLst>
                                          <p:attrName>ppt_y</p:attrName>
                                        </p:attrNameLst>
                                      </p:cBhvr>
                                      <p:tavLst>
                                        <p:tav tm="0">
                                          <p:val>
                                            <p:strVal val="#ppt_y"/>
                                          </p:val>
                                        </p:tav>
                                        <p:tav tm="100000">
                                          <p:val>
                                            <p:strVal val="#ppt_y"/>
                                          </p:val>
                                        </p:tav>
                                      </p:tavLst>
                                    </p:anim>
                                    <p:animEffect transition="in" filter="wipe(right)" prLst="gradientSize: 0.1">
                                      <p:cBhvr>
                                        <p:cTn id="12" dur="3000"/>
                                        <p:tgtEl>
                                          <p:spTgt spid="57346"/>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1 Imagen" descr="5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755576" y="4369668"/>
            <a:ext cx="77048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TEATRO PER CASO “</a:t>
            </a:r>
            <a:r>
              <a:rPr lang="es-ES" i="1" dirty="0" err="1" smtClean="0">
                <a:effectLst>
                  <a:glow rad="101600">
                    <a:srgbClr val="C00000">
                      <a:alpha val="60000"/>
                    </a:srgbClr>
                  </a:glow>
                  <a:outerShdw blurRad="38100" dist="38100" dir="2700000" algn="tl">
                    <a:srgbClr val="000000">
                      <a:alpha val="43137"/>
                    </a:srgbClr>
                  </a:outerShdw>
                </a:effectLst>
              </a:rPr>
              <a:t>World</a:t>
            </a:r>
            <a:r>
              <a:rPr lang="es-ES" i="1" dirty="0" smtClean="0">
                <a:effectLst>
                  <a:glow rad="101600">
                    <a:srgbClr val="C00000">
                      <a:alpha val="60000"/>
                    </a:srgbClr>
                  </a:glow>
                  <a:outerShdw blurRad="38100" dist="38100" dir="2700000" algn="tl">
                    <a:srgbClr val="000000">
                      <a:alpha val="43137"/>
                    </a:srgbClr>
                  </a:outerShdw>
                </a:effectLst>
              </a:rPr>
              <a:t> of </a:t>
            </a:r>
            <a:r>
              <a:rPr lang="es-ES" i="1" dirty="0" err="1" smtClean="0">
                <a:effectLst>
                  <a:glow rad="101600">
                    <a:srgbClr val="C00000">
                      <a:alpha val="60000"/>
                    </a:srgbClr>
                  </a:glow>
                  <a:outerShdw blurRad="38100" dist="38100" dir="2700000" algn="tl">
                    <a:srgbClr val="000000">
                      <a:alpha val="43137"/>
                    </a:srgbClr>
                  </a:outerShdw>
                </a:effectLst>
              </a:rPr>
              <a:t>Wonder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Moonlight</a:t>
            </a:r>
            <a:r>
              <a:rPr lang="es-ES" i="1" dirty="0" smtClean="0">
                <a:effectLst>
                  <a:glow rad="101600">
                    <a:srgbClr val="C00000">
                      <a:alpha val="60000"/>
                    </a:srgbClr>
                  </a:glow>
                  <a:outerShdw blurRad="38100" dist="38100" dir="2700000" algn="tl">
                    <a:srgbClr val="000000">
                      <a:alpha val="43137"/>
                    </a:srgbClr>
                  </a:outerShdw>
                </a:effectLst>
              </a:rPr>
              <a:t>» (Italia): elegante y delicado pasacalles con personajes alados, trajes luminosos, globos gigantes, un clown, música y baile que nos transporta a antiguos mundos olvidados.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7000">
        <p15:prstTrans prst="origami"/>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8370"/>
                                        </p:tgtEl>
                                        <p:attrNameLst>
                                          <p:attrName>style.visibility</p:attrName>
                                        </p:attrNameLst>
                                      </p:cBhvr>
                                      <p:to>
                                        <p:strVal val="visible"/>
                                      </p:to>
                                    </p:set>
                                    <p:animEffect transition="in" filter="barn(inVertical)">
                                      <p:cBhvr>
                                        <p:cTn id="7" dur="3000"/>
                                        <p:tgtEl>
                                          <p:spTgt spid="58370"/>
                                        </p:tgtEl>
                                      </p:cBhvr>
                                    </p:animEffect>
                                  </p:childTnLst>
                                </p:cTn>
                              </p:par>
                              <p:par>
                                <p:cTn id="8" presetID="29" presetClass="entr" presetSubtype="0" fill="hold" nodeType="withEffect">
                                  <p:stCondLst>
                                    <p:cond delay="0"/>
                                  </p:stCondLst>
                                  <p:childTnLst>
                                    <p:set>
                                      <p:cBhvr>
                                        <p:cTn id="9" dur="1" fill="hold">
                                          <p:stCondLst>
                                            <p:cond delay="0"/>
                                          </p:stCondLst>
                                        </p:cTn>
                                        <p:tgtEl>
                                          <p:spTgt spid="58370"/>
                                        </p:tgtEl>
                                        <p:attrNameLst>
                                          <p:attrName>style.visibility</p:attrName>
                                        </p:attrNameLst>
                                      </p:cBhvr>
                                      <p:to>
                                        <p:strVal val="visible"/>
                                      </p:to>
                                    </p:set>
                                    <p:anim calcmode="lin" valueType="num">
                                      <p:cBhvr>
                                        <p:cTn id="10" dur="3000" fill="hold"/>
                                        <p:tgtEl>
                                          <p:spTgt spid="58370"/>
                                        </p:tgtEl>
                                        <p:attrNameLst>
                                          <p:attrName>ppt_x</p:attrName>
                                        </p:attrNameLst>
                                      </p:cBhvr>
                                      <p:tavLst>
                                        <p:tav tm="0">
                                          <p:val>
                                            <p:strVal val="#ppt_x-.2"/>
                                          </p:val>
                                        </p:tav>
                                        <p:tav tm="100000">
                                          <p:val>
                                            <p:strVal val="#ppt_x"/>
                                          </p:val>
                                        </p:tav>
                                      </p:tavLst>
                                    </p:anim>
                                    <p:anim calcmode="lin" valueType="num">
                                      <p:cBhvr>
                                        <p:cTn id="11" dur="3000" fill="hold"/>
                                        <p:tgtEl>
                                          <p:spTgt spid="58370"/>
                                        </p:tgtEl>
                                        <p:attrNameLst>
                                          <p:attrName>ppt_y</p:attrName>
                                        </p:attrNameLst>
                                      </p:cBhvr>
                                      <p:tavLst>
                                        <p:tav tm="0">
                                          <p:val>
                                            <p:strVal val="#ppt_y"/>
                                          </p:val>
                                        </p:tav>
                                        <p:tav tm="100000">
                                          <p:val>
                                            <p:strVal val="#ppt_y"/>
                                          </p:val>
                                        </p:tav>
                                      </p:tavLst>
                                    </p:anim>
                                    <p:animEffect transition="in" filter="wipe(right)" prLst="gradientSize: 0.1">
                                      <p:cBhvr>
                                        <p:cTn id="12" dur="3000"/>
                                        <p:tgtEl>
                                          <p:spTgt spid="58370"/>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1 Imagen" descr="5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395536" y="4585692"/>
            <a:ext cx="8496944"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Un poco de historia de la Cabalgata de Reyes </a:t>
            </a:r>
            <a:r>
              <a:rPr lang="es-ES" i="1" dirty="0" smtClean="0">
                <a:effectLst>
                  <a:glow rad="101600">
                    <a:srgbClr val="C00000">
                      <a:alpha val="60000"/>
                    </a:srgbClr>
                  </a:glow>
                  <a:outerShdw blurRad="38100" dist="38100" dir="2700000" algn="tl">
                    <a:srgbClr val="000000">
                      <a:alpha val="43137"/>
                    </a:srgbClr>
                  </a:outerShdw>
                </a:effectLst>
              </a:rPr>
              <a:t>para estar bien informados nunca viene mal. </a:t>
            </a:r>
            <a:r>
              <a:rPr lang="es-ES" b="1" i="1" dirty="0" smtClean="0">
                <a:effectLst>
                  <a:glow rad="101600">
                    <a:srgbClr val="C00000">
                      <a:alpha val="60000"/>
                    </a:srgbClr>
                  </a:glow>
                  <a:outerShdw blurRad="38100" dist="38100" dir="2700000" algn="tl">
                    <a:srgbClr val="000000">
                      <a:alpha val="43137"/>
                    </a:srgbClr>
                  </a:outerShdw>
                </a:effectLst>
              </a:rPr>
              <a:t>El primer rastro documentado </a:t>
            </a:r>
            <a:r>
              <a:rPr lang="es-ES" i="1" dirty="0" smtClean="0">
                <a:effectLst>
                  <a:glow rad="101600">
                    <a:srgbClr val="C00000">
                      <a:alpha val="60000"/>
                    </a:srgbClr>
                  </a:glow>
                  <a:outerShdw blurRad="38100" dist="38100" dir="2700000" algn="tl">
                    <a:srgbClr val="000000">
                      <a:alpha val="43137"/>
                    </a:srgbClr>
                  </a:outerShdw>
                </a:effectLst>
              </a:rPr>
              <a:t>sobre el origen de la cabalgata del día de Reyes, se remonta a 1866 en Alcoy (Alicante).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checker/>
      </p:transition>
    </mc:Choice>
    <mc:Fallback>
      <p:transition spd="slow" advTm="2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barn(inVertical)">
                                      <p:cBhvr>
                                        <p:cTn id="7" dur="3000"/>
                                        <p:tgtEl>
                                          <p:spTgt spid="59394"/>
                                        </p:tgtEl>
                                      </p:cBhvr>
                                    </p:animEffect>
                                  </p:childTnLst>
                                </p:cTn>
                              </p:par>
                              <p:par>
                                <p:cTn id="8" presetID="29" presetClass="entr" presetSubtype="0" fill="hold" nodeType="withEffect">
                                  <p:stCondLst>
                                    <p:cond delay="0"/>
                                  </p:stCondLst>
                                  <p:childTnLst>
                                    <p:set>
                                      <p:cBhvr>
                                        <p:cTn id="9" dur="1" fill="hold">
                                          <p:stCondLst>
                                            <p:cond delay="0"/>
                                          </p:stCondLst>
                                        </p:cTn>
                                        <p:tgtEl>
                                          <p:spTgt spid="59394"/>
                                        </p:tgtEl>
                                        <p:attrNameLst>
                                          <p:attrName>style.visibility</p:attrName>
                                        </p:attrNameLst>
                                      </p:cBhvr>
                                      <p:to>
                                        <p:strVal val="visible"/>
                                      </p:to>
                                    </p:set>
                                    <p:anim calcmode="lin" valueType="num">
                                      <p:cBhvr>
                                        <p:cTn id="10" dur="3000" fill="hold"/>
                                        <p:tgtEl>
                                          <p:spTgt spid="59394"/>
                                        </p:tgtEl>
                                        <p:attrNameLst>
                                          <p:attrName>ppt_x</p:attrName>
                                        </p:attrNameLst>
                                      </p:cBhvr>
                                      <p:tavLst>
                                        <p:tav tm="0">
                                          <p:val>
                                            <p:strVal val="#ppt_x-.2"/>
                                          </p:val>
                                        </p:tav>
                                        <p:tav tm="100000">
                                          <p:val>
                                            <p:strVal val="#ppt_x"/>
                                          </p:val>
                                        </p:tav>
                                      </p:tavLst>
                                    </p:anim>
                                    <p:anim calcmode="lin" valueType="num">
                                      <p:cBhvr>
                                        <p:cTn id="11" dur="3000" fill="hold"/>
                                        <p:tgtEl>
                                          <p:spTgt spid="59394"/>
                                        </p:tgtEl>
                                        <p:attrNameLst>
                                          <p:attrName>ppt_y</p:attrName>
                                        </p:attrNameLst>
                                      </p:cBhvr>
                                      <p:tavLst>
                                        <p:tav tm="0">
                                          <p:val>
                                            <p:strVal val="#ppt_y"/>
                                          </p:val>
                                        </p:tav>
                                        <p:tav tm="100000">
                                          <p:val>
                                            <p:strVal val="#ppt_y"/>
                                          </p:val>
                                        </p:tav>
                                      </p:tavLst>
                                    </p:anim>
                                    <p:animEffect transition="in" filter="wipe(right)" prLst="gradientSize: 0.1">
                                      <p:cBhvr>
                                        <p:cTn id="12" dur="3000"/>
                                        <p:tgtEl>
                                          <p:spTgt spid="5939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1 Imagen" descr="5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t>
            </a:r>
            <a:r>
              <a:rPr lang="es-ES" b="1" i="1" dirty="0" smtClean="0">
                <a:effectLst>
                  <a:glow rad="101600">
                    <a:srgbClr val="C00000">
                      <a:alpha val="60000"/>
                    </a:srgbClr>
                  </a:glow>
                  <a:outerShdw blurRad="38100" dist="38100" dir="2700000" algn="tl">
                    <a:srgbClr val="000000">
                      <a:alpha val="43137"/>
                    </a:srgbClr>
                  </a:outerShdw>
                </a:effectLst>
              </a:rPr>
              <a:t>Cabalgata de Reyes Magos</a:t>
            </a:r>
            <a:r>
              <a:rPr lang="es-ES" i="1" dirty="0" smtClean="0">
                <a:effectLst>
                  <a:glow rad="101600">
                    <a:srgbClr val="C00000">
                      <a:alpha val="60000"/>
                    </a:srgbClr>
                  </a:glow>
                  <a:outerShdw blurRad="38100" dist="38100" dir="2700000" algn="tl">
                    <a:srgbClr val="000000">
                      <a:alpha val="43137"/>
                    </a:srgbClr>
                  </a:outerShdw>
                </a:effectLst>
              </a:rPr>
              <a:t> es un desfile de carrozas típico en las ciudades de España y Andorra, en Gibraltar y, con menos eco, en poblaciones checas,     polacas, mexicanas y en la localidad portuguesa de </a:t>
            </a:r>
            <a:r>
              <a:rPr lang="es-ES" i="1" dirty="0" err="1" smtClean="0">
                <a:effectLst>
                  <a:glow rad="101600">
                    <a:srgbClr val="C00000">
                      <a:alpha val="60000"/>
                    </a:srgbClr>
                  </a:glow>
                  <a:outerShdw blurRad="38100" dist="38100" dir="2700000" algn="tl">
                    <a:srgbClr val="000000">
                      <a:alpha val="43137"/>
                    </a:srgbClr>
                  </a:outerShdw>
                </a:effectLst>
              </a:rPr>
              <a:t>Monção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blinds dir="vert"/>
      </p:transition>
    </mc:Choice>
    <mc:Fallback>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0418"/>
                                        </p:tgtEl>
                                        <p:attrNameLst>
                                          <p:attrName>style.visibility</p:attrName>
                                        </p:attrNameLst>
                                      </p:cBhvr>
                                      <p:to>
                                        <p:strVal val="visible"/>
                                      </p:to>
                                    </p:set>
                                    <p:animEffect transition="in" filter="barn(inVertical)">
                                      <p:cBhvr>
                                        <p:cTn id="7" dur="3000"/>
                                        <p:tgtEl>
                                          <p:spTgt spid="60418"/>
                                        </p:tgtEl>
                                      </p:cBhvr>
                                    </p:animEffect>
                                  </p:childTnLst>
                                </p:cTn>
                              </p:par>
                              <p:par>
                                <p:cTn id="8" presetID="29" presetClass="entr" presetSubtype="0" fill="hold" nodeType="withEffect">
                                  <p:stCondLst>
                                    <p:cond delay="0"/>
                                  </p:stCondLst>
                                  <p:childTnLst>
                                    <p:set>
                                      <p:cBhvr>
                                        <p:cTn id="9" dur="1" fill="hold">
                                          <p:stCondLst>
                                            <p:cond delay="0"/>
                                          </p:stCondLst>
                                        </p:cTn>
                                        <p:tgtEl>
                                          <p:spTgt spid="60418"/>
                                        </p:tgtEl>
                                        <p:attrNameLst>
                                          <p:attrName>style.visibility</p:attrName>
                                        </p:attrNameLst>
                                      </p:cBhvr>
                                      <p:to>
                                        <p:strVal val="visible"/>
                                      </p:to>
                                    </p:set>
                                    <p:anim calcmode="lin" valueType="num">
                                      <p:cBhvr>
                                        <p:cTn id="10" dur="3000" fill="hold"/>
                                        <p:tgtEl>
                                          <p:spTgt spid="60418"/>
                                        </p:tgtEl>
                                        <p:attrNameLst>
                                          <p:attrName>ppt_x</p:attrName>
                                        </p:attrNameLst>
                                      </p:cBhvr>
                                      <p:tavLst>
                                        <p:tav tm="0">
                                          <p:val>
                                            <p:strVal val="#ppt_x-.2"/>
                                          </p:val>
                                        </p:tav>
                                        <p:tav tm="100000">
                                          <p:val>
                                            <p:strVal val="#ppt_x"/>
                                          </p:val>
                                        </p:tav>
                                      </p:tavLst>
                                    </p:anim>
                                    <p:anim calcmode="lin" valueType="num">
                                      <p:cBhvr>
                                        <p:cTn id="11" dur="3000" fill="hold"/>
                                        <p:tgtEl>
                                          <p:spTgt spid="60418"/>
                                        </p:tgtEl>
                                        <p:attrNameLst>
                                          <p:attrName>ppt_y</p:attrName>
                                        </p:attrNameLst>
                                      </p:cBhvr>
                                      <p:tavLst>
                                        <p:tav tm="0">
                                          <p:val>
                                            <p:strVal val="#ppt_y"/>
                                          </p:val>
                                        </p:tav>
                                        <p:tav tm="100000">
                                          <p:val>
                                            <p:strVal val="#ppt_y"/>
                                          </p:val>
                                        </p:tav>
                                      </p:tavLst>
                                    </p:anim>
                                    <p:animEffect transition="in" filter="wipe(right)" prLst="gradientSize: 0.1">
                                      <p:cBhvr>
                                        <p:cTn id="12" dur="3000"/>
                                        <p:tgtEl>
                                          <p:spTgt spid="60418"/>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1 Imagen" descr="5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827584"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que los Reyes Magos (Melchor, Gaspar y Baltasar) y sus pajes y ayudantes lanzan caramelos y golosinas a los niños en la víspera de la fiesta de Epifanía.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wheel spokes="1"/>
      </p:transition>
    </mc:Choice>
    <mc:Fallback>
      <p:transition spd="slow" advTm="21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barn(inVertical)">
                                      <p:cBhvr>
                                        <p:cTn id="7" dur="3000"/>
                                        <p:tgtEl>
                                          <p:spTgt spid="62466"/>
                                        </p:tgtEl>
                                      </p:cBhvr>
                                    </p:animEffect>
                                  </p:childTnLst>
                                </p:cTn>
                              </p:par>
                              <p:par>
                                <p:cTn id="8" presetID="23" presetClass="entr" presetSubtype="528" fill="hold" nodeType="withEffect">
                                  <p:stCondLst>
                                    <p:cond delay="0"/>
                                  </p:stCondLst>
                                  <p:childTnLst>
                                    <p:set>
                                      <p:cBhvr>
                                        <p:cTn id="9" dur="1" fill="hold">
                                          <p:stCondLst>
                                            <p:cond delay="0"/>
                                          </p:stCondLst>
                                        </p:cTn>
                                        <p:tgtEl>
                                          <p:spTgt spid="62466"/>
                                        </p:tgtEl>
                                        <p:attrNameLst>
                                          <p:attrName>style.visibility</p:attrName>
                                        </p:attrNameLst>
                                      </p:cBhvr>
                                      <p:to>
                                        <p:strVal val="visible"/>
                                      </p:to>
                                    </p:set>
                                    <p:anim calcmode="lin" valueType="num">
                                      <p:cBhvr>
                                        <p:cTn id="10" dur="3000" fill="hold"/>
                                        <p:tgtEl>
                                          <p:spTgt spid="62466"/>
                                        </p:tgtEl>
                                        <p:attrNameLst>
                                          <p:attrName>ppt_w</p:attrName>
                                        </p:attrNameLst>
                                      </p:cBhvr>
                                      <p:tavLst>
                                        <p:tav tm="0">
                                          <p:val>
                                            <p:fltVal val="0"/>
                                          </p:val>
                                        </p:tav>
                                        <p:tav tm="100000">
                                          <p:val>
                                            <p:strVal val="#ppt_w"/>
                                          </p:val>
                                        </p:tav>
                                      </p:tavLst>
                                    </p:anim>
                                    <p:anim calcmode="lin" valueType="num">
                                      <p:cBhvr>
                                        <p:cTn id="11" dur="3000" fill="hold"/>
                                        <p:tgtEl>
                                          <p:spTgt spid="62466"/>
                                        </p:tgtEl>
                                        <p:attrNameLst>
                                          <p:attrName>ppt_h</p:attrName>
                                        </p:attrNameLst>
                                      </p:cBhvr>
                                      <p:tavLst>
                                        <p:tav tm="0">
                                          <p:val>
                                            <p:fltVal val="0"/>
                                          </p:val>
                                        </p:tav>
                                        <p:tav tm="100000">
                                          <p:val>
                                            <p:strVal val="#ppt_h"/>
                                          </p:val>
                                        </p:tav>
                                      </p:tavLst>
                                    </p:anim>
                                    <p:anim calcmode="lin" valueType="num">
                                      <p:cBhvr>
                                        <p:cTn id="12" dur="3000" fill="hold"/>
                                        <p:tgtEl>
                                          <p:spTgt spid="62466"/>
                                        </p:tgtEl>
                                        <p:attrNameLst>
                                          <p:attrName>ppt_x</p:attrName>
                                        </p:attrNameLst>
                                      </p:cBhvr>
                                      <p:tavLst>
                                        <p:tav tm="0">
                                          <p:val>
                                            <p:fltVal val="0.5"/>
                                          </p:val>
                                        </p:tav>
                                        <p:tav tm="100000">
                                          <p:val>
                                            <p:strVal val="#ppt_x"/>
                                          </p:val>
                                        </p:tav>
                                      </p:tavLst>
                                    </p:anim>
                                    <p:anim calcmode="lin" valueType="num">
                                      <p:cBhvr>
                                        <p:cTn id="13" dur="3000" fill="hold"/>
                                        <p:tgtEl>
                                          <p:spTgt spid="62466"/>
                                        </p:tgtEl>
                                        <p:attrNameLst>
                                          <p:attrName>ppt_y</p:attrName>
                                        </p:attrNameLst>
                                      </p:cBhvr>
                                      <p:tavLst>
                                        <p:tav tm="0">
                                          <p:val>
                                            <p:fltVal val="0.5"/>
                                          </p:val>
                                        </p:tav>
                                        <p:tav tm="100000">
                                          <p:val>
                                            <p:strVal val="#ppt_y"/>
                                          </p:val>
                                        </p:tav>
                                      </p:tavLst>
                                    </p:anim>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1 Imagen" descr="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menos desde el siglo XIX han tenido lugar representaciones con los Reyes Magos como protagonistas en varios lugares de España. La primera documentada es la Cabalgata de Reyes Magos de Alcoy en 1866, tal como se recoge en el Diario de Alcoy.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3490"/>
                                        </p:tgtEl>
                                        <p:attrNameLst>
                                          <p:attrName>style.visibility</p:attrName>
                                        </p:attrNameLst>
                                      </p:cBhvr>
                                      <p:to>
                                        <p:strVal val="visible"/>
                                      </p:to>
                                    </p:set>
                                    <p:animEffect transition="in" filter="barn(inVertical)">
                                      <p:cBhvr>
                                        <p:cTn id="7" dur="3000"/>
                                        <p:tgtEl>
                                          <p:spTgt spid="63490"/>
                                        </p:tgtEl>
                                      </p:cBhvr>
                                    </p:animEffect>
                                  </p:childTnLst>
                                </p:cTn>
                              </p:par>
                              <p:par>
                                <p:cTn id="8" presetID="23" presetClass="entr" presetSubtype="36" fill="hold" nodeType="withEffect">
                                  <p:stCondLst>
                                    <p:cond delay="0"/>
                                  </p:stCondLst>
                                  <p:childTnLst>
                                    <p:set>
                                      <p:cBhvr>
                                        <p:cTn id="9" dur="1" fill="hold">
                                          <p:stCondLst>
                                            <p:cond delay="0"/>
                                          </p:stCondLst>
                                        </p:cTn>
                                        <p:tgtEl>
                                          <p:spTgt spid="63490"/>
                                        </p:tgtEl>
                                        <p:attrNameLst>
                                          <p:attrName>style.visibility</p:attrName>
                                        </p:attrNameLst>
                                      </p:cBhvr>
                                      <p:to>
                                        <p:strVal val="visible"/>
                                      </p:to>
                                    </p:set>
                                    <p:anim calcmode="lin" valueType="num">
                                      <p:cBhvr>
                                        <p:cTn id="10" dur="3000" fill="hold"/>
                                        <p:tgtEl>
                                          <p:spTgt spid="63490"/>
                                        </p:tgtEl>
                                        <p:attrNameLst>
                                          <p:attrName>ppt_w</p:attrName>
                                        </p:attrNameLst>
                                      </p:cBhvr>
                                      <p:tavLst>
                                        <p:tav tm="0">
                                          <p:val>
                                            <p:strVal val="(6*min(max(#ppt_w*#ppt_h,.3),1)-7.4)/-.7*#ppt_w"/>
                                          </p:val>
                                        </p:tav>
                                        <p:tav tm="100000">
                                          <p:val>
                                            <p:strVal val="#ppt_w"/>
                                          </p:val>
                                        </p:tav>
                                      </p:tavLst>
                                    </p:anim>
                                    <p:anim calcmode="lin" valueType="num">
                                      <p:cBhvr>
                                        <p:cTn id="11" dur="3000" fill="hold"/>
                                        <p:tgtEl>
                                          <p:spTgt spid="63490"/>
                                        </p:tgtEl>
                                        <p:attrNameLst>
                                          <p:attrName>ppt_h</p:attrName>
                                        </p:attrNameLst>
                                      </p:cBhvr>
                                      <p:tavLst>
                                        <p:tav tm="0">
                                          <p:val>
                                            <p:strVal val="(6*min(max(#ppt_w*#ppt_h,.3),1)-7.4)/-.7*#ppt_h"/>
                                          </p:val>
                                        </p:tav>
                                        <p:tav tm="100000">
                                          <p:val>
                                            <p:strVal val="#ppt_h"/>
                                          </p:val>
                                        </p:tav>
                                      </p:tavLst>
                                    </p:anim>
                                    <p:anim calcmode="lin" valueType="num">
                                      <p:cBhvr>
                                        <p:cTn id="12" dur="3000" fill="hold"/>
                                        <p:tgtEl>
                                          <p:spTgt spid="63490"/>
                                        </p:tgtEl>
                                        <p:attrNameLst>
                                          <p:attrName>ppt_x</p:attrName>
                                        </p:attrNameLst>
                                      </p:cBhvr>
                                      <p:tavLst>
                                        <p:tav tm="0">
                                          <p:val>
                                            <p:fltVal val="0.5"/>
                                          </p:val>
                                        </p:tav>
                                        <p:tav tm="100000">
                                          <p:val>
                                            <p:strVal val="#ppt_x"/>
                                          </p:val>
                                        </p:tav>
                                      </p:tavLst>
                                    </p:anim>
                                    <p:anim calcmode="lin" valueType="num">
                                      <p:cBhvr>
                                        <p:cTn id="13" dur="3000" fill="hold"/>
                                        <p:tgtEl>
                                          <p:spTgt spid="63490"/>
                                        </p:tgtEl>
                                        <p:attrNameLst>
                                          <p:attrName>ppt_y</p:attrName>
                                        </p:attrNameLst>
                                      </p:cBhvr>
                                      <p:tavLst>
                                        <p:tav tm="0">
                                          <p:val>
                                            <p:strVal val="1+(6*min(max(#ppt_w*#ppt_h,.3),1)-7.4)/-.7*#ppt_h/2"/>
                                          </p:val>
                                        </p:tav>
                                        <p:tav tm="100000">
                                          <p:val>
                                            <p:strVal val="#ppt_y"/>
                                          </p:val>
                                        </p:tav>
                                      </p:tavLst>
                                    </p:anim>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1 Imagen" descr="6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467544"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circunstancias de la época, no fue hasta 1885 cuando se representa de forma continuada hasta nuestra fecha.</a:t>
            </a:r>
            <a:r>
              <a:rPr lang="es-ES" i="1" baseline="30000"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A finales del siglo XIX se celebraban representaciones teatrales sobre la llegada y adoración de los Reyes Magos en Granada.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prism/>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barn(inVertical)">
                                      <p:cBhvr>
                                        <p:cTn id="7" dur="3000"/>
                                        <p:tgtEl>
                                          <p:spTgt spid="64514"/>
                                        </p:tgtEl>
                                      </p:cBhvr>
                                    </p:animEffect>
                                  </p:childTnLst>
                                </p:cTn>
                              </p:par>
                            </p:childTnLst>
                          </p:cTn>
                        </p:par>
                        <p:par>
                          <p:cTn id="8" fill="hold">
                            <p:stCondLst>
                              <p:cond delay="3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1"/>
                                          </p:val>
                                        </p:tav>
                                        <p:tav tm="100000">
                                          <p:val>
                                            <p:strVal val="#ppt_x"/>
                                          </p:val>
                                        </p:tav>
                                      </p:tavLst>
                                    </p:anim>
                                    <p:anim calcmode="lin" valueType="num">
                                      <p:cBhvr>
                                        <p:cTn id="1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2 Imagen" descr="6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611560"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1912, por iniciativa del Centro Artístico de Granada y de un grupo de intelectuales, se recuperó la tradición representaciones teatrales que se hacían en Granada sobre la llegada de los Reyes Magos.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gallery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barn(inVertical)">
                                      <p:cBhvr>
                                        <p:cTn id="7" dur="3000"/>
                                        <p:tgtEl>
                                          <p:spTgt spid="65538"/>
                                        </p:tgtEl>
                                      </p:cBhvr>
                                    </p:animEffect>
                                  </p:childTnLst>
                                </p:cTn>
                              </p:par>
                            </p:childTnLst>
                          </p:cTn>
                        </p:par>
                        <p:par>
                          <p:cTn id="8" fill="hold">
                            <p:stCondLst>
                              <p:cond delay="3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1"/>
                                          </p:val>
                                        </p:tav>
                                        <p:tav tm="100000">
                                          <p:val>
                                            <p:strVal val="#ppt_x"/>
                                          </p:val>
                                        </p:tav>
                                      </p:tavLst>
                                    </p:anim>
                                    <p:anim calcmode="lin" valueType="num">
                                      <p:cBhvr>
                                        <p:cTn id="1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1 Imagen" descr="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971600" y="4873724"/>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además, se organizó una cabalgata con el objetivo de recaudar juguetes y entregárselos a los niños más desfavorecidos.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flip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66562"/>
                                        </p:tgtEl>
                                        <p:attrNameLst>
                                          <p:attrName>style.visibility</p:attrName>
                                        </p:attrNameLst>
                                      </p:cBhvr>
                                      <p:to>
                                        <p:strVal val="visible"/>
                                      </p:to>
                                    </p:set>
                                    <p:animEffect transition="in" filter="barn(inHorizontal)">
                                      <p:cBhvr>
                                        <p:cTn id="7" dur="3000"/>
                                        <p:tgtEl>
                                          <p:spTgt spid="66562"/>
                                        </p:tgtEl>
                                      </p:cBhvr>
                                    </p:animEffect>
                                  </p:childTnLst>
                                </p:cTn>
                              </p:par>
                            </p:childTnLst>
                          </p:cTn>
                        </p:par>
                        <p:par>
                          <p:cTn id="8" fill="hold">
                            <p:stCondLst>
                              <p:cond delay="3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1"/>
                                          </p:val>
                                        </p:tav>
                                        <p:tav tm="100000">
                                          <p:val>
                                            <p:strVal val="#ppt_x"/>
                                          </p:val>
                                        </p:tav>
                                      </p:tavLst>
                                    </p:anim>
                                    <p:anim calcmode="lin" valueType="num">
                                      <p:cBhvr>
                                        <p:cTn id="1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1 Imagen" descr="6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3" name="2 CuadroTexto"/>
          <p:cNvSpPr txBox="1"/>
          <p:nvPr/>
        </p:nvSpPr>
        <p:spPr>
          <a:xfrm>
            <a:off x="395536" y="4873724"/>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Sevilla tuvo lugar a partir de 1918.​ En Madrid, la organización de la cabalgata se mezcló con la antigua "fiesta de la escalera", de principios del XIX….</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switch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barn(inHorizontal)">
                                      <p:cBhvr>
                                        <p:cTn id="7" dur="3000"/>
                                        <p:tgtEl>
                                          <p:spTgt spid="67586"/>
                                        </p:tgtEl>
                                      </p:cBhvr>
                                    </p:animEffect>
                                  </p:childTnLst>
                                </p:cTn>
                              </p:par>
                              <p:par>
                                <p:cTn id="8" presetID="23" presetClass="entr" presetSubtype="272" fill="hold" nodeType="withEffect">
                                  <p:stCondLst>
                                    <p:cond delay="0"/>
                                  </p:stCondLst>
                                  <p:childTnLst>
                                    <p:set>
                                      <p:cBhvr>
                                        <p:cTn id="9" dur="1" fill="hold">
                                          <p:stCondLst>
                                            <p:cond delay="0"/>
                                          </p:stCondLst>
                                        </p:cTn>
                                        <p:tgtEl>
                                          <p:spTgt spid="67586"/>
                                        </p:tgtEl>
                                        <p:attrNameLst>
                                          <p:attrName>style.visibility</p:attrName>
                                        </p:attrNameLst>
                                      </p:cBhvr>
                                      <p:to>
                                        <p:strVal val="visible"/>
                                      </p:to>
                                    </p:set>
                                    <p:anim calcmode="lin" valueType="num">
                                      <p:cBhvr>
                                        <p:cTn id="10" dur="3000" fill="hold"/>
                                        <p:tgtEl>
                                          <p:spTgt spid="67586"/>
                                        </p:tgtEl>
                                        <p:attrNameLst>
                                          <p:attrName>ppt_w</p:attrName>
                                        </p:attrNameLst>
                                      </p:cBhvr>
                                      <p:tavLst>
                                        <p:tav tm="0">
                                          <p:val>
                                            <p:strVal val="2/3*#ppt_w"/>
                                          </p:val>
                                        </p:tav>
                                        <p:tav tm="100000">
                                          <p:val>
                                            <p:strVal val="#ppt_w"/>
                                          </p:val>
                                        </p:tav>
                                      </p:tavLst>
                                    </p:anim>
                                    <p:anim calcmode="lin" valueType="num">
                                      <p:cBhvr>
                                        <p:cTn id="11" dur="3000" fill="hold"/>
                                        <p:tgtEl>
                                          <p:spTgt spid="67586"/>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1 Imagen" descr="64.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3" name="2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el populacho llevaba escaleras para subirse a las murallas para avisar que llegaban los reyes, recorriendo luego las calles de la ciudad pidiendo vino la noche del 5 de enero.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3000">
        <p14:shred pattern="rectangle"/>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8610"/>
                                        </p:tgtEl>
                                        <p:attrNameLst>
                                          <p:attrName>style.visibility</p:attrName>
                                        </p:attrNameLst>
                                      </p:cBhvr>
                                      <p:to>
                                        <p:strVal val="visible"/>
                                      </p:to>
                                    </p:set>
                                    <p:animEffect transition="in" filter="barn(inVertical)">
                                      <p:cBhvr>
                                        <p:cTn id="7" dur="3000"/>
                                        <p:tgtEl>
                                          <p:spTgt spid="68610"/>
                                        </p:tgtEl>
                                      </p:cBhvr>
                                    </p:animEffect>
                                  </p:childTnLst>
                                </p:cTn>
                              </p:par>
                              <p:par>
                                <p:cTn id="8" presetID="23" presetClass="entr" presetSubtype="272" fill="hold" nodeType="withEffect">
                                  <p:stCondLst>
                                    <p:cond delay="0"/>
                                  </p:stCondLst>
                                  <p:childTnLst>
                                    <p:set>
                                      <p:cBhvr>
                                        <p:cTn id="9" dur="1" fill="hold">
                                          <p:stCondLst>
                                            <p:cond delay="0"/>
                                          </p:stCondLst>
                                        </p:cTn>
                                        <p:tgtEl>
                                          <p:spTgt spid="68610"/>
                                        </p:tgtEl>
                                        <p:attrNameLst>
                                          <p:attrName>style.visibility</p:attrName>
                                        </p:attrNameLst>
                                      </p:cBhvr>
                                      <p:to>
                                        <p:strVal val="visible"/>
                                      </p:to>
                                    </p:set>
                                    <p:anim calcmode="lin" valueType="num">
                                      <p:cBhvr>
                                        <p:cTn id="10" dur="3000" fill="hold"/>
                                        <p:tgtEl>
                                          <p:spTgt spid="68610"/>
                                        </p:tgtEl>
                                        <p:attrNameLst>
                                          <p:attrName>ppt_w</p:attrName>
                                        </p:attrNameLst>
                                      </p:cBhvr>
                                      <p:tavLst>
                                        <p:tav tm="0">
                                          <p:val>
                                            <p:strVal val="2/3*#ppt_w"/>
                                          </p:val>
                                        </p:tav>
                                        <p:tav tm="100000">
                                          <p:val>
                                            <p:strVal val="#ppt_w"/>
                                          </p:val>
                                        </p:tav>
                                      </p:tavLst>
                                    </p:anim>
                                    <p:anim calcmode="lin" valueType="num">
                                      <p:cBhvr>
                                        <p:cTn id="11" dur="3000" fill="hold"/>
                                        <p:tgtEl>
                                          <p:spTgt spid="68610"/>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1 Imagen" descr="65.jpg"/>
          <p:cNvPicPr>
            <a:picLocks noChangeAspect="1"/>
          </p:cNvPicPr>
          <p:nvPr/>
        </p:nvPicPr>
        <p:blipFill>
          <a:blip r:embed="rId2" cstate="print"/>
          <a:stretch>
            <a:fillRect/>
          </a:stretch>
        </p:blipFill>
        <p:spPr bwMode="auto">
          <a:xfrm>
            <a:off x="0" y="0"/>
            <a:ext cx="9144000" cy="5881688"/>
          </a:xfrm>
          <a:prstGeom prst="rect">
            <a:avLst/>
          </a:prstGeom>
          <a:noFill/>
          <a:ln w="9525">
            <a:noFill/>
            <a:miter lim="800000"/>
            <a:headEnd/>
            <a:tailEnd/>
          </a:ln>
        </p:spPr>
      </p:pic>
      <p:sp>
        <p:nvSpPr>
          <p:cNvPr id="3" name="2 CuadroTexto"/>
          <p:cNvSpPr txBox="1"/>
          <p:nvPr/>
        </p:nvSpPr>
        <p:spPr>
          <a:xfrm>
            <a:off x="971600" y="4873724"/>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en día es una tradición multitudinaria y muy arraigada en España,​ celebrándose desfiles en prácticamente todos los municipios españoles.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9634"/>
                                        </p:tgtEl>
                                        <p:attrNameLst>
                                          <p:attrName>style.visibility</p:attrName>
                                        </p:attrNameLst>
                                      </p:cBhvr>
                                      <p:to>
                                        <p:strVal val="visible"/>
                                      </p:to>
                                    </p:set>
                                    <p:animEffect transition="in" filter="barn(inVertical)">
                                      <p:cBhvr>
                                        <p:cTn id="7" dur="3000"/>
                                        <p:tgtEl>
                                          <p:spTgt spid="69634"/>
                                        </p:tgtEl>
                                      </p:cBhvr>
                                    </p:animEffect>
                                  </p:childTnLst>
                                </p:cTn>
                              </p:par>
                              <p:par>
                                <p:cTn id="8" presetID="23" presetClass="entr" presetSubtype="272" fill="hold" nodeType="withEffect">
                                  <p:stCondLst>
                                    <p:cond delay="0"/>
                                  </p:stCondLst>
                                  <p:childTnLst>
                                    <p:set>
                                      <p:cBhvr>
                                        <p:cTn id="9" dur="1" fill="hold">
                                          <p:stCondLst>
                                            <p:cond delay="0"/>
                                          </p:stCondLst>
                                        </p:cTn>
                                        <p:tgtEl>
                                          <p:spTgt spid="69634"/>
                                        </p:tgtEl>
                                        <p:attrNameLst>
                                          <p:attrName>style.visibility</p:attrName>
                                        </p:attrNameLst>
                                      </p:cBhvr>
                                      <p:to>
                                        <p:strVal val="visible"/>
                                      </p:to>
                                    </p:set>
                                    <p:anim calcmode="lin" valueType="num">
                                      <p:cBhvr>
                                        <p:cTn id="10" dur="3000" fill="hold"/>
                                        <p:tgtEl>
                                          <p:spTgt spid="69634"/>
                                        </p:tgtEl>
                                        <p:attrNameLst>
                                          <p:attrName>ppt_w</p:attrName>
                                        </p:attrNameLst>
                                      </p:cBhvr>
                                      <p:tavLst>
                                        <p:tav tm="0">
                                          <p:val>
                                            <p:strVal val="2/3*#ppt_w"/>
                                          </p:val>
                                        </p:tav>
                                        <p:tav tm="100000">
                                          <p:val>
                                            <p:strVal val="#ppt_w"/>
                                          </p:val>
                                        </p:tav>
                                      </p:tavLst>
                                    </p:anim>
                                    <p:anim calcmode="lin" valueType="num">
                                      <p:cBhvr>
                                        <p:cTn id="11" dur="3000" fill="hold"/>
                                        <p:tgtEl>
                                          <p:spTgt spid="69634"/>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1 Imagen" descr="66.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3" name="2 CuadroTexto"/>
          <p:cNvSpPr txBox="1"/>
          <p:nvPr/>
        </p:nvSpPr>
        <p:spPr>
          <a:xfrm>
            <a:off x="395536"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ciudades como Logroño los Reyes llegan en helicóptero, en Gijón en barco por el mar Cantábrico, en la zona de los Pirineos en esquíes, en Pamplona      vía Puente de la Magdalena.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2000">
        <p14:glitter pattern="hexago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70658"/>
                                        </p:tgtEl>
                                        <p:attrNameLst>
                                          <p:attrName>style.visibility</p:attrName>
                                        </p:attrNameLst>
                                      </p:cBhvr>
                                      <p:to>
                                        <p:strVal val="visible"/>
                                      </p:to>
                                    </p:set>
                                    <p:animEffect transition="in" filter="barn(inVertical)">
                                      <p:cBhvr>
                                        <p:cTn id="7" dur="3000"/>
                                        <p:tgtEl>
                                          <p:spTgt spid="70658"/>
                                        </p:tgtEl>
                                      </p:cBhvr>
                                    </p:animEffect>
                                  </p:childTnLst>
                                </p:cTn>
                              </p:par>
                              <p:par>
                                <p:cTn id="8" presetID="23" presetClass="entr" presetSubtype="272" fill="hold" nodeType="withEffect">
                                  <p:stCondLst>
                                    <p:cond delay="0"/>
                                  </p:stCondLst>
                                  <p:childTnLst>
                                    <p:set>
                                      <p:cBhvr>
                                        <p:cTn id="9" dur="1" fill="hold">
                                          <p:stCondLst>
                                            <p:cond delay="0"/>
                                          </p:stCondLst>
                                        </p:cTn>
                                        <p:tgtEl>
                                          <p:spTgt spid="70658"/>
                                        </p:tgtEl>
                                        <p:attrNameLst>
                                          <p:attrName>style.visibility</p:attrName>
                                        </p:attrNameLst>
                                      </p:cBhvr>
                                      <p:to>
                                        <p:strVal val="visible"/>
                                      </p:to>
                                    </p:set>
                                    <p:anim calcmode="lin" valueType="num">
                                      <p:cBhvr>
                                        <p:cTn id="10" dur="3000" fill="hold"/>
                                        <p:tgtEl>
                                          <p:spTgt spid="70658"/>
                                        </p:tgtEl>
                                        <p:attrNameLst>
                                          <p:attrName>ppt_w</p:attrName>
                                        </p:attrNameLst>
                                      </p:cBhvr>
                                      <p:tavLst>
                                        <p:tav tm="0">
                                          <p:val>
                                            <p:strVal val="2/3*#ppt_w"/>
                                          </p:val>
                                        </p:tav>
                                        <p:tav tm="100000">
                                          <p:val>
                                            <p:strVal val="#ppt_w"/>
                                          </p:val>
                                        </p:tav>
                                      </p:tavLst>
                                    </p:anim>
                                    <p:anim calcmode="lin" valueType="num">
                                      <p:cBhvr>
                                        <p:cTn id="11" dur="3000" fill="hold"/>
                                        <p:tgtEl>
                                          <p:spTgt spid="70658"/>
                                        </p:tgtEl>
                                        <p:attrNameLst>
                                          <p:attrName>ppt_h</p:attrName>
                                        </p:attrNameLst>
                                      </p:cBhvr>
                                      <p:tavLst>
                                        <p:tav tm="0">
                                          <p:val>
                                            <p:strVal val="2/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1 Imagen" descr="67.jpg"/>
          <p:cNvPicPr>
            <a:picLocks noChangeAspect="1"/>
          </p:cNvPicPr>
          <p:nvPr/>
        </p:nvPicPr>
        <p:blipFill>
          <a:blip r:embed="rId2" cstate="print"/>
          <a:stretch>
            <a:fillRect/>
          </a:stretch>
        </p:blipFill>
        <p:spPr bwMode="auto">
          <a:xfrm>
            <a:off x="0" y="0"/>
            <a:ext cx="9143999" cy="6097860"/>
          </a:xfrm>
          <a:prstGeom prst="rect">
            <a:avLst/>
          </a:prstGeom>
          <a:noFill/>
          <a:ln w="9525">
            <a:noFill/>
            <a:miter lim="800000"/>
            <a:headEnd/>
            <a:tailEnd/>
          </a:ln>
        </p:spPr>
      </p:pic>
      <p:sp>
        <p:nvSpPr>
          <p:cNvPr id="3" name="2 CuadroTexto"/>
          <p:cNvSpPr txBox="1"/>
          <p:nvPr/>
        </p:nvSpPr>
        <p:spPr>
          <a:xfrm>
            <a:off x="899592"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otras localidades como Higuera de la Sierra se realiza desde 1918 una recreación bíblica y en Santillana del Mar un auto sacramental.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19000">
        <p14:honeycomb/>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barn(outVertical)">
                                      <p:cBhvr>
                                        <p:cTn id="7" dur="3000"/>
                                        <p:tgtEl>
                                          <p:spTgt spid="71682"/>
                                        </p:tgtEl>
                                      </p:cBhvr>
                                    </p:animEffect>
                                  </p:childTnLst>
                                </p:cTn>
                              </p:par>
                              <p:par>
                                <p:cTn id="8" presetID="23" presetClass="entr" presetSubtype="288" fill="hold" nodeType="withEffect">
                                  <p:stCondLst>
                                    <p:cond delay="0"/>
                                  </p:stCondLst>
                                  <p:childTnLst>
                                    <p:set>
                                      <p:cBhvr>
                                        <p:cTn id="9" dur="1" fill="hold">
                                          <p:stCondLst>
                                            <p:cond delay="0"/>
                                          </p:stCondLst>
                                        </p:cTn>
                                        <p:tgtEl>
                                          <p:spTgt spid="71682"/>
                                        </p:tgtEl>
                                        <p:attrNameLst>
                                          <p:attrName>style.visibility</p:attrName>
                                        </p:attrNameLst>
                                      </p:cBhvr>
                                      <p:to>
                                        <p:strVal val="visible"/>
                                      </p:to>
                                    </p:set>
                                    <p:anim calcmode="lin" valueType="num">
                                      <p:cBhvr>
                                        <p:cTn id="10" dur="3000" fill="hold"/>
                                        <p:tgtEl>
                                          <p:spTgt spid="71682"/>
                                        </p:tgtEl>
                                        <p:attrNameLst>
                                          <p:attrName>ppt_w</p:attrName>
                                        </p:attrNameLst>
                                      </p:cBhvr>
                                      <p:tavLst>
                                        <p:tav tm="0">
                                          <p:val>
                                            <p:strVal val="4/3*#ppt_w"/>
                                          </p:val>
                                        </p:tav>
                                        <p:tav tm="100000">
                                          <p:val>
                                            <p:strVal val="#ppt_w"/>
                                          </p:val>
                                        </p:tav>
                                      </p:tavLst>
                                    </p:anim>
                                    <p:anim calcmode="lin" valueType="num">
                                      <p:cBhvr>
                                        <p:cTn id="11" dur="3000" fill="hold"/>
                                        <p:tgtEl>
                                          <p:spTgt spid="71682"/>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1 Imagen" descr="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3" name="2 CuadroTexto"/>
          <p:cNvSpPr txBox="1"/>
          <p:nvPr/>
        </p:nvSpPr>
        <p:spPr>
          <a:xfrm>
            <a:off x="467544"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Ciudades como Barcelona y Madrid organizan grandes desfiles con el patrocinio de servicios municipales y empresas de entretenimiento, mientras que en las ciudades más pequeñas y pueblos suelen hacer uso de un </a:t>
            </a:r>
            <a:r>
              <a:rPr lang="es-ES" i="1" dirty="0" err="1" smtClean="0">
                <a:effectLst>
                  <a:glow rad="101600">
                    <a:srgbClr val="C00000">
                      <a:alpha val="60000"/>
                    </a:srgbClr>
                  </a:glow>
                  <a:outerShdw blurRad="38100" dist="38100" dir="2700000" algn="tl">
                    <a:srgbClr val="000000">
                      <a:alpha val="43137"/>
                    </a:srgbClr>
                  </a:outerShdw>
                </a:effectLst>
              </a:rPr>
              <a:t>atrezzo</a:t>
            </a:r>
            <a:r>
              <a:rPr lang="es-ES" i="1" dirty="0" smtClean="0">
                <a:effectLst>
                  <a:glow rad="101600">
                    <a:srgbClr val="C00000">
                      <a:alpha val="60000"/>
                    </a:srgbClr>
                  </a:glow>
                  <a:outerShdw blurRad="38100" dist="38100" dir="2700000" algn="tl">
                    <a:srgbClr val="000000">
                      <a:alpha val="43137"/>
                    </a:srgbClr>
                  </a:outerShdw>
                </a:effectLst>
              </a:rPr>
              <a:t> más tradicional, realizando desfiles con pastores, romanos, camellos, bandas de música o peculiaridades regionales.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14:doors dir="vert"/>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2706"/>
                                        </p:tgtEl>
                                        <p:attrNameLst>
                                          <p:attrName>style.visibility</p:attrName>
                                        </p:attrNameLst>
                                      </p:cBhvr>
                                      <p:to>
                                        <p:strVal val="visible"/>
                                      </p:to>
                                    </p:set>
                                    <p:animEffect transition="in" filter="barn(outVertical)">
                                      <p:cBhvr>
                                        <p:cTn id="7" dur="3000"/>
                                        <p:tgtEl>
                                          <p:spTgt spid="72706"/>
                                        </p:tgtEl>
                                      </p:cBhvr>
                                    </p:animEffect>
                                  </p:childTnLst>
                                </p:cTn>
                              </p:par>
                              <p:par>
                                <p:cTn id="8" presetID="23" presetClass="entr" presetSubtype="36" fill="hold" nodeType="withEffect">
                                  <p:stCondLst>
                                    <p:cond delay="0"/>
                                  </p:stCondLst>
                                  <p:childTnLst>
                                    <p:set>
                                      <p:cBhvr>
                                        <p:cTn id="9" dur="1" fill="hold">
                                          <p:stCondLst>
                                            <p:cond delay="0"/>
                                          </p:stCondLst>
                                        </p:cTn>
                                        <p:tgtEl>
                                          <p:spTgt spid="72706"/>
                                        </p:tgtEl>
                                        <p:attrNameLst>
                                          <p:attrName>style.visibility</p:attrName>
                                        </p:attrNameLst>
                                      </p:cBhvr>
                                      <p:to>
                                        <p:strVal val="visible"/>
                                      </p:to>
                                    </p:set>
                                    <p:anim calcmode="lin" valueType="num">
                                      <p:cBhvr>
                                        <p:cTn id="10" dur="3000" fill="hold"/>
                                        <p:tgtEl>
                                          <p:spTgt spid="72706"/>
                                        </p:tgtEl>
                                        <p:attrNameLst>
                                          <p:attrName>ppt_w</p:attrName>
                                        </p:attrNameLst>
                                      </p:cBhvr>
                                      <p:tavLst>
                                        <p:tav tm="0">
                                          <p:val>
                                            <p:strVal val="(6*min(max(#ppt_w*#ppt_h,.3),1)-7.4)/-.7*#ppt_w"/>
                                          </p:val>
                                        </p:tav>
                                        <p:tav tm="100000">
                                          <p:val>
                                            <p:strVal val="#ppt_w"/>
                                          </p:val>
                                        </p:tav>
                                      </p:tavLst>
                                    </p:anim>
                                    <p:anim calcmode="lin" valueType="num">
                                      <p:cBhvr>
                                        <p:cTn id="11" dur="3000" fill="hold"/>
                                        <p:tgtEl>
                                          <p:spTgt spid="72706"/>
                                        </p:tgtEl>
                                        <p:attrNameLst>
                                          <p:attrName>ppt_h</p:attrName>
                                        </p:attrNameLst>
                                      </p:cBhvr>
                                      <p:tavLst>
                                        <p:tav tm="0">
                                          <p:val>
                                            <p:strVal val="(6*min(max(#ppt_w*#ppt_h,.3),1)-7.4)/-.7*#ppt_h"/>
                                          </p:val>
                                        </p:tav>
                                        <p:tav tm="100000">
                                          <p:val>
                                            <p:strVal val="#ppt_h"/>
                                          </p:val>
                                        </p:tav>
                                      </p:tavLst>
                                    </p:anim>
                                    <p:anim calcmode="lin" valueType="num">
                                      <p:cBhvr>
                                        <p:cTn id="12" dur="3000" fill="hold"/>
                                        <p:tgtEl>
                                          <p:spTgt spid="72706"/>
                                        </p:tgtEl>
                                        <p:attrNameLst>
                                          <p:attrName>ppt_x</p:attrName>
                                        </p:attrNameLst>
                                      </p:cBhvr>
                                      <p:tavLst>
                                        <p:tav tm="0">
                                          <p:val>
                                            <p:fltVal val="0.5"/>
                                          </p:val>
                                        </p:tav>
                                        <p:tav tm="100000">
                                          <p:val>
                                            <p:strVal val="#ppt_x"/>
                                          </p:val>
                                        </p:tav>
                                      </p:tavLst>
                                    </p:anim>
                                    <p:anim calcmode="lin" valueType="num">
                                      <p:cBhvr>
                                        <p:cTn id="13" dur="3000" fill="hold"/>
                                        <p:tgtEl>
                                          <p:spTgt spid="72706"/>
                                        </p:tgtEl>
                                        <p:attrNameLst>
                                          <p:attrName>ppt_y</p:attrName>
                                        </p:attrNameLst>
                                      </p:cBhvr>
                                      <p:tavLst>
                                        <p:tav tm="0">
                                          <p:val>
                                            <p:strVal val="1+(6*min(max(#ppt_w*#ppt_h,.3),1)-7.4)/-.7*#ppt_h/2"/>
                                          </p:val>
                                        </p:tav>
                                        <p:tav tm="100000">
                                          <p:val>
                                            <p:strVal val="#ppt_y"/>
                                          </p:val>
                                        </p:tav>
                                      </p:tavLst>
                                    </p:anim>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WordArt 2"/>
          <p:cNvSpPr>
            <a:spLocks noChangeArrowheads="1" noChangeShapeType="1" noTextEdit="1"/>
          </p:cNvSpPr>
          <p:nvPr/>
        </p:nvSpPr>
        <p:spPr bwMode="auto">
          <a:xfrm>
            <a:off x="1259632" y="216961"/>
            <a:ext cx="6554043" cy="840052"/>
          </a:xfrm>
          <a:prstGeom prst="rect">
            <a:avLst/>
          </a:prstGeom>
        </p:spPr>
        <p:txBody>
          <a:bodyPr wrap="none" fromWordArt="1">
            <a:prstTxWarp prst="textCanUp">
              <a:avLst>
                <a:gd name="adj" fmla="val 70306"/>
              </a:avLst>
            </a:prstTxWarp>
            <a:scene3d>
              <a:camera prst="perspectiveAbove"/>
              <a:lightRig rig="legacyHarsh3" dir="t"/>
            </a:scene3d>
            <a:sp3d extrusionH="887400" prstMaterial="legacyMatte">
              <a:bevelT w="38100" h="38100" prst="angle"/>
              <a:extrusionClr>
                <a:srgbClr val="FF6600"/>
              </a:extrusionClr>
            </a:sp3d>
          </a:bodyPr>
          <a:lstStyle/>
          <a:p>
            <a:pPr algn="ctr" fontAlgn="auto">
              <a:spcBef>
                <a:spcPts val="0"/>
              </a:spcBef>
              <a:spcAft>
                <a:spcPts val="0"/>
              </a:spcAft>
              <a:defRPr/>
            </a:pPr>
            <a:r>
              <a:rPr lang="es-ES" sz="3600" kern="10" dirty="0">
                <a:ln w="9525">
                  <a:round/>
                  <a:headEnd/>
                  <a:tailEnd/>
                </a:ln>
                <a:gradFill rotWithShape="1">
                  <a:gsLst>
                    <a:gs pos="0">
                      <a:srgbClr val="FFE701"/>
                    </a:gs>
                    <a:gs pos="100000">
                      <a:srgbClr val="FE3E02"/>
                    </a:gs>
                  </a:gsLst>
                  <a:lin ang="5400000" scaled="1"/>
                </a:gradFill>
                <a:latin typeface="High Tower Text"/>
                <a:cs typeface="+mn-cs"/>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cs typeface="+mn-cs"/>
              </a:rPr>
              <a:t>Música Enlazada </a:t>
            </a:r>
          </a:p>
        </p:txBody>
      </p:sp>
      <p:sp>
        <p:nvSpPr>
          <p:cNvPr id="86019" name="WordArt 3"/>
          <p:cNvSpPr>
            <a:spLocks noChangeArrowheads="1" noChangeShapeType="1" noTextEdit="1"/>
          </p:cNvSpPr>
          <p:nvPr/>
        </p:nvSpPr>
        <p:spPr bwMode="auto">
          <a:xfrm>
            <a:off x="1763713" y="1097306"/>
            <a:ext cx="5473700" cy="1008779"/>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fontAlgn="auto">
              <a:spcBef>
                <a:spcPts val="0"/>
              </a:spcBef>
              <a:spcAft>
                <a:spcPts val="0"/>
              </a:spcAft>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cs typeface="+mn-cs"/>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a:t>
            </a:r>
          </a:p>
        </p:txBody>
      </p:sp>
      <p:sp>
        <p:nvSpPr>
          <p:cNvPr id="86020" name="WordArt 4"/>
          <p:cNvSpPr>
            <a:spLocks noChangeArrowheads="1" noChangeShapeType="1" noTextEdit="1"/>
          </p:cNvSpPr>
          <p:nvPr/>
        </p:nvSpPr>
        <p:spPr bwMode="auto">
          <a:xfrm>
            <a:off x="755576" y="2209428"/>
            <a:ext cx="7920880" cy="85469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Llegaron ya (Ariel </a:t>
            </a:r>
            <a:r>
              <a:rPr lang="es-ES" sz="3600" kern="10" dirty="0" err="1"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Ramirez</a:t>
            </a:r>
            <a:r>
              <a:rPr lang="es-ES" sz="3600" kern="10" dirty="0" smtClean="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rPr>
              <a:t>)    </a:t>
            </a:r>
            <a:endParaRPr lang="es-ES" sz="3600" kern="10" dirty="0">
              <a:ln w="19050">
                <a:noFill/>
                <a:round/>
                <a:headEnd/>
                <a:tailEnd/>
              </a:ln>
              <a:solidFill>
                <a:srgbClr val="0066CC"/>
              </a:solidFill>
              <a:effectLst>
                <a:prstShdw prst="shdw17" dist="17961" dir="13500000">
                  <a:srgbClr val="003D7A"/>
                </a:prstShdw>
                <a:reflection blurRad="6350" stA="60000" endA="900" endPos="58000" dir="5400000" sy="-100000" algn="bl" rotWithShape="0"/>
              </a:effectLst>
              <a:latin typeface="High Tower Text"/>
              <a:cs typeface="+mn-cs"/>
            </a:endParaRPr>
          </a:p>
        </p:txBody>
      </p:sp>
      <p:sp>
        <p:nvSpPr>
          <p:cNvPr id="86021" name="WordArt 5"/>
          <p:cNvSpPr>
            <a:spLocks noChangeArrowheads="1" noChangeShapeType="1" noTextEdit="1"/>
          </p:cNvSpPr>
          <p:nvPr/>
        </p:nvSpPr>
        <p:spPr bwMode="auto">
          <a:xfrm>
            <a:off x="744001" y="3158988"/>
            <a:ext cx="7416824" cy="81899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 Los Reyes Magos (Tatiana)      </a:t>
            </a:r>
            <a:endParaRPr lang="es-ES" sz="3600" kern="10" dirty="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endParaRPr>
          </a:p>
        </p:txBody>
      </p:sp>
      <p:sp>
        <p:nvSpPr>
          <p:cNvPr id="86022" name="WordArt 6"/>
          <p:cNvSpPr>
            <a:spLocks noChangeArrowheads="1" noChangeShapeType="1" noTextEdit="1"/>
          </p:cNvSpPr>
          <p:nvPr/>
        </p:nvSpPr>
        <p:spPr bwMode="auto">
          <a:xfrm>
            <a:off x="827584" y="3977625"/>
            <a:ext cx="6912768" cy="69114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 Melchor, Gaspar y Baltasar (Soplos de Alabanza)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endParaRPr>
          </a:p>
        </p:txBody>
      </p:sp>
      <p:sp>
        <p:nvSpPr>
          <p:cNvPr id="86023" name="WordArt 7"/>
          <p:cNvSpPr>
            <a:spLocks noChangeArrowheads="1" noChangeShapeType="1" noTextEdit="1"/>
          </p:cNvSpPr>
          <p:nvPr/>
        </p:nvSpPr>
        <p:spPr bwMode="auto">
          <a:xfrm>
            <a:off x="971600" y="4873725"/>
            <a:ext cx="6552728" cy="59928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cs typeface="+mn-cs"/>
              </a:rPr>
              <a:t> </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Ya vienen los Reyes Magos </a:t>
            </a:r>
            <a:endPar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flythrough/>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fade">
                                      <p:cBhvr>
                                        <p:cTn id="7" dur="2000"/>
                                        <p:tgtEl>
                                          <p:spTgt spid="86018"/>
                                        </p:tgtEl>
                                      </p:cBhvr>
                                    </p:animEffect>
                                    <p:anim calcmode="lin" valueType="num">
                                      <p:cBhvr>
                                        <p:cTn id="8" dur="2000" fill="hold"/>
                                        <p:tgtEl>
                                          <p:spTgt spid="86018"/>
                                        </p:tgtEl>
                                        <p:attrNameLst>
                                          <p:attrName>ppt_x</p:attrName>
                                        </p:attrNameLst>
                                      </p:cBhvr>
                                      <p:tavLst>
                                        <p:tav tm="0">
                                          <p:val>
                                            <p:strVal val="#ppt_x"/>
                                          </p:val>
                                        </p:tav>
                                        <p:tav tm="100000">
                                          <p:val>
                                            <p:strVal val="#ppt_x"/>
                                          </p:val>
                                        </p:tav>
                                      </p:tavLst>
                                    </p:anim>
                                    <p:anim calcmode="lin" valueType="num">
                                      <p:cBhvr>
                                        <p:cTn id="9" dur="2000" fill="hold"/>
                                        <p:tgtEl>
                                          <p:spTgt spid="8601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6019"/>
                                        </p:tgtEl>
                                        <p:attrNameLst>
                                          <p:attrName>style.visibility</p:attrName>
                                        </p:attrNameLst>
                                      </p:cBhvr>
                                      <p:to>
                                        <p:strVal val="visible"/>
                                      </p:to>
                                    </p:set>
                                    <p:anim calcmode="lin" valueType="num">
                                      <p:cBhvr additive="base">
                                        <p:cTn id="13" dur="2000" fill="hold"/>
                                        <p:tgtEl>
                                          <p:spTgt spid="86019"/>
                                        </p:tgtEl>
                                        <p:attrNameLst>
                                          <p:attrName>ppt_x</p:attrName>
                                        </p:attrNameLst>
                                      </p:cBhvr>
                                      <p:tavLst>
                                        <p:tav tm="0">
                                          <p:val>
                                            <p:strVal val="#ppt_x"/>
                                          </p:val>
                                        </p:tav>
                                        <p:tav tm="100000">
                                          <p:val>
                                            <p:strVal val="#ppt_x"/>
                                          </p:val>
                                        </p:tav>
                                      </p:tavLst>
                                    </p:anim>
                                    <p:anim calcmode="lin" valueType="num">
                                      <p:cBhvr additive="base">
                                        <p:cTn id="14" dur="2000" fill="hold"/>
                                        <p:tgtEl>
                                          <p:spTgt spid="8601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6019"/>
                                        </p:tgtEl>
                                        <p:attrNameLst>
                                          <p:attrName>style.visibility</p:attrName>
                                        </p:attrNameLst>
                                      </p:cBhvr>
                                      <p:to>
                                        <p:strVal val="visible"/>
                                      </p:to>
                                    </p:set>
                                    <p:anim calcmode="lin" valueType="num">
                                      <p:cBhvr>
                                        <p:cTn id="17" dur="2000" fill="hold"/>
                                        <p:tgtEl>
                                          <p:spTgt spid="86019"/>
                                        </p:tgtEl>
                                        <p:attrNameLst>
                                          <p:attrName>ppt_w</p:attrName>
                                        </p:attrNameLst>
                                      </p:cBhvr>
                                      <p:tavLst>
                                        <p:tav tm="0" fmla="#ppt_w*sin(2.5*pi*$)">
                                          <p:val>
                                            <p:fltVal val="0"/>
                                          </p:val>
                                        </p:tav>
                                        <p:tav tm="100000">
                                          <p:val>
                                            <p:fltVal val="1"/>
                                          </p:val>
                                        </p:tav>
                                      </p:tavLst>
                                    </p:anim>
                                    <p:anim calcmode="lin" valueType="num">
                                      <p:cBhvr>
                                        <p:cTn id="18" dur="2000" fill="hold"/>
                                        <p:tgtEl>
                                          <p:spTgt spid="86019"/>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500"/>
                            </p:stCondLst>
                            <p:childTnLst>
                              <p:par>
                                <p:cTn id="20" presetID="2" presetClass="entr" presetSubtype="8" fill="hold" nodeType="afterEffect">
                                  <p:stCondLst>
                                    <p:cond delay="500"/>
                                  </p:stCondLst>
                                  <p:childTnLst>
                                    <p:set>
                                      <p:cBhvr>
                                        <p:cTn id="21" dur="1" fill="hold">
                                          <p:stCondLst>
                                            <p:cond delay="0"/>
                                          </p:stCondLst>
                                        </p:cTn>
                                        <p:tgtEl>
                                          <p:spTgt spid="86020"/>
                                        </p:tgtEl>
                                        <p:attrNameLst>
                                          <p:attrName>style.visibility</p:attrName>
                                        </p:attrNameLst>
                                      </p:cBhvr>
                                      <p:to>
                                        <p:strVal val="visible"/>
                                      </p:to>
                                    </p:set>
                                    <p:anim calcmode="lin" valueType="num">
                                      <p:cBhvr additive="base">
                                        <p:cTn id="22" dur="2000" fill="hold"/>
                                        <p:tgtEl>
                                          <p:spTgt spid="86020"/>
                                        </p:tgtEl>
                                        <p:attrNameLst>
                                          <p:attrName>ppt_x</p:attrName>
                                        </p:attrNameLst>
                                      </p:cBhvr>
                                      <p:tavLst>
                                        <p:tav tm="0">
                                          <p:val>
                                            <p:strVal val="0-#ppt_w/2"/>
                                          </p:val>
                                        </p:tav>
                                        <p:tav tm="100000">
                                          <p:val>
                                            <p:strVal val="#ppt_x"/>
                                          </p:val>
                                        </p:tav>
                                      </p:tavLst>
                                    </p:anim>
                                    <p:anim calcmode="lin" valueType="num">
                                      <p:cBhvr additive="base">
                                        <p:cTn id="23" dur="2000" fill="hold"/>
                                        <p:tgtEl>
                                          <p:spTgt spid="86020"/>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7000"/>
                            </p:stCondLst>
                            <p:childTnLst>
                              <p:par>
                                <p:cTn id="25" presetID="2" presetClass="entr" presetSubtype="2" fill="hold" nodeType="afterEffect">
                                  <p:stCondLst>
                                    <p:cond delay="500"/>
                                  </p:stCondLst>
                                  <p:childTnLst>
                                    <p:set>
                                      <p:cBhvr>
                                        <p:cTn id="26" dur="1" fill="hold">
                                          <p:stCondLst>
                                            <p:cond delay="0"/>
                                          </p:stCondLst>
                                        </p:cTn>
                                        <p:tgtEl>
                                          <p:spTgt spid="86021"/>
                                        </p:tgtEl>
                                        <p:attrNameLst>
                                          <p:attrName>style.visibility</p:attrName>
                                        </p:attrNameLst>
                                      </p:cBhvr>
                                      <p:to>
                                        <p:strVal val="visible"/>
                                      </p:to>
                                    </p:set>
                                    <p:anim calcmode="lin" valueType="num">
                                      <p:cBhvr additive="base">
                                        <p:cTn id="27" dur="2000" fill="hold"/>
                                        <p:tgtEl>
                                          <p:spTgt spid="86021"/>
                                        </p:tgtEl>
                                        <p:attrNameLst>
                                          <p:attrName>ppt_x</p:attrName>
                                        </p:attrNameLst>
                                      </p:cBhvr>
                                      <p:tavLst>
                                        <p:tav tm="0">
                                          <p:val>
                                            <p:strVal val="1+#ppt_w/2"/>
                                          </p:val>
                                        </p:tav>
                                        <p:tav tm="100000">
                                          <p:val>
                                            <p:strVal val="#ppt_x"/>
                                          </p:val>
                                        </p:tav>
                                      </p:tavLst>
                                    </p:anim>
                                    <p:anim calcmode="lin" valueType="num">
                                      <p:cBhvr additive="base">
                                        <p:cTn id="28" dur="2000" fill="hold"/>
                                        <p:tgtEl>
                                          <p:spTgt spid="86021"/>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9500"/>
                            </p:stCondLst>
                            <p:childTnLst>
                              <p:par>
                                <p:cTn id="30" presetID="2" presetClass="entr" presetSubtype="4" fill="hold" nodeType="afterEffect">
                                  <p:stCondLst>
                                    <p:cond delay="500"/>
                                  </p:stCondLst>
                                  <p:childTnLst>
                                    <p:set>
                                      <p:cBhvr>
                                        <p:cTn id="31" dur="1" fill="hold">
                                          <p:stCondLst>
                                            <p:cond delay="0"/>
                                          </p:stCondLst>
                                        </p:cTn>
                                        <p:tgtEl>
                                          <p:spTgt spid="86022"/>
                                        </p:tgtEl>
                                        <p:attrNameLst>
                                          <p:attrName>style.visibility</p:attrName>
                                        </p:attrNameLst>
                                      </p:cBhvr>
                                      <p:to>
                                        <p:strVal val="visible"/>
                                      </p:to>
                                    </p:set>
                                    <p:anim calcmode="lin" valueType="num">
                                      <p:cBhvr additive="base">
                                        <p:cTn id="32" dur="2000" fill="hold"/>
                                        <p:tgtEl>
                                          <p:spTgt spid="86022"/>
                                        </p:tgtEl>
                                        <p:attrNameLst>
                                          <p:attrName>ppt_x</p:attrName>
                                        </p:attrNameLst>
                                      </p:cBhvr>
                                      <p:tavLst>
                                        <p:tav tm="0">
                                          <p:val>
                                            <p:strVal val="#ppt_x"/>
                                          </p:val>
                                        </p:tav>
                                        <p:tav tm="100000">
                                          <p:val>
                                            <p:strVal val="#ppt_x"/>
                                          </p:val>
                                        </p:tav>
                                      </p:tavLst>
                                    </p:anim>
                                    <p:anim calcmode="lin" valueType="num">
                                      <p:cBhvr additive="base">
                                        <p:cTn id="33" dur="2000" fill="hold"/>
                                        <p:tgtEl>
                                          <p:spTgt spid="86022"/>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12000"/>
                            </p:stCondLst>
                            <p:childTnLst>
                              <p:par>
                                <p:cTn id="35" presetID="39" presetClass="entr" presetSubtype="0" accel="100000" fill="hold" nodeType="afterEffect">
                                  <p:stCondLst>
                                    <p:cond delay="500"/>
                                  </p:stCondLst>
                                  <p:childTnLst>
                                    <p:set>
                                      <p:cBhvr>
                                        <p:cTn id="36" dur="1" fill="hold">
                                          <p:stCondLst>
                                            <p:cond delay="0"/>
                                          </p:stCondLst>
                                        </p:cTn>
                                        <p:tgtEl>
                                          <p:spTgt spid="86023"/>
                                        </p:tgtEl>
                                        <p:attrNameLst>
                                          <p:attrName>style.visibility</p:attrName>
                                        </p:attrNameLst>
                                      </p:cBhvr>
                                      <p:to>
                                        <p:strVal val="visible"/>
                                      </p:to>
                                    </p:set>
                                    <p:anim calcmode="lin" valueType="num">
                                      <p:cBhvr>
                                        <p:cTn id="37" dur="2000" fill="hold"/>
                                        <p:tgtEl>
                                          <p:spTgt spid="86023"/>
                                        </p:tgtEl>
                                        <p:attrNameLst>
                                          <p:attrName>ppt_h</p:attrName>
                                        </p:attrNameLst>
                                      </p:cBhvr>
                                      <p:tavLst>
                                        <p:tav tm="0">
                                          <p:val>
                                            <p:strVal val="#ppt_h/20"/>
                                          </p:val>
                                        </p:tav>
                                        <p:tav tm="50000">
                                          <p:val>
                                            <p:strVal val="#ppt_h/20"/>
                                          </p:val>
                                        </p:tav>
                                        <p:tav tm="100000">
                                          <p:val>
                                            <p:strVal val="#ppt_h"/>
                                          </p:val>
                                        </p:tav>
                                      </p:tavLst>
                                    </p:anim>
                                    <p:anim calcmode="lin" valueType="num">
                                      <p:cBhvr>
                                        <p:cTn id="38" dur="2000" fill="hold"/>
                                        <p:tgtEl>
                                          <p:spTgt spid="86023"/>
                                        </p:tgtEl>
                                        <p:attrNameLst>
                                          <p:attrName>ppt_w</p:attrName>
                                        </p:attrNameLst>
                                      </p:cBhvr>
                                      <p:tavLst>
                                        <p:tav tm="0">
                                          <p:val>
                                            <p:strVal val="#ppt_w+.3"/>
                                          </p:val>
                                        </p:tav>
                                        <p:tav tm="50000">
                                          <p:val>
                                            <p:strVal val="#ppt_w+.3"/>
                                          </p:val>
                                        </p:tav>
                                        <p:tav tm="100000">
                                          <p:val>
                                            <p:strVal val="#ppt_w"/>
                                          </p:val>
                                        </p:tav>
                                      </p:tavLst>
                                    </p:anim>
                                    <p:anim calcmode="lin" valueType="num">
                                      <p:cBhvr>
                                        <p:cTn id="39" dur="2000" fill="hold"/>
                                        <p:tgtEl>
                                          <p:spTgt spid="86023"/>
                                        </p:tgtEl>
                                        <p:attrNameLst>
                                          <p:attrName>ppt_x</p:attrName>
                                        </p:attrNameLst>
                                      </p:cBhvr>
                                      <p:tavLst>
                                        <p:tav tm="0">
                                          <p:val>
                                            <p:strVal val="#ppt_x-.3"/>
                                          </p:val>
                                        </p:tav>
                                        <p:tav tm="50000">
                                          <p:val>
                                            <p:strVal val="#ppt_x"/>
                                          </p:val>
                                        </p:tav>
                                        <p:tav tm="100000">
                                          <p:val>
                                            <p:strVal val="#ppt_x"/>
                                          </p:val>
                                        </p:tav>
                                      </p:tavLst>
                                    </p:anim>
                                    <p:anim calcmode="lin" valueType="num">
                                      <p:cBhvr>
                                        <p:cTn id="40" dur="2000" fill="hold"/>
                                        <p:tgtEl>
                                          <p:spTgt spid="860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3634173"/>
      </p:ext>
    </p:extLst>
  </p:cSld>
  <p:clrMapOvr>
    <a:masterClrMapping/>
  </p:clrMapOvr>
  <mc:AlternateContent xmlns:mc="http://schemas.openxmlformats.org/markup-compatibility/2006">
    <mc:Choice xmlns:p14="http://schemas.microsoft.com/office/powerpoint/2010/main" Requires="p14">
      <p:transition spd="slow" p14:dur="325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3141</TotalTime>
  <Words>2207</Words>
  <Application>Microsoft Office PowerPoint</Application>
  <PresentationFormat>Presentación en pantalla (16:10)</PresentationFormat>
  <Paragraphs>81</Paragraphs>
  <Slides>62</Slides>
  <Notes>1</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62</vt:i4>
      </vt:variant>
    </vt:vector>
  </HeadingPairs>
  <TitlesOfParts>
    <vt:vector size="71"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233</cp:revision>
  <dcterms:created xsi:type="dcterms:W3CDTF">2021-08-31T22:22:05Z</dcterms:created>
  <dcterms:modified xsi:type="dcterms:W3CDTF">2023-12-11T22:04:44Z</dcterms:modified>
</cp:coreProperties>
</file>