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6"/>
  </p:notesMasterIdLst>
  <p:sldIdLst>
    <p:sldId id="406" r:id="rId3"/>
    <p:sldId id="409" r:id="rId4"/>
    <p:sldId id="397" r:id="rId5"/>
    <p:sldId id="328" r:id="rId6"/>
    <p:sldId id="329" r:id="rId7"/>
    <p:sldId id="330" r:id="rId8"/>
    <p:sldId id="332" r:id="rId9"/>
    <p:sldId id="333" r:id="rId10"/>
    <p:sldId id="334" r:id="rId11"/>
    <p:sldId id="336" r:id="rId12"/>
    <p:sldId id="398" r:id="rId13"/>
    <p:sldId id="399" r:id="rId14"/>
    <p:sldId id="400" r:id="rId15"/>
    <p:sldId id="337" r:id="rId16"/>
    <p:sldId id="339" r:id="rId17"/>
    <p:sldId id="340" r:id="rId18"/>
    <p:sldId id="341" r:id="rId19"/>
    <p:sldId id="342" r:id="rId20"/>
    <p:sldId id="343" r:id="rId21"/>
    <p:sldId id="344" r:id="rId22"/>
    <p:sldId id="348" r:id="rId23"/>
    <p:sldId id="347" r:id="rId24"/>
    <p:sldId id="352" r:id="rId25"/>
    <p:sldId id="353" r:id="rId26"/>
    <p:sldId id="355" r:id="rId27"/>
    <p:sldId id="356" r:id="rId28"/>
    <p:sldId id="357" r:id="rId29"/>
    <p:sldId id="358" r:id="rId30"/>
    <p:sldId id="360" r:id="rId31"/>
    <p:sldId id="361" r:id="rId32"/>
    <p:sldId id="362" r:id="rId33"/>
    <p:sldId id="363" r:id="rId34"/>
    <p:sldId id="364" r:id="rId35"/>
    <p:sldId id="365" r:id="rId36"/>
    <p:sldId id="366" r:id="rId37"/>
    <p:sldId id="369" r:id="rId38"/>
    <p:sldId id="372" r:id="rId39"/>
    <p:sldId id="373" r:id="rId40"/>
    <p:sldId id="408" r:id="rId41"/>
    <p:sldId id="374" r:id="rId42"/>
    <p:sldId id="375" r:id="rId43"/>
    <p:sldId id="377" r:id="rId44"/>
    <p:sldId id="378" r:id="rId45"/>
    <p:sldId id="380" r:id="rId46"/>
    <p:sldId id="381" r:id="rId47"/>
    <p:sldId id="402" r:id="rId48"/>
    <p:sldId id="404" r:id="rId49"/>
    <p:sldId id="382" r:id="rId50"/>
    <p:sldId id="383" r:id="rId51"/>
    <p:sldId id="376" r:id="rId52"/>
    <p:sldId id="387" r:id="rId53"/>
    <p:sldId id="407" r:id="rId54"/>
    <p:sldId id="410" r:id="rId55"/>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8nz+Yzj7FyG2kscSfd+0yw==" hashData="MYEvMRvzDHJVIThaYjxP7EtkXek="/>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6605E"/>
    <a:srgbClr val="F5A5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19" autoAdjust="0"/>
    <p:restoredTop sz="94660"/>
  </p:normalViewPr>
  <p:slideViewPr>
    <p:cSldViewPr>
      <p:cViewPr>
        <p:scale>
          <a:sx n="60" d="100"/>
          <a:sy n="60" d="100"/>
        </p:scale>
        <p:origin x="571" y="50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2CCB0A0-4767-4DF1-89C6-C957C5A34779}" type="datetimeFigureOut">
              <a:rPr lang="es-ES"/>
              <a:pPr/>
              <a:t>15/12/2024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6E043F88-3B7E-46FD-96EB-AB9B34A811C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60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6020" name="3 Marcador de número de diapositiva"/>
          <p:cNvSpPr>
            <a:spLocks noGrp="1"/>
          </p:cNvSpPr>
          <p:nvPr>
            <p:ph type="sldNum" sz="quarter" idx="5"/>
          </p:nvPr>
        </p:nvSpPr>
        <p:spPr bwMode="auto">
          <a:noFill/>
          <a:ln>
            <a:miter lim="800000"/>
            <a:headEnd/>
            <a:tailEnd/>
          </a:ln>
        </p:spPr>
        <p:txBody>
          <a:bodyPr/>
          <a:lstStyle/>
          <a:p>
            <a:fld id="{63591F23-CC65-4682-9D7B-B8A48C4B2EF0}" type="slidenum">
              <a:rPr lang="es-ES"/>
              <a:pPr/>
              <a:t>15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E387920-2441-4074-975E-0303AF51F72C}" type="datetimeFigureOut">
              <a:rPr lang="es-ES"/>
              <a:pPr/>
              <a:t>15/12/2024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6803141-017F-427A-8746-669F2D8ECF16}"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9068DFE-A258-4F18-B265-ED0FC9C366D5}" type="datetimeFigureOut">
              <a:rPr lang="es-ES"/>
              <a:pPr/>
              <a:t>15/12/2024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79152FC-D12C-44A4-B151-D0A916DD8BFD}"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98C06CD-0464-465C-AA5E-D7FA906BAABA}" type="datetimeFigureOut">
              <a:rPr lang="es-ES"/>
              <a:pPr/>
              <a:t>15/12/2024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2EE0F32-2833-47E8-B9C7-BD0EAE3F8C93}"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D79C775A-FEAE-4C4B-A02F-88E2F8A60203}" type="datetimeFigureOut">
              <a:rPr lang="es-ES"/>
              <a:pPr/>
              <a:t>15/12/2024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98604B2-83F4-4C03-9893-85C416E0E19C}"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8E99648-30BF-4DBA-8BDA-4DCD329FA679}" type="datetimeFigureOut">
              <a:rPr lang="es-ES"/>
              <a:pPr/>
              <a:t>15/12/2024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B66394A-1CF8-4D5F-9492-7229839E7503}"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96765786-6DAE-40FF-9AC6-778EDD908CB4}" type="datetimeFigureOut">
              <a:rPr lang="es-ES"/>
              <a:pPr/>
              <a:t>15/12/2024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4404F76-8896-4D2A-9958-4FF83B06825E}"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6A587AF-7B43-4297-8E85-847A7C2A9F85}" type="datetimeFigureOut">
              <a:rPr lang="es-ES"/>
              <a:pPr/>
              <a:t>15/12/2024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2E4CBC63-2E2B-4C7C-B1D3-9077D64D6EED}"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AA3A2DE-3C8D-4917-8430-7CFB7DB1CD0E}" type="datetimeFigureOut">
              <a:rPr lang="es-ES"/>
              <a:pPr/>
              <a:t>15/12/2024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0FFCB55-F877-4D90-8ECE-219A799D4B86}"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7A6D0D8-9405-42D0-87C8-0CA827742C1C}" type="datetimeFigureOut">
              <a:rPr lang="es-ES"/>
              <a:pPr/>
              <a:t>15/12/2024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2FFE104-5618-462D-B269-7454B9176534}"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06913EC-A976-4293-AB78-FEDD0E97005E}" type="datetimeFigureOut">
              <a:rPr lang="es-ES"/>
              <a:pPr/>
              <a:t>15/12/2024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89457AB-36C8-4ED6-B49F-A16F5AFAE59B}"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C28B752-04DD-4ED8-9FE7-ED725CC16125}" type="datetimeFigureOut">
              <a:rPr lang="es-ES"/>
              <a:pPr/>
              <a:t>15/12/2024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032C19B-D5B3-42FB-BA40-DBDB702E385B}"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3401971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432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6C797BED-A8AB-4F3D-9A8B-652941696A5C}" type="datetimeFigureOut">
              <a:rPr lang="es-ES"/>
              <a:pPr/>
              <a:t>15/12/2024</a:t>
            </a:fld>
            <a:endParaRPr lang="es-ES"/>
          </a:p>
        </p:txBody>
      </p:sp>
      <p:sp>
        <p:nvSpPr>
          <p:cNvPr id="5" name="4 Marcador de pie de página"/>
          <p:cNvSpPr>
            <a:spLocks noGrp="1"/>
          </p:cNvSpPr>
          <p:nvPr>
            <p:ph type="ftr" sz="quarter" idx="3"/>
          </p:nvPr>
        </p:nvSpPr>
        <p:spPr>
          <a:xfrm>
            <a:off x="3124200" y="4767739"/>
            <a:ext cx="2895600" cy="27432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739"/>
            <a:ext cx="2133600" cy="27432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C9294FF-95EF-4146-AC07-5C495E2E3060}"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endParaRPr lang="es-ES"/>
          </a:p>
        </p:txBody>
      </p:sp>
    </p:spTree>
    <p:extLst>
      <p:ext uri="{BB962C8B-B14F-4D97-AF65-F5344CB8AC3E}">
        <p14:creationId xmlns:p14="http://schemas.microsoft.com/office/powerpoint/2010/main" val="265505297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3" y="0"/>
            <a:ext cx="7273925" cy="1080135"/>
          </a:xfrm>
          <a:prstGeom prst="rect">
            <a:avLst/>
          </a:prstGeom>
        </p:spPr>
        <p:txBody>
          <a:bodyPr wrap="none" fromWordArt="1">
            <a:prstTxWarp prst="textTriangle">
              <a:avLst>
                <a:gd name="adj" fmla="val 3622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Cabalgata de Reyes Magos en Sevilla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971601" y="1275606"/>
            <a:ext cx="7056437" cy="79152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80901" name="WordArt 5"/>
          <p:cNvSpPr>
            <a:spLocks noChangeArrowheads="1" noChangeShapeType="1" noTextEdit="1"/>
          </p:cNvSpPr>
          <p:nvPr/>
        </p:nvSpPr>
        <p:spPr bwMode="auto">
          <a:xfrm>
            <a:off x="1043609" y="2312522"/>
            <a:ext cx="6911975" cy="787643"/>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2051720" y="3284629"/>
            <a:ext cx="5041900" cy="70238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700338" y="4256738"/>
            <a:ext cx="3816350" cy="56672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100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5500"/>
                            </p:stCondLst>
                            <p:childTnLst>
                              <p:par>
                                <p:cTn id="16" presetID="42" presetClass="entr" presetSubtype="0" fill="hold" grpId="0"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10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0.jpg"/>
          <p:cNvPicPr>
            <a:picLocks noChangeAspect="1"/>
          </p:cNvPicPr>
          <p:nvPr/>
        </p:nvPicPr>
        <p:blipFill>
          <a:blip r:embed="rId2" cstate="print"/>
          <a:stretch>
            <a:fillRect/>
          </a:stretch>
        </p:blipFill>
        <p:spPr>
          <a:xfrm>
            <a:off x="0" y="0"/>
            <a:ext cx="9144000" cy="5143500"/>
          </a:xfrm>
          <a:prstGeom prst="rect">
            <a:avLst/>
          </a:prstGeom>
        </p:spPr>
      </p:pic>
      <p:sp>
        <p:nvSpPr>
          <p:cNvPr id="9" name="8 Rectángulo"/>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259632" y="0"/>
            <a:ext cx="6724919" cy="923330"/>
          </a:xfrm>
          <a:prstGeom prst="rect">
            <a:avLst/>
          </a:prstGeom>
          <a:noFill/>
        </p:spPr>
        <p:txBody>
          <a:bodyPr wrap="none" lIns="91440" tIns="45720" rIns="91440" bIns="45720">
            <a:prstTxWarp prst="textCanUp">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Cabalgata de Reyes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6" name="5 CuadroTexto"/>
          <p:cNvSpPr txBox="1"/>
          <p:nvPr/>
        </p:nvSpPr>
        <p:spPr>
          <a:xfrm>
            <a:off x="395536" y="987574"/>
            <a:ext cx="856895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Sevilla el día 5 se vive con especial sensibilidad. No en vano, la cabalgata de la capital hispalense está declarada Fiesta de Interés Turístico de Andalucía. La organiza el Ateneo de Sevilla y sale de la antigua Fábrica de Tabacos, en la Universidad hispalense (a las 17:00 horas). En su trayecto de 5 horas y media de duración, pasa  por los barrios de Feria, Rioja, Triana y Los Remedios. Finalmente, termina en el mismo lugar del que sale (sobre las 22.00 horas).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7544" y="3363838"/>
            <a:ext cx="8424936"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Cuenta con más de 30 carrozas llenas de fantasía, luz y color y está acompañada de diversas agrupaciones musicales, junto a las bandas de cornetas y tambores que amenizan el cortejo, que cuenta con la participación de unos 600 beduinos.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6000">
        <p:wipe/>
      </p:transition>
    </mc:Choice>
    <mc:Fallback>
      <p:transition spd="slow" advTm="6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1"/>
                                          </p:val>
                                        </p:tav>
                                        <p:tav tm="100000">
                                          <p:val>
                                            <p:strVal val="#ppt_x"/>
                                          </p:val>
                                        </p:tav>
                                      </p:tavLst>
                                    </p:anim>
                                    <p:anim calcmode="lin" valueType="num">
                                      <p:cBhvr>
                                        <p:cTn id="15" dur="1000" fill="hold"/>
                                        <p:tgtEl>
                                          <p:spTgt spid="6"/>
                                        </p:tgtEl>
                                        <p:attrNameLst>
                                          <p:attrName>ppt_y</p:attrName>
                                        </p:attrNameLst>
                                      </p:cBhvr>
                                      <p:tavLst>
                                        <p:tav tm="0">
                                          <p:val>
                                            <p:strVal val="#ppt_y"/>
                                          </p:val>
                                        </p:tav>
                                        <p:tav tm="100000">
                                          <p:val>
                                            <p:strVal val="#ppt_y"/>
                                          </p:val>
                                        </p:tav>
                                      </p:tavLst>
                                    </p:anim>
                                  </p:childTnLst>
                                </p:cTn>
                              </p:par>
                            </p:childTnLst>
                          </p:cTn>
                        </p:par>
                        <p:par>
                          <p:cTn id="16" fill="hold">
                            <p:stCondLst>
                              <p:cond delay="421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ibri-1491401.jpg"/>
          <p:cNvPicPr>
            <a:picLocks noChangeAspect="1"/>
          </p:cNvPicPr>
          <p:nvPr/>
        </p:nvPicPr>
        <p:blipFill>
          <a:blip r:embed="rId3" cstate="print"/>
          <a:stretch>
            <a:fillRect/>
          </a:stretch>
        </p:blipFill>
        <p:spPr bwMode="auto">
          <a:xfrm>
            <a:off x="0" y="23283"/>
            <a:ext cx="9144000" cy="5096933"/>
          </a:xfrm>
          <a:prstGeom prst="rect">
            <a:avLst/>
          </a:prstGeom>
          <a:noFill/>
          <a:ln w="9525">
            <a:noFill/>
            <a:miter lim="800000"/>
            <a:headEnd/>
            <a:tailEnd/>
          </a:ln>
        </p:spPr>
      </p:pic>
      <p:sp>
        <p:nvSpPr>
          <p:cNvPr id="5" name="4 Rombo"/>
          <p:cNvSpPr/>
          <p:nvPr/>
        </p:nvSpPr>
        <p:spPr>
          <a:xfrm>
            <a:off x="2786063" y="1120140"/>
            <a:ext cx="3714750" cy="2951798"/>
          </a:xfrm>
          <a:prstGeom prst="diamond">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9030746">
            <a:off x="2149475" y="477203"/>
            <a:ext cx="1797050" cy="1825943"/>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2641546">
            <a:off x="5065713" y="271463"/>
            <a:ext cx="1985962" cy="1825943"/>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3297340">
            <a:off x="2236789" y="3147537"/>
            <a:ext cx="1804987" cy="1883093"/>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7995235">
            <a:off x="5229860" y="2835593"/>
            <a:ext cx="1797368" cy="1824038"/>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2648549">
            <a:off x="5400676" y="-77152"/>
            <a:ext cx="2087563" cy="1985963"/>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2863384">
            <a:off x="5907882" y="-414814"/>
            <a:ext cx="1685925" cy="1824038"/>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8679224">
            <a:off x="1649969" y="209471"/>
            <a:ext cx="1795938" cy="1825625"/>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8679224">
            <a:off x="1207929" y="-231298"/>
            <a:ext cx="1797368" cy="1825625"/>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3603833">
            <a:off x="1949610" y="3363437"/>
            <a:ext cx="1803083" cy="1882775"/>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3603833">
            <a:off x="1516381" y="3796348"/>
            <a:ext cx="1805940" cy="1882775"/>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7995235">
            <a:off x="5601335" y="3155633"/>
            <a:ext cx="1797368" cy="1824038"/>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7995235">
            <a:off x="6105288" y="3659268"/>
            <a:ext cx="1795938" cy="1824037"/>
          </a:xfrm>
          <a:prstGeom prst="triangle">
            <a:avLst>
              <a:gd name="adj" fmla="val 45812"/>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ombo"/>
          <p:cNvSpPr/>
          <p:nvPr/>
        </p:nvSpPr>
        <p:spPr>
          <a:xfrm>
            <a:off x="3143250" y="1500188"/>
            <a:ext cx="3009900" cy="2198847"/>
          </a:xfrm>
          <a:prstGeom prst="diamond">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ombo"/>
          <p:cNvSpPr/>
          <p:nvPr/>
        </p:nvSpPr>
        <p:spPr>
          <a:xfrm>
            <a:off x="3357563" y="1714500"/>
            <a:ext cx="2571750" cy="1768793"/>
          </a:xfrm>
          <a:prstGeom prst="diamond">
            <a:avLst/>
          </a:prstGeom>
          <a:noFill/>
          <a:ln>
            <a:solidFill>
              <a:schemeClr val="accent3">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CuadroTexto"/>
          <p:cNvSpPr txBox="1"/>
          <p:nvPr/>
        </p:nvSpPr>
        <p:spPr>
          <a:xfrm>
            <a:off x="1115616" y="4227934"/>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de Sevilla vive en las últimas horas de la Navidad la ilusión recreada por una treintena de desfiles con más de 200 carrozas.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sndAc>
          <p:stSnd loop="1">
            <p:snd r:embed="rId2" name="Variadas.wav"/>
          </p:stSnd>
        </p:sndAc>
      </p:transition>
    </mc:Choice>
    <mc:Fallback>
      <p:transition spd="slow" advTm="2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27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 calcmode="lin" valueType="num">
                                      <p:cBhvr>
                                        <p:cTn id="183" dur="3000" fill="hold"/>
                                        <p:tgtEl>
                                          <p:spTgt spid="4"/>
                                        </p:tgtEl>
                                        <p:attrNameLst>
                                          <p:attrName>ppt_w</p:attrName>
                                        </p:attrNameLst>
                                      </p:cBhvr>
                                      <p:tavLst>
                                        <p:tav tm="0">
                                          <p:val>
                                            <p:strVal val="2/3*#ppt_w"/>
                                          </p:val>
                                        </p:tav>
                                        <p:tav tm="100000">
                                          <p:val>
                                            <p:strVal val="#ppt_w"/>
                                          </p:val>
                                        </p:tav>
                                      </p:tavLst>
                                    </p:anim>
                                    <p:anim calcmode="lin" valueType="num">
                                      <p:cBhvr>
                                        <p:cTn id="184" dur="3000" fill="hold"/>
                                        <p:tgtEl>
                                          <p:spTgt spid="4"/>
                                        </p:tgtEl>
                                        <p:attrNameLst>
                                          <p:attrName>ppt_h</p:attrName>
                                        </p:attrNameLst>
                                      </p:cBhvr>
                                      <p:tavLst>
                                        <p:tav tm="0">
                                          <p:val>
                                            <p:strVal val="2/3*#ppt_h"/>
                                          </p:val>
                                        </p:tav>
                                        <p:tav tm="100000">
                                          <p:val>
                                            <p:strVal val="#ppt_h"/>
                                          </p:val>
                                        </p:tav>
                                      </p:tavLst>
                                    </p:anim>
                                  </p:childTnLst>
                                </p:cTn>
                              </p:par>
                              <p:par>
                                <p:cTn id="185" presetID="21" presetClass="entr" presetSubtype="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Effect transition="in" filter="wheel(2)">
                                      <p:cBhvr>
                                        <p:cTn id="187" dur="3000"/>
                                        <p:tgtEl>
                                          <p:spTgt spid="4"/>
                                        </p:tgtEl>
                                      </p:cBhvr>
                                    </p:animEffect>
                                  </p:childTnLst>
                                </p:cTn>
                              </p:par>
                            </p:childTnLst>
                          </p:cTn>
                        </p:par>
                        <p:par>
                          <p:cTn id="188" fill="hold">
                            <p:stCondLst>
                              <p:cond delay="6000"/>
                            </p:stCondLst>
                            <p:childTnLst>
                              <p:par>
                                <p:cTn id="189" presetID="40" presetClass="entr" presetSubtype="0" fill="hold" grpId="0" nodeType="afterEffect">
                                  <p:stCondLst>
                                    <p:cond delay="0"/>
                                  </p:stCondLst>
                                  <p:iterate type="lt">
                                    <p:tmPct val="10000"/>
                                  </p:iterate>
                                  <p:childTnLst>
                                    <p:set>
                                      <p:cBhvr>
                                        <p:cTn id="190" dur="1" fill="hold">
                                          <p:stCondLst>
                                            <p:cond delay="0"/>
                                          </p:stCondLst>
                                        </p:cTn>
                                        <p:tgtEl>
                                          <p:spTgt spid="20"/>
                                        </p:tgtEl>
                                        <p:attrNameLst>
                                          <p:attrName>style.visibility</p:attrName>
                                        </p:attrNameLst>
                                      </p:cBhvr>
                                      <p:to>
                                        <p:strVal val="visible"/>
                                      </p:to>
                                    </p:set>
                                    <p:animEffect transition="in" filter="fade">
                                      <p:cBhvr>
                                        <p:cTn id="191" dur="1000"/>
                                        <p:tgtEl>
                                          <p:spTgt spid="20"/>
                                        </p:tgtEl>
                                      </p:cBhvr>
                                    </p:animEffect>
                                    <p:anim calcmode="lin" valueType="num">
                                      <p:cBhvr>
                                        <p:cTn id="192" dur="1000" fill="hold"/>
                                        <p:tgtEl>
                                          <p:spTgt spid="20"/>
                                        </p:tgtEl>
                                        <p:attrNameLst>
                                          <p:attrName>ppt_x</p:attrName>
                                        </p:attrNameLst>
                                      </p:cBhvr>
                                      <p:tavLst>
                                        <p:tav tm="0">
                                          <p:val>
                                            <p:strVal val="#ppt_x-.1"/>
                                          </p:val>
                                        </p:tav>
                                        <p:tav tm="100000">
                                          <p:val>
                                            <p:strVal val="#ppt_x"/>
                                          </p:val>
                                        </p:tav>
                                      </p:tavLst>
                                    </p:anim>
                                    <p:anim calcmode="lin" valueType="num">
                                      <p:cBhvr>
                                        <p:cTn id="193"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14.jpg"/>
          <p:cNvPicPr>
            <a:picLocks noChangeAspect="1"/>
          </p:cNvPicPr>
          <p:nvPr/>
        </p:nvPicPr>
        <p:blipFill>
          <a:blip r:embed="rId2" cstate="print"/>
          <a:stretch>
            <a:fillRect/>
          </a:stretch>
        </p:blipFill>
        <p:spPr bwMode="auto">
          <a:xfrm>
            <a:off x="0" y="0"/>
            <a:ext cx="9144000" cy="5380062"/>
          </a:xfrm>
          <a:prstGeom prst="rect">
            <a:avLst/>
          </a:prstGeom>
          <a:noFill/>
          <a:ln w="9525">
            <a:noFill/>
            <a:miter lim="800000"/>
            <a:headEnd/>
            <a:tailEnd/>
          </a:ln>
        </p:spPr>
      </p:pic>
      <p:sp>
        <p:nvSpPr>
          <p:cNvPr id="9" name="8 Flecha curvada hacia la derecha"/>
          <p:cNvSpPr/>
          <p:nvPr/>
        </p:nvSpPr>
        <p:spPr>
          <a:xfrm>
            <a:off x="4572003" y="1393032"/>
            <a:ext cx="1857375"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Flecha curvada hacia la derecha"/>
          <p:cNvSpPr/>
          <p:nvPr/>
        </p:nvSpPr>
        <p:spPr>
          <a:xfrm flipH="1">
            <a:off x="2786066" y="1446610"/>
            <a:ext cx="1785937" cy="1982390"/>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Flecha curvada hacia la derecha"/>
          <p:cNvSpPr/>
          <p:nvPr/>
        </p:nvSpPr>
        <p:spPr>
          <a:xfrm flipH="1">
            <a:off x="2214566" y="1500189"/>
            <a:ext cx="1785937"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Flecha curvada hacia la derecha"/>
          <p:cNvSpPr/>
          <p:nvPr/>
        </p:nvSpPr>
        <p:spPr>
          <a:xfrm>
            <a:off x="5143503" y="1393032"/>
            <a:ext cx="1857375"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Flecha curvada hacia la derecha"/>
          <p:cNvSpPr/>
          <p:nvPr/>
        </p:nvSpPr>
        <p:spPr>
          <a:xfrm flipH="1">
            <a:off x="1500191" y="1500189"/>
            <a:ext cx="1785937"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Flecha curvada hacia la derecha"/>
          <p:cNvSpPr/>
          <p:nvPr/>
        </p:nvSpPr>
        <p:spPr>
          <a:xfrm>
            <a:off x="5786441" y="1393032"/>
            <a:ext cx="1857375"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Flecha curvada hacia la derecha"/>
          <p:cNvSpPr/>
          <p:nvPr/>
        </p:nvSpPr>
        <p:spPr>
          <a:xfrm flipH="1">
            <a:off x="785816" y="1500189"/>
            <a:ext cx="1785937"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Flecha curvada hacia la derecha"/>
          <p:cNvSpPr/>
          <p:nvPr/>
        </p:nvSpPr>
        <p:spPr>
          <a:xfrm>
            <a:off x="6572253" y="1393032"/>
            <a:ext cx="1857375"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Flecha curvada hacia la derecha"/>
          <p:cNvSpPr/>
          <p:nvPr/>
        </p:nvSpPr>
        <p:spPr>
          <a:xfrm flipH="1">
            <a:off x="0" y="1500189"/>
            <a:ext cx="1785938"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Flecha curvada hacia la derecha"/>
          <p:cNvSpPr/>
          <p:nvPr/>
        </p:nvSpPr>
        <p:spPr>
          <a:xfrm>
            <a:off x="7286628" y="1393032"/>
            <a:ext cx="1857375" cy="1982391"/>
          </a:xfrm>
          <a:prstGeom prst="curvedRightArrow">
            <a:avLst>
              <a:gd name="adj1" fmla="val 49288"/>
              <a:gd name="adj2" fmla="val 28358"/>
              <a:gd name="adj3" fmla="val 0"/>
            </a:avLst>
          </a:prstGeom>
          <a:gradFill flip="none" rotWithShape="1">
            <a:gsLst>
              <a:gs pos="0">
                <a:schemeClr val="accent6">
                  <a:lumMod val="50000"/>
                  <a:alpha val="0"/>
                </a:schemeClr>
              </a:gs>
              <a:gs pos="39999">
                <a:schemeClr val="accent6">
                  <a:lumMod val="20000"/>
                  <a:lumOff val="80000"/>
                </a:schemeClr>
              </a:gs>
              <a:gs pos="70000">
                <a:schemeClr val="accent2">
                  <a:lumMod val="40000"/>
                  <a:lumOff val="60000"/>
                </a:schemeClr>
              </a:gs>
              <a:gs pos="100000">
                <a:srgbClr val="FFEBFA"/>
              </a:gs>
            </a:gsLst>
            <a:lin ang="600000" scaled="0"/>
            <a:tileRect/>
          </a:gra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uadroTexto"/>
          <p:cNvSpPr txBox="1"/>
          <p:nvPr/>
        </p:nvSpPr>
        <p:spPr>
          <a:xfrm>
            <a:off x="539552"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igual que en el resto de las ciudades del país, los sevillanos esperaban con ansias la llegada de sus majestades los Reyes Magos que han partido desde la Universidad de Sevilla. Su llegada ha llenado de ilusión a los miles de personas que les aguardaban,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plus(in)">
                                      <p:cBhvr>
                                        <p:cTn id="7" dur="3000"/>
                                        <p:tgtEl>
                                          <p:spTgt spid="10"/>
                                        </p:tgtEl>
                                      </p:cBhvr>
                                    </p:animEffect>
                                  </p:childTnLst>
                                </p:cTn>
                              </p:par>
                              <p:par>
                                <p:cTn id="8" presetID="13"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plus(in)">
                                      <p:cBhvr>
                                        <p:cTn id="16" dur="3000"/>
                                        <p:tgtEl>
                                          <p:spTgt spid="15"/>
                                        </p:tgtEl>
                                      </p:cBhvr>
                                    </p:animEffect>
                                  </p:childTnLst>
                                </p:cTn>
                              </p:par>
                              <p:par>
                                <p:cTn id="17" presetID="13"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plus(in)">
                                      <p:cBhvr>
                                        <p:cTn id="19" dur="3000"/>
                                        <p:tgtEl>
                                          <p:spTgt spid="17"/>
                                        </p:tgtEl>
                                      </p:cBhvr>
                                    </p:animEffect>
                                  </p:childTnLst>
                                </p:cTn>
                              </p:par>
                              <p:par>
                                <p:cTn id="20" presetID="1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plus(in)">
                                      <p:cBhvr>
                                        <p:cTn id="28" dur="3000"/>
                                        <p:tgtEl>
                                          <p:spTgt spid="14"/>
                                        </p:tgtEl>
                                      </p:cBhvr>
                                    </p:animEffect>
                                  </p:childTnLst>
                                </p:cTn>
                              </p:par>
                              <p:par>
                                <p:cTn id="29" presetID="13" presetClass="entr" presetSubtype="16"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plus(in)">
                                      <p:cBhvr>
                                        <p:cTn id="31" dur="3000"/>
                                        <p:tgtEl>
                                          <p:spTgt spid="16"/>
                                        </p:tgtEl>
                                      </p:cBhvr>
                                    </p:animEffect>
                                  </p:childTnLst>
                                </p:cTn>
                              </p:par>
                              <p:par>
                                <p:cTn id="32" presetID="13" presetClass="entr" presetSubtype="1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plus(in)">
                                      <p:cBhvr>
                                        <p:cTn id="34" dur="3000"/>
                                        <p:tgtEl>
                                          <p:spTgt spid="18"/>
                                        </p:tgtEl>
                                      </p:cBhvr>
                                    </p:animEffect>
                                  </p:childTnLst>
                                </p:cTn>
                              </p:par>
                              <p:par>
                                <p:cTn id="35" presetID="8" presetClass="emph" presetSubtype="0" fill="hold" nodeType="withEffect">
                                  <p:stCondLst>
                                    <p:cond delay="0"/>
                                  </p:stCondLst>
                                  <p:childTnLst>
                                    <p:animRot by="21600000">
                                      <p:cBhvr>
                                        <p:cTn id="36" dur="3000" fill="hold"/>
                                        <p:tgtEl>
                                          <p:spTgt spid="10"/>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5"/>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4"/>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6"/>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1+#ppt_w/2"/>
                                          </p:val>
                                        </p:tav>
                                        <p:tav tm="100000">
                                          <p:val>
                                            <p:strVal val="#ppt_x"/>
                                          </p:val>
                                        </p:tav>
                                      </p:tavLst>
                                    </p:anim>
                                    <p:anim calcmode="lin" valueType="num">
                                      <p:cBhvr additive="base">
                                        <p:cTn id="58" dur="3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1+#ppt_w/2"/>
                                          </p:val>
                                        </p:tav>
                                        <p:tav tm="100000">
                                          <p:val>
                                            <p:strVal val="#ppt_x"/>
                                          </p:val>
                                        </p:tav>
                                      </p:tavLst>
                                    </p:anim>
                                    <p:anim calcmode="lin" valueType="num">
                                      <p:cBhvr additive="base">
                                        <p:cTn id="74" dur="30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0-#ppt_w/2"/>
                                          </p:val>
                                        </p:tav>
                                        <p:tav tm="100000">
                                          <p:val>
                                            <p:strVal val="#ppt_x"/>
                                          </p:val>
                                        </p:tav>
                                      </p:tavLst>
                                    </p:anim>
                                    <p:anim calcmode="lin" valueType="num">
                                      <p:cBhvr additive="base">
                                        <p:cTn id="78" dur="3000" fill="hold"/>
                                        <p:tgtEl>
                                          <p:spTgt spid="9"/>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3000" fill="hold"/>
                                        <p:tgtEl>
                                          <p:spTgt spid="12"/>
                                        </p:tgtEl>
                                        <p:attrNameLst>
                                          <p:attrName>ppt_x</p:attrName>
                                        </p:attrNameLst>
                                      </p:cBhvr>
                                      <p:tavLst>
                                        <p:tav tm="0">
                                          <p:val>
                                            <p:strVal val="0-#ppt_w/2"/>
                                          </p:val>
                                        </p:tav>
                                        <p:tav tm="100000">
                                          <p:val>
                                            <p:strVal val="#ppt_x"/>
                                          </p:val>
                                        </p:tav>
                                      </p:tavLst>
                                    </p:anim>
                                    <p:anim calcmode="lin" valueType="num">
                                      <p:cBhvr additive="base">
                                        <p:cTn id="82" dur="3000" fill="hold"/>
                                        <p:tgtEl>
                                          <p:spTgt spid="1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3000" fill="hold"/>
                                        <p:tgtEl>
                                          <p:spTgt spid="14"/>
                                        </p:tgtEl>
                                        <p:attrNameLst>
                                          <p:attrName>ppt_x</p:attrName>
                                        </p:attrNameLst>
                                      </p:cBhvr>
                                      <p:tavLst>
                                        <p:tav tm="0">
                                          <p:val>
                                            <p:strVal val="0-#ppt_w/2"/>
                                          </p:val>
                                        </p:tav>
                                        <p:tav tm="100000">
                                          <p:val>
                                            <p:strVal val="#ppt_x"/>
                                          </p:val>
                                        </p:tav>
                                      </p:tavLst>
                                    </p:anim>
                                    <p:anim calcmode="lin" valueType="num">
                                      <p:cBhvr additive="base">
                                        <p:cTn id="86" dur="3000" fill="hold"/>
                                        <p:tgtEl>
                                          <p:spTgt spid="14"/>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3000" fill="hold"/>
                                        <p:tgtEl>
                                          <p:spTgt spid="18"/>
                                        </p:tgtEl>
                                        <p:attrNameLst>
                                          <p:attrName>ppt_x</p:attrName>
                                        </p:attrNameLst>
                                      </p:cBhvr>
                                      <p:tavLst>
                                        <p:tav tm="0">
                                          <p:val>
                                            <p:strVal val="0-#ppt_w/2"/>
                                          </p:val>
                                        </p:tav>
                                        <p:tav tm="100000">
                                          <p:val>
                                            <p:strVal val="#ppt_x"/>
                                          </p:val>
                                        </p:tav>
                                      </p:tavLst>
                                    </p:anim>
                                    <p:anim calcmode="lin" valueType="num">
                                      <p:cBhvr additive="base">
                                        <p:cTn id="94" dur="3000" fill="hold"/>
                                        <p:tgtEl>
                                          <p:spTgt spid="18"/>
                                        </p:tgtEl>
                                        <p:attrNameLst>
                                          <p:attrName>ppt_y</p:attrName>
                                        </p:attrNameLst>
                                      </p:cBhvr>
                                      <p:tavLst>
                                        <p:tav tm="0">
                                          <p:val>
                                            <p:strVal val="#ppt_y"/>
                                          </p:val>
                                        </p:tav>
                                        <p:tav tm="100000">
                                          <p:val>
                                            <p:strVal val="#ppt_y"/>
                                          </p:val>
                                        </p:tav>
                                      </p:tavLst>
                                    </p:anim>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10"/>
                                        </p:tgtEl>
                                        <p:attrNameLst>
                                          <p:attrName>ppt_x</p:attrName>
                                        </p:attrNameLst>
                                      </p:cBhvr>
                                      <p:tavLst>
                                        <p:tav tm="0">
                                          <p:val>
                                            <p:strVal val="ppt_x"/>
                                          </p:val>
                                        </p:tav>
                                        <p:tav tm="100000">
                                          <p:val>
                                            <p:strVal val="1+ppt_w/2"/>
                                          </p:val>
                                        </p:tav>
                                      </p:tavLst>
                                    </p:anim>
                                    <p:anim calcmode="lin" valueType="num">
                                      <p:cBhvr additive="base">
                                        <p:cTn id="98" dur="3000"/>
                                        <p:tgtEl>
                                          <p:spTgt spid="10"/>
                                        </p:tgtEl>
                                        <p:attrNameLst>
                                          <p:attrName>ppt_y</p:attrName>
                                        </p:attrNameLst>
                                      </p:cBhvr>
                                      <p:tavLst>
                                        <p:tav tm="0">
                                          <p:val>
                                            <p:strVal val="ppt_y"/>
                                          </p:val>
                                        </p:tav>
                                        <p:tav tm="100000">
                                          <p:val>
                                            <p:strVal val="ppt_y"/>
                                          </p:val>
                                        </p:tav>
                                      </p:tavLst>
                                    </p:anim>
                                    <p:set>
                                      <p:cBhvr>
                                        <p:cTn id="99" dur="1" fill="hold">
                                          <p:stCondLst>
                                            <p:cond delay="2999"/>
                                          </p:stCondLst>
                                        </p:cTn>
                                        <p:tgtEl>
                                          <p:spTgt spid="10"/>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ppt_y"/>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ppt_y"/>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ppt_y"/>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 calcmode="lin" valueType="num">
                                      <p:cBhvr>
                                        <p:cTn id="138" dur="3000" fill="hold"/>
                                        <p:tgtEl>
                                          <p:spTgt spid="5"/>
                                        </p:tgtEl>
                                        <p:attrNameLst>
                                          <p:attrName>ppt_w</p:attrName>
                                        </p:attrNameLst>
                                      </p:cBhvr>
                                      <p:tavLst>
                                        <p:tav tm="0">
                                          <p:val>
                                            <p:fltVal val="0"/>
                                          </p:val>
                                        </p:tav>
                                        <p:tav tm="100000">
                                          <p:val>
                                            <p:strVal val="#ppt_w"/>
                                          </p:val>
                                        </p:tav>
                                      </p:tavLst>
                                    </p:anim>
                                    <p:anim calcmode="lin" valueType="num">
                                      <p:cBhvr>
                                        <p:cTn id="139" dur="3000" fill="hold"/>
                                        <p:tgtEl>
                                          <p:spTgt spid="5"/>
                                        </p:tgtEl>
                                        <p:attrNameLst>
                                          <p:attrName>ppt_h</p:attrName>
                                        </p:attrNameLst>
                                      </p:cBhvr>
                                      <p:tavLst>
                                        <p:tav tm="0">
                                          <p:val>
                                            <p:strVal val="#ppt_h"/>
                                          </p:val>
                                        </p:tav>
                                        <p:tav tm="100000">
                                          <p:val>
                                            <p:strVal val="#ppt_h"/>
                                          </p:val>
                                        </p:tav>
                                      </p:tavLst>
                                    </p:anim>
                                  </p:childTnLst>
                                </p:cTn>
                              </p:par>
                              <p:par>
                                <p:cTn id="140" presetID="5" presetClass="entr" presetSubtype="10" fill="hold"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checkerboard(across)">
                                      <p:cBhvr>
                                        <p:cTn id="142" dur="3000"/>
                                        <p:tgtEl>
                                          <p:spTgt spid="5"/>
                                        </p:tgtEl>
                                      </p:cBhvr>
                                    </p:animEffect>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20"/>
                                        </p:tgtEl>
                                        <p:attrNameLst>
                                          <p:attrName>style.visibility</p:attrName>
                                        </p:attrNameLst>
                                      </p:cBhvr>
                                      <p:to>
                                        <p:strVal val="visible"/>
                                      </p:to>
                                    </p:set>
                                    <p:animEffect transition="in" filter="fade">
                                      <p:cBhvr>
                                        <p:cTn id="146" dur="1000"/>
                                        <p:tgtEl>
                                          <p:spTgt spid="20"/>
                                        </p:tgtEl>
                                      </p:cBhvr>
                                    </p:animEffect>
                                    <p:anim calcmode="lin" valueType="num">
                                      <p:cBhvr>
                                        <p:cTn id="147" dur="1000" fill="hold"/>
                                        <p:tgtEl>
                                          <p:spTgt spid="20"/>
                                        </p:tgtEl>
                                        <p:attrNameLst>
                                          <p:attrName>ppt_x</p:attrName>
                                        </p:attrNameLst>
                                      </p:cBhvr>
                                      <p:tavLst>
                                        <p:tav tm="0">
                                          <p:val>
                                            <p:strVal val="#ppt_x-.1"/>
                                          </p:val>
                                        </p:tav>
                                        <p:tav tm="100000">
                                          <p:val>
                                            <p:strVal val="#ppt_x"/>
                                          </p:val>
                                        </p:tav>
                                      </p:tavLst>
                                    </p:anim>
                                    <p:anim calcmode="lin" valueType="num">
                                      <p:cBhvr>
                                        <p:cTn id="14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3" name="2 Combinar"/>
          <p:cNvSpPr/>
          <p:nvPr/>
        </p:nvSpPr>
        <p:spPr>
          <a:xfrm>
            <a:off x="0" y="0"/>
            <a:ext cx="9144000" cy="2571750"/>
          </a:xfrm>
          <a:prstGeom prst="flowChartMerge">
            <a:avLst/>
          </a:prstGeom>
          <a:solidFill>
            <a:schemeClr val="tx2">
              <a:lumMod val="75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ombinar"/>
          <p:cNvSpPr/>
          <p:nvPr/>
        </p:nvSpPr>
        <p:spPr>
          <a:xfrm flipV="1">
            <a:off x="0" y="2571750"/>
            <a:ext cx="9144000" cy="2571750"/>
          </a:xfrm>
          <a:prstGeom prst="flowChartMerge">
            <a:avLst/>
          </a:prstGeom>
          <a:solidFill>
            <a:schemeClr val="tx2">
              <a:lumMod val="75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ombinar"/>
          <p:cNvSpPr/>
          <p:nvPr/>
        </p:nvSpPr>
        <p:spPr>
          <a:xfrm rot="5400000">
            <a:off x="4286250" y="285750"/>
            <a:ext cx="5143500" cy="4572000"/>
          </a:xfrm>
          <a:prstGeom prst="flowChartMerge">
            <a:avLst/>
          </a:prstGeom>
          <a:solidFill>
            <a:schemeClr val="tx2">
              <a:lumMod val="75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rot="5400000" flipV="1">
            <a:off x="-285750" y="285750"/>
            <a:ext cx="5143500" cy="4572000"/>
          </a:xfrm>
          <a:prstGeom prst="flowChartMerge">
            <a:avLst/>
          </a:prstGeom>
          <a:solidFill>
            <a:schemeClr val="tx2">
              <a:lumMod val="75000"/>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1520"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gran protagonista de la tarde ha sido el rey Baltasar. Su majestad el rey Baltasar ha sido coronado por el alcalde José Luis Sanz y ha llegado, como de costumbre, con la cara pintada de negro y vestido de color verde. Sin embargo, su vestimenta tiene varios elementos distintivos inspirados en el traje de torero.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vortex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3"/>
                                        </p:tgtEl>
                                        <p:attrNameLst>
                                          <p:attrName>ppt_x</p:attrName>
                                        </p:attrNameLst>
                                      </p:cBhvr>
                                      <p:tavLst>
                                        <p:tav tm="0">
                                          <p:val>
                                            <p:strVal val="ppt_x"/>
                                          </p:val>
                                        </p:tav>
                                        <p:tav tm="100000">
                                          <p:val>
                                            <p:strVal val="ppt_x"/>
                                          </p:val>
                                        </p:tav>
                                      </p:tavLst>
                                    </p:anim>
                                    <p:anim calcmode="lin" valueType="num">
                                      <p:cBhvr additive="base">
                                        <p:cTn id="19" dur="5000"/>
                                        <p:tgtEl>
                                          <p:spTgt spid="3"/>
                                        </p:tgtEl>
                                        <p:attrNameLst>
                                          <p:attrName>ppt_y</p:attrName>
                                        </p:attrNameLst>
                                      </p:cBhvr>
                                      <p:tavLst>
                                        <p:tav tm="0">
                                          <p:val>
                                            <p:strVal val="ppt_y"/>
                                          </p:val>
                                        </p:tav>
                                        <p:tav tm="100000">
                                          <p:val>
                                            <p:strVal val="1+ppt_h/2"/>
                                          </p:val>
                                        </p:tav>
                                      </p:tavLst>
                                    </p:anim>
                                    <p:set>
                                      <p:cBhvr>
                                        <p:cTn id="20" dur="1" fill="hold">
                                          <p:stCondLst>
                                            <p:cond delay="4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0-ppt_w/2"/>
                                          </p:val>
                                        </p:tav>
                                      </p:tavLst>
                                    </p:anim>
                                    <p:anim calcmode="lin" valueType="num">
                                      <p:cBhvr additive="base">
                                        <p:cTn id="27" dur="5000"/>
                                        <p:tgtEl>
                                          <p:spTgt spid="5"/>
                                        </p:tgtEl>
                                        <p:attrNameLst>
                                          <p:attrName>ppt_y</p:attrName>
                                        </p:attrNameLst>
                                      </p:cBhvr>
                                      <p:tavLst>
                                        <p:tav tm="0">
                                          <p:val>
                                            <p:strVal val="ppt_y"/>
                                          </p:val>
                                        </p:tav>
                                        <p:tav tm="100000">
                                          <p:val>
                                            <p:strVal val="ppt_y"/>
                                          </p:val>
                                        </p:tav>
                                      </p:tavLst>
                                    </p:anim>
                                    <p:set>
                                      <p:cBhvr>
                                        <p:cTn id="28" dur="1" fill="hold">
                                          <p:stCondLst>
                                            <p:cond delay="4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par>
                                <p:cTn id="33" presetID="4" presetClass="entr" presetSubtype="32" fill="hold" nodeType="withEffect">
                                  <p:stCondLst>
                                    <p:cond delay="70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4000"/>
                                        <p:tgtEl>
                                          <p:spTgt spid="21506"/>
                                        </p:tgtEl>
                                      </p:cBhvr>
                                    </p:animEffect>
                                  </p:childTnLst>
                                </p:cTn>
                              </p:par>
                              <p:par>
                                <p:cTn id="36" presetID="23" presetClass="entr" presetSubtype="16" fill="hold" nodeType="withEffect">
                                  <p:stCondLst>
                                    <p:cond delay="70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4000" fill="hold"/>
                                        <p:tgtEl>
                                          <p:spTgt spid="21506"/>
                                        </p:tgtEl>
                                        <p:attrNameLst>
                                          <p:attrName>ppt_w</p:attrName>
                                        </p:attrNameLst>
                                      </p:cBhvr>
                                      <p:tavLst>
                                        <p:tav tm="0">
                                          <p:val>
                                            <p:fltVal val="0"/>
                                          </p:val>
                                        </p:tav>
                                        <p:tav tm="100000">
                                          <p:val>
                                            <p:strVal val="#ppt_w"/>
                                          </p:val>
                                        </p:tav>
                                      </p:tavLst>
                                    </p:anim>
                                    <p:anim calcmode="lin" valueType="num">
                                      <p:cBhvr>
                                        <p:cTn id="39" dur="4000" fill="hold"/>
                                        <p:tgtEl>
                                          <p:spTgt spid="21506"/>
                                        </p:tgtEl>
                                        <p:attrNameLst>
                                          <p:attrName>ppt_h</p:attrName>
                                        </p:attrNameLst>
                                      </p:cBhvr>
                                      <p:tavLst>
                                        <p:tav tm="0">
                                          <p:val>
                                            <p:fltVal val="0"/>
                                          </p:val>
                                        </p:tav>
                                        <p:tav tm="100000">
                                          <p:val>
                                            <p:strVal val="#ppt_h"/>
                                          </p:val>
                                        </p:tav>
                                      </p:tavLst>
                                    </p:anim>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02.jpg"/>
          <p:cNvPicPr>
            <a:picLocks noChangeAspect="1"/>
          </p:cNvPicPr>
          <p:nvPr/>
        </p:nvPicPr>
        <p:blipFill>
          <a:blip r:embed="rId2" cstate="print"/>
          <a:stretch>
            <a:fillRect/>
          </a:stretch>
        </p:blipFill>
        <p:spPr bwMode="auto">
          <a:xfrm>
            <a:off x="0" y="-596602"/>
            <a:ext cx="9144000" cy="6192688"/>
          </a:xfrm>
          <a:prstGeom prst="rect">
            <a:avLst/>
          </a:prstGeom>
          <a:noFill/>
          <a:ln w="9525">
            <a:noFill/>
            <a:miter lim="800000"/>
            <a:headEnd/>
            <a:tailEnd/>
          </a:ln>
        </p:spPr>
      </p:pic>
      <p:pic>
        <p:nvPicPr>
          <p:cNvPr id="3" name="2 Imagen" descr="Color 08.jpg"/>
          <p:cNvPicPr>
            <a:picLocks noChangeAspect="1"/>
          </p:cNvPicPr>
          <p:nvPr/>
        </p:nvPicPr>
        <p:blipFill>
          <a:blip r:embed="rId2" cstate="print"/>
          <a:stretch>
            <a:fillRect/>
          </a:stretch>
        </p:blipFill>
        <p:spPr bwMode="auto">
          <a:xfrm>
            <a:off x="0" y="-596602"/>
            <a:ext cx="9144000" cy="6192688"/>
          </a:xfrm>
          <a:prstGeom prst="rect">
            <a:avLst/>
          </a:prstGeom>
          <a:noFill/>
          <a:ln w="9525">
            <a:noFill/>
            <a:miter lim="800000"/>
            <a:headEnd/>
            <a:tailEnd/>
          </a:ln>
        </p:spPr>
      </p:pic>
      <p:sp>
        <p:nvSpPr>
          <p:cNvPr id="4" name="3 CuadroTexto"/>
          <p:cNvSpPr txBox="1"/>
          <p:nvPr/>
        </p:nvSpPr>
        <p:spPr>
          <a:xfrm>
            <a:off x="467544"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esto no ha sido del todo una sorpresa debido a que el empresario José Luis Cabeza Hernández, quien encarna el papel de Baltasar, ya había dicho que durante la cabalgata habría algunos guiños taurinos. El empresario, mejor conocido como José Luis del Serranito, es aficionado de los toros.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3"/>
                                        </p:tgtEl>
                                        <p:attrNameLst>
                                          <p:attrName>ppt_x</p:attrName>
                                        </p:attrNameLst>
                                      </p:cBhvr>
                                      <p:tavLst>
                                        <p:tav tm="0">
                                          <p:val>
                                            <p:strVal val="ppt_x"/>
                                          </p:val>
                                        </p:tav>
                                        <p:tav tm="100000">
                                          <p:val>
                                            <p:strVal val="1+ppt_w/2"/>
                                          </p:val>
                                        </p:tav>
                                      </p:tavLst>
                                    </p:anim>
                                    <p:anim calcmode="lin" valueType="num">
                                      <p:cBhvr additive="base">
                                        <p:cTn id="7" dur="4000"/>
                                        <p:tgtEl>
                                          <p:spTgt spid="3"/>
                                        </p:tgtEl>
                                        <p:attrNameLst>
                                          <p:attrName>ppt_y</p:attrName>
                                        </p:attrNameLst>
                                      </p:cBhvr>
                                      <p:tavLst>
                                        <p:tav tm="0">
                                          <p:val>
                                            <p:strVal val="ppt_y"/>
                                          </p:val>
                                        </p:tav>
                                        <p:tav tm="100000">
                                          <p:val>
                                            <p:strVal val="ppt_y"/>
                                          </p:val>
                                        </p:tav>
                                      </p:tavLst>
                                    </p:anim>
                                    <p:set>
                                      <p:cBhvr>
                                        <p:cTn id="8" dur="1" fill="hold">
                                          <p:stCondLst>
                                            <p:cond delay="3999"/>
                                          </p:stCondLst>
                                        </p:cTn>
                                        <p:tgtEl>
                                          <p:spTgt spid="3"/>
                                        </p:tgtEl>
                                        <p:attrNameLst>
                                          <p:attrName>style.visibility</p:attrName>
                                        </p:attrNameLst>
                                      </p:cBhvr>
                                      <p:to>
                                        <p:strVal val="hidden"/>
                                      </p:to>
                                    </p:set>
                                  </p:childTnLst>
                                </p:cTn>
                              </p:par>
                              <p:par>
                                <p:cTn id="9" presetID="16" presetClass="exit" presetSubtype="26" fill="hold" nodeType="withEffect">
                                  <p:stCondLst>
                                    <p:cond delay="0"/>
                                  </p:stCondLst>
                                  <p:childTnLst>
                                    <p:animEffect transition="out" filter="barn(inHorizont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4000" fill="hold"/>
                                        <p:tgtEl>
                                          <p:spTgt spid="2"/>
                                        </p:tgtEl>
                                        <p:attrNameLst>
                                          <p:attrName>ppt_x</p:attrName>
                                        </p:attrNameLst>
                                      </p:cBhvr>
                                      <p:tavLst>
                                        <p:tav tm="0">
                                          <p:val>
                                            <p:strVal val="1+#ppt_w/2"/>
                                          </p:val>
                                        </p:tav>
                                        <p:tav tm="100000">
                                          <p:val>
                                            <p:strVal val="#ppt_x"/>
                                          </p:val>
                                        </p:tav>
                                      </p:tavLst>
                                    </p:anim>
                                    <p:anim calcmode="lin" valueType="num">
                                      <p:cBhvr additive="base">
                                        <p:cTn id="15" dur="4000" fill="hold"/>
                                        <p:tgtEl>
                                          <p:spTgt spid="2"/>
                                        </p:tgtEl>
                                        <p:attrNameLst>
                                          <p:attrName>ppt_y</p:attrName>
                                        </p:attrNameLst>
                                      </p:cBhvr>
                                      <p:tavLst>
                                        <p:tav tm="0">
                                          <p:val>
                                            <p:strVal val="#ppt_y"/>
                                          </p:val>
                                        </p:tav>
                                        <p:tav tm="100000">
                                          <p:val>
                                            <p:strVal val="#ppt_y"/>
                                          </p:val>
                                        </p:tav>
                                      </p:tavLst>
                                    </p:anim>
                                  </p:childTnLst>
                                </p:cTn>
                              </p:par>
                              <p:par>
                                <p:cTn id="16" presetID="16" presetClass="entr" presetSubtype="2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Horizontal)">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468560" y="0"/>
            <a:ext cx="9612560" cy="5143500"/>
          </a:xfrm>
          <a:prstGeom prst="rect">
            <a:avLst/>
          </a:prstGeom>
          <a:noFill/>
          <a:ln w="9525">
            <a:noFill/>
            <a:miter lim="800000"/>
            <a:headEnd/>
            <a:tailEnd/>
          </a:ln>
        </p:spPr>
      </p:pic>
      <p:pic>
        <p:nvPicPr>
          <p:cNvPr id="5" name="4 Imagen" descr="27.jpg"/>
          <p:cNvPicPr>
            <a:picLocks noChangeAspect="1"/>
          </p:cNvPicPr>
          <p:nvPr/>
        </p:nvPicPr>
        <p:blipFill>
          <a:blip r:embed="rId2" cstate="print"/>
          <a:stretch>
            <a:fillRect/>
          </a:stretch>
        </p:blipFill>
        <p:spPr bwMode="auto">
          <a:xfrm>
            <a:off x="-468560" y="0"/>
            <a:ext cx="9612560" cy="5143500"/>
          </a:xfrm>
          <a:prstGeom prst="rect">
            <a:avLst/>
          </a:prstGeom>
          <a:noFill/>
          <a:ln w="9525">
            <a:noFill/>
            <a:miter lim="800000"/>
            <a:headEnd/>
            <a:tailEnd/>
          </a:ln>
        </p:spPr>
      </p:pic>
      <p:pic>
        <p:nvPicPr>
          <p:cNvPr id="6" name="5 Imagen" descr="27.jpg"/>
          <p:cNvPicPr>
            <a:picLocks noChangeAspect="1"/>
          </p:cNvPicPr>
          <p:nvPr/>
        </p:nvPicPr>
        <p:blipFill>
          <a:blip r:embed="rId2" cstate="print"/>
          <a:stretch>
            <a:fillRect/>
          </a:stretch>
        </p:blipFill>
        <p:spPr bwMode="auto">
          <a:xfrm>
            <a:off x="-468560" y="0"/>
            <a:ext cx="9612560" cy="5143500"/>
          </a:xfrm>
          <a:prstGeom prst="rect">
            <a:avLst/>
          </a:prstGeom>
          <a:noFill/>
          <a:ln w="9525">
            <a:noFill/>
            <a:miter lim="800000"/>
            <a:headEnd/>
            <a:tailEnd/>
          </a:ln>
        </p:spPr>
      </p:pic>
      <p:sp>
        <p:nvSpPr>
          <p:cNvPr id="7" name="6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Normalidad. Es la palabra que mejor define el transcurso del día de Reyes y sus vísperas en la capital hispalense, horas en las que por sus calles han discurrido hasta 224 carrozas de una treintena de cabalgatas de barrios y distritos.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wheel spokes="1"/>
      </p:transition>
    </mc:Choice>
    <mc:Fallback>
      <p:transition spd="slow" advTm="2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65735"/>
            <a:ext cx="9143999" cy="5309235"/>
          </a:xfrm>
          <a:prstGeom prst="rect">
            <a:avLst/>
          </a:prstGeom>
          <a:noFill/>
          <a:ln w="9525">
            <a:noFill/>
            <a:miter lim="800000"/>
            <a:headEnd/>
            <a:tailEnd/>
          </a:ln>
        </p:spPr>
      </p:pic>
      <p:sp>
        <p:nvSpPr>
          <p:cNvPr id="8" name="7 Paralelogramo"/>
          <p:cNvSpPr/>
          <p:nvPr/>
        </p:nvSpPr>
        <p:spPr>
          <a:xfrm>
            <a:off x="611188" y="2571750"/>
            <a:ext cx="3529012" cy="2571750"/>
          </a:xfrm>
          <a:prstGeom prst="parallelogram">
            <a:avLst>
              <a:gd name="adj" fmla="val 125854"/>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flipH="1">
            <a:off x="4140200" y="2716054"/>
            <a:ext cx="4319588" cy="2427446"/>
          </a:xfrm>
          <a:prstGeom prst="parallelogram">
            <a:avLst>
              <a:gd name="adj" fmla="val 162219"/>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787900" y="0"/>
            <a:ext cx="3671888" cy="2643188"/>
          </a:xfrm>
          <a:prstGeom prst="parallelogram">
            <a:avLst>
              <a:gd name="adj" fmla="val 126363"/>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0" y="0"/>
            <a:ext cx="4140200" cy="2571750"/>
          </a:xfrm>
          <a:prstGeom prst="parallelogram">
            <a:avLst>
              <a:gd name="adj" fmla="val 146460"/>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827088" y="0"/>
            <a:ext cx="3600450" cy="2356009"/>
          </a:xfrm>
          <a:prstGeom prst="parallelogram">
            <a:avLst>
              <a:gd name="adj" fmla="val 137622"/>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429126" y="0"/>
            <a:ext cx="3311525" cy="2356009"/>
          </a:xfrm>
          <a:prstGeom prst="parallelogram">
            <a:avLst>
              <a:gd name="adj" fmla="val 123839"/>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1403350" y="2716054"/>
            <a:ext cx="3168650" cy="2427446"/>
          </a:xfrm>
          <a:prstGeom prst="parallelogram">
            <a:avLst>
              <a:gd name="adj" fmla="val 118687"/>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4716464" y="2643188"/>
            <a:ext cx="4427537" cy="2500313"/>
          </a:xfrm>
          <a:prstGeom prst="parallelogram">
            <a:avLst>
              <a:gd name="adj" fmla="val 159606"/>
            </a:avLst>
          </a:prstGeom>
          <a:solidFill>
            <a:schemeClr val="tx2">
              <a:lumMod val="50000"/>
              <a:alpha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611560"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casi seis horas de recorrido, los Reyes Magos pasarán por los puntos más importantes de Sevilla. El Casco Antiguo, la Macarena, Triana o Los Remedios serán algunos de los distritos por donde pasarán las carrozas.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wheel spokes="1"/>
      </p:transition>
    </mc:Choice>
    <mc:Fallback>
      <p:transition spd="slow" advTm="3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Proceso"/>
          <p:cNvSpPr/>
          <p:nvPr/>
        </p:nvSpPr>
        <p:spPr>
          <a:xfrm>
            <a:off x="0" y="0"/>
            <a:ext cx="4572000" cy="2571750"/>
          </a:xfrm>
          <a:prstGeom prst="flowChartProcess">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4572000" y="0"/>
            <a:ext cx="4572000" cy="2571750"/>
          </a:xfrm>
          <a:prstGeom prst="flowChartProcess">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2571750"/>
            <a:ext cx="4572000" cy="2571750"/>
          </a:xfrm>
          <a:prstGeom prst="flowChartProcess">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4572000" y="2571750"/>
            <a:ext cx="4572000" cy="2571750"/>
          </a:xfrm>
          <a:prstGeom prst="flowChartProcess">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Irán acompañadas de música en directo, de la que se encargarán la Agrupación Musical Virgen de los Reyes, la Banda de Cornetas y Tambores Jesús Nazareno de Sevilla y la Agrupación Musical Santa María De La Esperanza, entre otras.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wheelReverse spokes="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5" presetClass="entr" presetSubtype="10"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checkerboard(across)">
                                      <p:cBhvr>
                                        <p:cTn id="19" dur="4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4000" fill="hold"/>
                                        <p:tgtEl>
                                          <p:spTgt spid="8195"/>
                                        </p:tgtEl>
                                        <p:attrNameLst>
                                          <p:attrName>ppt_w</p:attrName>
                                        </p:attrNameLst>
                                      </p:cBhvr>
                                      <p:tavLst>
                                        <p:tav tm="0">
                                          <p:val>
                                            <p:strVal val="4/3*#ppt_w"/>
                                          </p:val>
                                        </p:tav>
                                        <p:tav tm="100000">
                                          <p:val>
                                            <p:strVal val="#ppt_w"/>
                                          </p:val>
                                        </p:tav>
                                      </p:tavLst>
                                    </p:anim>
                                    <p:anim calcmode="lin" valueType="num">
                                      <p:cBhvr>
                                        <p:cTn id="23" dur="4000" fill="hold"/>
                                        <p:tgtEl>
                                          <p:spTgt spid="8195"/>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539552"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total se repartirán unos 100.000 kilos de caramelos, además de </a:t>
            </a:r>
            <a:r>
              <a:rPr lang="es-ES" b="1" i="1" dirty="0" smtClean="0">
                <a:effectLst>
                  <a:glow rad="101600">
                    <a:srgbClr val="C00000">
                      <a:alpha val="60000"/>
                    </a:srgbClr>
                  </a:glow>
                  <a:outerShdw blurRad="38100" dist="38100" dir="2700000" algn="tl">
                    <a:srgbClr val="000000">
                      <a:alpha val="43137"/>
                    </a:srgbClr>
                  </a:outerShdw>
                </a:effectLst>
              </a:rPr>
              <a:t>1.500 kilos de mojama</a:t>
            </a:r>
            <a:r>
              <a:rPr lang="es-ES" i="1" dirty="0" smtClean="0">
                <a:effectLst>
                  <a:glow rad="101600">
                    <a:srgbClr val="C00000">
                      <a:alpha val="60000"/>
                    </a:srgbClr>
                  </a:glow>
                  <a:outerShdw blurRad="38100" dist="38100" dir="2700000" algn="tl">
                    <a:srgbClr val="000000">
                      <a:alpha val="43137"/>
                    </a:srgbClr>
                  </a:outerShdw>
                </a:effectLst>
              </a:rPr>
              <a:t>, en envases de 15 gramos cada uno para evitar accidentes, con el fin de promover el consumo de pescado entre los niños.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wheelReverse spokes="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4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Proceso"/>
          <p:cNvSpPr/>
          <p:nvPr/>
        </p:nvSpPr>
        <p:spPr>
          <a:xfrm>
            <a:off x="0" y="0"/>
            <a:ext cx="9144000" cy="5143500"/>
          </a:xfrm>
          <a:prstGeom prst="flowChartProcess">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ha comentado el Ayuntamiento de Sevilla, más de 550 calles de la ciudad se han visto afectadas por estos desfiles de la ilusión, pero en todo momento ha destacado la normalidad.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wedge/>
      </p:transition>
    </mc:Choice>
    <mc:Fallback>
      <p:transition spd="slow" advTm="2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par>
                                <p:cTn id="12" presetID="21" presetClass="exit" presetSubtype="4" fill="hold" grpId="0" nodeType="withEffect">
                                  <p:stCondLst>
                                    <p:cond delay="0"/>
                                  </p:stCondLst>
                                  <p:childTnLst>
                                    <p:animEffect transition="out" filter="wheel(4)">
                                      <p:cBhvr>
                                        <p:cTn id="13" dur="4000"/>
                                        <p:tgtEl>
                                          <p:spTgt spid="6"/>
                                        </p:tgtEl>
                                      </p:cBhvr>
                                    </p:animEffect>
                                    <p:set>
                                      <p:cBhvr>
                                        <p:cTn id="14" dur="1" fill="hold">
                                          <p:stCondLst>
                                            <p:cond delay="3999"/>
                                          </p:stCondLst>
                                        </p:cTn>
                                        <p:tgtEl>
                                          <p:spTgt spid="6"/>
                                        </p:tgtEl>
                                        <p:attrNameLst>
                                          <p:attrName>style.visibility</p:attrName>
                                        </p:attrNameLst>
                                      </p:cBhvr>
                                      <p:to>
                                        <p:strVal val="hidden"/>
                                      </p:to>
                                    </p:set>
                                  </p:childTnLst>
                                </p:cTn>
                              </p:par>
                              <p:par>
                                <p:cTn id="15" presetID="21" presetClass="entr" presetSubtype="2" fill="hold" nodeType="withEffect">
                                  <p:stCondLst>
                                    <p:cond delay="0"/>
                                  </p:stCondLst>
                                  <p:childTnLst>
                                    <p:set>
                                      <p:cBhvr>
                                        <p:cTn id="16" dur="1" fill="hold">
                                          <p:stCondLst>
                                            <p:cond delay="0"/>
                                          </p:stCondLst>
                                        </p:cTn>
                                        <p:tgtEl>
                                          <p:spTgt spid="34818"/>
                                        </p:tgtEl>
                                        <p:attrNameLst>
                                          <p:attrName>style.visibility</p:attrName>
                                        </p:attrNameLst>
                                      </p:cBhvr>
                                      <p:to>
                                        <p:strVal val="visible"/>
                                      </p:to>
                                    </p:set>
                                    <p:animEffect transition="in" filter="wheel(2)">
                                      <p:cBhvr>
                                        <p:cTn id="17" dur="4000"/>
                                        <p:tgtEl>
                                          <p:spTgt spid="34818"/>
                                        </p:tgtEl>
                                      </p:cBhvr>
                                    </p:animEffect>
                                  </p:childTnLst>
                                </p:cTn>
                              </p:par>
                              <p:par>
                                <p:cTn id="18" presetID="23" presetClass="entr" presetSubtype="288" fill="hold" nodeType="withEffect">
                                  <p:stCondLst>
                                    <p:cond delay="0"/>
                                  </p:stCondLst>
                                  <p:childTnLst>
                                    <p:set>
                                      <p:cBhvr>
                                        <p:cTn id="19" dur="1" fill="hold">
                                          <p:stCondLst>
                                            <p:cond delay="0"/>
                                          </p:stCondLst>
                                        </p:cTn>
                                        <p:tgtEl>
                                          <p:spTgt spid="34818"/>
                                        </p:tgtEl>
                                        <p:attrNameLst>
                                          <p:attrName>style.visibility</p:attrName>
                                        </p:attrNameLst>
                                      </p:cBhvr>
                                      <p:to>
                                        <p:strVal val="visible"/>
                                      </p:to>
                                    </p:set>
                                    <p:anim calcmode="lin" valueType="num">
                                      <p:cBhvr>
                                        <p:cTn id="20" dur="5000" fill="hold"/>
                                        <p:tgtEl>
                                          <p:spTgt spid="34818"/>
                                        </p:tgtEl>
                                        <p:attrNameLst>
                                          <p:attrName>ppt_w</p:attrName>
                                        </p:attrNameLst>
                                      </p:cBhvr>
                                      <p:tavLst>
                                        <p:tav tm="0">
                                          <p:val>
                                            <p:strVal val="4/3*#ppt_w"/>
                                          </p:val>
                                        </p:tav>
                                        <p:tav tm="100000">
                                          <p:val>
                                            <p:strVal val="#ppt_w"/>
                                          </p:val>
                                        </p:tav>
                                      </p:tavLst>
                                    </p:anim>
                                    <p:anim calcmode="lin" valueType="num">
                                      <p:cBhvr>
                                        <p:cTn id="21" dur="5000" fill="hold"/>
                                        <p:tgtEl>
                                          <p:spTgt spid="34818"/>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10583"/>
            <a:ext cx="9144000" cy="5122333"/>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10583"/>
            <a:ext cx="9144000" cy="5122333"/>
          </a:xfrm>
          <a:prstGeom prst="rect">
            <a:avLst/>
          </a:prstGeom>
          <a:noFill/>
          <a:ln w="9525">
            <a:noFill/>
            <a:miter lim="800000"/>
            <a:headEnd/>
            <a:tailEnd/>
          </a:ln>
        </p:spPr>
      </p:pic>
      <p:sp>
        <p:nvSpPr>
          <p:cNvPr id="5" name="4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ilusión se refleja en la cara de los niños y de los más mayores que se agolpan en la calle de Palos de la Frontera. En el interior del Rectorado se respira un ambiente festivo y deseoso. Los beduinos ultiman sus detalles, algunos terminan de comer apresuradamente sus bocadillos.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2000">
        <p15:prstTrans prst="peelOff"/>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4000"/>
                                        <p:tgtEl>
                                          <p:spTgt spid="3"/>
                                        </p:tgtEl>
                                        <p:attrNameLst>
                                          <p:attrName>ppt_w</p:attrName>
                                        </p:attrNameLst>
                                      </p:cBhvr>
                                      <p:tavLst>
                                        <p:tav tm="0">
                                          <p:val>
                                            <p:strVal val="ppt_w"/>
                                          </p:val>
                                        </p:tav>
                                        <p:tav tm="100000">
                                          <p:val>
                                            <p:strVal val="ppt_w+.3"/>
                                          </p:val>
                                        </p:tav>
                                      </p:tavLst>
                                    </p:anim>
                                    <p:anim calcmode="lin" valueType="num">
                                      <p:cBhvr>
                                        <p:cTn id="11" dur="4000"/>
                                        <p:tgtEl>
                                          <p:spTgt spid="3"/>
                                        </p:tgtEl>
                                        <p:attrNameLst>
                                          <p:attrName>ppt_h</p:attrName>
                                        </p:attrNameLst>
                                      </p:cBhvr>
                                      <p:tavLst>
                                        <p:tav tm="0">
                                          <p:val>
                                            <p:strVal val="ppt_h"/>
                                          </p:val>
                                        </p:tav>
                                        <p:tav tm="100000">
                                          <p:val>
                                            <p:strVal val="ppt_h"/>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395536"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que otros retocan el betún de sus rostros o realizan las últimas llamadas antes de cruzar la salida con la Cabalgata. En el exterior, se colocan las 33 carrozas que conforman la Cabalgata, el cortejo más grande de España recorriendo todo el perímetro de la Universidad sevillana.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blinds dir="vert"/>
      </p:transition>
    </mc:Choice>
    <mc:Fallback>
      <p:transition spd="slow" advTm="3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2"/>
                                          </p:val>
                                        </p:tav>
                                      </p:tavLst>
                                    </p:anim>
                                    <p:anim calcmode="lin" valueType="num">
                                      <p:cBhvr>
                                        <p:cTn id="11" dur="4000"/>
                                        <p:tgtEl>
                                          <p:spTgt spid="3"/>
                                        </p:tgtEl>
                                        <p:attrNameLst>
                                          <p:attrName>ppt_y</p:attrName>
                                        </p:attrNameLst>
                                      </p:cBhvr>
                                      <p:tavLst>
                                        <p:tav tm="0">
                                          <p:val>
                                            <p:strVal val="ppt_y"/>
                                          </p:val>
                                        </p:tav>
                                        <p:tav tm="100000">
                                          <p:val>
                                            <p:strVal val="ppt_y"/>
                                          </p:val>
                                        </p:tav>
                                      </p:tavLst>
                                    </p:anim>
                                    <p:animEffect transition="out" filter="fade">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anim calcmode="lin" valueType="num">
                                      <p:cBhvr>
                                        <p:cTn id="21" dur="4000" fill="hold"/>
                                        <p:tgtEl>
                                          <p:spTgt spid="2"/>
                                        </p:tgtEl>
                                        <p:attrNameLst>
                                          <p:attrName>ppt_x</p:attrName>
                                        </p:attrNameLst>
                                      </p:cBhvr>
                                      <p:tavLst>
                                        <p:tav tm="0">
                                          <p:val>
                                            <p:strVal val="#ppt_x"/>
                                          </p:val>
                                        </p:tav>
                                        <p:tav tm="100000">
                                          <p:val>
                                            <p:strVal val="#ppt_x"/>
                                          </p:val>
                                        </p:tav>
                                      </p:tavLst>
                                    </p:anim>
                                    <p:anim calcmode="lin" valueType="num">
                                      <p:cBhvr>
                                        <p:cTn id="22" dur="4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0" y="-380578"/>
            <a:ext cx="9144000" cy="5904656"/>
          </a:xfrm>
          <a:prstGeom prst="rect">
            <a:avLst/>
          </a:prstGeom>
          <a:noFill/>
          <a:ln w="9525">
            <a:noFill/>
            <a:miter lim="800000"/>
            <a:headEnd/>
            <a:tailEnd/>
          </a:ln>
        </p:spPr>
      </p:pic>
      <p:pic>
        <p:nvPicPr>
          <p:cNvPr id="5" name="4 Imagen" descr="453581.jpg"/>
          <p:cNvPicPr>
            <a:picLocks noChangeAspect="1"/>
          </p:cNvPicPr>
          <p:nvPr/>
        </p:nvPicPr>
        <p:blipFill>
          <a:blip r:embed="rId2" cstate="print"/>
          <a:stretch>
            <a:fillRect/>
          </a:stretch>
        </p:blipFill>
        <p:spPr bwMode="auto">
          <a:xfrm>
            <a:off x="0" y="-380578"/>
            <a:ext cx="9144000" cy="5904656"/>
          </a:xfrm>
          <a:prstGeom prst="rect">
            <a:avLst/>
          </a:prstGeom>
          <a:noFill/>
          <a:ln w="9525">
            <a:noFill/>
            <a:miter lim="800000"/>
            <a:headEnd/>
            <a:tailEnd/>
          </a:ln>
        </p:spPr>
      </p:pic>
      <p:pic>
        <p:nvPicPr>
          <p:cNvPr id="6" name="5 Imagen" descr="453581.jpg"/>
          <p:cNvPicPr>
            <a:picLocks noChangeAspect="1"/>
          </p:cNvPicPr>
          <p:nvPr/>
        </p:nvPicPr>
        <p:blipFill>
          <a:blip r:embed="rId2" cstate="print"/>
          <a:stretch>
            <a:fillRect/>
          </a:stretch>
        </p:blipFill>
        <p:spPr bwMode="auto">
          <a:xfrm>
            <a:off x="0" y="-380578"/>
            <a:ext cx="9144000" cy="5904656"/>
          </a:xfrm>
          <a:prstGeom prst="rect">
            <a:avLst/>
          </a:prstGeom>
          <a:noFill/>
          <a:ln w="9525">
            <a:noFill/>
            <a:miter lim="800000"/>
            <a:headEnd/>
            <a:tailEnd/>
          </a:ln>
        </p:spPr>
      </p:pic>
      <p:sp>
        <p:nvSpPr>
          <p:cNvPr id="7" name="6 CuadroTexto"/>
          <p:cNvSpPr txBox="1"/>
          <p:nvPr/>
        </p:nvSpPr>
        <p:spPr>
          <a:xfrm>
            <a:off x="467544" y="401191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comitiva ha llenado la ciudad de alegría, con la sensación en algunos tramos que iba excesivamente 'ligera'. El problema de verdad es el de todos los años, el 'detallito menor' de que muchos niños no ven porque los adultos no se apartan.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blinds dir="vert"/>
      </p:transition>
    </mc:Choice>
    <mc:Fallback>
      <p:transition spd="slow" advTm="2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40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2.jpg"/>
          <p:cNvPicPr>
            <a:picLocks noChangeAspect="1"/>
          </p:cNvPicPr>
          <p:nvPr/>
        </p:nvPicPr>
        <p:blipFill>
          <a:blip r:embed="rId3" cstate="print"/>
          <a:stretch>
            <a:fillRect/>
          </a:stretch>
        </p:blipFill>
        <p:spPr bwMode="auto">
          <a:xfrm>
            <a:off x="0" y="-308570"/>
            <a:ext cx="9144000" cy="5832648"/>
          </a:xfrm>
          <a:prstGeom prst="rect">
            <a:avLst/>
          </a:prstGeom>
          <a:noFill/>
          <a:ln w="9525">
            <a:noFill/>
            <a:miter lim="800000"/>
            <a:headEnd/>
            <a:tailEnd/>
          </a:ln>
        </p:spPr>
      </p:pic>
      <p:sp>
        <p:nvSpPr>
          <p:cNvPr id="7" name="6 Franja diagonal"/>
          <p:cNvSpPr/>
          <p:nvPr/>
        </p:nvSpPr>
        <p:spPr>
          <a:xfrm flipH="1">
            <a:off x="0" y="0"/>
            <a:ext cx="4572000" cy="3108960"/>
          </a:xfrm>
          <a:prstGeom prst="diagStripe">
            <a:avLst>
              <a:gd name="adj" fmla="val 84171"/>
            </a:avLst>
          </a:prstGeom>
          <a:solidFill>
            <a:schemeClr val="accent3">
              <a:lumMod val="50000"/>
              <a:alpha val="60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8" name="7 Franja diagonal"/>
          <p:cNvSpPr/>
          <p:nvPr/>
        </p:nvSpPr>
        <p:spPr>
          <a:xfrm flipH="1">
            <a:off x="0" y="802958"/>
            <a:ext cx="4572000" cy="3108960"/>
          </a:xfrm>
          <a:prstGeom prst="diagStripe">
            <a:avLst>
              <a:gd name="adj" fmla="val 84171"/>
            </a:avLst>
          </a:prstGeom>
          <a:solidFill>
            <a:schemeClr val="accent3">
              <a:lumMod val="50000"/>
              <a:alpha val="60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9" name="8 Franja diagonal"/>
          <p:cNvSpPr/>
          <p:nvPr/>
        </p:nvSpPr>
        <p:spPr>
          <a:xfrm flipH="1">
            <a:off x="0" y="1768793"/>
            <a:ext cx="4572000" cy="3106103"/>
          </a:xfrm>
          <a:prstGeom prst="diagStripe">
            <a:avLst>
              <a:gd name="adj" fmla="val 84171"/>
            </a:avLst>
          </a:prstGeom>
          <a:solidFill>
            <a:schemeClr val="accent3">
              <a:lumMod val="50000"/>
              <a:alpha val="60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0" name="9 Franja diagonal"/>
          <p:cNvSpPr/>
          <p:nvPr/>
        </p:nvSpPr>
        <p:spPr>
          <a:xfrm>
            <a:off x="4497388" y="0"/>
            <a:ext cx="4646612" cy="3108960"/>
          </a:xfrm>
          <a:prstGeom prst="diagStripe">
            <a:avLst>
              <a:gd name="adj" fmla="val 84171"/>
            </a:avLst>
          </a:prstGeom>
          <a:solidFill>
            <a:schemeClr val="accent3">
              <a:lumMod val="50000"/>
              <a:alpha val="60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1" name="10 Franja diagonal"/>
          <p:cNvSpPr/>
          <p:nvPr/>
        </p:nvSpPr>
        <p:spPr>
          <a:xfrm>
            <a:off x="4572000" y="857250"/>
            <a:ext cx="4572000" cy="3106103"/>
          </a:xfrm>
          <a:prstGeom prst="diagStripe">
            <a:avLst>
              <a:gd name="adj" fmla="val 84171"/>
            </a:avLst>
          </a:prstGeom>
          <a:solidFill>
            <a:schemeClr val="accent3">
              <a:lumMod val="50000"/>
              <a:alpha val="60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2" name="11 Franja diagonal"/>
          <p:cNvSpPr/>
          <p:nvPr/>
        </p:nvSpPr>
        <p:spPr>
          <a:xfrm>
            <a:off x="4572000" y="1714500"/>
            <a:ext cx="4572000" cy="3106103"/>
          </a:xfrm>
          <a:prstGeom prst="diagStripe">
            <a:avLst>
              <a:gd name="adj" fmla="val 84171"/>
            </a:avLst>
          </a:prstGeom>
          <a:solidFill>
            <a:schemeClr val="accent3">
              <a:lumMod val="50000"/>
              <a:alpha val="60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pitchFamily="34" charset="0"/>
            </a:endParaRPr>
          </a:p>
        </p:txBody>
      </p:sp>
      <p:sp>
        <p:nvSpPr>
          <p:cNvPr id="13" name="12 CuadroTexto"/>
          <p:cNvSpPr txBox="1"/>
          <p:nvPr/>
        </p:nvSpPr>
        <p:spPr>
          <a:xfrm>
            <a:off x="323528" y="401191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gran cabalgata de Reyes Magos de Sevilla ha llenado la ciudad de alegría un año más, en la que se ha podido ver calles repletas y mucha ilusión de los pequeños y los mayores. Una cabalgata que empezaba con imágenes especiales.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p:transition>
    </mc:Choice>
    <mc:Fallback>
      <p:transition spd="slow" advTm="2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8"/>
                                        </p:tgtEl>
                                        <p:attrNameLst>
                                          <p:attrName>ppt_x</p:attrName>
                                        </p:attrNameLst>
                                      </p:cBhvr>
                                      <p:tavLst>
                                        <p:tav tm="0">
                                          <p:val>
                                            <p:strVal val="ppt_x"/>
                                          </p:val>
                                        </p:tav>
                                        <p:tav tm="100000">
                                          <p:val>
                                            <p:strVal val="ppt_x-ppt_w/2"/>
                                          </p:val>
                                        </p:tav>
                                      </p:tavLst>
                                    </p:anim>
                                    <p:anim calcmode="lin" valueType="num">
                                      <p:cBhvr>
                                        <p:cTn id="13" dur="4000"/>
                                        <p:tgtEl>
                                          <p:spTgt spid="8"/>
                                        </p:tgtEl>
                                        <p:attrNameLst>
                                          <p:attrName>ppt_y</p:attrName>
                                        </p:attrNameLst>
                                      </p:cBhvr>
                                      <p:tavLst>
                                        <p:tav tm="0">
                                          <p:val>
                                            <p:strVal val="ppt_y"/>
                                          </p:val>
                                        </p:tav>
                                        <p:tav tm="100000">
                                          <p:val>
                                            <p:strVal val="ppt_y"/>
                                          </p:val>
                                        </p:tav>
                                      </p:tavLst>
                                    </p:anim>
                                    <p:anim calcmode="lin" valueType="num">
                                      <p:cBhvr>
                                        <p:cTn id="14" dur="4000"/>
                                        <p:tgtEl>
                                          <p:spTgt spid="8"/>
                                        </p:tgtEl>
                                        <p:attrNameLst>
                                          <p:attrName>ppt_w</p:attrName>
                                        </p:attrNameLst>
                                      </p:cBhvr>
                                      <p:tavLst>
                                        <p:tav tm="0">
                                          <p:val>
                                            <p:strVal val="ppt_w"/>
                                          </p:val>
                                        </p:tav>
                                        <p:tav tm="100000">
                                          <p:val>
                                            <p:fltVal val="0"/>
                                          </p:val>
                                        </p:tav>
                                      </p:tavLst>
                                    </p:anim>
                                    <p:anim calcmode="lin" valueType="num">
                                      <p:cBhvr>
                                        <p:cTn id="15" dur="4000"/>
                                        <p:tgtEl>
                                          <p:spTgt spid="8"/>
                                        </p:tgtEl>
                                        <p:attrNameLst>
                                          <p:attrName>ppt_h</p:attrName>
                                        </p:attrNameLst>
                                      </p:cBhvr>
                                      <p:tavLst>
                                        <p:tav tm="0">
                                          <p:val>
                                            <p:strVal val="ppt_h"/>
                                          </p:val>
                                        </p:tav>
                                        <p:tav tm="100000">
                                          <p:val>
                                            <p:strVal val="ppt_h"/>
                                          </p:val>
                                        </p:tav>
                                      </p:tavLst>
                                    </p:anim>
                                    <p:set>
                                      <p:cBhvr>
                                        <p:cTn id="16" dur="1" fill="hold">
                                          <p:stCondLst>
                                            <p:cond delay="3999"/>
                                          </p:stCondLst>
                                        </p:cTn>
                                        <p:tgtEl>
                                          <p:spTgt spid="8"/>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9"/>
                                        </p:tgtEl>
                                        <p:attrNameLst>
                                          <p:attrName>ppt_x</p:attrName>
                                        </p:attrNameLst>
                                      </p:cBhvr>
                                      <p:tavLst>
                                        <p:tav tm="0">
                                          <p:val>
                                            <p:strVal val="ppt_x"/>
                                          </p:val>
                                        </p:tav>
                                        <p:tav tm="100000">
                                          <p:val>
                                            <p:strVal val="ppt_x-ppt_w/2"/>
                                          </p:val>
                                        </p:tav>
                                      </p:tavLst>
                                    </p:anim>
                                    <p:anim calcmode="lin" valueType="num">
                                      <p:cBhvr>
                                        <p:cTn id="19" dur="4000"/>
                                        <p:tgtEl>
                                          <p:spTgt spid="9"/>
                                        </p:tgtEl>
                                        <p:attrNameLst>
                                          <p:attrName>ppt_y</p:attrName>
                                        </p:attrNameLst>
                                      </p:cBhvr>
                                      <p:tavLst>
                                        <p:tav tm="0">
                                          <p:val>
                                            <p:strVal val="ppt_y"/>
                                          </p:val>
                                        </p:tav>
                                        <p:tav tm="100000">
                                          <p:val>
                                            <p:strVal val="ppt_y"/>
                                          </p:val>
                                        </p:tav>
                                      </p:tavLst>
                                    </p:anim>
                                    <p:anim calcmode="lin" valueType="num">
                                      <p:cBhvr>
                                        <p:cTn id="20" dur="4000"/>
                                        <p:tgtEl>
                                          <p:spTgt spid="9"/>
                                        </p:tgtEl>
                                        <p:attrNameLst>
                                          <p:attrName>ppt_w</p:attrName>
                                        </p:attrNameLst>
                                      </p:cBhvr>
                                      <p:tavLst>
                                        <p:tav tm="0">
                                          <p:val>
                                            <p:strVal val="ppt_w"/>
                                          </p:val>
                                        </p:tav>
                                        <p:tav tm="100000">
                                          <p:val>
                                            <p:fltVal val="0"/>
                                          </p:val>
                                        </p:tav>
                                      </p:tavLst>
                                    </p:anim>
                                    <p:anim calcmode="lin" valueType="num">
                                      <p:cBhvr>
                                        <p:cTn id="21" dur="4000"/>
                                        <p:tgtEl>
                                          <p:spTgt spid="9"/>
                                        </p:tgtEl>
                                        <p:attrNameLst>
                                          <p:attrName>ppt_h</p:attrName>
                                        </p:attrNameLst>
                                      </p:cBhvr>
                                      <p:tavLst>
                                        <p:tav tm="0">
                                          <p:val>
                                            <p:strVal val="ppt_h"/>
                                          </p:val>
                                        </p:tav>
                                        <p:tav tm="100000">
                                          <p:val>
                                            <p:strVal val="ppt_h"/>
                                          </p:val>
                                        </p:tav>
                                      </p:tavLst>
                                    </p:anim>
                                    <p:set>
                                      <p:cBhvr>
                                        <p:cTn id="22" dur="1" fill="hold">
                                          <p:stCondLst>
                                            <p:cond delay="3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0"/>
                                        </p:tgtEl>
                                        <p:attrNameLst>
                                          <p:attrName>ppt_x</p:attrName>
                                        </p:attrNameLst>
                                      </p:cBhvr>
                                      <p:tavLst>
                                        <p:tav tm="0">
                                          <p:val>
                                            <p:strVal val="ppt_x"/>
                                          </p:val>
                                        </p:tav>
                                        <p:tav tm="100000">
                                          <p:val>
                                            <p:strVal val="ppt_x+ppt_w/2"/>
                                          </p:val>
                                        </p:tav>
                                      </p:tavLst>
                                    </p:anim>
                                    <p:anim calcmode="lin" valueType="num">
                                      <p:cBhvr>
                                        <p:cTn id="25" dur="4000"/>
                                        <p:tgtEl>
                                          <p:spTgt spid="10"/>
                                        </p:tgtEl>
                                        <p:attrNameLst>
                                          <p:attrName>ppt_y</p:attrName>
                                        </p:attrNameLst>
                                      </p:cBhvr>
                                      <p:tavLst>
                                        <p:tav tm="0">
                                          <p:val>
                                            <p:strVal val="ppt_y"/>
                                          </p:val>
                                        </p:tav>
                                        <p:tav tm="100000">
                                          <p:val>
                                            <p:strVal val="ppt_y"/>
                                          </p:val>
                                        </p:tav>
                                      </p:tavLst>
                                    </p:anim>
                                    <p:anim calcmode="lin" valueType="num">
                                      <p:cBhvr>
                                        <p:cTn id="26" dur="4000"/>
                                        <p:tgtEl>
                                          <p:spTgt spid="10"/>
                                        </p:tgtEl>
                                        <p:attrNameLst>
                                          <p:attrName>ppt_w</p:attrName>
                                        </p:attrNameLst>
                                      </p:cBhvr>
                                      <p:tavLst>
                                        <p:tav tm="0">
                                          <p:val>
                                            <p:strVal val="ppt_w"/>
                                          </p:val>
                                        </p:tav>
                                        <p:tav tm="100000">
                                          <p:val>
                                            <p:fltVal val="0"/>
                                          </p:val>
                                        </p:tav>
                                      </p:tavLst>
                                    </p:anim>
                                    <p:anim calcmode="lin" valueType="num">
                                      <p:cBhvr>
                                        <p:cTn id="27" dur="4000"/>
                                        <p:tgtEl>
                                          <p:spTgt spid="10"/>
                                        </p:tgtEl>
                                        <p:attrNameLst>
                                          <p:attrName>ppt_h</p:attrName>
                                        </p:attrNameLst>
                                      </p:cBhvr>
                                      <p:tavLst>
                                        <p:tav tm="0">
                                          <p:val>
                                            <p:strVal val="ppt_h"/>
                                          </p:val>
                                        </p:tav>
                                        <p:tav tm="100000">
                                          <p:val>
                                            <p:strVal val="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4000"/>
                                        <p:tgtEl>
                                          <p:spTgt spid="11"/>
                                        </p:tgtEl>
                                        <p:attrNameLst>
                                          <p:attrName>ppt_x</p:attrName>
                                        </p:attrNameLst>
                                      </p:cBhvr>
                                      <p:tavLst>
                                        <p:tav tm="0">
                                          <p:val>
                                            <p:strVal val="ppt_x"/>
                                          </p:val>
                                        </p:tav>
                                        <p:tav tm="100000">
                                          <p:val>
                                            <p:strVal val="ppt_x+ppt_w/2"/>
                                          </p:val>
                                        </p:tav>
                                      </p:tavLst>
                                    </p:anim>
                                    <p:anim calcmode="lin" valueType="num">
                                      <p:cBhvr>
                                        <p:cTn id="31" dur="4000"/>
                                        <p:tgtEl>
                                          <p:spTgt spid="11"/>
                                        </p:tgtEl>
                                        <p:attrNameLst>
                                          <p:attrName>ppt_y</p:attrName>
                                        </p:attrNameLst>
                                      </p:cBhvr>
                                      <p:tavLst>
                                        <p:tav tm="0">
                                          <p:val>
                                            <p:strVal val="ppt_y"/>
                                          </p:val>
                                        </p:tav>
                                        <p:tav tm="100000">
                                          <p:val>
                                            <p:strVal val="ppt_y"/>
                                          </p:val>
                                        </p:tav>
                                      </p:tavLst>
                                    </p:anim>
                                    <p:anim calcmode="lin" valueType="num">
                                      <p:cBhvr>
                                        <p:cTn id="32" dur="4000"/>
                                        <p:tgtEl>
                                          <p:spTgt spid="11"/>
                                        </p:tgtEl>
                                        <p:attrNameLst>
                                          <p:attrName>ppt_w</p:attrName>
                                        </p:attrNameLst>
                                      </p:cBhvr>
                                      <p:tavLst>
                                        <p:tav tm="0">
                                          <p:val>
                                            <p:strVal val="ppt_w"/>
                                          </p:val>
                                        </p:tav>
                                        <p:tav tm="100000">
                                          <p:val>
                                            <p:fltVal val="0"/>
                                          </p:val>
                                        </p:tav>
                                      </p:tavLst>
                                    </p:anim>
                                    <p:anim calcmode="lin" valueType="num">
                                      <p:cBhvr>
                                        <p:cTn id="33" dur="4000"/>
                                        <p:tgtEl>
                                          <p:spTgt spid="11"/>
                                        </p:tgtEl>
                                        <p:attrNameLst>
                                          <p:attrName>ppt_h</p:attrName>
                                        </p:attrNameLst>
                                      </p:cBhvr>
                                      <p:tavLst>
                                        <p:tav tm="0">
                                          <p:val>
                                            <p:strVal val="ppt_h"/>
                                          </p:val>
                                        </p:tav>
                                        <p:tav tm="100000">
                                          <p:val>
                                            <p:strVal val="ppt_h"/>
                                          </p:val>
                                        </p:tav>
                                      </p:tavLst>
                                    </p:anim>
                                    <p:set>
                                      <p:cBhvr>
                                        <p:cTn id="34" dur="1" fill="hold">
                                          <p:stCondLst>
                                            <p:cond delay="3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12"/>
                                        </p:tgtEl>
                                        <p:attrNameLst>
                                          <p:attrName>ppt_x</p:attrName>
                                        </p:attrNameLst>
                                      </p:cBhvr>
                                      <p:tavLst>
                                        <p:tav tm="0">
                                          <p:val>
                                            <p:strVal val="ppt_x"/>
                                          </p:val>
                                        </p:tav>
                                        <p:tav tm="100000">
                                          <p:val>
                                            <p:strVal val="ppt_x+ppt_w/2"/>
                                          </p:val>
                                        </p:tav>
                                      </p:tavLst>
                                    </p:anim>
                                    <p:anim calcmode="lin" valueType="num">
                                      <p:cBhvr>
                                        <p:cTn id="37" dur="4000"/>
                                        <p:tgtEl>
                                          <p:spTgt spid="12"/>
                                        </p:tgtEl>
                                        <p:attrNameLst>
                                          <p:attrName>ppt_y</p:attrName>
                                        </p:attrNameLst>
                                      </p:cBhvr>
                                      <p:tavLst>
                                        <p:tav tm="0">
                                          <p:val>
                                            <p:strVal val="ppt_y"/>
                                          </p:val>
                                        </p:tav>
                                        <p:tav tm="100000">
                                          <p:val>
                                            <p:strVal val="ppt_y"/>
                                          </p:val>
                                        </p:tav>
                                      </p:tavLst>
                                    </p:anim>
                                    <p:anim calcmode="lin" valueType="num">
                                      <p:cBhvr>
                                        <p:cTn id="38" dur="4000"/>
                                        <p:tgtEl>
                                          <p:spTgt spid="12"/>
                                        </p:tgtEl>
                                        <p:attrNameLst>
                                          <p:attrName>ppt_w</p:attrName>
                                        </p:attrNameLst>
                                      </p:cBhvr>
                                      <p:tavLst>
                                        <p:tav tm="0">
                                          <p:val>
                                            <p:strVal val="ppt_w"/>
                                          </p:val>
                                        </p:tav>
                                        <p:tav tm="100000">
                                          <p:val>
                                            <p:fltVal val="0"/>
                                          </p:val>
                                        </p:tav>
                                      </p:tavLst>
                                    </p:anim>
                                    <p:anim calcmode="lin" valueType="num">
                                      <p:cBhvr>
                                        <p:cTn id="39" dur="4000"/>
                                        <p:tgtEl>
                                          <p:spTgt spid="12"/>
                                        </p:tgtEl>
                                        <p:attrNameLst>
                                          <p:attrName>ppt_h</p:attrName>
                                        </p:attrNameLst>
                                      </p:cBhvr>
                                      <p:tavLst>
                                        <p:tav tm="0">
                                          <p:val>
                                            <p:strVal val="ppt_h"/>
                                          </p:val>
                                        </p:tav>
                                        <p:tav tm="100000">
                                          <p:val>
                                            <p:strVal val="ppt_h"/>
                                          </p:val>
                                        </p:tav>
                                      </p:tavLst>
                                    </p:anim>
                                    <p:set>
                                      <p:cBhvr>
                                        <p:cTn id="40" dur="1" fill="hold">
                                          <p:stCondLst>
                                            <p:cond delay="3999"/>
                                          </p:stCondLst>
                                        </p:cTn>
                                        <p:tgtEl>
                                          <p:spTgt spid="12"/>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4000" fill="hold"/>
                                        <p:tgtEl>
                                          <p:spTgt spid="5"/>
                                        </p:tgtEl>
                                        <p:attrNameLst>
                                          <p:attrName>ppt_w</p:attrName>
                                        </p:attrNameLst>
                                      </p:cBhvr>
                                      <p:tavLst>
                                        <p:tav tm="0">
                                          <p:val>
                                            <p:fltVal val="0"/>
                                          </p:val>
                                        </p:tav>
                                        <p:tav tm="100000">
                                          <p:val>
                                            <p:strVal val="#ppt_w"/>
                                          </p:val>
                                        </p:tav>
                                      </p:tavLst>
                                    </p:anim>
                                    <p:anim calcmode="lin" valueType="num">
                                      <p:cBhvr>
                                        <p:cTn id="44" dur="4000" fill="hold"/>
                                        <p:tgtEl>
                                          <p:spTgt spid="5"/>
                                        </p:tgtEl>
                                        <p:attrNameLst>
                                          <p:attrName>ppt_h</p:attrName>
                                        </p:attrNameLst>
                                      </p:cBhvr>
                                      <p:tavLst>
                                        <p:tav tm="0">
                                          <p:val>
                                            <p:strVal val="#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vertical)">
                                      <p:cBhvr>
                                        <p:cTn id="47" dur="4000"/>
                                        <p:tgtEl>
                                          <p:spTgt spid="5"/>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1"/>
                                          </p:val>
                                        </p:tav>
                                        <p:tav tm="100000">
                                          <p:val>
                                            <p:strVal val="#ppt_x"/>
                                          </p:val>
                                        </p:tav>
                                      </p:tavLst>
                                    </p:anim>
                                    <p:anim calcmode="lin" valueType="num">
                                      <p:cBhvr>
                                        <p:cTn id="5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www.1m4g3n3s.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pic>
        <p:nvPicPr>
          <p:cNvPr id="10" name="Picture 2" descr="C:\Documents and Settings\Ana María\Escritorio\www.1m4g3n3s.jpg"/>
          <p:cNvPicPr>
            <a:picLocks noChangeAspect="1" noChangeArrowheads="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3" name="2 Proceso"/>
          <p:cNvSpPr/>
          <p:nvPr/>
        </p:nvSpPr>
        <p:spPr>
          <a:xfrm>
            <a:off x="0" y="0"/>
            <a:ext cx="9144000" cy="5143500"/>
          </a:xfrm>
          <a:prstGeom prst="flowChartProcess">
            <a:avLst/>
          </a:prstGeom>
          <a:solidFill>
            <a:schemeClr val="accent5">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0"/>
            <a:ext cx="9144000" cy="5143500"/>
          </a:xfrm>
          <a:prstGeom prst="flowChartProcess">
            <a:avLst/>
          </a:prstGeom>
          <a:solidFill>
            <a:schemeClr val="accent5">
              <a:lumMod val="40000"/>
              <a:lumOff val="6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0" y="0"/>
            <a:ext cx="9144000" cy="5143500"/>
          </a:xfrm>
          <a:prstGeom prst="flowChartProcess">
            <a:avLst/>
          </a:prstGeom>
          <a:solidFill>
            <a:schemeClr val="accent5">
              <a:lumMod val="60000"/>
              <a:lumOff val="4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0" y="0"/>
            <a:ext cx="9144000" cy="5143500"/>
          </a:xfrm>
          <a:prstGeom prst="flowChartProcess">
            <a:avLst/>
          </a:pr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552"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niños y los familiares se preparan para el comienzo, entre tanto los organizadores cargan de kilos y kilos de caramelos las carrozas. Los músicos ensayan y afinan sus instrumentos. Todo está listo para la noche más mágica del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checker/>
      </p:transition>
    </mc:Choice>
    <mc:Fallback>
      <p:transition spd="slow" advTm="2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iterate type="lt">
                                    <p:tmPct val="0"/>
                                  </p:iterate>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iterate type="lt">
                                    <p:tmPct val="0"/>
                                  </p:iterate>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ppt_w"/>
                                          </p:val>
                                        </p:tav>
                                      </p:tavLst>
                                    </p:anim>
                                    <p:anim calcmode="lin" valueType="num">
                                      <p:cBhvr>
                                        <p:cTn id="1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nodeType="withEffect">
                                  <p:stCondLst>
                                    <p:cond delay="0"/>
                                  </p:stCondLst>
                                  <p:childTnLst>
                                    <p:animEffect transition="out" filter="blinds(vertic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19" presetClass="exit" presetSubtype="10" fill="hold" nodeType="withEffect">
                                  <p:stCondLst>
                                    <p:cond delay="0"/>
                                  </p:stCondLst>
                                  <p:childTnLst>
                                    <p:anim calcmode="lin" valueType="num">
                                      <p:cBhvr>
                                        <p:cTn id="23" dur="3000"/>
                                        <p:tgtEl>
                                          <p:spTgt spid="7"/>
                                        </p:tgtEl>
                                        <p:attrNameLst>
                                          <p:attrName>ppt_h</p:attrName>
                                        </p:attrNameLst>
                                      </p:cBhvr>
                                      <p:tavLst>
                                        <p:tav tm="0">
                                          <p:val>
                                            <p:strVal val="ppt_h"/>
                                          </p:val>
                                        </p:tav>
                                        <p:tav tm="100000">
                                          <p:val>
                                            <p:strVal val="ppt_h"/>
                                          </p:val>
                                        </p:tav>
                                      </p:tavLst>
                                    </p:anim>
                                    <p:anim calcmode="lin" valueType="num">
                                      <p:cBhvr>
                                        <p:cTn id="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3000"/>
                                        <p:tgtEl>
                                          <p:spTgt spid="8"/>
                                        </p:tgtEl>
                                        <p:attrNameLst>
                                          <p:attrName>ppt_w</p:attrName>
                                        </p:attrNameLst>
                                      </p:cBhvr>
                                      <p:tavLst>
                                        <p:tav tm="0">
                                          <p:val>
                                            <p:strVal val="ppt_w"/>
                                          </p:val>
                                        </p:tav>
                                        <p:tav tm="100000">
                                          <p:val>
                                            <p:strVal val="ppt_w"/>
                                          </p:val>
                                        </p:tav>
                                      </p:tavLst>
                                    </p:anim>
                                    <p:anim calcmode="lin" valueType="num">
                                      <p:cBhvr>
                                        <p:cTn id="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2999"/>
                                          </p:stCondLst>
                                        </p:cTn>
                                        <p:tgtEl>
                                          <p:spTgt spid="8"/>
                                        </p:tgtEl>
                                        <p:attrNameLst>
                                          <p:attrName>style.visibility</p:attrName>
                                        </p:attrNameLst>
                                      </p:cBhvr>
                                      <p:to>
                                        <p:strVal val="hidden"/>
                                      </p:to>
                                    </p:set>
                                  </p:childTnLst>
                                </p:cTn>
                              </p:par>
                              <p:par>
                                <p:cTn id="33" presetID="8" presetClass="entr" presetSubtype="1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diamond(in)">
                                      <p:cBhvr>
                                        <p:cTn id="35" dur="4000"/>
                                        <p:tgtEl>
                                          <p:spTgt spid="10"/>
                                        </p:tgtEl>
                                      </p:cBhvr>
                                    </p:animEffect>
                                  </p:childTnLst>
                                </p:cTn>
                              </p:par>
                              <p:par>
                                <p:cTn id="36" presetID="23" presetClass="entr" presetSubtype="28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4000" fill="hold"/>
                                        <p:tgtEl>
                                          <p:spTgt spid="9"/>
                                        </p:tgtEl>
                                        <p:attrNameLst>
                                          <p:attrName>ppt_w</p:attrName>
                                        </p:attrNameLst>
                                      </p:cBhvr>
                                      <p:tavLst>
                                        <p:tav tm="0">
                                          <p:val>
                                            <p:strVal val="4/3*#ppt_w"/>
                                          </p:val>
                                        </p:tav>
                                        <p:tav tm="100000">
                                          <p:val>
                                            <p:strVal val="#ppt_w"/>
                                          </p:val>
                                        </p:tav>
                                      </p:tavLst>
                                    </p:anim>
                                    <p:anim calcmode="lin" valueType="num">
                                      <p:cBhvr>
                                        <p:cTn id="39" dur="4000" fill="hold"/>
                                        <p:tgtEl>
                                          <p:spTgt spid="9"/>
                                        </p:tgtEl>
                                        <p:attrNameLst>
                                          <p:attrName>ppt_h</p:attrName>
                                        </p:attrNameLst>
                                      </p:cBhvr>
                                      <p:tavLst>
                                        <p:tav tm="0">
                                          <p:val>
                                            <p:strVal val="4/3*#ppt_h"/>
                                          </p:val>
                                        </p:tav>
                                        <p:tav tm="100000">
                                          <p:val>
                                            <p:strVal val="#ppt_h"/>
                                          </p:val>
                                        </p:tav>
                                      </p:tavLst>
                                    </p:anim>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pic>
        <p:nvPicPr>
          <p:cNvPr id="5" name="4 Imagen" descr="14.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6" name="5 CuadroTexto"/>
          <p:cNvSpPr txBox="1"/>
          <p:nvPr/>
        </p:nvSpPr>
        <p:spPr>
          <a:xfrm>
            <a:off x="899592" y="3795886"/>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Algunas carrozas han volado como si fuera un paso de Semana Santa bajo un manto de lluvia. Pero, claro, cuando se habla de 33 carrozas, con sus caramelos y sus regalos, el cortejo tardaba alrededor de una hora entre la cabeza (policías que iban abriendo camino) y Baltasar, cerrando el desfile.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checker/>
      </p:transition>
    </mc:Choice>
    <mc:Fallback>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4000"/>
                                        <p:tgtEl>
                                          <p:spTgt spid="4"/>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53"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fltVal val="0"/>
                                          </p:val>
                                        </p:tav>
                                        <p:tav tm="100000">
                                          <p:val>
                                            <p:strVal val="#ppt_h"/>
                                          </p:val>
                                        </p:tav>
                                      </p:tavLst>
                                    </p:anim>
                                    <p:animEffect transition="in" filter="fad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pic>
        <p:nvPicPr>
          <p:cNvPr id="5" name="4 Imagen" descr="395934.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pic>
        <p:nvPicPr>
          <p:cNvPr id="6" name="5 Imagen" descr="395934.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7" name="6 CuadroTexto"/>
          <p:cNvSpPr txBox="1"/>
          <p:nvPr/>
        </p:nvSpPr>
        <p:spPr>
          <a:xfrm>
            <a:off x="467544"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es habitual, entre los representantes que presidían carrozas, véase el Gran Visir, había personajes sevillanos con una vida pública todo el año, pero irreconocibles el día 5 respecto a su papel habitual.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dir="vert"/>
      </p:transition>
    </mc:Choice>
    <mc:Fallback>
      <p:transition spd="slow" advTm="26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Rectángulo"/>
          <p:cNvSpPr/>
          <p:nvPr/>
        </p:nvSpPr>
        <p:spPr>
          <a:xfrm>
            <a:off x="0" y="1231583"/>
            <a:ext cx="285750" cy="289464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858250" y="1180148"/>
            <a:ext cx="285750" cy="2891790"/>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1445895"/>
            <a:ext cx="285750" cy="2520315"/>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501063" y="1394460"/>
            <a:ext cx="285750" cy="251745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554480"/>
            <a:ext cx="285750" cy="2303145"/>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072438" y="1554480"/>
            <a:ext cx="285750" cy="2248853"/>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43000" y="1660208"/>
            <a:ext cx="285750" cy="203739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643813" y="1714500"/>
            <a:ext cx="285750" cy="1983105"/>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571625" y="1768793"/>
            <a:ext cx="285750" cy="1768793"/>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215188" y="1820228"/>
            <a:ext cx="285750" cy="1768793"/>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928814" y="1874520"/>
            <a:ext cx="276225" cy="1554480"/>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858000" y="1928813"/>
            <a:ext cx="285750" cy="150018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286000" y="1928813"/>
            <a:ext cx="285750" cy="1394460"/>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500813" y="2037398"/>
            <a:ext cx="285750" cy="1231583"/>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2643188" y="2037398"/>
            <a:ext cx="285750" cy="1177290"/>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6" y="2088833"/>
            <a:ext cx="214313" cy="1071563"/>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3071813" y="2197418"/>
            <a:ext cx="214312" cy="911543"/>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786438" y="2197418"/>
            <a:ext cx="214312" cy="857250"/>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3357563" y="2251710"/>
            <a:ext cx="214312" cy="748665"/>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5500688" y="2248853"/>
            <a:ext cx="214312" cy="697230"/>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714751" y="2357438"/>
            <a:ext cx="214313" cy="48291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5214938" y="2357438"/>
            <a:ext cx="214312" cy="48291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000501" y="2357438"/>
            <a:ext cx="214313" cy="48291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857751" y="2357438"/>
            <a:ext cx="214313" cy="48291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4286251" y="2357438"/>
            <a:ext cx="214313" cy="48291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4572001" y="2357438"/>
            <a:ext cx="214313" cy="482918"/>
          </a:xfrm>
          <a:prstGeom prst="rect">
            <a:avLst/>
          </a:prstGeom>
          <a:solidFill>
            <a:schemeClr val="tx2">
              <a:lumMod val="75000"/>
              <a:alpha val="70000"/>
            </a:schemeClr>
          </a:solidFill>
          <a:ln>
            <a:solidFill>
              <a:schemeClr val="tx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uadroTexto"/>
          <p:cNvSpPr txBox="1"/>
          <p:nvPr/>
        </p:nvSpPr>
        <p:spPr>
          <a:xfrm>
            <a:off x="539552"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si volvieran a ser niños, casi como pasa en los carnavales, quienes suelen ir trajeados y son personas serias se convierten en este rato en quienes fueron décadas atrás.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6000">
        <p14:shre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1"/>
                                        </p:tgtEl>
                                        <p:attrNameLst>
                                          <p:attrName>style.visibility</p:attrName>
                                        </p:attrNameLst>
                                      </p:cBhvr>
                                      <p:to>
                                        <p:strVal val="visible"/>
                                      </p:to>
                                    </p:set>
                                    <p:animEffect transition="in" filter="fade">
                                      <p:cBhvr>
                                        <p:cTn id="380" dur="1000"/>
                                        <p:tgtEl>
                                          <p:spTgt spid="31"/>
                                        </p:tgtEl>
                                      </p:cBhvr>
                                    </p:animEffect>
                                    <p:anim calcmode="lin" valueType="num">
                                      <p:cBhvr>
                                        <p:cTn id="381" dur="1000" fill="hold"/>
                                        <p:tgtEl>
                                          <p:spTgt spid="31"/>
                                        </p:tgtEl>
                                        <p:attrNameLst>
                                          <p:attrName>ppt_x</p:attrName>
                                        </p:attrNameLst>
                                      </p:cBhvr>
                                      <p:tavLst>
                                        <p:tav tm="0">
                                          <p:val>
                                            <p:strVal val="#ppt_x-.1"/>
                                          </p:val>
                                        </p:tav>
                                        <p:tav tm="100000">
                                          <p:val>
                                            <p:strVal val="#ppt_x"/>
                                          </p:val>
                                        </p:tav>
                                      </p:tavLst>
                                    </p:anim>
                                    <p:anim calcmode="lin" valueType="num">
                                      <p:cBhvr>
                                        <p:cTn id="38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OTOÑO\Bosque-en-Otoño-Colores-Del-Otoño.jpg"/>
          <p:cNvPicPr>
            <a:picLocks noChangeAspect="1" noChangeArrowheads="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3" name="2 Proceso"/>
          <p:cNvSpPr/>
          <p:nvPr/>
        </p:nvSpPr>
        <p:spPr>
          <a:xfrm>
            <a:off x="0" y="0"/>
            <a:ext cx="9144000" cy="2626043"/>
          </a:xfrm>
          <a:prstGeom prst="flowChartProcess">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0" y="2626043"/>
            <a:ext cx="9144000" cy="2517458"/>
          </a:xfrm>
          <a:prstGeom prst="flowChartProcess">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539552" y="429994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así se contagia al público, sintiendo verdadera emoción. Gran despliegue de brazos, de lanzamiento de caramelos, sin parar, con verdadero apasionamiento.</a:t>
            </a:r>
            <a:endParaRPr lang="es-ES" i="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3000" advTm="22000">
        <p14:shre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
                                          </p:val>
                                        </p:tav>
                                      </p:tavLst>
                                    </p:anim>
                                    <p:anim calcmode="lin" valueType="num">
                                      <p:cBhvr>
                                        <p:cTn id="7" dur="4000"/>
                                        <p:tgtEl>
                                          <p:spTgt spid="3"/>
                                        </p:tgtEl>
                                        <p:attrNameLst>
                                          <p:attrName>ppt_y</p:attrName>
                                        </p:attrNameLst>
                                      </p:cBhvr>
                                      <p:tavLst>
                                        <p:tav tm="0">
                                          <p:val>
                                            <p:strVal val="ppt_y"/>
                                          </p:val>
                                        </p:tav>
                                        <p:tav tm="100000">
                                          <p:val>
                                            <p:strVal val="ppt_y-ppt_h/2"/>
                                          </p:val>
                                        </p:tav>
                                      </p:tavLst>
                                    </p:anim>
                                    <p:anim calcmode="lin" valueType="num">
                                      <p:cBhvr>
                                        <p:cTn id="8" dur="4000"/>
                                        <p:tgtEl>
                                          <p:spTgt spid="3"/>
                                        </p:tgtEl>
                                        <p:attrNameLst>
                                          <p:attrName>ppt_w</p:attrName>
                                        </p:attrNameLst>
                                      </p:cBhvr>
                                      <p:tavLst>
                                        <p:tav tm="0">
                                          <p:val>
                                            <p:strVal val="ppt_w"/>
                                          </p:val>
                                        </p:tav>
                                        <p:tav tm="100000">
                                          <p:val>
                                            <p:strVal val="ppt_w"/>
                                          </p:val>
                                        </p:tav>
                                      </p:tavLst>
                                    </p:anim>
                                    <p:anim calcmode="lin" valueType="num">
                                      <p:cBhvr>
                                        <p:cTn id="9" dur="4000"/>
                                        <p:tgtEl>
                                          <p:spTgt spid="3"/>
                                        </p:tgtEl>
                                        <p:attrNameLst>
                                          <p:attrName>ppt_h</p:attrName>
                                        </p:attrNameLst>
                                      </p:cBhvr>
                                      <p:tavLst>
                                        <p:tav tm="0">
                                          <p:val>
                                            <p:strVal val="ppt_h"/>
                                          </p:val>
                                        </p:tav>
                                        <p:tav tm="100000">
                                          <p:val>
                                            <p:fltVal val="0"/>
                                          </p:val>
                                        </p:tav>
                                      </p:tavLst>
                                    </p:anim>
                                    <p:set>
                                      <p:cBhvr>
                                        <p:cTn id="10" dur="1" fill="hold">
                                          <p:stCondLst>
                                            <p:cond delay="3999"/>
                                          </p:stCondLst>
                                        </p:cTn>
                                        <p:tgtEl>
                                          <p:spTgt spid="3"/>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4000"/>
                                        <p:tgtEl>
                                          <p:spTgt spid="4"/>
                                        </p:tgtEl>
                                        <p:attrNameLst>
                                          <p:attrName>ppt_x</p:attrName>
                                        </p:attrNameLst>
                                      </p:cBhvr>
                                      <p:tavLst>
                                        <p:tav tm="0">
                                          <p:val>
                                            <p:strVal val="ppt_x"/>
                                          </p:val>
                                        </p:tav>
                                        <p:tav tm="100000">
                                          <p:val>
                                            <p:strVal val="ppt_x"/>
                                          </p:val>
                                        </p:tav>
                                      </p:tavLst>
                                    </p:anim>
                                    <p:anim calcmode="lin" valueType="num">
                                      <p:cBhvr>
                                        <p:cTn id="13" dur="4000"/>
                                        <p:tgtEl>
                                          <p:spTgt spid="4"/>
                                        </p:tgtEl>
                                        <p:attrNameLst>
                                          <p:attrName>ppt_y</p:attrName>
                                        </p:attrNameLst>
                                      </p:cBhvr>
                                      <p:tavLst>
                                        <p:tav tm="0">
                                          <p:val>
                                            <p:strVal val="ppt_y"/>
                                          </p:val>
                                        </p:tav>
                                        <p:tav tm="100000">
                                          <p:val>
                                            <p:strVal val="ppt_y+ppt_h/2"/>
                                          </p:val>
                                        </p:tav>
                                      </p:tavLst>
                                    </p:anim>
                                    <p:anim calcmode="lin" valueType="num">
                                      <p:cBhvr>
                                        <p:cTn id="14" dur="4000"/>
                                        <p:tgtEl>
                                          <p:spTgt spid="4"/>
                                        </p:tgtEl>
                                        <p:attrNameLst>
                                          <p:attrName>ppt_w</p:attrName>
                                        </p:attrNameLst>
                                      </p:cBhvr>
                                      <p:tavLst>
                                        <p:tav tm="0">
                                          <p:val>
                                            <p:strVal val="ppt_w"/>
                                          </p:val>
                                        </p:tav>
                                        <p:tav tm="100000">
                                          <p:val>
                                            <p:strVal val="ppt_w"/>
                                          </p:val>
                                        </p:tav>
                                      </p:tavLst>
                                    </p:anim>
                                    <p:anim calcmode="lin" valueType="num">
                                      <p:cBhvr>
                                        <p:cTn id="15" dur="4000"/>
                                        <p:tgtEl>
                                          <p:spTgt spid="4"/>
                                        </p:tgtEl>
                                        <p:attrNameLst>
                                          <p:attrName>ppt_h</p:attrName>
                                        </p:attrNameLst>
                                      </p:cBhvr>
                                      <p:tavLst>
                                        <p:tav tm="0">
                                          <p:val>
                                            <p:strVal val="ppt_h"/>
                                          </p:val>
                                        </p:tav>
                                        <p:tav tm="100000">
                                          <p:val>
                                            <p:fltVal val="0"/>
                                          </p:val>
                                        </p:tav>
                                      </p:tavLst>
                                    </p:anim>
                                    <p:set>
                                      <p:cBhvr>
                                        <p:cTn id="16" dur="1" fill="hold">
                                          <p:stCondLst>
                                            <p:cond delay="3999"/>
                                          </p:stCondLst>
                                        </p:cTn>
                                        <p:tgtEl>
                                          <p:spTgt spid="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4578"/>
                                        </p:tgtEl>
                                        <p:attrNameLst>
                                          <p:attrName>style.visibility</p:attrName>
                                        </p:attrNameLst>
                                      </p:cBhvr>
                                      <p:to>
                                        <p:strVal val="visible"/>
                                      </p:to>
                                    </p:set>
                                    <p:anim calcmode="lin" valueType="num">
                                      <p:cBhvr>
                                        <p:cTn id="19" dur="4000" fill="hold"/>
                                        <p:tgtEl>
                                          <p:spTgt spid="24578"/>
                                        </p:tgtEl>
                                        <p:attrNameLst>
                                          <p:attrName>ppt_w</p:attrName>
                                        </p:attrNameLst>
                                      </p:cBhvr>
                                      <p:tavLst>
                                        <p:tav tm="0">
                                          <p:val>
                                            <p:strVal val="4/3*#ppt_w"/>
                                          </p:val>
                                        </p:tav>
                                        <p:tav tm="100000">
                                          <p:val>
                                            <p:strVal val="#ppt_w"/>
                                          </p:val>
                                        </p:tav>
                                      </p:tavLst>
                                    </p:anim>
                                    <p:anim calcmode="lin" valueType="num">
                                      <p:cBhvr>
                                        <p:cTn id="20" dur="4000" fill="hold"/>
                                        <p:tgtEl>
                                          <p:spTgt spid="24578"/>
                                        </p:tgtEl>
                                        <p:attrNameLst>
                                          <p:attrName>ppt_h</p:attrName>
                                        </p:attrNameLst>
                                      </p:cBhvr>
                                      <p:tavLst>
                                        <p:tav tm="0">
                                          <p:val>
                                            <p:strVal val="4/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24578"/>
                                        </p:tgtEl>
                                        <p:attrNameLst>
                                          <p:attrName>style.visibility</p:attrName>
                                        </p:attrNameLst>
                                      </p:cBhvr>
                                      <p:to>
                                        <p:strVal val="visible"/>
                                      </p:to>
                                    </p:set>
                                    <p:animEffect transition="in" filter="barn(outHorizontal)">
                                      <p:cBhvr>
                                        <p:cTn id="23" dur="4000"/>
                                        <p:tgtEl>
                                          <p:spTgt spid="24578"/>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8" name="7 CuadroTexto"/>
          <p:cNvSpPr txBox="1"/>
          <p:nvPr/>
        </p:nvSpPr>
        <p:spPr>
          <a:xfrm>
            <a:off x="467544" y="372387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esas cositas que tenía este año la cabalgata era los regalos que se iban a lanzar. No había entradas para el Icónica, que se repartirán por Sevilla en la mañana del 6 con una yincana en monumentos de la ciudad. Pero sí serranitos, en papelitos de caramelo.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dir="ou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683568" y="3795886"/>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ha pasado la carroza de un mar de posibilidades, que prometió sobrecitos de mojama. A menudo se piden caramelos, ha sido la locura en la calle cuando la gente ha distinguido que la que llevaba dibujados unos pescaditos era la del atún.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win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ppt_w+.3"/>
                                          </p:val>
                                        </p:tav>
                                        <p:tav tm="100000">
                                          <p:val>
                                            <p:strVal val="#ppt_w"/>
                                          </p:val>
                                        </p:tav>
                                      </p:tavLst>
                                    </p:anim>
                                    <p:anim calcmode="lin" valueType="num">
                                      <p:cBhvr>
                                        <p:cTn id="11" dur="4000" fill="hold"/>
                                        <p:tgtEl>
                                          <p:spTgt spid="5"/>
                                        </p:tgtEl>
                                        <p:attrNameLst>
                                          <p:attrName>ppt_h</p:attrName>
                                        </p:attrNameLst>
                                      </p:cBhvr>
                                      <p:tavLst>
                                        <p:tav tm="0">
                                          <p:val>
                                            <p:strVal val="#ppt_h"/>
                                          </p:val>
                                        </p:tav>
                                        <p:tav tm="100000">
                                          <p:val>
                                            <p:strVal val="#ppt_h"/>
                                          </p:val>
                                        </p:tav>
                                      </p:tavLst>
                                    </p:anim>
                                    <p:animEffect transition="in" filter="fade">
                                      <p:cBhvr>
                                        <p:cTn id="12" dur="4000"/>
                                        <p:tgtEl>
                                          <p:spTgt spid="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p:spPr>
      </p:pic>
      <p:sp>
        <p:nvSpPr>
          <p:cNvPr id="15" name="14 Proceso"/>
          <p:cNvSpPr/>
          <p:nvPr/>
        </p:nvSpPr>
        <p:spPr>
          <a:xfrm>
            <a:off x="0" y="0"/>
            <a:ext cx="9144000" cy="2626043"/>
          </a:xfrm>
          <a:prstGeom prst="flowChartProcess">
            <a:avLst/>
          </a:pr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roceso"/>
          <p:cNvSpPr/>
          <p:nvPr/>
        </p:nvSpPr>
        <p:spPr>
          <a:xfrm>
            <a:off x="0" y="2626043"/>
            <a:ext cx="9144000" cy="2517458"/>
          </a:xfrm>
          <a:prstGeom prst="flowChartProcess">
            <a:avLst/>
          </a:pr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3507854"/>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Majestades los Reyes también se llevan mucho cariño. Uno se pregunta cómo será eso de ser rey mago. Si están los que piden -sin carta-, los que quieren colar al niño en la carroza por compromiso o algunas artes oscuras, o lo que supone que tantísimos vecinos, cientos de miles, te miren con ilusión. Niños de hoy y niños de ayer.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switch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15"/>
                                        </p:tgtEl>
                                        <p:attrNameLst>
                                          <p:attrName>ppt_x</p:attrName>
                                        </p:attrNameLst>
                                      </p:cBhvr>
                                      <p:tavLst>
                                        <p:tav tm="0">
                                          <p:val>
                                            <p:strVal val="ppt_x"/>
                                          </p:val>
                                        </p:tav>
                                        <p:tav tm="100000">
                                          <p:val>
                                            <p:strVal val="ppt_x"/>
                                          </p:val>
                                        </p:tav>
                                      </p:tavLst>
                                    </p:anim>
                                    <p:anim calcmode="lin" valueType="num">
                                      <p:cBhvr>
                                        <p:cTn id="7" dur="4000"/>
                                        <p:tgtEl>
                                          <p:spTgt spid="15"/>
                                        </p:tgtEl>
                                        <p:attrNameLst>
                                          <p:attrName>ppt_y</p:attrName>
                                        </p:attrNameLst>
                                      </p:cBhvr>
                                      <p:tavLst>
                                        <p:tav tm="0">
                                          <p:val>
                                            <p:strVal val="ppt_y"/>
                                          </p:val>
                                        </p:tav>
                                        <p:tav tm="100000">
                                          <p:val>
                                            <p:strVal val="ppt_y-ppt_h/2"/>
                                          </p:val>
                                        </p:tav>
                                      </p:tavLst>
                                    </p:anim>
                                    <p:anim calcmode="lin" valueType="num">
                                      <p:cBhvr>
                                        <p:cTn id="8" dur="4000"/>
                                        <p:tgtEl>
                                          <p:spTgt spid="15"/>
                                        </p:tgtEl>
                                        <p:attrNameLst>
                                          <p:attrName>ppt_w</p:attrName>
                                        </p:attrNameLst>
                                      </p:cBhvr>
                                      <p:tavLst>
                                        <p:tav tm="0">
                                          <p:val>
                                            <p:strVal val="ppt_w"/>
                                          </p:val>
                                        </p:tav>
                                        <p:tav tm="100000">
                                          <p:val>
                                            <p:strVal val="ppt_w"/>
                                          </p:val>
                                        </p:tav>
                                      </p:tavLst>
                                    </p:anim>
                                    <p:anim calcmode="lin" valueType="num">
                                      <p:cBhvr>
                                        <p:cTn id="9" dur="4000"/>
                                        <p:tgtEl>
                                          <p:spTgt spid="15"/>
                                        </p:tgtEl>
                                        <p:attrNameLst>
                                          <p:attrName>ppt_h</p:attrName>
                                        </p:attrNameLst>
                                      </p:cBhvr>
                                      <p:tavLst>
                                        <p:tav tm="0">
                                          <p:val>
                                            <p:strVal val="ppt_h"/>
                                          </p:val>
                                        </p:tav>
                                        <p:tav tm="100000">
                                          <p:val>
                                            <p:fltVal val="0"/>
                                          </p:val>
                                        </p:tav>
                                      </p:tavLst>
                                    </p:anim>
                                    <p:set>
                                      <p:cBhvr>
                                        <p:cTn id="10" dur="1" fill="hold">
                                          <p:stCondLst>
                                            <p:cond delay="3999"/>
                                          </p:stCondLst>
                                        </p:cTn>
                                        <p:tgtEl>
                                          <p:spTgt spid="15"/>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4000"/>
                                        <p:tgtEl>
                                          <p:spTgt spid="16"/>
                                        </p:tgtEl>
                                        <p:attrNameLst>
                                          <p:attrName>ppt_x</p:attrName>
                                        </p:attrNameLst>
                                      </p:cBhvr>
                                      <p:tavLst>
                                        <p:tav tm="0">
                                          <p:val>
                                            <p:strVal val="ppt_x"/>
                                          </p:val>
                                        </p:tav>
                                        <p:tav tm="100000">
                                          <p:val>
                                            <p:strVal val="ppt_x"/>
                                          </p:val>
                                        </p:tav>
                                      </p:tavLst>
                                    </p:anim>
                                    <p:anim calcmode="lin" valueType="num">
                                      <p:cBhvr>
                                        <p:cTn id="13" dur="4000"/>
                                        <p:tgtEl>
                                          <p:spTgt spid="16"/>
                                        </p:tgtEl>
                                        <p:attrNameLst>
                                          <p:attrName>ppt_y</p:attrName>
                                        </p:attrNameLst>
                                      </p:cBhvr>
                                      <p:tavLst>
                                        <p:tav tm="0">
                                          <p:val>
                                            <p:strVal val="ppt_y"/>
                                          </p:val>
                                        </p:tav>
                                        <p:tav tm="100000">
                                          <p:val>
                                            <p:strVal val="ppt_y+ppt_h/2"/>
                                          </p:val>
                                        </p:tav>
                                      </p:tavLst>
                                    </p:anim>
                                    <p:anim calcmode="lin" valueType="num">
                                      <p:cBhvr>
                                        <p:cTn id="14" dur="4000"/>
                                        <p:tgtEl>
                                          <p:spTgt spid="16"/>
                                        </p:tgtEl>
                                        <p:attrNameLst>
                                          <p:attrName>ppt_w</p:attrName>
                                        </p:attrNameLst>
                                      </p:cBhvr>
                                      <p:tavLst>
                                        <p:tav tm="0">
                                          <p:val>
                                            <p:strVal val="ppt_w"/>
                                          </p:val>
                                        </p:tav>
                                        <p:tav tm="100000">
                                          <p:val>
                                            <p:strVal val="ppt_w"/>
                                          </p:val>
                                        </p:tav>
                                      </p:tavLst>
                                    </p:anim>
                                    <p:anim calcmode="lin" valueType="num">
                                      <p:cBhvr>
                                        <p:cTn id="15" dur="4000"/>
                                        <p:tgtEl>
                                          <p:spTgt spid="16"/>
                                        </p:tgtEl>
                                        <p:attrNameLst>
                                          <p:attrName>ppt_h</p:attrName>
                                        </p:attrNameLst>
                                      </p:cBhvr>
                                      <p:tavLst>
                                        <p:tav tm="0">
                                          <p:val>
                                            <p:strVal val="ppt_h"/>
                                          </p:val>
                                        </p:tav>
                                        <p:tav tm="100000">
                                          <p:val>
                                            <p:fltVal val="0"/>
                                          </p:val>
                                        </p:tav>
                                      </p:tavLst>
                                    </p:anim>
                                    <p:set>
                                      <p:cBhvr>
                                        <p:cTn id="16" dur="1" fill="hold">
                                          <p:stCondLst>
                                            <p:cond delay="3999"/>
                                          </p:stCondLst>
                                        </p:cTn>
                                        <p:tgtEl>
                                          <p:spTgt spid="1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000" fill="hold"/>
                                        <p:tgtEl>
                                          <p:spTgt spid="5"/>
                                        </p:tgtEl>
                                        <p:attrNameLst>
                                          <p:attrName>ppt_w</p:attrName>
                                        </p:attrNameLst>
                                      </p:cBhvr>
                                      <p:tavLst>
                                        <p:tav tm="0">
                                          <p:val>
                                            <p:strVal val="2/3*#ppt_w"/>
                                          </p:val>
                                        </p:tav>
                                        <p:tav tm="100000">
                                          <p:val>
                                            <p:strVal val="#ppt_w"/>
                                          </p:val>
                                        </p:tav>
                                      </p:tavLst>
                                    </p:anim>
                                    <p:anim calcmode="lin" valueType="num">
                                      <p:cBhvr>
                                        <p:cTn id="20" dur="4000" fill="hold"/>
                                        <p:tgtEl>
                                          <p:spTgt spid="5"/>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outHorizontal)">
                                      <p:cBhvr>
                                        <p:cTn id="23" dur="4000"/>
                                        <p:tgtEl>
                                          <p:spTgt spid="5"/>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Proceso"/>
          <p:cNvSpPr/>
          <p:nvPr/>
        </p:nvSpPr>
        <p:spPr>
          <a:xfrm>
            <a:off x="0" y="0"/>
            <a:ext cx="3131840" cy="1714500"/>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0" y="1635646"/>
            <a:ext cx="3131840" cy="1793354"/>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0" y="3363838"/>
            <a:ext cx="3131840" cy="1779662"/>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71812" y="0"/>
            <a:ext cx="3084363" cy="1714500"/>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6143626" y="0"/>
            <a:ext cx="3000375" cy="1714500"/>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6084168" y="1635646"/>
            <a:ext cx="3059832" cy="1793354"/>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83300" y="3363838"/>
            <a:ext cx="3060700" cy="1779662"/>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3071813" y="3363838"/>
            <a:ext cx="3060700" cy="1779662"/>
          </a:xfrm>
          <a:prstGeom prst="flowChartProcess">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roceso"/>
          <p:cNvSpPr/>
          <p:nvPr/>
        </p:nvSpPr>
        <p:spPr>
          <a:xfrm>
            <a:off x="3071814" y="1635646"/>
            <a:ext cx="3084362" cy="1801927"/>
          </a:xfrm>
          <a:prstGeom prst="flowChartProcess">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179512" y="3795886"/>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carrozas, no han faltado la de servicios públicos. Los figurantes de </a:t>
            </a:r>
            <a:r>
              <a:rPr lang="es-ES" i="1" dirty="0" err="1" smtClean="0">
                <a:effectLst>
                  <a:glow rad="101600">
                    <a:srgbClr val="C00000">
                      <a:alpha val="60000"/>
                    </a:srgbClr>
                  </a:glow>
                  <a:outerShdw blurRad="38100" dist="38100" dir="2700000" algn="tl">
                    <a:srgbClr val="000000">
                      <a:alpha val="43137"/>
                    </a:srgbClr>
                  </a:outerShdw>
                </a:effectLst>
              </a:rPr>
              <a:t>Tussam</a:t>
            </a:r>
            <a:r>
              <a:rPr lang="es-ES" i="1" dirty="0" smtClean="0">
                <a:effectLst>
                  <a:glow rad="101600">
                    <a:srgbClr val="C00000">
                      <a:alpha val="60000"/>
                    </a:srgbClr>
                  </a:glow>
                  <a:outerShdw blurRad="38100" dist="38100" dir="2700000" algn="tl">
                    <a:srgbClr val="000000">
                      <a:alpha val="43137"/>
                    </a:srgbClr>
                  </a:outerShdw>
                </a:effectLst>
              </a:rPr>
              <a:t> iban de rojo como los vehículos, y han ido bien acelerados tirando alguno bolsas completas sobre las cabezas de la primera fila, o lanzando pelotitas con cierta maldad -sin daños, que eran blandas-.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switch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4000"/>
                                        <p:tgtEl>
                                          <p:spTgt spid="6"/>
                                        </p:tgtEl>
                                      </p:cBhvr>
                                    </p:animEffect>
                                    <p:set>
                                      <p:cBhvr>
                                        <p:cTn id="25" dur="1" fill="hold">
                                          <p:stCondLst>
                                            <p:cond delay="3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4000"/>
                                        <p:tgtEl>
                                          <p:spTgt spid="10"/>
                                        </p:tgtEl>
                                      </p:cBhvr>
                                    </p:animEffect>
                                    <p:set>
                                      <p:cBhvr>
                                        <p:cTn id="31" dur="1" fill="hold">
                                          <p:stCondLst>
                                            <p:cond delay="3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4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4000" fill="hold"/>
                                        <p:tgtEl>
                                          <p:spTgt spid="18434"/>
                                        </p:tgtEl>
                                        <p:attrNameLst>
                                          <p:attrName>ppt_w</p:attrName>
                                        </p:attrNameLst>
                                      </p:cBhvr>
                                      <p:tavLst>
                                        <p:tav tm="0">
                                          <p:val>
                                            <p:strVal val="#ppt_w+.3"/>
                                          </p:val>
                                        </p:tav>
                                        <p:tav tm="100000">
                                          <p:val>
                                            <p:strVal val="#ppt_w"/>
                                          </p:val>
                                        </p:tav>
                                      </p:tavLst>
                                    </p:anim>
                                    <p:anim calcmode="lin" valueType="num">
                                      <p:cBhvr>
                                        <p:cTn id="38" dur="4000" fill="hold"/>
                                        <p:tgtEl>
                                          <p:spTgt spid="18434"/>
                                        </p:tgtEl>
                                        <p:attrNameLst>
                                          <p:attrName>ppt_h</p:attrName>
                                        </p:attrNameLst>
                                      </p:cBhvr>
                                      <p:tavLst>
                                        <p:tav tm="0">
                                          <p:val>
                                            <p:strVal val="#ppt_h"/>
                                          </p:val>
                                        </p:tav>
                                        <p:tav tm="100000">
                                          <p:val>
                                            <p:strVal val="#ppt_h"/>
                                          </p:val>
                                        </p:tav>
                                      </p:tavLst>
                                    </p:anim>
                                    <p:animEffect transition="in" filter="fade">
                                      <p:cBhvr>
                                        <p:cTn id="39" dur="4000"/>
                                        <p:tgtEl>
                                          <p:spTgt spid="18434"/>
                                        </p:tgtEl>
                                      </p:cBhvr>
                                    </p:animEffect>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308570"/>
            <a:ext cx="9144000" cy="545207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308570"/>
            <a:ext cx="9144000" cy="5452070"/>
          </a:xfrm>
          <a:prstGeom prst="rect">
            <a:avLst/>
          </a:prstGeom>
          <a:noFill/>
          <a:ln w="9525">
            <a:noFill/>
            <a:miter lim="800000"/>
            <a:headEnd/>
            <a:tailEnd/>
          </a:ln>
        </p:spPr>
      </p:pic>
      <p:sp>
        <p:nvSpPr>
          <p:cNvPr id="6" name="5 CuadroTexto"/>
          <p:cNvSpPr txBox="1"/>
          <p:nvPr/>
        </p:nvSpPr>
        <p:spPr>
          <a:xfrm>
            <a:off x="539552"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Algunas carrozas iban algo más sosas y eran más animadas por la gente que viceversa. Pero, en general, todos con caramelos, regalos.  Triana, por cierto, espléndida como cada año, se ha volcado con los Reyes.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4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0"/>
            <a:ext cx="9144000" cy="5143499"/>
          </a:xfrm>
          <a:prstGeom prst="rect">
            <a:avLst/>
          </a:prstGeom>
          <a:noFill/>
          <a:ln w="9525">
            <a:noFill/>
            <a:miter lim="800000"/>
            <a:headEnd/>
            <a:tailEnd/>
          </a:ln>
        </p:spPr>
      </p:pic>
      <p:sp>
        <p:nvSpPr>
          <p:cNvPr id="7" name="6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polémico de la cabalgata, lógicamente, el traje de torero. Los hay que lo han defendido a hierro en defensa de la tauromaquia, y quienes lo han llegado a calificar de mamarracho, que no es forma de vestirse un rey Baltasar.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ip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4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4000"/>
                                        <p:tgtEl>
                                          <p:spTgt spid="5"/>
                                        </p:tgtEl>
                                      </p:cBhvr>
                                    </p:animEffect>
                                  </p:childTnLst>
                                </p:cTn>
                              </p:par>
                              <p:par>
                                <p:cTn id="23" presetID="18"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Righ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Marcador de contenido" descr="ImagenD.jpg"/>
          <p:cNvPicPr>
            <a:picLocks noGrp="1" noChangeAspect="1"/>
          </p:cNvPicPr>
          <p:nvPr>
            <p:ph idx="4294967295"/>
          </p:nvPr>
        </p:nvPicPr>
        <p:blipFill>
          <a:blip r:embed="rId2" cstate="print"/>
          <a:stretch>
            <a:fillRect/>
          </a:stretch>
        </p:blipFill>
        <p:spPr>
          <a:xfrm>
            <a:off x="0" y="-308570"/>
            <a:ext cx="9144000" cy="5760640"/>
          </a:xfrm>
        </p:spPr>
      </p:pic>
      <p:pic>
        <p:nvPicPr>
          <p:cNvPr id="19" name="5 Marcador de contenido" descr="ImagenD.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sp>
        <p:nvSpPr>
          <p:cNvPr id="4" name="3 CuadroTexto"/>
          <p:cNvSpPr txBox="1"/>
          <p:nvPr/>
        </p:nvSpPr>
        <p:spPr>
          <a:xfrm>
            <a:off x="611560"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Quizás, el problema, esté en lo evidente que ha resultado que iba de torero, quizás ha sido un exceso, quizás no. La clave está en que quienes tenían que disfrutar de su día y del rey que para muchos es su favorito han estado embobados.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2/3*#ppt_w"/>
                                          </p:val>
                                        </p:tav>
                                        <p:tav tm="100000">
                                          <p:val>
                                            <p:strVal val="#ppt_w"/>
                                          </p:val>
                                        </p:tav>
                                      </p:tavLst>
                                    </p:anim>
                                    <p:anim calcmode="lin" valueType="num">
                                      <p:cBhvr>
                                        <p:cTn id="8" dur="4000" fill="hold"/>
                                        <p:tgtEl>
                                          <p:spTgt spid="6"/>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4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4000" fill="hold"/>
                                        <p:tgtEl>
                                          <p:spTgt spid="19"/>
                                        </p:tgtEl>
                                        <p:attrNameLst>
                                          <p:attrName>ppt_w</p:attrName>
                                        </p:attrNameLst>
                                      </p:cBhvr>
                                      <p:tavLst>
                                        <p:tav tm="0">
                                          <p:val>
                                            <p:strVal val="2/3*#ppt_w"/>
                                          </p:val>
                                        </p:tav>
                                        <p:tav tm="100000">
                                          <p:val>
                                            <p:strVal val="#ppt_w"/>
                                          </p:val>
                                        </p:tav>
                                      </p:tavLst>
                                    </p:anim>
                                    <p:anim calcmode="lin" valueType="num">
                                      <p:cBhvr>
                                        <p:cTn id="15" dur="4000" fill="hold"/>
                                        <p:tgtEl>
                                          <p:spTgt spid="19"/>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ox(in)">
                                      <p:cBhvr>
                                        <p:cTn id="18" dur="4000"/>
                                        <p:tgtEl>
                                          <p:spTgt spid="19"/>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na María\Escritorio\OTOÑO\caballos-horses-animales-mamiferos-equinos.jpg"/>
          <p:cNvPicPr>
            <a:picLocks noChangeAspect="1" noChangeArrowheads="1"/>
          </p:cNvPicPr>
          <p:nvPr/>
        </p:nvPicPr>
        <p:blipFill>
          <a:blip r:embed="rId2" cstate="print"/>
          <a:stretch>
            <a:fillRect/>
          </a:stretch>
        </p:blipFill>
        <p:spPr bwMode="auto">
          <a:xfrm>
            <a:off x="0" y="-236562"/>
            <a:ext cx="9144000" cy="5616624"/>
          </a:xfrm>
          <a:prstGeom prst="rect">
            <a:avLst/>
          </a:prstGeom>
          <a:noFill/>
          <a:ln w="9525">
            <a:noFill/>
            <a:miter lim="800000"/>
            <a:headEnd/>
            <a:tailEnd/>
          </a:ln>
        </p:spPr>
      </p:pic>
      <p:pic>
        <p:nvPicPr>
          <p:cNvPr id="3" name="Picture 2" descr="C:\Documents and Settings\Ana María\Escritorio\OTOÑO\caballos-horses-animales-mamiferos-equinos.jpg"/>
          <p:cNvPicPr>
            <a:picLocks noChangeAspect="1" noChangeArrowheads="1"/>
          </p:cNvPicPr>
          <p:nvPr/>
        </p:nvPicPr>
        <p:blipFill>
          <a:blip r:embed="rId2" cstate="print"/>
          <a:stretch>
            <a:fillRect/>
          </a:stretch>
        </p:blipFill>
        <p:spPr bwMode="auto">
          <a:xfrm>
            <a:off x="0" y="-236562"/>
            <a:ext cx="9143999" cy="5616624"/>
          </a:xfrm>
          <a:prstGeom prst="rect">
            <a:avLst/>
          </a:prstGeom>
          <a:noFill/>
          <a:ln w="9525">
            <a:noFill/>
            <a:miter lim="800000"/>
            <a:headEnd/>
            <a:tailEnd/>
          </a:ln>
        </p:spPr>
      </p:pic>
      <p:sp>
        <p:nvSpPr>
          <p:cNvPr id="7" name="6 Proceso"/>
          <p:cNvSpPr/>
          <p:nvPr/>
        </p:nvSpPr>
        <p:spPr>
          <a:xfrm>
            <a:off x="0" y="3846195"/>
            <a:ext cx="9144000" cy="1297305"/>
          </a:xfrm>
          <a:prstGeom prst="flowChartProcess">
            <a:avLst/>
          </a:prstGeom>
          <a:solidFill>
            <a:schemeClr val="accent3">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0" y="2571750"/>
            <a:ext cx="9144000" cy="1297305"/>
          </a:xfrm>
          <a:prstGeom prst="flowChartProcess">
            <a:avLst/>
          </a:prstGeom>
          <a:solidFill>
            <a:schemeClr val="accent3">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0" y="1285875"/>
            <a:ext cx="9144000" cy="1295877"/>
          </a:xfrm>
          <a:prstGeom prst="flowChartProcess">
            <a:avLst/>
          </a:prstGeom>
          <a:solidFill>
            <a:schemeClr val="accent3">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0" y="0"/>
            <a:ext cx="9144000" cy="1297305"/>
          </a:xfrm>
          <a:prstGeom prst="flowChartProcess">
            <a:avLst/>
          </a:prstGeom>
          <a:solidFill>
            <a:schemeClr val="accent3">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el que haya visto las luces del traje, con esa edad, con esos ojos, no tiene ni tiempo a pensar que tiene delante a un torero. Un detalle más para el recuerdo, quizás desacertado, pero con la trascendencia justa, porque lo cierto es que Baltasar se ha dejado la piel lanzando caramelos, que es lo bonito.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gallery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10" fill="hold" grpId="0" nodeType="withEffect">
                                  <p:stCondLst>
                                    <p:cond delay="0"/>
                                  </p:stCondLst>
                                  <p:childTnLst>
                                    <p:animEffect transition="out" filter="randombar(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4" presetClass="exit" presetSubtype="5" fill="hold" grpId="0" nodeType="withEffect">
                                  <p:stCondLst>
                                    <p:cond delay="0"/>
                                  </p:stCondLst>
                                  <p:childTnLst>
                                    <p:animEffect transition="out" filter="randombar(vertic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4" presetClass="exit" presetSubtype="10" fill="hold" grpId="0" nodeType="withEffect">
                                  <p:stCondLst>
                                    <p:cond delay="0"/>
                                  </p:stCondLst>
                                  <p:childTnLst>
                                    <p:animEffect transition="out" filter="randombar(horizontal)">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4" presetClass="exit" presetSubtype="32" fill="hold" nodeType="withEffect">
                                  <p:stCondLst>
                                    <p:cond delay="500"/>
                                  </p:stCondLst>
                                  <p:childTnLst>
                                    <p:animEffect transition="out" filter="box(out)">
                                      <p:cBhvr>
                                        <p:cTn id="18" dur="4000"/>
                                        <p:tgtEl>
                                          <p:spTgt spid="3"/>
                                        </p:tgtEl>
                                      </p:cBhvr>
                                    </p:animEffect>
                                    <p:set>
                                      <p:cBhvr>
                                        <p:cTn id="19" dur="1" fill="hold">
                                          <p:stCondLst>
                                            <p:cond delay="3999"/>
                                          </p:stCondLst>
                                        </p:cTn>
                                        <p:tgtEl>
                                          <p:spTgt spid="3"/>
                                        </p:tgtEl>
                                        <p:attrNameLst>
                                          <p:attrName>style.visibility</p:attrName>
                                        </p:attrNameLst>
                                      </p:cBhvr>
                                      <p:to>
                                        <p:strVal val="hidden"/>
                                      </p:to>
                                    </p:set>
                                  </p:childTnLst>
                                </p:cTn>
                              </p:par>
                              <p:par>
                                <p:cTn id="20" presetID="23" presetClass="entr" presetSubtype="288" fill="hold" nodeType="withEffect">
                                  <p:stCondLst>
                                    <p:cond delay="500"/>
                                  </p:stCondLst>
                                  <p:childTnLst>
                                    <p:set>
                                      <p:cBhvr>
                                        <p:cTn id="21" dur="1" fill="hold">
                                          <p:stCondLst>
                                            <p:cond delay="0"/>
                                          </p:stCondLst>
                                        </p:cTn>
                                        <p:tgtEl>
                                          <p:spTgt spid="10242"/>
                                        </p:tgtEl>
                                        <p:attrNameLst>
                                          <p:attrName>style.visibility</p:attrName>
                                        </p:attrNameLst>
                                      </p:cBhvr>
                                      <p:to>
                                        <p:strVal val="visible"/>
                                      </p:to>
                                    </p:set>
                                    <p:anim calcmode="lin" valueType="num">
                                      <p:cBhvr>
                                        <p:cTn id="22" dur="4000" fill="hold"/>
                                        <p:tgtEl>
                                          <p:spTgt spid="10242"/>
                                        </p:tgtEl>
                                        <p:attrNameLst>
                                          <p:attrName>ppt_w</p:attrName>
                                        </p:attrNameLst>
                                      </p:cBhvr>
                                      <p:tavLst>
                                        <p:tav tm="0">
                                          <p:val>
                                            <p:strVal val="4/3*#ppt_w"/>
                                          </p:val>
                                        </p:tav>
                                        <p:tav tm="100000">
                                          <p:val>
                                            <p:strVal val="#ppt_w"/>
                                          </p:val>
                                        </p:tav>
                                      </p:tavLst>
                                    </p:anim>
                                    <p:anim calcmode="lin" valueType="num">
                                      <p:cBhvr>
                                        <p:cTn id="23" dur="4000" fill="hold"/>
                                        <p:tgtEl>
                                          <p:spTgt spid="10242"/>
                                        </p:tgtEl>
                                        <p:attrNameLst>
                                          <p:attrName>ppt_h</p:attrName>
                                        </p:attrNameLst>
                                      </p:cBhvr>
                                      <p:tavLst>
                                        <p:tav tm="0">
                                          <p:val>
                                            <p:strVal val="4/3*#ppt_h"/>
                                          </p:val>
                                        </p:tav>
                                        <p:tav tm="100000">
                                          <p:val>
                                            <p:strVal val="#ppt_h"/>
                                          </p:val>
                                        </p:tav>
                                      </p:tavLst>
                                    </p:anim>
                                  </p:childTnLst>
                                </p:cTn>
                              </p:par>
                            </p:childTnLst>
                          </p:cTn>
                        </p:par>
                        <p:par>
                          <p:cTn id="24" fill="hold">
                            <p:stCondLst>
                              <p:cond delay="4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38066_390308f5fac544a8f97ee9faf3a300b0_large.jpg"/>
          <p:cNvPicPr>
            <a:picLocks noChangeAspect="1"/>
          </p:cNvPicPr>
          <p:nvPr/>
        </p:nvPicPr>
        <p:blipFill>
          <a:blip r:embed="rId2" cstate="print"/>
          <a:stretch>
            <a:fillRect/>
          </a:stretch>
        </p:blipFill>
        <p:spPr bwMode="auto">
          <a:xfrm>
            <a:off x="0" y="-380578"/>
            <a:ext cx="9143999" cy="5904656"/>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380578"/>
            <a:ext cx="9143999" cy="5904656"/>
          </a:xfrm>
          <a:prstGeom prst="rect">
            <a:avLst/>
          </a:prstGeom>
          <a:noFill/>
          <a:ln w="9525">
            <a:noFill/>
            <a:miter lim="800000"/>
            <a:headEnd/>
            <a:tailEnd/>
          </a:ln>
        </p:spPr>
      </p:pic>
      <p:pic>
        <p:nvPicPr>
          <p:cNvPr id="4" name="3 Imagen" descr="538066_390308f5fac544a8f97ee9faf3a300b0_large.jpg"/>
          <p:cNvPicPr>
            <a:picLocks noChangeAspect="1"/>
          </p:cNvPicPr>
          <p:nvPr/>
        </p:nvPicPr>
        <p:blipFill>
          <a:blip r:embed="rId2" cstate="print"/>
          <a:stretch>
            <a:fillRect/>
          </a:stretch>
        </p:blipFill>
        <p:spPr bwMode="auto">
          <a:xfrm>
            <a:off x="0" y="-380578"/>
            <a:ext cx="9143999" cy="5904656"/>
          </a:xfrm>
          <a:prstGeom prst="rect">
            <a:avLst/>
          </a:prstGeom>
          <a:noFill/>
          <a:ln w="9525">
            <a:noFill/>
            <a:miter lim="800000"/>
            <a:headEnd/>
            <a:tailEnd/>
          </a:ln>
        </p:spPr>
      </p:pic>
      <p:sp>
        <p:nvSpPr>
          <p:cNvPr id="7" name="6 CuadroTexto"/>
          <p:cNvSpPr txBox="1"/>
          <p:nvPr/>
        </p:nvSpPr>
        <p:spPr>
          <a:xfrm>
            <a:off x="683568"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lo importante -abramos el melón-: ¿ha gustado a los niños la cabalgata de Sevilla de este año? Sí. ¿Ha gustado a los mayores? Parece que sí. ¿Ha ido un poco rápida en algunos tramos? Sí. Pero hay que insistir. ¿Ha gustado a los niños la noche? Sí... y 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55"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4000" fill="hold"/>
                                        <p:tgtEl>
                                          <p:spTgt spid="6"/>
                                        </p:tgtEl>
                                        <p:attrNameLst>
                                          <p:attrName>ppt_w</p:attrName>
                                        </p:attrNameLst>
                                      </p:cBhvr>
                                      <p:tavLst>
                                        <p:tav tm="0">
                                          <p:val>
                                            <p:strVal val="#ppt_w*0.70"/>
                                          </p:val>
                                        </p:tav>
                                        <p:tav tm="100000">
                                          <p:val>
                                            <p:strVal val="#ppt_w"/>
                                          </p:val>
                                        </p:tav>
                                      </p:tavLst>
                                    </p:anim>
                                    <p:anim calcmode="lin" valueType="num">
                                      <p:cBhvr>
                                        <p:cTn id="26" dur="4000" fill="hold"/>
                                        <p:tgtEl>
                                          <p:spTgt spid="6"/>
                                        </p:tgtEl>
                                        <p:attrNameLst>
                                          <p:attrName>ppt_h</p:attrName>
                                        </p:attrNameLst>
                                      </p:cBhvr>
                                      <p:tavLst>
                                        <p:tav tm="0">
                                          <p:val>
                                            <p:strVal val="#ppt_h"/>
                                          </p:val>
                                        </p:tav>
                                        <p:tav tm="100000">
                                          <p:val>
                                            <p:strVal val="#ppt_h"/>
                                          </p:val>
                                        </p:tav>
                                      </p:tavLst>
                                    </p:anim>
                                    <p:animEffect transition="in" filter="fade">
                                      <p:cBhvr>
                                        <p:cTn id="27" dur="4000"/>
                                        <p:tgtEl>
                                          <p:spTgt spid="6"/>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14817"/>
            <a:ext cx="9144000" cy="5113866"/>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14817"/>
            <a:ext cx="9144000" cy="5113866"/>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14817"/>
            <a:ext cx="9144000" cy="5113866"/>
          </a:xfrm>
          <a:prstGeom prst="rect">
            <a:avLst/>
          </a:prstGeom>
          <a:noFill/>
          <a:ln w="9525">
            <a:noFill/>
            <a:miter lim="800000"/>
            <a:headEnd/>
            <a:tailEnd/>
          </a:ln>
        </p:spPr>
      </p:pic>
      <p:sp>
        <p:nvSpPr>
          <p:cNvPr id="7" name="6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Porque lo del melón que hay que abrir no es achacable a los organizadores de la cabalgata, sino a los propios sevillanos. Como ocurre cada año, a menudo los niños se quedan sin ver a sus Reyes Magos porque los adultos no entienden que los pequeños tienen la manía de medir menos de 1,20 </a:t>
            </a:r>
            <a:r>
              <a:rPr lang="es-ES" i="1" dirty="0" err="1" smtClean="0">
                <a:effectLst>
                  <a:glow rad="101600">
                    <a:srgbClr val="C00000">
                      <a:alpha val="60000"/>
                    </a:srgbClr>
                  </a:glow>
                  <a:outerShdw blurRad="38100" dist="38100" dir="2700000" algn="tl">
                    <a:srgbClr val="000000">
                      <a:alpha val="43137"/>
                    </a:srgbClr>
                  </a:outerShdw>
                </a:effectLst>
              </a:rPr>
              <a:t>mts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539552" y="429994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núcleo del centro, donde más evidente se hace la aglomeración, habría que recuperar la costumbre cívica de dejar a los más pequeñitos delante.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prism dir="u"/>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8264_naked_capitalism.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8" name="7 Paralelogramo"/>
          <p:cNvSpPr/>
          <p:nvPr/>
        </p:nvSpPr>
        <p:spPr>
          <a:xfrm flipH="1">
            <a:off x="1714501" y="1071563"/>
            <a:ext cx="2428875" cy="3000375"/>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4643439" y="1071563"/>
            <a:ext cx="2276475" cy="3000375"/>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5143501" y="1071563"/>
            <a:ext cx="2276475" cy="3000375"/>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2295526" y="1077278"/>
            <a:ext cx="2428875" cy="3003233"/>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571501" y="1071563"/>
            <a:ext cx="2428875" cy="3000375"/>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aralelogramo"/>
          <p:cNvSpPr/>
          <p:nvPr/>
        </p:nvSpPr>
        <p:spPr>
          <a:xfrm flipH="1">
            <a:off x="1152526" y="1077278"/>
            <a:ext cx="2428875" cy="3003233"/>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5643564" y="1071563"/>
            <a:ext cx="2276475" cy="3000375"/>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143626" y="1071563"/>
            <a:ext cx="2276475" cy="3000375"/>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1" y="1071563"/>
            <a:ext cx="2428875" cy="3000375"/>
          </a:xfrm>
          <a:prstGeom prst="parallelogram">
            <a:avLst>
              <a:gd name="adj" fmla="val 80186"/>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a:off x="6643688" y="1071563"/>
            <a:ext cx="2214562" cy="3000375"/>
          </a:xfrm>
          <a:prstGeom prst="parallelogram">
            <a:avLst>
              <a:gd name="adj" fmla="val 81381"/>
            </a:avLst>
          </a:prstGeom>
          <a:solidFill>
            <a:schemeClr val="accent2">
              <a:lumMod val="75000"/>
              <a:alpha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611560"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tentador, como adulto, lo de volver a ser niño por un rato, pero no a costa de que los que son niños ahora no vean nada. Ha ocurrido y se escuchaban los "no veo" de cada año. No aprendemos, no queremos escucharles.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8000">
        <p15:prstTrans prst="curtain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0-#ppt_w/2"/>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3"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horizontal)">
                                      <p:cBhvr>
                                        <p:cTn id="47" dur="3000"/>
                                        <p:tgtEl>
                                          <p:spTgt spid="8"/>
                                        </p:tgtEl>
                                      </p:cBhvr>
                                    </p:animEffect>
                                  </p:childTnLst>
                                </p:cTn>
                              </p:par>
                              <p:par>
                                <p:cTn id="48" presetID="3"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horizontal)">
                                      <p:cBhvr>
                                        <p:cTn id="50" dur="3000"/>
                                        <p:tgtEl>
                                          <p:spTgt spid="9"/>
                                        </p:tgtEl>
                                      </p:cBhvr>
                                    </p:animEffect>
                                  </p:childTnLst>
                                </p:cTn>
                              </p:par>
                              <p:par>
                                <p:cTn id="51" presetID="3" presetClass="entr" presetSubtype="1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3000"/>
                                        <p:tgtEl>
                                          <p:spTgt spid="10"/>
                                        </p:tgtEl>
                                      </p:cBhvr>
                                    </p:animEffect>
                                  </p:childTnLst>
                                </p:cTn>
                              </p:par>
                              <p:par>
                                <p:cTn id="54" presetID="3" presetClass="entr" presetSubtype="1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linds(horizontal)">
                                      <p:cBhvr>
                                        <p:cTn id="56" dur="3000"/>
                                        <p:tgtEl>
                                          <p:spTgt spid="11"/>
                                        </p:tgtEl>
                                      </p:cBhvr>
                                    </p:animEffect>
                                  </p:childTnLst>
                                </p:cTn>
                              </p:par>
                              <p:par>
                                <p:cTn id="57" presetID="3" presetClass="entr" presetSubtype="1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3000"/>
                                        <p:tgtEl>
                                          <p:spTgt spid="12"/>
                                        </p:tgtEl>
                                      </p:cBhvr>
                                    </p:animEffect>
                                  </p:childTnLst>
                                </p:cTn>
                              </p:par>
                              <p:par>
                                <p:cTn id="60" presetID="3"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linds(horizontal)">
                                      <p:cBhvr>
                                        <p:cTn id="62" dur="3000"/>
                                        <p:tgtEl>
                                          <p:spTgt spid="13"/>
                                        </p:tgtEl>
                                      </p:cBhvr>
                                    </p:animEffect>
                                  </p:childTnLst>
                                </p:cTn>
                              </p:par>
                              <p:par>
                                <p:cTn id="63" presetID="3" presetClass="entr" presetSubtype="1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horizontal)">
                                      <p:cBhvr>
                                        <p:cTn id="65" dur="3000"/>
                                        <p:tgtEl>
                                          <p:spTgt spid="14"/>
                                        </p:tgtEl>
                                      </p:cBhvr>
                                    </p:animEffect>
                                  </p:childTnLst>
                                </p:cTn>
                              </p:par>
                              <p:par>
                                <p:cTn id="66" presetID="3" presetClass="entr" presetSubtype="1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blinds(horizontal)">
                                      <p:cBhvr>
                                        <p:cTn id="68" dur="3000"/>
                                        <p:tgtEl>
                                          <p:spTgt spid="15"/>
                                        </p:tgtEl>
                                      </p:cBhvr>
                                    </p:animEffect>
                                  </p:childTnLst>
                                </p:cTn>
                              </p:par>
                              <p:par>
                                <p:cTn id="69" presetID="3"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blinds(horizontal)">
                                      <p:cBhvr>
                                        <p:cTn id="71" dur="3000"/>
                                        <p:tgtEl>
                                          <p:spTgt spid="16"/>
                                        </p:tgtEl>
                                      </p:cBhvr>
                                    </p:animEffect>
                                  </p:childTnLst>
                                </p:cTn>
                              </p:par>
                              <p:par>
                                <p:cTn id="72" presetID="3" presetClass="entr" presetSubtype="10"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blinds(horizontal)">
                                      <p:cBhvr>
                                        <p:cTn id="74" dur="3000"/>
                                        <p:tgtEl>
                                          <p:spTgt spid="18"/>
                                        </p:tgtEl>
                                      </p:cBhvr>
                                    </p:animEffec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1+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1+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0-ppt_w/2"/>
                                          </p:val>
                                        </p:tav>
                                      </p:tavLst>
                                    </p:anim>
                                    <p:anim calcmode="lin" valueType="num">
                                      <p:cBhvr additive="base">
                                        <p:cTn id="122" dur="3000"/>
                                        <p:tgtEl>
                                          <p:spTgt spid="10"/>
                                        </p:tgtEl>
                                        <p:attrNameLst>
                                          <p:attrName>ppt_y</p:attrName>
                                        </p:attrNameLst>
                                      </p:cBhvr>
                                      <p:tavLst>
                                        <p:tav tm="0">
                                          <p:val>
                                            <p:strVal val="ppt_y"/>
                                          </p:val>
                                        </p:tav>
                                        <p:tav tm="100000">
                                          <p:val>
                                            <p:strVal val="ppt_y"/>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0-ppt_w/2"/>
                                          </p:val>
                                        </p:tav>
                                      </p:tavLst>
                                    </p:anim>
                                    <p:anim calcmode="lin" valueType="num">
                                      <p:cBhvr additive="base">
                                        <p:cTn id="130" dur="3000"/>
                                        <p:tgtEl>
                                          <p:spTgt spid="15"/>
                                        </p:tgtEl>
                                        <p:attrNameLst>
                                          <p:attrName>ppt_y</p:attrName>
                                        </p:attrNameLst>
                                      </p:cBhvr>
                                      <p:tavLst>
                                        <p:tav tm="0">
                                          <p:val>
                                            <p:strVal val="ppt_y"/>
                                          </p:val>
                                        </p:tav>
                                        <p:tav tm="100000">
                                          <p:val>
                                            <p:strVal val="ppt_y"/>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barn(outVertical)">
                                      <p:cBhvr>
                                        <p:cTn id="138" dur="3000"/>
                                        <p:tgtEl>
                                          <p:spTgt spid="5"/>
                                        </p:tgtEl>
                                      </p:cBhvr>
                                    </p:animEffect>
                                  </p:childTnLst>
                                </p:cTn>
                              </p:par>
                              <p:par>
                                <p:cTn id="139" presetID="23" presetClass="entr" presetSubtype="272"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 calcmode="lin" valueType="num">
                                      <p:cBhvr>
                                        <p:cTn id="141" dur="3000" fill="hold"/>
                                        <p:tgtEl>
                                          <p:spTgt spid="5"/>
                                        </p:tgtEl>
                                        <p:attrNameLst>
                                          <p:attrName>ppt_w</p:attrName>
                                        </p:attrNameLst>
                                      </p:cBhvr>
                                      <p:tavLst>
                                        <p:tav tm="0">
                                          <p:val>
                                            <p:strVal val="2/3*#ppt_w"/>
                                          </p:val>
                                        </p:tav>
                                        <p:tav tm="100000">
                                          <p:val>
                                            <p:strVal val="#ppt_w"/>
                                          </p:val>
                                        </p:tav>
                                      </p:tavLst>
                                    </p:anim>
                                    <p:anim calcmode="lin" valueType="num">
                                      <p:cBhvr>
                                        <p:cTn id="142" dur="3000" fill="hold"/>
                                        <p:tgtEl>
                                          <p:spTgt spid="5"/>
                                        </p:tgtEl>
                                        <p:attrNameLst>
                                          <p:attrName>ppt_h</p:attrName>
                                        </p:attrNameLst>
                                      </p:cBhvr>
                                      <p:tavLst>
                                        <p:tav tm="0">
                                          <p:val>
                                            <p:strVal val="2/3*#ppt_h"/>
                                          </p:val>
                                        </p:tav>
                                        <p:tav tm="100000">
                                          <p:val>
                                            <p:strVal val="#ppt_h"/>
                                          </p:val>
                                        </p:tav>
                                      </p:tavLst>
                                    </p:anim>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1"/>
                                          </p:val>
                                        </p:tav>
                                        <p:tav tm="100000">
                                          <p:val>
                                            <p:strVal val="#ppt_x"/>
                                          </p:val>
                                        </p:tav>
                                      </p:tavLst>
                                    </p:anim>
                                    <p:anim calcmode="lin" valueType="num">
                                      <p:cBhvr>
                                        <p:cTn id="14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cstate="print"/>
          <a:stretch>
            <a:fillRect/>
          </a:stretch>
        </p:blipFill>
        <p:spPr bwMode="auto">
          <a:xfrm>
            <a:off x="1" y="-308570"/>
            <a:ext cx="9144000" cy="5832648"/>
          </a:xfrm>
          <a:prstGeom prst="rect">
            <a:avLst/>
          </a:prstGeom>
          <a:noFill/>
          <a:ln w="9525">
            <a:noFill/>
            <a:miter lim="800000"/>
            <a:headEnd/>
            <a:tailEnd/>
          </a:ln>
        </p:spPr>
      </p:pic>
      <p:sp>
        <p:nvSpPr>
          <p:cNvPr id="3" name="2 Proceso"/>
          <p:cNvSpPr/>
          <p:nvPr/>
        </p:nvSpPr>
        <p:spPr>
          <a:xfrm>
            <a:off x="0" y="0"/>
            <a:ext cx="4572000" cy="2571750"/>
          </a:xfrm>
          <a:prstGeom prst="flowChartProcess">
            <a:avLst/>
          </a:prstGeom>
          <a:solidFill>
            <a:schemeClr val="accent3">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Proceso"/>
          <p:cNvSpPr/>
          <p:nvPr/>
        </p:nvSpPr>
        <p:spPr>
          <a:xfrm>
            <a:off x="4572000" y="0"/>
            <a:ext cx="4572000" cy="2571750"/>
          </a:xfrm>
          <a:prstGeom prst="flowChartProcess">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Proceso"/>
          <p:cNvSpPr/>
          <p:nvPr/>
        </p:nvSpPr>
        <p:spPr>
          <a:xfrm>
            <a:off x="0" y="2571750"/>
            <a:ext cx="4572000" cy="2571750"/>
          </a:xfrm>
          <a:prstGeom prst="flowChartProcess">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4572000" y="2571750"/>
            <a:ext cx="4572000" cy="2571750"/>
          </a:xfrm>
          <a:prstGeom prst="flowChartProcess">
            <a:avLst/>
          </a:prstGeom>
          <a:solidFill>
            <a:schemeClr val="accent3">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además, la segunda fiesta más antigua de los cristianos (después de la Pascua de Resurrección) y comenzó a celebrarse en oriente, pasando después a occidente alrededor del siglo IV.</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4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4000" fill="hold"/>
                                        <p:tgtEl>
                                          <p:spTgt spid="21506"/>
                                        </p:tgtEl>
                                        <p:attrNameLst>
                                          <p:attrName>ppt_w</p:attrName>
                                        </p:attrNameLst>
                                      </p:cBhvr>
                                      <p:tavLst>
                                        <p:tav tm="0">
                                          <p:val>
                                            <p:strVal val="#ppt_w*0.70"/>
                                          </p:val>
                                        </p:tav>
                                        <p:tav tm="100000">
                                          <p:val>
                                            <p:strVal val="#ppt_w"/>
                                          </p:val>
                                        </p:tav>
                                      </p:tavLst>
                                    </p:anim>
                                    <p:anim calcmode="lin" valueType="num">
                                      <p:cBhvr>
                                        <p:cTn id="23" dur="4000" fill="hold"/>
                                        <p:tgtEl>
                                          <p:spTgt spid="21506"/>
                                        </p:tgtEl>
                                        <p:attrNameLst>
                                          <p:attrName>ppt_h</p:attrName>
                                        </p:attrNameLst>
                                      </p:cBhvr>
                                      <p:tavLst>
                                        <p:tav tm="0">
                                          <p:val>
                                            <p:strVal val="#ppt_h"/>
                                          </p:val>
                                        </p:tav>
                                        <p:tav tm="100000">
                                          <p:val>
                                            <p:strVal val="#ppt_h"/>
                                          </p:val>
                                        </p:tav>
                                      </p:tavLst>
                                    </p:anim>
                                    <p:animEffect transition="in" filter="fade">
                                      <p:cBhvr>
                                        <p:cTn id="24" dur="4000"/>
                                        <p:tgtEl>
                                          <p:spTgt spid="21506"/>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se escogió dicha fecha, seguramente, por influencia de los egipcios (el cristianismo se propagó en sus primeros tiempos en aquella zona del mundo) que en ese día festejaban el solsticio de invierno desde la antigüedad.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4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tretch>
            <a:fillRect/>
          </a:stretch>
        </p:blipFill>
        <p:spPr bwMode="auto">
          <a:xfrm>
            <a:off x="0" y="-308570"/>
            <a:ext cx="9143999" cy="5832648"/>
          </a:xfrm>
          <a:prstGeom prst="rect">
            <a:avLst/>
          </a:prstGeom>
          <a:noFill/>
          <a:ln w="9525">
            <a:noFill/>
            <a:miter lim="800000"/>
            <a:headEnd/>
            <a:tailEnd/>
          </a:ln>
        </p:spPr>
      </p:pic>
      <p:pic>
        <p:nvPicPr>
          <p:cNvPr id="5" name="4 Imagen" descr="54704062201112231728282850417805527_010.jpg"/>
          <p:cNvPicPr>
            <a:picLocks noChangeAspect="1"/>
          </p:cNvPicPr>
          <p:nvPr/>
        </p:nvPicPr>
        <p:blipFill>
          <a:blip r:embed="rId2" cstate="print"/>
          <a:stretch>
            <a:fillRect/>
          </a:stretch>
        </p:blipFill>
        <p:spPr bwMode="auto">
          <a:xfrm>
            <a:off x="0" y="-308570"/>
            <a:ext cx="9143999" cy="5832648"/>
          </a:xfrm>
          <a:prstGeom prst="rect">
            <a:avLst/>
          </a:prstGeom>
          <a:noFill/>
          <a:ln w="9525">
            <a:noFill/>
            <a:miter lim="800000"/>
            <a:headEnd/>
            <a:tailEnd/>
          </a:ln>
        </p:spPr>
      </p:pic>
      <p:pic>
        <p:nvPicPr>
          <p:cNvPr id="6" name="5 Imagen" descr="54704062201112231728282850417805527_010.jpg"/>
          <p:cNvPicPr>
            <a:picLocks noChangeAspect="1"/>
          </p:cNvPicPr>
          <p:nvPr/>
        </p:nvPicPr>
        <p:blipFill>
          <a:blip r:embed="rId2" cstate="print"/>
          <a:stretch>
            <a:fillRect/>
          </a:stretch>
        </p:blipFill>
        <p:spPr bwMode="auto">
          <a:xfrm>
            <a:off x="0" y="-308570"/>
            <a:ext cx="9143999" cy="5832648"/>
          </a:xfrm>
          <a:prstGeom prst="rect">
            <a:avLst/>
          </a:prstGeom>
          <a:noFill/>
          <a:ln w="9525">
            <a:noFill/>
            <a:miter lim="800000"/>
            <a:headEnd/>
            <a:tailEnd/>
          </a:ln>
        </p:spPr>
      </p:pic>
      <p:sp>
        <p:nvSpPr>
          <p:cNvPr id="7" name="6 CuadroTexto"/>
          <p:cNvSpPr txBox="1"/>
          <p:nvPr/>
        </p:nvSpPr>
        <p:spPr>
          <a:xfrm>
            <a:off x="683568"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Sí, el cristianismo se apropió en sus principios de muchas fiestas y figuras paganas de los pueblos por dónde iba extendiéndose; sin ir más lejos el culto a la virgen María es una derivación del culto a la diosa Isis o la Navidad se hizo coincidir con las Saturnales romanas y el solsticio de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ripple dir="lu"/>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5"/>
                                        </p:tgtEl>
                                      </p:cBhvr>
                                    </p:animEffect>
                                    <p:set>
                                      <p:cBhvr>
                                        <p:cTn id="19" dur="1" fill="hold">
                                          <p:stCondLst>
                                            <p:cond delay="3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11" name="Picture 2" descr="C:\Documents and Settings\Ana María\Escritorio\ooSin título-2.jpg"/>
          <p:cNvPicPr>
            <a:picLocks noChangeAspect="1" noChangeArrowheads="1"/>
          </p:cNvPicPr>
          <p:nvPr/>
        </p:nvPicPr>
        <p:blipFill>
          <a:blip r:embed="rId2" cstate="print"/>
          <a:stretch>
            <a:fillRect/>
          </a:stretch>
        </p:blipFill>
        <p:spPr bwMode="auto">
          <a:xfrm>
            <a:off x="18736" y="0"/>
            <a:ext cx="9125263" cy="5143500"/>
          </a:xfrm>
          <a:prstGeom prst="rect">
            <a:avLst/>
          </a:prstGeom>
          <a:noFill/>
          <a:ln w="9525">
            <a:noFill/>
            <a:miter lim="800000"/>
            <a:headEnd/>
            <a:tailEnd/>
          </a:ln>
        </p:spPr>
      </p:pic>
      <p:sp>
        <p:nvSpPr>
          <p:cNvPr id="4" name="3 Proceso"/>
          <p:cNvSpPr/>
          <p:nvPr/>
        </p:nvSpPr>
        <p:spPr>
          <a:xfrm>
            <a:off x="1" y="0"/>
            <a:ext cx="1547813" cy="5156359"/>
          </a:xfrm>
          <a:prstGeom prst="flowChartProcess">
            <a:avLst/>
          </a:prstGeom>
          <a:solidFill>
            <a:schemeClr val="accent4">
              <a:lumMod val="75000"/>
              <a:alpha val="67000"/>
            </a:schemeClr>
          </a:solidFill>
          <a:ln w="38100">
            <a:solidFill>
              <a:schemeClr val="accent4">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1500188" y="0"/>
            <a:ext cx="1547812" cy="5156359"/>
          </a:xfrm>
          <a:prstGeom prst="flowChartProcess">
            <a:avLst/>
          </a:prstGeom>
          <a:solidFill>
            <a:schemeClr val="accent4">
              <a:lumMod val="75000"/>
              <a:alpha val="67000"/>
            </a:schemeClr>
          </a:solidFill>
          <a:ln w="38100">
            <a:solidFill>
              <a:schemeClr val="accent4">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3000376" y="0"/>
            <a:ext cx="1547813" cy="5156359"/>
          </a:xfrm>
          <a:prstGeom prst="flowChartProcess">
            <a:avLst/>
          </a:prstGeom>
          <a:solidFill>
            <a:schemeClr val="accent4">
              <a:lumMod val="75000"/>
              <a:alpha val="67000"/>
            </a:schemeClr>
          </a:solidFill>
          <a:ln w="38100">
            <a:solidFill>
              <a:schemeClr val="accent4">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4500564" y="0"/>
            <a:ext cx="1584325" cy="5156359"/>
          </a:xfrm>
          <a:prstGeom prst="flowChartProcess">
            <a:avLst/>
          </a:prstGeom>
          <a:solidFill>
            <a:schemeClr val="accent4">
              <a:lumMod val="75000"/>
              <a:alpha val="67000"/>
            </a:schemeClr>
          </a:solidFill>
          <a:ln w="38100">
            <a:solidFill>
              <a:schemeClr val="accent4">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7596188" y="0"/>
            <a:ext cx="1547812" cy="5143500"/>
          </a:xfrm>
          <a:prstGeom prst="flowChartProcess">
            <a:avLst/>
          </a:prstGeom>
          <a:solidFill>
            <a:schemeClr val="accent4">
              <a:lumMod val="75000"/>
              <a:alpha val="67000"/>
            </a:schemeClr>
          </a:solidFill>
          <a:ln w="38100">
            <a:solidFill>
              <a:schemeClr val="accent4">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6072188" y="0"/>
            <a:ext cx="1547812" cy="5156359"/>
          </a:xfrm>
          <a:prstGeom prst="flowChartProcess">
            <a:avLst/>
          </a:prstGeom>
          <a:solidFill>
            <a:schemeClr val="accent4">
              <a:lumMod val="75000"/>
              <a:alpha val="67000"/>
            </a:schemeClr>
          </a:solidFill>
          <a:ln w="38100">
            <a:solidFill>
              <a:schemeClr val="accent4">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1115616" y="4299942"/>
            <a:ext cx="6912768"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Recogiendo caramelos. </a:t>
            </a:r>
            <a:r>
              <a:rPr lang="es-ES" i="1" dirty="0" smtClean="0">
                <a:effectLst>
                  <a:glow rad="101600">
                    <a:srgbClr val="C00000">
                      <a:alpha val="60000"/>
                    </a:srgbClr>
                  </a:glow>
                  <a:outerShdw blurRad="38100" dist="38100" dir="2700000" algn="tl">
                    <a:srgbClr val="000000">
                      <a:alpha val="43137"/>
                    </a:srgbClr>
                  </a:outerShdw>
                </a:effectLst>
              </a:rPr>
              <a:t>Un niño recoge caramelos durante la cabalgata de los Reyes Magos en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doors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4" presetClass="entr" presetSubtype="16"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Effect transition="in" filter="box(in)">
                                      <p:cBhvr>
                                        <p:cTn id="25" dur="4000"/>
                                        <p:tgtEl>
                                          <p:spTgt spid="22530"/>
                                        </p:tgtEl>
                                      </p:cBhvr>
                                    </p:animEffect>
                                  </p:childTnLst>
                                </p:cTn>
                              </p:par>
                              <p:par>
                                <p:cTn id="26" presetID="23" presetClass="entr" presetSubtype="288" fill="hold" nodeType="withEffect">
                                  <p:stCondLst>
                                    <p:cond delay="0"/>
                                  </p:stCondLst>
                                  <p:childTnLst>
                                    <p:set>
                                      <p:cBhvr>
                                        <p:cTn id="27" dur="1" fill="hold">
                                          <p:stCondLst>
                                            <p:cond delay="0"/>
                                          </p:stCondLst>
                                        </p:cTn>
                                        <p:tgtEl>
                                          <p:spTgt spid="22530"/>
                                        </p:tgtEl>
                                        <p:attrNameLst>
                                          <p:attrName>style.visibility</p:attrName>
                                        </p:attrNameLst>
                                      </p:cBhvr>
                                      <p:to>
                                        <p:strVal val="visible"/>
                                      </p:to>
                                    </p:set>
                                    <p:anim calcmode="lin" valueType="num">
                                      <p:cBhvr>
                                        <p:cTn id="28" dur="4000" fill="hold"/>
                                        <p:tgtEl>
                                          <p:spTgt spid="22530"/>
                                        </p:tgtEl>
                                        <p:attrNameLst>
                                          <p:attrName>ppt_w</p:attrName>
                                        </p:attrNameLst>
                                      </p:cBhvr>
                                      <p:tavLst>
                                        <p:tav tm="0">
                                          <p:val>
                                            <p:strVal val="4/3*#ppt_w"/>
                                          </p:val>
                                        </p:tav>
                                        <p:tav tm="100000">
                                          <p:val>
                                            <p:strVal val="#ppt_w"/>
                                          </p:val>
                                        </p:tav>
                                      </p:tavLst>
                                    </p:anim>
                                    <p:anim calcmode="lin" valueType="num">
                                      <p:cBhvr>
                                        <p:cTn id="29" dur="4000" fill="hold"/>
                                        <p:tgtEl>
                                          <p:spTgt spid="22530"/>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out)">
                                      <p:cBhvr>
                                        <p:cTn id="32" dur="4000"/>
                                        <p:tgtEl>
                                          <p:spTgt spid="11"/>
                                        </p:tgtEl>
                                      </p:cBhvr>
                                    </p:animEffect>
                                  </p:childTnLst>
                                </p:cTn>
                              </p:par>
                              <p:par>
                                <p:cTn id="33" presetID="23" presetClass="entr" presetSubtype="288"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4000" fill="hold"/>
                                        <p:tgtEl>
                                          <p:spTgt spid="11"/>
                                        </p:tgtEl>
                                        <p:attrNameLst>
                                          <p:attrName>ppt_w</p:attrName>
                                        </p:attrNameLst>
                                      </p:cBhvr>
                                      <p:tavLst>
                                        <p:tav tm="0">
                                          <p:val>
                                            <p:strVal val="4/3*#ppt_w"/>
                                          </p:val>
                                        </p:tav>
                                        <p:tav tm="100000">
                                          <p:val>
                                            <p:strVal val="#ppt_w"/>
                                          </p:val>
                                        </p:tav>
                                      </p:tavLst>
                                    </p:anim>
                                    <p:anim calcmode="lin" valueType="num">
                                      <p:cBhvr>
                                        <p:cTn id="36" dur="4000" fill="hold"/>
                                        <p:tgtEl>
                                          <p:spTgt spid="11"/>
                                        </p:tgtEl>
                                        <p:attrNameLst>
                                          <p:attrName>ppt_h</p:attrName>
                                        </p:attrNameLst>
                                      </p:cBhvr>
                                      <p:tavLst>
                                        <p:tav tm="0">
                                          <p:val>
                                            <p:strVal val="4/3*#ppt_h"/>
                                          </p:val>
                                        </p:tav>
                                        <p:tav tm="100000">
                                          <p:val>
                                            <p:strVal val="#ppt_h"/>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1"/>
                                          </p:val>
                                        </p:tav>
                                        <p:tav tm="100000">
                                          <p:val>
                                            <p:strVal val="#ppt_x"/>
                                          </p:val>
                                        </p:tav>
                                      </p:tavLst>
                                    </p:anim>
                                    <p:anim calcmode="lin" valueType="num">
                                      <p:cBhvr>
                                        <p:cTn id="4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jpe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8" name="7 Rectángulo"/>
          <p:cNvSpPr/>
          <p:nvPr/>
        </p:nvSpPr>
        <p:spPr>
          <a:xfrm flipH="1">
            <a:off x="179388"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H="1">
            <a:off x="684213"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H="1">
            <a:off x="1187450"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H="1">
            <a:off x="1692275"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H="1">
            <a:off x="2195513"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700338"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H="1">
            <a:off x="3203575"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H="1">
            <a:off x="3708400"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H="1">
            <a:off x="4211638"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H="1">
            <a:off x="4716463"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H="1">
            <a:off x="5219700"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H="1">
            <a:off x="5724525"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H="1">
            <a:off x="6227763" y="411511"/>
            <a:ext cx="28575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H="1">
            <a:off x="6659563" y="411511"/>
            <a:ext cx="34290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H="1">
            <a:off x="7164388" y="411511"/>
            <a:ext cx="28575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H="1">
            <a:off x="7596188" y="411511"/>
            <a:ext cx="271462"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flipH="1">
            <a:off x="8027988" y="411511"/>
            <a:ext cx="28575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flipH="1">
            <a:off x="8459788" y="411511"/>
            <a:ext cx="28575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flipH="1">
            <a:off x="8858250" y="411511"/>
            <a:ext cx="285750" cy="4392488"/>
          </a:xfrm>
          <a:prstGeom prst="rect">
            <a:avLst/>
          </a:prstGeom>
          <a:solidFill>
            <a:schemeClr val="accent3">
              <a:lumMod val="60000"/>
              <a:lumOff val="40000"/>
              <a:alpha val="60000"/>
            </a:schemeClr>
          </a:solidFill>
          <a:ln>
            <a:solidFill>
              <a:srgbClr val="92D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683568"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indaguemos un poco sobre quienes eran y de dónde venían. Sí, aquí sí que hay variedad y exotismo, incluso teorías en principio algo excéntricas. Empecemos con lo de magos.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2" presetClass="entr" presetSubtype="2" fill="hold" nodeType="withEffect">
                                  <p:stCondLst>
                                    <p:cond delay="0"/>
                                  </p:stCondLst>
                                  <p:childTnLst>
                                    <p:set>
                                      <p:cBhvr>
                                        <p:cTn id="254" dur="1" fill="hold">
                                          <p:stCondLst>
                                            <p:cond delay="0"/>
                                          </p:stCondLst>
                                        </p:cTn>
                                        <p:tgtEl>
                                          <p:spTgt spid="5"/>
                                        </p:tgtEl>
                                        <p:attrNameLst>
                                          <p:attrName>style.visibility</p:attrName>
                                        </p:attrNameLst>
                                      </p:cBhvr>
                                      <p:to>
                                        <p:strVal val="visible"/>
                                      </p:to>
                                    </p:set>
                                    <p:anim calcmode="lin" valueType="num">
                                      <p:cBhvr additive="base">
                                        <p:cTn id="255" dur="3000" fill="hold"/>
                                        <p:tgtEl>
                                          <p:spTgt spid="5"/>
                                        </p:tgtEl>
                                        <p:attrNameLst>
                                          <p:attrName>ppt_x</p:attrName>
                                        </p:attrNameLst>
                                      </p:cBhvr>
                                      <p:tavLst>
                                        <p:tav tm="0">
                                          <p:val>
                                            <p:strVal val="1+#ppt_w/2"/>
                                          </p:val>
                                        </p:tav>
                                        <p:tav tm="100000">
                                          <p:val>
                                            <p:strVal val="#ppt_x"/>
                                          </p:val>
                                        </p:tav>
                                      </p:tavLst>
                                    </p:anim>
                                    <p:anim calcmode="lin" valueType="num">
                                      <p:cBhvr additive="base">
                                        <p:cTn id="256" dur="3000" fill="hold"/>
                                        <p:tgtEl>
                                          <p:spTgt spid="5"/>
                                        </p:tgtEl>
                                        <p:attrNameLst>
                                          <p:attrName>ppt_y</p:attrName>
                                        </p:attrNameLst>
                                      </p:cBhvr>
                                      <p:tavLst>
                                        <p:tav tm="0">
                                          <p:val>
                                            <p:strVal val="#ppt_y"/>
                                          </p:val>
                                        </p:tav>
                                        <p:tav tm="100000">
                                          <p:val>
                                            <p:strVal val="#ppt_y"/>
                                          </p:val>
                                        </p:tav>
                                      </p:tavLst>
                                    </p:anim>
                                  </p:childTnLst>
                                </p:cTn>
                              </p:par>
                              <p:par>
                                <p:cTn id="257" presetID="16" presetClass="entr" presetSubtype="42" fill="hold" nodeType="withEffect">
                                  <p:stCondLst>
                                    <p:cond delay="0"/>
                                  </p:stCondLst>
                                  <p:childTnLst>
                                    <p:set>
                                      <p:cBhvr>
                                        <p:cTn id="258" dur="1" fill="hold">
                                          <p:stCondLst>
                                            <p:cond delay="0"/>
                                          </p:stCondLst>
                                        </p:cTn>
                                        <p:tgtEl>
                                          <p:spTgt spid="5"/>
                                        </p:tgtEl>
                                        <p:attrNameLst>
                                          <p:attrName>style.visibility</p:attrName>
                                        </p:attrNameLst>
                                      </p:cBhvr>
                                      <p:to>
                                        <p:strVal val="visible"/>
                                      </p:to>
                                    </p:set>
                                    <p:animEffect transition="in" filter="barn(outHorizontal)">
                                      <p:cBhvr>
                                        <p:cTn id="259" dur="3000"/>
                                        <p:tgtEl>
                                          <p:spTgt spid="5"/>
                                        </p:tgtEl>
                                      </p:cBhvr>
                                    </p:animEffect>
                                  </p:childTnLst>
                                </p:cTn>
                              </p:par>
                            </p:childTnLst>
                          </p:cTn>
                        </p:par>
                        <p:par>
                          <p:cTn id="260" fill="hold">
                            <p:stCondLst>
                              <p:cond delay="6000"/>
                            </p:stCondLst>
                            <p:childTnLst>
                              <p:par>
                                <p:cTn id="261" presetID="40" presetClass="entr" presetSubtype="0" fill="hold" grpId="0" nodeType="afterEffect">
                                  <p:stCondLst>
                                    <p:cond delay="0"/>
                                  </p:stCondLst>
                                  <p:iterate type="lt">
                                    <p:tmPct val="10000"/>
                                  </p:iterate>
                                  <p:childTnLst>
                                    <p:set>
                                      <p:cBhvr>
                                        <p:cTn id="262" dur="1" fill="hold">
                                          <p:stCondLst>
                                            <p:cond delay="0"/>
                                          </p:stCondLst>
                                        </p:cTn>
                                        <p:tgtEl>
                                          <p:spTgt spid="27"/>
                                        </p:tgtEl>
                                        <p:attrNameLst>
                                          <p:attrName>style.visibility</p:attrName>
                                        </p:attrNameLst>
                                      </p:cBhvr>
                                      <p:to>
                                        <p:strVal val="visible"/>
                                      </p:to>
                                    </p:set>
                                    <p:animEffect transition="in" filter="fade">
                                      <p:cBhvr>
                                        <p:cTn id="263" dur="1000"/>
                                        <p:tgtEl>
                                          <p:spTgt spid="27"/>
                                        </p:tgtEl>
                                      </p:cBhvr>
                                    </p:animEffect>
                                    <p:anim calcmode="lin" valueType="num">
                                      <p:cBhvr>
                                        <p:cTn id="264" dur="1000" fill="hold"/>
                                        <p:tgtEl>
                                          <p:spTgt spid="27"/>
                                        </p:tgtEl>
                                        <p:attrNameLst>
                                          <p:attrName>ppt_x</p:attrName>
                                        </p:attrNameLst>
                                      </p:cBhvr>
                                      <p:tavLst>
                                        <p:tav tm="0">
                                          <p:val>
                                            <p:strVal val="#ppt_x-.1"/>
                                          </p:val>
                                        </p:tav>
                                        <p:tav tm="100000">
                                          <p:val>
                                            <p:strVal val="#ppt_x"/>
                                          </p:val>
                                        </p:tav>
                                      </p:tavLst>
                                    </p:anim>
                                    <p:anim calcmode="lin" valueType="num">
                                      <p:cBhvr>
                                        <p:cTn id="265"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tretch>
            <a:fillRect/>
          </a:stretch>
        </p:blipFill>
        <p:spPr bwMode="auto">
          <a:xfrm>
            <a:off x="0" y="0"/>
            <a:ext cx="9144000" cy="5407913"/>
          </a:xfrm>
          <a:prstGeom prst="rect">
            <a:avLst/>
          </a:prstGeom>
          <a:noFill/>
          <a:ln w="9525">
            <a:noFill/>
            <a:miter lim="800000"/>
            <a:headEnd/>
            <a:tailEnd/>
          </a:ln>
        </p:spPr>
      </p:pic>
      <p:sp>
        <p:nvSpPr>
          <p:cNvPr id="3" name="2 Proceso"/>
          <p:cNvSpPr/>
          <p:nvPr/>
        </p:nvSpPr>
        <p:spPr>
          <a:xfrm>
            <a:off x="0" y="0"/>
            <a:ext cx="9144000" cy="5143500"/>
          </a:xfrm>
          <a:prstGeom prst="flowChartProcess">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5" name="4 Imagen" descr="46.jpg"/>
          <p:cNvPicPr>
            <a:picLocks noChangeAspect="1"/>
          </p:cNvPicPr>
          <p:nvPr/>
        </p:nvPicPr>
        <p:blipFill>
          <a:blip r:embed="rId2" cstate="print"/>
          <a:stretch>
            <a:fillRect/>
          </a:stretch>
        </p:blipFill>
        <p:spPr bwMode="auto">
          <a:xfrm>
            <a:off x="251520" y="195739"/>
            <a:ext cx="8640959" cy="4752023"/>
          </a:xfrm>
          <a:prstGeom prst="rect">
            <a:avLst/>
          </a:prstGeom>
          <a:noFill/>
          <a:ln w="9525">
            <a:noFill/>
            <a:miter lim="800000"/>
            <a:headEnd/>
            <a:tailEnd/>
          </a:ln>
        </p:spPr>
      </p:pic>
      <p:sp>
        <p:nvSpPr>
          <p:cNvPr id="6" name="5 CuadroTexto"/>
          <p:cNvSpPr txBox="1"/>
          <p:nvPr/>
        </p:nvSpPr>
        <p:spPr>
          <a:xfrm>
            <a:off x="395536" y="401191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Extraña, sabiendo la animadversión y recelo que la Iglesia ha demostrado siempre hacia la magia, que venere a unos personajes con ese adjetivo en sus nombres.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r"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4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4000" fill="hold"/>
                                        <p:tgtEl>
                                          <p:spTgt spid="27650"/>
                                        </p:tgtEl>
                                        <p:attrNameLst>
                                          <p:attrName>ppt_w</p:attrName>
                                        </p:attrNameLst>
                                      </p:cBhvr>
                                      <p:tavLst>
                                        <p:tav tm="0">
                                          <p:val>
                                            <p:strVal val="#ppt_w*0.70"/>
                                          </p:val>
                                        </p:tav>
                                        <p:tav tm="100000">
                                          <p:val>
                                            <p:strVal val="#ppt_w"/>
                                          </p:val>
                                        </p:tav>
                                      </p:tavLst>
                                    </p:anim>
                                    <p:anim calcmode="lin" valueType="num">
                                      <p:cBhvr>
                                        <p:cTn id="17" dur="4000" fill="hold"/>
                                        <p:tgtEl>
                                          <p:spTgt spid="27650"/>
                                        </p:tgtEl>
                                        <p:attrNameLst>
                                          <p:attrName>ppt_h</p:attrName>
                                        </p:attrNameLst>
                                      </p:cBhvr>
                                      <p:tavLst>
                                        <p:tav tm="0">
                                          <p:val>
                                            <p:strVal val="#ppt_h"/>
                                          </p:val>
                                        </p:tav>
                                        <p:tav tm="100000">
                                          <p:val>
                                            <p:strVal val="#ppt_h"/>
                                          </p:val>
                                        </p:tav>
                                      </p:tavLst>
                                    </p:anim>
                                    <p:animEffect transition="in" filter="fade">
                                      <p:cBhvr>
                                        <p:cTn id="18" dur="4000"/>
                                        <p:tgtEl>
                                          <p:spTgt spid="2765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tretch>
            <a:fillRect/>
          </a:stretch>
        </p:blipFill>
        <p:spPr bwMode="auto">
          <a:xfrm>
            <a:off x="1" y="0"/>
            <a:ext cx="9144000" cy="5380062"/>
          </a:xfrm>
          <a:prstGeom prst="rect">
            <a:avLst/>
          </a:prstGeom>
          <a:noFill/>
          <a:ln w="9525">
            <a:noFill/>
            <a:miter lim="800000"/>
            <a:headEnd/>
            <a:tailEnd/>
          </a:ln>
        </p:spPr>
      </p:pic>
      <p:sp>
        <p:nvSpPr>
          <p:cNvPr id="6" name="5 Marco"/>
          <p:cNvSpPr/>
          <p:nvPr/>
        </p:nvSpPr>
        <p:spPr>
          <a:xfrm>
            <a:off x="0" y="0"/>
            <a:ext cx="9144000" cy="5143500"/>
          </a:xfrm>
          <a:prstGeom prst="frame">
            <a:avLst>
              <a:gd name="adj1" fmla="val 4902"/>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9" y="374333"/>
            <a:ext cx="1216025" cy="685800"/>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Marco"/>
          <p:cNvSpPr/>
          <p:nvPr/>
        </p:nvSpPr>
        <p:spPr>
          <a:xfrm>
            <a:off x="214313" y="160020"/>
            <a:ext cx="4214812" cy="4823460"/>
          </a:xfrm>
          <a:prstGeom prst="frame">
            <a:avLst>
              <a:gd name="adj1" fmla="val 6035"/>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9" y="195486"/>
            <a:ext cx="4465637" cy="4787994"/>
          </a:xfrm>
          <a:prstGeom prst="frame">
            <a:avLst>
              <a:gd name="adj1" fmla="val 5979"/>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500187"/>
            <a:ext cx="142876" cy="53579"/>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28596" y="3321849"/>
            <a:ext cx="3786214" cy="214314"/>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H="1">
            <a:off x="2143126" y="588645"/>
            <a:ext cx="214313"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395289" y="411509"/>
            <a:ext cx="3819525" cy="4374803"/>
          </a:xfrm>
          <a:prstGeom prst="rect">
            <a:avLst/>
          </a:prstGeom>
          <a:solidFill>
            <a:schemeClr val="tx2">
              <a:lumMod val="90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4643438" y="411510"/>
            <a:ext cx="4032250" cy="4357658"/>
          </a:xfrm>
          <a:prstGeom prst="rect">
            <a:avLst/>
          </a:prstGeom>
          <a:solidFill>
            <a:schemeClr val="tx2">
              <a:lumMod val="90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es que en la época de Mateo dicha palabra tenía un significado bastante diferente y se refería, en concreto, a personas de prestigio que eran reconocidas por su sabiduría y sus conocimientos científicos, especialmente en astronomía.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dir="u" isInverted="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4"/>
                                        </p:tgtEl>
                                        <p:attrNameLst>
                                          <p:attrName>ppt_x</p:attrName>
                                        </p:attrNameLst>
                                      </p:cBhvr>
                                      <p:tavLst>
                                        <p:tav tm="0">
                                          <p:val>
                                            <p:strVal val="ppt_x"/>
                                          </p:val>
                                        </p:tav>
                                        <p:tav tm="100000">
                                          <p:val>
                                            <p:strVal val="ppt_x-ppt_w/2"/>
                                          </p:val>
                                        </p:tav>
                                      </p:tavLst>
                                    </p:anim>
                                    <p:anim calcmode="lin" valueType="num">
                                      <p:cBhvr>
                                        <p:cTn id="13" dur="4000"/>
                                        <p:tgtEl>
                                          <p:spTgt spid="14"/>
                                        </p:tgtEl>
                                        <p:attrNameLst>
                                          <p:attrName>ppt_y</p:attrName>
                                        </p:attrNameLst>
                                      </p:cBhvr>
                                      <p:tavLst>
                                        <p:tav tm="0">
                                          <p:val>
                                            <p:strVal val="ppt_y"/>
                                          </p:val>
                                        </p:tav>
                                        <p:tav tm="100000">
                                          <p:val>
                                            <p:strVal val="ppt_y"/>
                                          </p:val>
                                        </p:tav>
                                      </p:tavLst>
                                    </p:anim>
                                    <p:anim calcmode="lin" valueType="num">
                                      <p:cBhvr>
                                        <p:cTn id="14" dur="4000"/>
                                        <p:tgtEl>
                                          <p:spTgt spid="14"/>
                                        </p:tgtEl>
                                        <p:attrNameLst>
                                          <p:attrName>ppt_w</p:attrName>
                                        </p:attrNameLst>
                                      </p:cBhvr>
                                      <p:tavLst>
                                        <p:tav tm="0">
                                          <p:val>
                                            <p:strVal val="ppt_w"/>
                                          </p:val>
                                        </p:tav>
                                        <p:tav tm="100000">
                                          <p:val>
                                            <p:fltVal val="0"/>
                                          </p:val>
                                        </p:tav>
                                      </p:tavLst>
                                    </p:anim>
                                    <p:anim calcmode="lin" valueType="num">
                                      <p:cBhvr>
                                        <p:cTn id="15" dur="4000"/>
                                        <p:tgtEl>
                                          <p:spTgt spid="14"/>
                                        </p:tgtEl>
                                        <p:attrNameLst>
                                          <p:attrName>ppt_h</p:attrName>
                                        </p:attrNameLst>
                                      </p:cBhvr>
                                      <p:tavLst>
                                        <p:tav tm="0">
                                          <p:val>
                                            <p:strVal val="ppt_h"/>
                                          </p:val>
                                        </p:tav>
                                        <p:tav tm="100000">
                                          <p:val>
                                            <p:strVal val="ppt_h"/>
                                          </p:val>
                                        </p:tav>
                                      </p:tavLst>
                                    </p:anim>
                                    <p:set>
                                      <p:cBhvr>
                                        <p:cTn id="16" dur="1" fill="hold">
                                          <p:stCondLst>
                                            <p:cond delay="3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5"/>
                                        </p:tgtEl>
                                        <p:attrNameLst>
                                          <p:attrName>ppt_x</p:attrName>
                                        </p:attrNameLst>
                                      </p:cBhvr>
                                      <p:tavLst>
                                        <p:tav tm="0">
                                          <p:val>
                                            <p:strVal val="ppt_x"/>
                                          </p:val>
                                        </p:tav>
                                        <p:tav tm="100000">
                                          <p:val>
                                            <p:strVal val="ppt_x+ppt_w/2"/>
                                          </p:val>
                                        </p:tav>
                                      </p:tavLst>
                                    </p:anim>
                                    <p:anim calcmode="lin" valueType="num">
                                      <p:cBhvr>
                                        <p:cTn id="25" dur="4000"/>
                                        <p:tgtEl>
                                          <p:spTgt spid="15"/>
                                        </p:tgtEl>
                                        <p:attrNameLst>
                                          <p:attrName>ppt_y</p:attrName>
                                        </p:attrNameLst>
                                      </p:cBhvr>
                                      <p:tavLst>
                                        <p:tav tm="0">
                                          <p:val>
                                            <p:strVal val="ppt_y"/>
                                          </p:val>
                                        </p:tav>
                                        <p:tav tm="100000">
                                          <p:val>
                                            <p:strVal val="ppt_y"/>
                                          </p:val>
                                        </p:tav>
                                      </p:tavLst>
                                    </p:anim>
                                    <p:anim calcmode="lin" valueType="num">
                                      <p:cBhvr>
                                        <p:cTn id="26" dur="4000"/>
                                        <p:tgtEl>
                                          <p:spTgt spid="15"/>
                                        </p:tgtEl>
                                        <p:attrNameLst>
                                          <p:attrName>ppt_w</p:attrName>
                                        </p:attrNameLst>
                                      </p:cBhvr>
                                      <p:tavLst>
                                        <p:tav tm="0">
                                          <p:val>
                                            <p:strVal val="ppt_w"/>
                                          </p:val>
                                        </p:tav>
                                        <p:tav tm="100000">
                                          <p:val>
                                            <p:fltVal val="0"/>
                                          </p:val>
                                        </p:tav>
                                      </p:tavLst>
                                    </p:anim>
                                    <p:anim calcmode="lin" valueType="num">
                                      <p:cBhvr>
                                        <p:cTn id="27" dur="4000"/>
                                        <p:tgtEl>
                                          <p:spTgt spid="15"/>
                                        </p:tgtEl>
                                        <p:attrNameLst>
                                          <p:attrName>ppt_h</p:attrName>
                                        </p:attrNameLst>
                                      </p:cBhvr>
                                      <p:tavLst>
                                        <p:tav tm="0">
                                          <p:val>
                                            <p:strVal val="ppt_h"/>
                                          </p:val>
                                        </p:tav>
                                        <p:tav tm="100000">
                                          <p:val>
                                            <p:strVal val="ppt_h"/>
                                          </p:val>
                                        </p:tav>
                                      </p:tavLst>
                                    </p:anim>
                                    <p:set>
                                      <p:cBhvr>
                                        <p:cTn id="28" dur="1" fill="hold">
                                          <p:stCondLst>
                                            <p:cond delay="3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4000"/>
                                        <p:tgtEl>
                                          <p:spTgt spid="6"/>
                                        </p:tgtEl>
                                        <p:attrNameLst>
                                          <p:attrName>ppt_w</p:attrName>
                                        </p:attrNameLst>
                                      </p:cBhvr>
                                      <p:tavLst>
                                        <p:tav tm="0">
                                          <p:val>
                                            <p:strVal val="ppt_w"/>
                                          </p:val>
                                        </p:tav>
                                        <p:tav tm="100000">
                                          <p:val>
                                            <p:fltVal val="0"/>
                                          </p:val>
                                        </p:tav>
                                      </p:tavLst>
                                    </p:anim>
                                    <p:anim calcmode="lin" valueType="num">
                                      <p:cBhvr>
                                        <p:cTn id="31" dur="4000"/>
                                        <p:tgtEl>
                                          <p:spTgt spid="6"/>
                                        </p:tgtEl>
                                        <p:attrNameLst>
                                          <p:attrName>ppt_h</p:attrName>
                                        </p:attrNameLst>
                                      </p:cBhvr>
                                      <p:tavLst>
                                        <p:tav tm="0">
                                          <p:val>
                                            <p:strVal val="ppt_h"/>
                                          </p:val>
                                        </p:tav>
                                        <p:tav tm="100000">
                                          <p:val>
                                            <p:strVal val="ppt_h"/>
                                          </p:val>
                                        </p:tav>
                                      </p:tavLst>
                                    </p:anim>
                                    <p:set>
                                      <p:cBhvr>
                                        <p:cTn id="32" dur="1" fill="hold">
                                          <p:stCondLst>
                                            <p:cond delay="3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2/3*#ppt_w"/>
                                          </p:val>
                                        </p:tav>
                                        <p:tav tm="100000">
                                          <p:val>
                                            <p:strVal val="#ppt_w"/>
                                          </p:val>
                                        </p:tav>
                                      </p:tavLst>
                                    </p:anim>
                                    <p:anim calcmode="lin" valueType="num">
                                      <p:cBhvr>
                                        <p:cTn id="36" dur="4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21"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4000"/>
                                        <p:tgtEl>
                                          <p:spTgt spid="4"/>
                                        </p:tgtEl>
                                      </p:cBhvr>
                                    </p:animEffect>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1"/>
                                          </p:val>
                                        </p:tav>
                                        <p:tav tm="100000">
                                          <p:val>
                                            <p:strVal val="#ppt_x"/>
                                          </p:val>
                                        </p:tav>
                                      </p:tavLst>
                                    </p:anim>
                                    <p:anim calcmode="lin" valueType="num">
                                      <p:cBhvr>
                                        <p:cTn id="4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5.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p:spPr>
      </p:pic>
      <p:sp>
        <p:nvSpPr>
          <p:cNvPr id="4" name="3 CuadroTexto"/>
          <p:cNvSpPr txBox="1"/>
          <p:nvPr/>
        </p:nvSpPr>
        <p:spPr>
          <a:xfrm>
            <a:off x="539552" y="3943171"/>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Dicha erudición se correspondería perfectamente con que su origen fuese Persia, incluso Babilonia pues en ambos territorios esa ciencia había alcanzado un alto nivel y los sacerdotes versados en ella se habían convertido en una casta de gran poder.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comb/>
      </p:transition>
    </mc:Choice>
    <mc:Fallback>
      <p:transition spd="slow" advTm="3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gtEl>
                                        <p:attrNameLst>
                                          <p:attrName>ppt_w</p:attrName>
                                        </p:attrNameLst>
                                      </p:cBhvr>
                                      <p:tavLst>
                                        <p:tav tm="0">
                                          <p:val>
                                            <p:strVal val="#ppt_w*.05"/>
                                          </p:val>
                                        </p:tav>
                                        <p:tav tm="100000">
                                          <p:val>
                                            <p:strVal val="#ppt_w"/>
                                          </p:val>
                                        </p:tav>
                                      </p:tavLst>
                                    </p:anim>
                                    <p:anim calcmode="lin" valueType="num">
                                      <p:cBhvr>
                                        <p:cTn id="10" dur="4000" fill="hold"/>
                                        <p:tgtEl>
                                          <p:spTgt spid="3"/>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gtEl>
                                      </p:cBhvr>
                                    </p:animEffect>
                                  </p:childTnLst>
                                </p:cTn>
                              </p:par>
                              <p:par>
                                <p:cTn id="15" presetID="48" presetClass="entr" presetSubtype="0" accel="5000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4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fade">
                                      <p:cBhvr>
                                        <p:cTn id="20" dur="4000"/>
                                        <p:tgtEl>
                                          <p:spTgt spid="3"/>
                                        </p:tgtEl>
                                      </p:cBhvr>
                                    </p:animEffect>
                                  </p:childTnLst>
                                </p:cTn>
                              </p:par>
                              <p:par>
                                <p:cTn id="21" presetID="6" presetClass="emph" presetSubtype="0" accel="50000" decel="50000" autoRev="1" fill="hold" nodeType="withEffect">
                                  <p:stCondLst>
                                    <p:cond delay="3000"/>
                                  </p:stCondLst>
                                  <p:childTnLst>
                                    <p:animScale>
                                      <p:cBhvr>
                                        <p:cTn id="22" dur="2000" fill="hold"/>
                                        <p:tgtEl>
                                          <p:spTgt spid="3"/>
                                        </p:tgtEl>
                                      </p:cBhvr>
                                      <p:by x="120000" y="120000"/>
                                    </p:animScale>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308570"/>
            <a:ext cx="9143999" cy="545207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0" y="-308570"/>
            <a:ext cx="9143999" cy="5452070"/>
          </a:xfrm>
          <a:prstGeom prst="rect">
            <a:avLst/>
          </a:prstGeom>
          <a:noFill/>
          <a:ln w="9525">
            <a:noFill/>
            <a:miter lim="800000"/>
            <a:headEnd/>
            <a:tailEnd/>
          </a:ln>
        </p:spPr>
      </p:pic>
      <p:sp>
        <p:nvSpPr>
          <p:cNvPr id="6" name="5 CuadroTexto"/>
          <p:cNvSpPr txBox="1"/>
          <p:nvPr/>
        </p:nvSpPr>
        <p:spPr>
          <a:xfrm>
            <a:off x="539552"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como a esta historia se le ha dotado de una gran simbología, también podemos encontrar textos donde los hacen proceder, además de Persia y Babilonia, desde Grecia, Egipto e India.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comb dir="vert"/>
      </p:transition>
    </mc:Choice>
    <mc:Fallback>
      <p:transition spd="slow" advTm="24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2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4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heurón"/>
          <p:cNvSpPr/>
          <p:nvPr/>
        </p:nvSpPr>
        <p:spPr>
          <a:xfrm rot="16200000">
            <a:off x="3733324" y="-947261"/>
            <a:ext cx="1820228"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733324" y="-464343"/>
            <a:ext cx="1820228"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733324" y="18574"/>
            <a:ext cx="1820228"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731896" y="500063"/>
            <a:ext cx="1823085"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803333" y="928688"/>
            <a:ext cx="1823085"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803333" y="1411605"/>
            <a:ext cx="1823085"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804761" y="1893094"/>
            <a:ext cx="1820228"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804761" y="2376012"/>
            <a:ext cx="1820228" cy="3714750"/>
          </a:xfrm>
          <a:prstGeom prst="chevron">
            <a:avLst>
              <a:gd name="adj" fmla="val 87333"/>
            </a:avLst>
          </a:prstGeom>
          <a:solidFill>
            <a:srgbClr val="FFC000">
              <a:alpha val="68000"/>
            </a:srgb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uadroTexto"/>
          <p:cNvSpPr txBox="1"/>
          <p:nvPr/>
        </p:nvSpPr>
        <p:spPr>
          <a:xfrm>
            <a:off x="827584"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Incluso el papa Benedicto XVI (un gran erudito teológico) en su libro La infancia de Jesús no descarta que hasta pudiesen venir desde occidente, más concretamente desde </a:t>
            </a:r>
            <a:r>
              <a:rPr lang="es-ES" i="1" dirty="0" err="1" smtClean="0">
                <a:effectLst>
                  <a:glow rad="101600">
                    <a:srgbClr val="C00000">
                      <a:alpha val="60000"/>
                    </a:srgbClr>
                  </a:glow>
                  <a:outerShdw blurRad="38100" dist="38100" dir="2700000" algn="tl">
                    <a:srgbClr val="000000">
                      <a:alpha val="43137"/>
                    </a:srgbClr>
                  </a:outerShdw>
                </a:effectLst>
              </a:rPr>
              <a:t>Tartessos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cstate="print"/>
          <a:stretch>
            <a:fillRect/>
          </a:stretch>
        </p:blipFill>
        <p:spPr bwMode="auto">
          <a:xfrm>
            <a:off x="0" y="-308570"/>
            <a:ext cx="9143999" cy="5832648"/>
          </a:xfrm>
          <a:prstGeom prst="rect">
            <a:avLst/>
          </a:prstGeom>
          <a:noFill/>
          <a:ln w="9525">
            <a:noFill/>
            <a:miter lim="800000"/>
            <a:headEnd/>
            <a:tailEnd/>
          </a:ln>
        </p:spPr>
      </p:pic>
      <p:sp>
        <p:nvSpPr>
          <p:cNvPr id="3" name="2 Triángulo isósceles"/>
          <p:cNvSpPr/>
          <p:nvPr/>
        </p:nvSpPr>
        <p:spPr>
          <a:xfrm>
            <a:off x="0" y="2571750"/>
            <a:ext cx="9144000" cy="2571750"/>
          </a:xfrm>
          <a:prstGeom prst="triangle">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Triángulo isósceles"/>
          <p:cNvSpPr/>
          <p:nvPr/>
        </p:nvSpPr>
        <p:spPr>
          <a:xfrm flipV="1">
            <a:off x="0" y="0"/>
            <a:ext cx="9144000" cy="2626042"/>
          </a:xfrm>
          <a:prstGeom prst="triangle">
            <a:avLst>
              <a:gd name="adj" fmla="val 49028"/>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Triángulo isósceles"/>
          <p:cNvSpPr/>
          <p:nvPr/>
        </p:nvSpPr>
        <p:spPr>
          <a:xfrm rot="16200000" flipV="1">
            <a:off x="-285750" y="285750"/>
            <a:ext cx="5143500" cy="4572000"/>
          </a:xfrm>
          <a:prstGeom prst="triangle">
            <a:avLst>
              <a:gd name="adj" fmla="val 48889"/>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16200000">
            <a:off x="4250532" y="250032"/>
            <a:ext cx="5143500" cy="4643437"/>
          </a:xfrm>
          <a:prstGeom prst="triangle">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Simplemente, los Reyes Magos simbolizan la universalidad de la conversión de los paganos ante el nacimiento de Jesús, utilizando la geografía conocida en la época, además de escenificar la unión de la ciencia con la religión.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fallOve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Imagen17.jpg"/>
          <p:cNvPicPr>
            <a:picLocks noChangeAspect="1"/>
          </p:cNvPicPr>
          <p:nvPr/>
        </p:nvPicPr>
        <p:blipFill>
          <a:blip r:embed="rId2" cstate="print"/>
          <a:stretch>
            <a:fillRect/>
          </a:stretch>
        </p:blipFill>
        <p:spPr bwMode="auto">
          <a:xfrm>
            <a:off x="0" y="-308570"/>
            <a:ext cx="9143999" cy="5452070"/>
          </a:xfrm>
          <a:prstGeom prst="rect">
            <a:avLst/>
          </a:prstGeom>
          <a:noFill/>
          <a:ln w="9525">
            <a:noFill/>
            <a:miter lim="800000"/>
            <a:headEnd/>
            <a:tailEnd/>
          </a:ln>
        </p:spPr>
      </p:pic>
      <p:pic>
        <p:nvPicPr>
          <p:cNvPr id="5" name="4 Imagen" descr="Imagen17.jpg"/>
          <p:cNvPicPr>
            <a:picLocks noChangeAspect="1"/>
          </p:cNvPicPr>
          <p:nvPr/>
        </p:nvPicPr>
        <p:blipFill>
          <a:blip r:embed="rId2" cstate="print"/>
          <a:stretch>
            <a:fillRect/>
          </a:stretch>
        </p:blipFill>
        <p:spPr bwMode="auto">
          <a:xfrm>
            <a:off x="0" y="-308570"/>
            <a:ext cx="9143999" cy="5452070"/>
          </a:xfrm>
          <a:prstGeom prst="rect">
            <a:avLst/>
          </a:prstGeom>
          <a:noFill/>
          <a:ln w="9525">
            <a:noFill/>
            <a:miter lim="800000"/>
            <a:headEnd/>
            <a:tailEnd/>
          </a:ln>
        </p:spPr>
      </p:pic>
      <p:pic>
        <p:nvPicPr>
          <p:cNvPr id="4" name="3 Imagen" descr="Imagen17.jpg"/>
          <p:cNvPicPr>
            <a:picLocks noChangeAspect="1"/>
          </p:cNvPicPr>
          <p:nvPr/>
        </p:nvPicPr>
        <p:blipFill>
          <a:blip r:embed="rId2" cstate="print"/>
          <a:stretch>
            <a:fillRect/>
          </a:stretch>
        </p:blipFill>
        <p:spPr bwMode="auto">
          <a:xfrm>
            <a:off x="0" y="-308570"/>
            <a:ext cx="9143999" cy="5452070"/>
          </a:xfrm>
          <a:prstGeom prst="rect">
            <a:avLst/>
          </a:prstGeom>
          <a:noFill/>
          <a:ln w="9525">
            <a:noFill/>
            <a:miter lim="800000"/>
            <a:headEnd/>
            <a:tailEnd/>
          </a:ln>
        </p:spPr>
      </p:pic>
      <p:sp>
        <p:nvSpPr>
          <p:cNvPr id="7" name="6 CuadroTexto"/>
          <p:cNvSpPr txBox="1"/>
          <p:nvPr/>
        </p:nvSpPr>
        <p:spPr>
          <a:xfrm>
            <a:off x="251520" y="3507854"/>
            <a:ext cx="871296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Respecto a lo de Reyes, pues también va por la misma senda; fue Quinto Séptimo Tertuliano en el siglo III quien vio en el Salmo 72 la referencia a su dignidad real (…Que los reyes de </a:t>
            </a:r>
            <a:r>
              <a:rPr lang="es-ES" i="1" dirty="0" err="1" smtClean="0">
                <a:effectLst>
                  <a:glow rad="101600">
                    <a:srgbClr val="C00000">
                      <a:alpha val="60000"/>
                    </a:srgbClr>
                  </a:glow>
                  <a:outerShdw blurRad="38100" dist="38100" dir="2700000" algn="tl">
                    <a:srgbClr val="000000">
                      <a:alpha val="43137"/>
                    </a:srgbClr>
                  </a:outerShdw>
                </a:effectLst>
              </a:rPr>
              <a:t>Tarsis</a:t>
            </a:r>
            <a:r>
              <a:rPr lang="es-ES" i="1" dirty="0" smtClean="0">
                <a:effectLst>
                  <a:glow rad="101600">
                    <a:srgbClr val="C00000">
                      <a:alpha val="60000"/>
                    </a:srgbClr>
                  </a:glow>
                  <a:outerShdw blurRad="38100" dist="38100" dir="2700000" algn="tl">
                    <a:srgbClr val="000000">
                      <a:alpha val="43137"/>
                    </a:srgbClr>
                  </a:outerShdw>
                </a:effectLst>
              </a:rPr>
              <a:t> y las islas le paguen tributo, que los reyes de </a:t>
            </a:r>
            <a:r>
              <a:rPr lang="es-ES" i="1" dirty="0" err="1" smtClean="0">
                <a:effectLst>
                  <a:glow rad="101600">
                    <a:srgbClr val="C00000">
                      <a:alpha val="60000"/>
                    </a:srgbClr>
                  </a:glow>
                  <a:outerShdw blurRad="38100" dist="38100" dir="2700000" algn="tl">
                    <a:srgbClr val="000000">
                      <a:alpha val="43137"/>
                    </a:srgbClr>
                  </a:outerShdw>
                </a:effectLst>
              </a:rPr>
              <a:t>Sabá</a:t>
            </a:r>
            <a:r>
              <a:rPr lang="es-ES" i="1" dirty="0" smtClean="0">
                <a:effectLst>
                  <a:glow rad="101600">
                    <a:srgbClr val="C00000">
                      <a:alpha val="60000"/>
                    </a:srgbClr>
                  </a:glow>
                  <a:outerShdw blurRad="38100" dist="38100" dir="2700000" algn="tl">
                    <a:srgbClr val="000000">
                      <a:alpha val="43137"/>
                    </a:srgbClr>
                  </a:outerShdw>
                </a:effectLst>
              </a:rPr>
              <a:t> y de Seba le ofrezcan sus dones, que se postren ante él todos los reyes, y todas las naciones le sirvan…)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ferris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4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50" presetClass="entr" presetSubtype="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ppt_w+.3"/>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animEffect transition="in" filter="fade">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7.jpg"/>
          <p:cNvPicPr>
            <a:picLocks noChangeAspect="1"/>
          </p:cNvPicPr>
          <p:nvPr/>
        </p:nvPicPr>
        <p:blipFill>
          <a:blip r:embed="rId2" cstate="print"/>
          <a:stretch>
            <a:fillRect/>
          </a:stretch>
        </p:blipFill>
        <p:spPr bwMode="auto">
          <a:xfrm>
            <a:off x="0" y="2116"/>
            <a:ext cx="9144000" cy="5593969"/>
          </a:xfrm>
          <a:prstGeom prst="rect">
            <a:avLst/>
          </a:prstGeom>
          <a:noFill/>
          <a:ln w="9525">
            <a:noFill/>
            <a:miter lim="800000"/>
            <a:headEnd/>
            <a:tailEnd/>
          </a:ln>
        </p:spPr>
      </p:pic>
      <p:sp>
        <p:nvSpPr>
          <p:cNvPr id="4" name="3 CuadroTexto"/>
          <p:cNvSpPr txBox="1"/>
          <p:nvPr/>
        </p:nvSpPr>
        <p:spPr>
          <a:xfrm>
            <a:off x="611560" y="3795886"/>
            <a:ext cx="8136904" cy="1200329"/>
          </a:xfrm>
          <a:prstGeom prst="rect">
            <a:avLst/>
          </a:prstGeom>
          <a:noFill/>
        </p:spPr>
        <p:txBody>
          <a:bodyPr wrap="square" rtlCol="0">
            <a:spAutoFit/>
          </a:bodyPr>
          <a:lstStyle/>
          <a:p>
            <a:r>
              <a:rPr lang="es-ES" i="1" dirty="0" smtClean="0">
                <a:effectLst>
                  <a:glow rad="101600">
                    <a:srgbClr val="C6605E">
                      <a:alpha val="60000"/>
                    </a:srgbClr>
                  </a:glow>
                  <a:outerShdw blurRad="38100" dist="38100" dir="2700000" algn="tl">
                    <a:srgbClr val="000000">
                      <a:alpha val="43137"/>
                    </a:srgbClr>
                  </a:outerShdw>
                </a:effectLst>
              </a:rPr>
              <a:t>Podemos comprobar que realmente es una historia a la que se le ha dedicado muchos siglos de estudios, reflexiones y cavilaciones a fin de llenarla de contenido y significado. Pero sigamos con nuestra propia investigación sobre el tema. Ahora le toca a sus nombres y aspectos.</a:t>
            </a:r>
            <a:endParaRPr lang="es-ES" i="1" dirty="0">
              <a:effectLst>
                <a:glow rad="101600">
                  <a:srgbClr val="C6605E">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ferris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160">
                                          <p:stCondLst>
                                            <p:cond delay="0"/>
                                          </p:stCondLst>
                                        </p:cTn>
                                        <p:tgtEl>
                                          <p:spTgt spid="3"/>
                                        </p:tgtEl>
                                      </p:cBhvr>
                                    </p:animEffect>
                                    <p:anim calcmode="lin" valueType="num">
                                      <p:cBhvr>
                                        <p:cTn id="8"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3" dur="52">
                                          <p:stCondLst>
                                            <p:cond delay="1300"/>
                                          </p:stCondLst>
                                        </p:cTn>
                                        <p:tgtEl>
                                          <p:spTgt spid="3"/>
                                        </p:tgtEl>
                                      </p:cBhvr>
                                      <p:to x="100000" y="60000"/>
                                    </p:animScale>
                                    <p:animScale>
                                      <p:cBhvr>
                                        <p:cTn id="14" dur="332" decel="50000">
                                          <p:stCondLst>
                                            <p:cond delay="1352"/>
                                          </p:stCondLst>
                                        </p:cTn>
                                        <p:tgtEl>
                                          <p:spTgt spid="3"/>
                                        </p:tgtEl>
                                      </p:cBhvr>
                                      <p:to x="100000" y="100000"/>
                                    </p:animScale>
                                    <p:animScale>
                                      <p:cBhvr>
                                        <p:cTn id="15" dur="52">
                                          <p:stCondLst>
                                            <p:cond delay="2624"/>
                                          </p:stCondLst>
                                        </p:cTn>
                                        <p:tgtEl>
                                          <p:spTgt spid="3"/>
                                        </p:tgtEl>
                                      </p:cBhvr>
                                      <p:to x="100000" y="80000"/>
                                    </p:animScale>
                                    <p:animScale>
                                      <p:cBhvr>
                                        <p:cTn id="16" dur="332" decel="50000">
                                          <p:stCondLst>
                                            <p:cond delay="2676"/>
                                          </p:stCondLst>
                                        </p:cTn>
                                        <p:tgtEl>
                                          <p:spTgt spid="3"/>
                                        </p:tgtEl>
                                      </p:cBhvr>
                                      <p:to x="100000" y="100000"/>
                                    </p:animScale>
                                    <p:animScale>
                                      <p:cBhvr>
                                        <p:cTn id="17" dur="52">
                                          <p:stCondLst>
                                            <p:cond delay="3284"/>
                                          </p:stCondLst>
                                        </p:cTn>
                                        <p:tgtEl>
                                          <p:spTgt spid="3"/>
                                        </p:tgtEl>
                                      </p:cBhvr>
                                      <p:to x="100000" y="90000"/>
                                    </p:animScale>
                                    <p:animScale>
                                      <p:cBhvr>
                                        <p:cTn id="18" dur="332" decel="50000">
                                          <p:stCondLst>
                                            <p:cond delay="3336"/>
                                          </p:stCondLst>
                                        </p:cTn>
                                        <p:tgtEl>
                                          <p:spTgt spid="3"/>
                                        </p:tgtEl>
                                      </p:cBhvr>
                                      <p:to x="100000" y="100000"/>
                                    </p:animScale>
                                    <p:animScale>
                                      <p:cBhvr>
                                        <p:cTn id="19" dur="52">
                                          <p:stCondLst>
                                            <p:cond delay="3616"/>
                                          </p:stCondLst>
                                        </p:cTn>
                                        <p:tgtEl>
                                          <p:spTgt spid="3"/>
                                        </p:tgtEl>
                                      </p:cBhvr>
                                      <p:to x="100000" y="95000"/>
                                    </p:animScale>
                                    <p:animScale>
                                      <p:cBhvr>
                                        <p:cTn id="20" dur="332" decel="50000">
                                          <p:stCondLst>
                                            <p:cond delay="3668"/>
                                          </p:stCondLst>
                                        </p:cTn>
                                        <p:tgtEl>
                                          <p:spTgt spid="3"/>
                                        </p:tgtEl>
                                      </p:cBhvr>
                                      <p:to x="100000" y="100000"/>
                                    </p:animScale>
                                  </p:childTnLst>
                                </p:cTn>
                              </p:par>
                              <p:par>
                                <p:cTn id="21" presetID="8" presetClass="emph" presetSubtype="0" autoRev="1" fill="hold" nodeType="withEffect">
                                  <p:stCondLst>
                                    <p:cond delay="0"/>
                                  </p:stCondLst>
                                  <p:childTnLst>
                                    <p:animRot by="3600000">
                                      <p:cBhvr>
                                        <p:cTn id="22" dur="2000" fill="hold"/>
                                        <p:tgtEl>
                                          <p:spTgt spid="3"/>
                                        </p:tgtEl>
                                        <p:attrNameLst>
                                          <p:attrName>r</p:attrName>
                                        </p:attrNameLst>
                                      </p:cBhvr>
                                    </p:animRot>
                                  </p:childTnLst>
                                </p:cTn>
                              </p:par>
                              <p:par>
                                <p:cTn id="23" presetID="26" presetClass="emph" presetSubtype="0" repeatCount="2000" fill="hold" nodeType="withEffect">
                                  <p:stCondLst>
                                    <p:cond delay="0"/>
                                  </p:stCondLst>
                                  <p:childTnLst>
                                    <p:animEffect transition="out" filter="fade">
                                      <p:cBhvr>
                                        <p:cTn id="24" dur="2000" tmFilter="0, 0; .2, .5; .8, .5; 1, 0"/>
                                        <p:tgtEl>
                                          <p:spTgt spid="3"/>
                                        </p:tgtEl>
                                      </p:cBhvr>
                                    </p:animEffect>
                                    <p:animScale>
                                      <p:cBhvr>
                                        <p:cTn id="25" dur="1000" autoRev="1" fill="hold"/>
                                        <p:tgtEl>
                                          <p:spTgt spid="3"/>
                                        </p:tgtEl>
                                      </p:cBhvr>
                                      <p:by x="105000" y="105000"/>
                                    </p:animScale>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396322-1024x768.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611560" y="401191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Tres Reyes Magos aparecen denominados como </a:t>
            </a:r>
            <a:r>
              <a:rPr lang="es-ES" i="1" dirty="0" err="1" smtClean="0">
                <a:effectLst>
                  <a:glow rad="101600">
                    <a:srgbClr val="C00000">
                      <a:alpha val="60000"/>
                    </a:srgbClr>
                  </a:glow>
                  <a:outerShdw blurRad="38100" dist="38100" dir="2700000" algn="tl">
                    <a:srgbClr val="000000">
                      <a:alpha val="43137"/>
                    </a:srgbClr>
                  </a:outerShdw>
                </a:effectLst>
              </a:rPr>
              <a:t>Melichior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Gathaspa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Bithisarea</a:t>
            </a:r>
            <a:r>
              <a:rPr lang="es-ES" i="1" dirty="0" smtClean="0">
                <a:effectLst>
                  <a:glow rad="101600">
                    <a:srgbClr val="C00000">
                      <a:alpha val="60000"/>
                    </a:srgbClr>
                  </a:glow>
                  <a:outerShdw blurRad="38100" dist="38100" dir="2700000" algn="tl">
                    <a:srgbClr val="000000">
                      <a:alpha val="43137"/>
                    </a:srgbClr>
                  </a:outerShdw>
                </a:effectLst>
              </a:rPr>
              <a:t> en los evangelios apócrifos y en el Excerpta latina </a:t>
            </a:r>
            <a:r>
              <a:rPr lang="es-ES" i="1" dirty="0" err="1" smtClean="0">
                <a:effectLst>
                  <a:glow rad="101600">
                    <a:srgbClr val="C00000">
                      <a:alpha val="60000"/>
                    </a:srgbClr>
                  </a:glow>
                  <a:outerShdw blurRad="38100" dist="38100" dir="2700000" algn="tl">
                    <a:srgbClr val="000000">
                      <a:alpha val="43137"/>
                    </a:srgbClr>
                  </a:outerShdw>
                </a:effectLst>
              </a:rPr>
              <a:t>barbari</a:t>
            </a:r>
            <a:r>
              <a:rPr lang="es-ES" i="1" dirty="0" smtClean="0">
                <a:effectLst>
                  <a:glow rad="101600">
                    <a:srgbClr val="C00000">
                      <a:alpha val="60000"/>
                    </a:srgbClr>
                  </a:glow>
                  <a:outerShdw blurRad="38100" dist="38100" dir="2700000" algn="tl">
                    <a:srgbClr val="000000">
                      <a:alpha val="43137"/>
                    </a:srgbClr>
                  </a:outerShdw>
                </a:effectLst>
              </a:rPr>
              <a:t> (una traducción de un texto griego del siglo V).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conveyor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sp>
        <p:nvSpPr>
          <p:cNvPr id="7" name="6 CuadroTexto"/>
          <p:cNvSpPr txBox="1"/>
          <p:nvPr/>
        </p:nvSpPr>
        <p:spPr>
          <a:xfrm>
            <a:off x="1115616" y="4083918"/>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griegos los llamaron </a:t>
            </a:r>
            <a:r>
              <a:rPr lang="es-ES" i="1" dirty="0" err="1" smtClean="0">
                <a:effectLst>
                  <a:glow rad="101600">
                    <a:srgbClr val="C00000">
                      <a:alpha val="60000"/>
                    </a:srgbClr>
                  </a:glow>
                  <a:outerShdw blurRad="38100" dist="38100" dir="2700000" algn="tl">
                    <a:srgbClr val="000000">
                      <a:alpha val="43137"/>
                    </a:srgbClr>
                  </a:outerShdw>
                </a:effectLst>
              </a:rPr>
              <a:t>Appellicon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Amerín</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Damascón</a:t>
            </a:r>
            <a:r>
              <a:rPr lang="es-ES" i="1" dirty="0" smtClean="0">
                <a:effectLst>
                  <a:glow rad="101600">
                    <a:srgbClr val="C00000">
                      <a:alpha val="60000"/>
                    </a:srgbClr>
                  </a:glow>
                  <a:outerShdw blurRad="38100" dist="38100" dir="2700000" algn="tl">
                    <a:srgbClr val="000000">
                      <a:alpha val="43137"/>
                    </a:srgbClr>
                  </a:outerShdw>
                </a:effectLst>
              </a:rPr>
              <a:t>; los hebreos,        </a:t>
            </a:r>
            <a:r>
              <a:rPr lang="es-ES" i="1" dirty="0" err="1" smtClean="0">
                <a:effectLst>
                  <a:glow rad="101600">
                    <a:srgbClr val="C00000">
                      <a:alpha val="60000"/>
                    </a:srgbClr>
                  </a:glow>
                  <a:outerShdw blurRad="38100" dist="38100" dir="2700000" algn="tl">
                    <a:srgbClr val="000000">
                      <a:alpha val="43137"/>
                    </a:srgbClr>
                  </a:outerShdw>
                </a:effectLst>
              </a:rPr>
              <a:t>Magalath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Galgalath</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Serakín</a:t>
            </a:r>
            <a:r>
              <a:rPr lang="es-ES" i="1" dirty="0" smtClean="0">
                <a:effectLst>
                  <a:glow rad="101600">
                    <a:srgbClr val="C00000">
                      <a:alpha val="60000"/>
                    </a:srgbClr>
                  </a:glow>
                  <a:outerShdw blurRad="38100" dist="38100" dir="2700000" algn="tl">
                    <a:srgbClr val="000000">
                      <a:alpha val="43137"/>
                    </a:srgbClr>
                  </a:outerShdw>
                </a:effectLst>
              </a:rPr>
              <a:t> y los sirios, </a:t>
            </a:r>
            <a:r>
              <a:rPr lang="es-ES" i="1" dirty="0" err="1" smtClean="0">
                <a:effectLst>
                  <a:glow rad="101600">
                    <a:srgbClr val="C00000">
                      <a:alpha val="60000"/>
                    </a:srgbClr>
                  </a:glow>
                  <a:outerShdw blurRad="38100" dist="38100" dir="2700000" algn="tl">
                    <a:srgbClr val="000000">
                      <a:alpha val="43137"/>
                    </a:srgbClr>
                  </a:outerShdw>
                </a:effectLst>
              </a:rPr>
              <a:t>Larvandad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Hormisdas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Gushnasaph</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conveyor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380578"/>
            <a:ext cx="9144000" cy="5832648"/>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380578"/>
            <a:ext cx="9144000" cy="5832648"/>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380578"/>
            <a:ext cx="9144000" cy="5832648"/>
          </a:xfrm>
          <a:prstGeom prst="rect">
            <a:avLst/>
          </a:prstGeom>
          <a:noFill/>
          <a:ln w="9525">
            <a:noFill/>
            <a:miter lim="800000"/>
            <a:headEnd/>
            <a:tailEnd/>
          </a:ln>
        </p:spPr>
      </p:pic>
      <p:sp>
        <p:nvSpPr>
          <p:cNvPr id="7" name="6 CuadroTexto"/>
          <p:cNvSpPr txBox="1"/>
          <p:nvPr/>
        </p:nvSpPr>
        <p:spPr>
          <a:xfrm>
            <a:off x="395536"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nombres de Melchor, Gaspar y Baltasar aparecieron por primera vez en el famoso mosaico del siglo VI en la basílica de San Apolinar el Nuevo en la ciudad italiana de Ravena.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4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6" name="5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desde el principio se les caracterizó asignándoles una edad diferente a cada uno de ellos en representación de todas las etapas del ser humano, así como el simbolismo de los regalos que llevaban cada uno de ellos.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r"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4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755576"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truco del paraguas. Uno de los viejos trucos de las cabalgatas para lograr más caramelos es colocar el paraguas del revés, como han hecho a lo largo del recorrido en la cabalgata.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4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323528" y="3219822"/>
            <a:ext cx="8568952"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casi seis horas de recorrido, los Reyes Magos han pasado por los puntos más importantes de Sevilla. El Casco Antiguo, la Macarena, Triana o Los Remedios son algunos de los distritos por donde pasaron las carrozas, que han ido acompañadas de música en directo, de la que se encargaron la Agrupación Musical Virgen de los Reyes, la Banda de Cornetas y Tambores Jesús Nazareno de Sevilla y la Agrupación Musical Santa María De La Esperanza, entre otras.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prism isContent="1" isInverted="1"/>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6" y="0"/>
            <a:ext cx="5688013" cy="742950"/>
          </a:xfrm>
          <a:prstGeom prst="rect">
            <a:avLst/>
          </a:prstGeom>
        </p:spPr>
        <p:txBody>
          <a:bodyPr wrap="none" fromWordArt="1">
            <a:prstTxWarp prst="textDeflate">
              <a:avLst>
                <a:gd name="adj" fmla="val 24903"/>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2051051" y="915830"/>
            <a:ext cx="5040313" cy="590073"/>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78852" name="WordArt 4"/>
          <p:cNvSpPr>
            <a:spLocks noChangeArrowheads="1" noChangeShapeType="1" noTextEdit="1"/>
          </p:cNvSpPr>
          <p:nvPr/>
        </p:nvSpPr>
        <p:spPr bwMode="auto">
          <a:xfrm>
            <a:off x="1476376" y="1708785"/>
            <a:ext cx="6264275" cy="592932"/>
          </a:xfrm>
          <a:prstGeom prst="rect">
            <a:avLst/>
          </a:prstGeom>
        </p:spPr>
        <p:txBody>
          <a:bodyPr wrap="none" fromWordArt="1">
            <a:prstTxWarp prst="textCanUp">
              <a:avLst>
                <a:gd name="adj" fmla="val 85578"/>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Frosty</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Snowman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Willie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Nelson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475656" y="3003798"/>
            <a:ext cx="5832475" cy="648637"/>
          </a:xfrm>
          <a:prstGeom prst="rect">
            <a:avLst/>
          </a:prstGeom>
        </p:spPr>
        <p:txBody>
          <a:bodyPr wrap="none" fromWordArt="1">
            <a:prstTxWarp prst="textCanDown">
              <a:avLst>
                <a:gd name="adj" fmla="val 7681"/>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Sleigh</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Ride</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The</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Ronettes</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403648" y="3939902"/>
            <a:ext cx="5976019" cy="5414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it-IT"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Ya vienen los Reyes Magos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475656" y="2283718"/>
            <a:ext cx="6552728" cy="69065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Its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most</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wonderfull</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time of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year</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Andy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Willians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3650513041"/>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5006</TotalTime>
  <Words>2508</Words>
  <Application>Microsoft Office PowerPoint</Application>
  <PresentationFormat>Presentación en pantalla (16:9)</PresentationFormat>
  <Paragraphs>66</Paragraphs>
  <Slides>53</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53</vt:i4>
      </vt:variant>
    </vt:vector>
  </HeadingPairs>
  <TitlesOfParts>
    <vt:vector size="63"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343</cp:revision>
  <dcterms:created xsi:type="dcterms:W3CDTF">2016-03-13T23:31:15Z</dcterms:created>
  <dcterms:modified xsi:type="dcterms:W3CDTF">2024-12-15T20:38:58Z</dcterms:modified>
</cp:coreProperties>
</file>