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0"/>
  </p:notesMasterIdLst>
  <p:sldIdLst>
    <p:sldId id="479" r:id="rId3"/>
    <p:sldId id="523" r:id="rId4"/>
    <p:sldId id="336" r:id="rId5"/>
    <p:sldId id="481" r:id="rId6"/>
    <p:sldId id="482" r:id="rId7"/>
    <p:sldId id="441" r:id="rId8"/>
    <p:sldId id="484" r:id="rId9"/>
    <p:sldId id="485" r:id="rId10"/>
    <p:sldId id="486" r:id="rId11"/>
    <p:sldId id="451" r:id="rId12"/>
    <p:sldId id="488" r:id="rId13"/>
    <p:sldId id="445" r:id="rId14"/>
    <p:sldId id="443" r:id="rId15"/>
    <p:sldId id="444" r:id="rId16"/>
    <p:sldId id="489" r:id="rId17"/>
    <p:sldId id="490" r:id="rId18"/>
    <p:sldId id="491" r:id="rId19"/>
    <p:sldId id="492" r:id="rId20"/>
    <p:sldId id="493" r:id="rId21"/>
    <p:sldId id="494" r:id="rId22"/>
    <p:sldId id="487" r:id="rId23"/>
    <p:sldId id="495" r:id="rId24"/>
    <p:sldId id="497" r:id="rId25"/>
    <p:sldId id="449" r:id="rId26"/>
    <p:sldId id="498" r:id="rId27"/>
    <p:sldId id="469" r:id="rId28"/>
    <p:sldId id="461" r:id="rId29"/>
    <p:sldId id="502" r:id="rId30"/>
    <p:sldId id="455" r:id="rId31"/>
    <p:sldId id="499" r:id="rId32"/>
    <p:sldId id="456" r:id="rId33"/>
    <p:sldId id="458" r:id="rId34"/>
    <p:sldId id="457" r:id="rId35"/>
    <p:sldId id="500" r:id="rId36"/>
    <p:sldId id="501" r:id="rId37"/>
    <p:sldId id="464" r:id="rId38"/>
    <p:sldId id="503" r:id="rId39"/>
    <p:sldId id="504" r:id="rId40"/>
    <p:sldId id="474" r:id="rId41"/>
    <p:sldId id="508" r:id="rId42"/>
    <p:sldId id="509" r:id="rId43"/>
    <p:sldId id="463" r:id="rId44"/>
    <p:sldId id="505" r:id="rId45"/>
    <p:sldId id="496" r:id="rId46"/>
    <p:sldId id="506" r:id="rId47"/>
    <p:sldId id="507" r:id="rId48"/>
    <p:sldId id="511" r:id="rId49"/>
    <p:sldId id="510" r:id="rId50"/>
    <p:sldId id="514" r:id="rId51"/>
    <p:sldId id="513" r:id="rId52"/>
    <p:sldId id="516" r:id="rId53"/>
    <p:sldId id="518" r:id="rId54"/>
    <p:sldId id="515" r:id="rId55"/>
    <p:sldId id="512" r:id="rId56"/>
    <p:sldId id="519" r:id="rId57"/>
    <p:sldId id="480" r:id="rId58"/>
    <p:sldId id="524" r:id="rId59"/>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k32ti1Py9pgb23zDxOlB3A==" hashData="xVawNh8HsOWX4FFcVLb3rmPPQ2U="/>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612" autoAdjust="0"/>
    <p:restoredTop sz="96338" autoAdjust="0"/>
  </p:normalViewPr>
  <p:slideViewPr>
    <p:cSldViewPr>
      <p:cViewPr>
        <p:scale>
          <a:sx n="60" d="100"/>
          <a:sy n="60" d="100"/>
        </p:scale>
        <p:origin x="571" y="39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01/11/2024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5</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34</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51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01/11/2024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0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01/11/2024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0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01/11/2024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0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01/11/2024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0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01/11/2024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0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01/11/2024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0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01/11/2024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0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01/11/2024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0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01/11/2024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0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01/11/2024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0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01/11/2024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0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794721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01/11/2024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83499692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611560" y="217207"/>
            <a:ext cx="784887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Belén Puerta del Sol – Conmemorando a San Isidro</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417340"/>
            <a:ext cx="7345362" cy="100811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de mi Propiedad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827584" y="2713484"/>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793604"/>
            <a:ext cx="5832648" cy="78259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699792" y="4657700"/>
            <a:ext cx="4104456" cy="83936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00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52" y="0"/>
            <a:ext cx="9128348" cy="6025852"/>
          </a:xfrm>
          <a:prstGeom prst="rect">
            <a:avLst/>
          </a:prstGeom>
        </p:spPr>
      </p:pic>
      <p:sp>
        <p:nvSpPr>
          <p:cNvPr id="2" name="Rectángulo 1"/>
          <p:cNvSpPr/>
          <p:nvPr/>
        </p:nvSpPr>
        <p:spPr>
          <a:xfrm>
            <a:off x="0" y="7392"/>
            <a:ext cx="9144000" cy="5715000"/>
          </a:xfrm>
          <a:prstGeom prst="rect">
            <a:avLst/>
          </a:prstGeom>
          <a:solidFill>
            <a:schemeClr val="bg1">
              <a:alpha val="7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6472" y="193204"/>
            <a:ext cx="7263527" cy="576064"/>
          </a:xfrm>
          <a:prstGeom prst="rect">
            <a:avLst/>
          </a:prstGeom>
          <a:noFill/>
        </p:spPr>
        <p:txBody>
          <a:bodyPr wrap="none" lIns="91440" tIns="45720" rIns="91440" bIns="45720">
            <a:prstTxWarp prst="textFadeUp">
              <a:avLst>
                <a:gd name="adj" fmla="val 8680"/>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Belén Puerta del Sol </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5" name="4 Rectángulo"/>
          <p:cNvSpPr/>
          <p:nvPr/>
        </p:nvSpPr>
        <p:spPr>
          <a:xfrm>
            <a:off x="755576" y="697260"/>
            <a:ext cx="7344816" cy="646331"/>
          </a:xfrm>
          <a:prstGeom prst="rect">
            <a:avLst/>
          </a:prstGeom>
          <a:noFill/>
        </p:spPr>
        <p:txBody>
          <a:bodyPr wrap="none" lIns="91440" tIns="45720" rIns="91440" bIns="45720">
            <a:prstTxWarp prst="textFadeDown">
              <a:avLst>
                <a:gd name="adj" fmla="val 9895"/>
              </a:avLst>
            </a:prstTxWarp>
            <a:spAutoFit/>
          </a:bodyPr>
          <a:lstStyle/>
          <a:p>
            <a:pPr algn="ctr"/>
            <a:r>
              <a:rPr lang="es-ES" sz="36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s-ES" sz="36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Conmemorando a San Isidro</a:t>
            </a:r>
            <a:r>
              <a:rPr lang="es-ES" sz="36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endParaRPr lang="es-ES" sz="36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6" name="5 CuadroTexto"/>
          <p:cNvSpPr txBox="1"/>
          <p:nvPr/>
        </p:nvSpPr>
        <p:spPr>
          <a:xfrm>
            <a:off x="467544" y="1489348"/>
            <a:ext cx="8136904" cy="1785104"/>
          </a:xfrm>
          <a:prstGeom prst="rect">
            <a:avLst/>
          </a:prstGeom>
          <a:noFill/>
        </p:spPr>
        <p:txBody>
          <a:bodyPr wrap="square" rtlCol="0">
            <a:spAutoFit/>
            <a:scene3d>
              <a:camera prst="orthographicFront"/>
              <a:lightRig rig="threePt" dir="t"/>
            </a:scene3d>
            <a:sp3d extrusionH="57150">
              <a:bevelT w="38100" h="38100"/>
            </a:sp3d>
          </a:bodyPr>
          <a:lstStyle/>
          <a:p>
            <a:r>
              <a:rPr lang="es-ES" sz="2200" b="1" i="1" dirty="0" smtClean="0">
                <a:solidFill>
                  <a:schemeClr val="accent6">
                    <a:lumMod val="60000"/>
                    <a:lumOff val="40000"/>
                  </a:schemeClr>
                </a:solidFill>
                <a:effectLst>
                  <a:outerShdw blurRad="38100" dist="38100" dir="2700000" algn="tl">
                    <a:srgbClr val="000000">
                      <a:alpha val="43137"/>
                    </a:srgbClr>
                  </a:outerShdw>
                </a:effectLst>
              </a:rPr>
              <a:t>El belén de la Comunidad de Madrid incorpora a san Isidro en homenaje a los sencillos y humildes. Lo que la Asociación de </a:t>
            </a:r>
            <a:r>
              <a:rPr lang="es-ES" sz="2200" b="1" i="1" dirty="0" err="1" smtClean="0">
                <a:solidFill>
                  <a:schemeClr val="accent6">
                    <a:lumMod val="60000"/>
                    <a:lumOff val="40000"/>
                  </a:schemeClr>
                </a:solidFill>
                <a:effectLst>
                  <a:outerShdw blurRad="38100" dist="38100" dir="2700000" algn="tl">
                    <a:srgbClr val="000000">
                      <a:alpha val="43137"/>
                    </a:srgbClr>
                  </a:outerShdw>
                </a:effectLst>
              </a:rPr>
              <a:t>Belenistas</a:t>
            </a:r>
            <a:r>
              <a:rPr lang="es-ES" sz="2200" b="1" i="1" dirty="0" smtClean="0">
                <a:solidFill>
                  <a:schemeClr val="accent6">
                    <a:lumMod val="60000"/>
                    <a:lumOff val="40000"/>
                  </a:schemeClr>
                </a:solidFill>
                <a:effectLst>
                  <a:outerShdw blurRad="38100" dist="38100" dir="2700000" algn="tl">
                    <a:srgbClr val="000000">
                      <a:alpha val="43137"/>
                    </a:srgbClr>
                  </a:outerShdw>
                </a:effectLst>
              </a:rPr>
              <a:t> de Madrid monta en el patio central de la Real Casa de Correos, en la Puerta del Sol, por encargo del gobierno regional.</a:t>
            </a:r>
            <a:endParaRPr lang="es-ES" sz="2200" b="1" i="1" dirty="0">
              <a:solidFill>
                <a:schemeClr val="accent6">
                  <a:lumMod val="60000"/>
                  <a:lumOff val="40000"/>
                </a:schemeClr>
              </a:solidFill>
              <a:effectLst>
                <a:outerShdw blurRad="38100" dist="38100" dir="2700000" algn="tl">
                  <a:srgbClr val="000000">
                    <a:alpha val="43137"/>
                  </a:srgbClr>
                </a:outerShdw>
              </a:effectLst>
            </a:endParaRPr>
          </a:p>
        </p:txBody>
      </p:sp>
      <p:sp>
        <p:nvSpPr>
          <p:cNvPr id="7" name="6 CuadroTexto"/>
          <p:cNvSpPr txBox="1"/>
          <p:nvPr/>
        </p:nvSpPr>
        <p:spPr>
          <a:xfrm>
            <a:off x="467544" y="3649588"/>
            <a:ext cx="8208912" cy="1446550"/>
          </a:xfrm>
          <a:prstGeom prst="rect">
            <a:avLst/>
          </a:prstGeom>
          <a:noFill/>
        </p:spPr>
        <p:txBody>
          <a:bodyPr wrap="square" rtlCol="0">
            <a:spAutoFit/>
            <a:scene3d>
              <a:camera prst="orthographicFront"/>
              <a:lightRig rig="threePt" dir="t"/>
            </a:scene3d>
            <a:sp3d extrusionH="57150">
              <a:bevelT w="38100" h="38100"/>
            </a:sp3d>
          </a:bodyPr>
          <a:lstStyle/>
          <a:p>
            <a:r>
              <a:rPr lang="es-ES" sz="2200" b="1" i="1" dirty="0" smtClean="0">
                <a:solidFill>
                  <a:schemeClr val="accent6">
                    <a:lumMod val="60000"/>
                    <a:lumOff val="40000"/>
                  </a:schemeClr>
                </a:solidFill>
                <a:effectLst>
                  <a:outerShdw blurRad="38100" dist="38100" dir="2700000" algn="tl">
                    <a:srgbClr val="000000">
                      <a:alpha val="43137"/>
                    </a:srgbClr>
                  </a:outerShdw>
                </a:effectLst>
              </a:rPr>
              <a:t>En esta ocasión el elemento más significativo es una cueva que esconde lo que de verdad es importante. Porque, como asegura Luis Antonio Sastre, el diseñador de esta edición, lo más importante en la vida, hay que buscarlo.</a:t>
            </a:r>
            <a:endParaRPr lang="es-ES" sz="2200" b="1" i="1" dirty="0">
              <a:solidFill>
                <a:schemeClr val="accent6">
                  <a:lumMod val="60000"/>
                  <a:lumOff val="40000"/>
                </a:schemeClr>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9000">
        <p14:vortex dir="r"/>
      </p:transition>
    </mc:Choice>
    <mc:Fallback>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anim calcmode="lin" valueType="num">
                                      <p:cBhvr>
                                        <p:cTn id="14" dur="2000" fill="hold"/>
                                        <p:tgtEl>
                                          <p:spTgt spid="5"/>
                                        </p:tgtEl>
                                        <p:attrNameLst>
                                          <p:attrName>ppt_x</p:attrName>
                                        </p:attrNameLst>
                                      </p:cBhvr>
                                      <p:tavLst>
                                        <p:tav tm="0">
                                          <p:val>
                                            <p:strVal val="#ppt_x"/>
                                          </p:val>
                                        </p:tav>
                                        <p:tav tm="100000">
                                          <p:val>
                                            <p:strVal val="#ppt_x"/>
                                          </p:val>
                                        </p:tav>
                                      </p:tavLst>
                                    </p:anim>
                                    <p:anim calcmode="lin" valueType="num">
                                      <p:cBhvr>
                                        <p:cTn id="15" dur="2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par>
                          <p:cTn id="22" fill="hold">
                            <p:stCondLst>
                              <p:cond delay="26600"/>
                            </p:stCondLst>
                            <p:childTnLst>
                              <p:par>
                                <p:cTn id="23" presetID="40" presetClass="entr" presetSubtype="0" fill="hold" grpId="0" nodeType="afterEffect">
                                  <p:stCondLst>
                                    <p:cond delay="50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flipH="1">
            <a:off x="0" y="0"/>
            <a:ext cx="9144000" cy="6097860"/>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flipH="1">
            <a:off x="0" y="0"/>
            <a:ext cx="9144000" cy="6097860"/>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0" y="0"/>
            <a:ext cx="9144000" cy="6097860"/>
          </a:xfrm>
          <a:prstGeom prst="rect">
            <a:avLst/>
          </a:prstGeom>
          <a:noFill/>
          <a:ln w="9525">
            <a:noFill/>
            <a:miter lim="800000"/>
            <a:headEnd/>
            <a:tailEnd/>
          </a:ln>
        </p:spPr>
      </p:pic>
      <p:sp>
        <p:nvSpPr>
          <p:cNvPr id="5" name="4 CuadroTexto"/>
          <p:cNvSpPr txBox="1"/>
          <p:nvPr/>
        </p:nvSpPr>
        <p:spPr>
          <a:xfrm>
            <a:off x="539552" y="3433564"/>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recorrido del belén comienza, sin embargo, con una de las figuras protagonistas de este año en Madrid: san Isidro Labrador, con motivo del Año Santo con el que se conmemora el 400 aniversario de su canonización.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9000">
        <p14:vortex dir="r"/>
        <p:sndAc>
          <p:stSnd loop="1">
            <p:snd r:embed="rId2" name="Variadas.wav"/>
          </p:stSnd>
        </p:sndAc>
      </p:transition>
    </mc:Choice>
    <mc:Fallback>
      <p:transition spd="slow" advTm="29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4000"/>
                                        <p:tgtEl>
                                          <p:spTgt spid="4"/>
                                        </p:tgtEl>
                                      </p:cBhvr>
                                    </p:animEffect>
                                  </p:childTnLst>
                                </p:cTn>
                              </p:par>
                              <p:par>
                                <p:cTn id="15" presetID="23" presetClass="exit" presetSubtype="16" fill="hold" nodeType="withEffect">
                                  <p:stCondLst>
                                    <p:cond delay="2000"/>
                                  </p:stCondLst>
                                  <p:childTnLst>
                                    <p:anim calcmode="lin" valueType="num">
                                      <p:cBhvr>
                                        <p:cTn id="16" dur="4000"/>
                                        <p:tgtEl>
                                          <p:spTgt spid="4"/>
                                        </p:tgtEl>
                                        <p:attrNameLst>
                                          <p:attrName>ppt_w</p:attrName>
                                        </p:attrNameLst>
                                      </p:cBhvr>
                                      <p:tavLst>
                                        <p:tav tm="0">
                                          <p:val>
                                            <p:strVal val="ppt_w"/>
                                          </p:val>
                                        </p:tav>
                                        <p:tav tm="100000">
                                          <p:val>
                                            <p:strVal val="4*ppt_w"/>
                                          </p:val>
                                        </p:tav>
                                      </p:tavLst>
                                    </p:anim>
                                    <p:anim calcmode="lin" valueType="num">
                                      <p:cBhvr>
                                        <p:cTn id="17" dur="4000"/>
                                        <p:tgtEl>
                                          <p:spTgt spid="4"/>
                                        </p:tgtEl>
                                        <p:attrNameLst>
                                          <p:attrName>ppt_h</p:attrName>
                                        </p:attrNameLst>
                                      </p:cBhvr>
                                      <p:tavLst>
                                        <p:tav tm="0">
                                          <p:val>
                                            <p:strVal val="ppt_h"/>
                                          </p:val>
                                        </p:tav>
                                        <p:tav tm="100000">
                                          <p:val>
                                            <p:strVal val="4*ppt_h"/>
                                          </p:val>
                                        </p:tav>
                                      </p:tavLst>
                                    </p:anim>
                                    <p:set>
                                      <p:cBhvr>
                                        <p:cTn id="18" dur="1" fill="hold">
                                          <p:stCondLst>
                                            <p:cond delay="3999"/>
                                          </p:stCondLst>
                                        </p:cTn>
                                        <p:tgtEl>
                                          <p:spTgt spid="4"/>
                                        </p:tgtEl>
                                        <p:attrNameLst>
                                          <p:attrName>style.visibility</p:attrName>
                                        </p:attrNameLst>
                                      </p:cBhvr>
                                      <p:to>
                                        <p:strVal val="hidden"/>
                                      </p:to>
                                    </p:set>
                                  </p:childTnLst>
                                </p:cTn>
                              </p:par>
                              <p:par>
                                <p:cTn id="19" presetID="10" presetClass="entr" presetSubtype="0" fill="hold" nodeType="with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4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4000" fill="hold"/>
                                        <p:tgtEl>
                                          <p:spTgt spid="16"/>
                                        </p:tgtEl>
                                        <p:attrNameLst>
                                          <p:attrName>ppt_w</p:attrName>
                                        </p:attrNameLst>
                                      </p:cBhvr>
                                      <p:tavLst>
                                        <p:tav tm="0">
                                          <p:val>
                                            <p:strVal val="4/3*#ppt_w"/>
                                          </p:val>
                                        </p:tav>
                                        <p:tav tm="100000">
                                          <p:val>
                                            <p:strVal val="#ppt_w"/>
                                          </p:val>
                                        </p:tav>
                                      </p:tavLst>
                                    </p:anim>
                                    <p:anim calcmode="lin" valueType="num">
                                      <p:cBhvr>
                                        <p:cTn id="25" dur="4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6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2" y="-1"/>
            <a:ext cx="9144002" cy="6385893"/>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6385892"/>
          </a:xfrm>
          <a:prstGeom prst="rect">
            <a:avLst/>
          </a:prstGeom>
          <a:noFill/>
          <a:ln w="9525">
            <a:noFill/>
            <a:miter lim="800000"/>
            <a:headEnd/>
            <a:tailEnd/>
          </a:ln>
        </p:spPr>
      </p:pic>
      <p:sp>
        <p:nvSpPr>
          <p:cNvPr id="4" name="3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una petición expresa de la Comunidad», explica Sastre, y así, diseñaron un primer espacio de labranza, enmarcado en una zona de viñedos con 260 cepas «hechas a mano una a una» que recrean la ribera sacra. «Es un homenaje a la agricultura heroica».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2000">
        <p14:vortex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4000"/>
                                        <p:tgtEl>
                                          <p:spTgt spid="17"/>
                                        </p:tgtEl>
                                        <p:attrNameLst>
                                          <p:attrName>ppt_w</p:attrName>
                                        </p:attrNameLst>
                                      </p:cBhvr>
                                      <p:tavLst>
                                        <p:tav tm="0">
                                          <p:val>
                                            <p:strVal val="ppt_w"/>
                                          </p:val>
                                        </p:tav>
                                        <p:tav tm="100000">
                                          <p:val>
                                            <p:strVal val="4/3*ppt_w"/>
                                          </p:val>
                                        </p:tav>
                                      </p:tavLst>
                                    </p:anim>
                                    <p:anim calcmode="lin" valueType="num">
                                      <p:cBhvr>
                                        <p:cTn id="14" dur="4000"/>
                                        <p:tgtEl>
                                          <p:spTgt spid="17"/>
                                        </p:tgtEl>
                                        <p:attrNameLst>
                                          <p:attrName>ppt_h</p:attrName>
                                        </p:attrNameLst>
                                      </p:cBhvr>
                                      <p:tavLst>
                                        <p:tav tm="0">
                                          <p:val>
                                            <p:strVal val="ppt_h"/>
                                          </p:val>
                                        </p:tav>
                                        <p:tav tm="100000">
                                          <p:val>
                                            <p:strVal val="4/3*ppt_h"/>
                                          </p:val>
                                        </p:tav>
                                      </p:tavLst>
                                    </p:anim>
                                    <p:set>
                                      <p:cBhvr>
                                        <p:cTn id="15" dur="1" fill="hold">
                                          <p:stCondLst>
                                            <p:cond delay="3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4000" fill="hold"/>
                                        <p:tgtEl>
                                          <p:spTgt spid="18"/>
                                        </p:tgtEl>
                                        <p:attrNameLst>
                                          <p:attrName>ppt_w</p:attrName>
                                        </p:attrNameLst>
                                      </p:cBhvr>
                                      <p:tavLst>
                                        <p:tav tm="0">
                                          <p:val>
                                            <p:strVal val="4/3*#ppt_w"/>
                                          </p:val>
                                        </p:tav>
                                        <p:tav tm="100000">
                                          <p:val>
                                            <p:strVal val="#ppt_w"/>
                                          </p:val>
                                        </p:tav>
                                      </p:tavLst>
                                    </p:anim>
                                    <p:anim calcmode="lin" valueType="num">
                                      <p:cBhvr>
                                        <p:cTn id="19" dur="4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4000"/>
                                        <p:tgtEl>
                                          <p:spTgt spid="18"/>
                                        </p:tgtEl>
                                      </p:cBhvr>
                                    </p:animEffect>
                                    <p:anim calcmode="lin" valueType="num">
                                      <p:cBhvr>
                                        <p:cTn id="23" dur="4000" fill="hold"/>
                                        <p:tgtEl>
                                          <p:spTgt spid="18"/>
                                        </p:tgtEl>
                                        <p:attrNameLst>
                                          <p:attrName>ppt_x</p:attrName>
                                        </p:attrNameLst>
                                      </p:cBhvr>
                                      <p:tavLst>
                                        <p:tav tm="0">
                                          <p:val>
                                            <p:strVal val="#ppt_x"/>
                                          </p:val>
                                        </p:tav>
                                        <p:tav tm="100000">
                                          <p:val>
                                            <p:strVal val="#ppt_x"/>
                                          </p:val>
                                        </p:tav>
                                      </p:tavLst>
                                    </p:anim>
                                    <p:anim calcmode="lin" valueType="num">
                                      <p:cBhvr>
                                        <p:cTn id="24" dur="4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6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0" y="-310852"/>
            <a:ext cx="9144000" cy="6552728"/>
          </a:xfrm>
        </p:spPr>
      </p:pic>
      <p:pic>
        <p:nvPicPr>
          <p:cNvPr id="30" name="3 Marcador de contenido" descr="2993983350_953e8e3e6b_o.jpg"/>
          <p:cNvPicPr>
            <a:picLocks noChangeAspect="1"/>
          </p:cNvPicPr>
          <p:nvPr/>
        </p:nvPicPr>
        <p:blipFill>
          <a:blip r:embed="rId3" cstate="print"/>
          <a:stretch>
            <a:fillRect/>
          </a:stretch>
        </p:blipFill>
        <p:spPr bwMode="auto">
          <a:xfrm>
            <a:off x="0" y="-310852"/>
            <a:ext cx="9144000" cy="6552728"/>
          </a:xfrm>
          <a:prstGeom prst="rect">
            <a:avLst/>
          </a:prstGeom>
          <a:noFill/>
          <a:ln w="9525">
            <a:noFill/>
            <a:miter lim="800000"/>
            <a:headEnd/>
            <a:tailEnd/>
          </a:ln>
        </p:spPr>
      </p:pic>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patrón de Madrid aparece en actitud orante junto a sus bueyes, que aran guiados por un ángel. Es uno de sus milagros más conocidos, representado por unos animales y un ángel que provienen de la parroquia del pueblo de Sastre, en Segovia.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ripple dir="r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15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4000"/>
                                        <p:tgtEl>
                                          <p:spTgt spid="30"/>
                                        </p:tgtEl>
                                      </p:cBhvr>
                                    </p:animEffect>
                                  </p:childTnLst>
                                </p:cTn>
                              </p:par>
                              <p:par>
                                <p:cTn id="15" presetID="23" presetClass="entr" presetSubtype="288" fill="hold" nodeType="withEffect">
                                  <p:stCondLst>
                                    <p:cond delay="15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000" fill="hold"/>
                                        <p:tgtEl>
                                          <p:spTgt spid="30"/>
                                        </p:tgtEl>
                                        <p:attrNameLst>
                                          <p:attrName>ppt_w</p:attrName>
                                        </p:attrNameLst>
                                      </p:cBhvr>
                                      <p:tavLst>
                                        <p:tav tm="0">
                                          <p:val>
                                            <p:strVal val="4/3*#ppt_w"/>
                                          </p:val>
                                        </p:tav>
                                        <p:tav tm="100000">
                                          <p:val>
                                            <p:strVal val="#ppt_w"/>
                                          </p:val>
                                        </p:tav>
                                      </p:tavLst>
                                    </p:anim>
                                    <p:anim calcmode="lin" valueType="num">
                                      <p:cBhvr>
                                        <p:cTn id="18" dur="4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5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609786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0"/>
            <a:ext cx="9144000" cy="609786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p:spPr>
      </p:pic>
      <p:sp>
        <p:nvSpPr>
          <p:cNvPr id="5" name="4 CuadroTexto"/>
          <p:cNvSpPr txBox="1"/>
          <p:nvPr/>
        </p:nvSpPr>
        <p:spPr>
          <a:xfrm>
            <a:off x="251520"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Junto a estos campos, otros en los que brota el agua de una aguijada clavada en la tierra: es otro de los milagros, el que dio precisamente origen a la fuente del santo, en la actual ermita de San Isidro.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ripple dir="lu"/>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10" presetClass="entr" presetSubtype="0" fill="hold" nodeType="withEffect">
                                  <p:stCondLst>
                                    <p:cond delay="1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par>
                                <p:cTn id="18" presetID="23" presetClass="entr" presetSubtype="288" fill="hold" nodeType="withEffect">
                                  <p:stCondLst>
                                    <p:cond delay="1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5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0" y="0"/>
            <a:ext cx="9144000" cy="6241876"/>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6241876"/>
          </a:xfrm>
          <a:prstGeom prst="rect">
            <a:avLst/>
          </a:prstGeom>
          <a:noFill/>
          <a:ln w="9525">
            <a:noFill/>
            <a:miter lim="800000"/>
            <a:headEnd/>
            <a:tailEnd/>
          </a:ln>
        </p:spPr>
      </p:pic>
      <p:sp>
        <p:nvSpPr>
          <p:cNvPr id="4" name="3 CuadroTexto"/>
          <p:cNvSpPr txBox="1"/>
          <p:nvPr/>
        </p:nvSpPr>
        <p:spPr>
          <a:xfrm>
            <a:off x="827584"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Destacan también las construcciones </a:t>
            </a:r>
            <a:r>
              <a:rPr lang="es-ES" i="1" dirty="0" err="1" smtClean="0">
                <a:effectLst>
                  <a:glow rad="101600">
                    <a:srgbClr val="C00000">
                      <a:alpha val="60000"/>
                    </a:srgbClr>
                  </a:glow>
                  <a:outerShdw blurRad="38100" dist="38100" dir="2700000" algn="tl">
                    <a:srgbClr val="000000">
                      <a:alpha val="43137"/>
                    </a:srgbClr>
                  </a:outerShdw>
                </a:effectLst>
              </a:rPr>
              <a:t>semi</a:t>
            </a:r>
            <a:r>
              <a:rPr lang="es-ES" i="1" dirty="0" smtClean="0">
                <a:effectLst>
                  <a:glow rad="101600">
                    <a:srgbClr val="C00000">
                      <a:alpha val="60000"/>
                    </a:srgbClr>
                  </a:glow>
                  <a:outerShdw blurRad="38100" dist="38100" dir="2700000" algn="tl">
                    <a:srgbClr val="000000">
                      <a:alpha val="43137"/>
                    </a:srgbClr>
                  </a:outerShdw>
                </a:effectLst>
              </a:rPr>
              <a:t> derruidas en recuerdo a todas las zonas en conflicto en el mundo con un «guiño especial a Ucrania».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ripple/>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par>
                                <p:cTn id="12" presetID="23" presetClass="exit" presetSubtype="272" fill="hold" nodeType="withEffect">
                                  <p:stCondLst>
                                    <p:cond delay="2000"/>
                                  </p:stCondLst>
                                  <p:childTnLst>
                                    <p:anim calcmode="lin" valueType="num">
                                      <p:cBhvr>
                                        <p:cTn id="13" dur="4000"/>
                                        <p:tgtEl>
                                          <p:spTgt spid="8"/>
                                        </p:tgtEl>
                                        <p:attrNameLst>
                                          <p:attrName>ppt_w</p:attrName>
                                        </p:attrNameLst>
                                      </p:cBhvr>
                                      <p:tavLst>
                                        <p:tav tm="0">
                                          <p:val>
                                            <p:strVal val="ppt_w"/>
                                          </p:val>
                                        </p:tav>
                                        <p:tav tm="100000">
                                          <p:val>
                                            <p:strVal val="4/3*ppt_w"/>
                                          </p:val>
                                        </p:tav>
                                      </p:tavLst>
                                    </p:anim>
                                    <p:anim calcmode="lin" valueType="num">
                                      <p:cBhvr>
                                        <p:cTn id="14" dur="4000"/>
                                        <p:tgtEl>
                                          <p:spTgt spid="8"/>
                                        </p:tgtEl>
                                        <p:attrNameLst>
                                          <p:attrName>ppt_h</p:attrName>
                                        </p:attrNameLst>
                                      </p:cBhvr>
                                      <p:tavLst>
                                        <p:tav tm="0">
                                          <p:val>
                                            <p:strVal val="ppt_h"/>
                                          </p:val>
                                        </p:tav>
                                        <p:tav tm="100000">
                                          <p:val>
                                            <p:strVal val="4/3*ppt_h"/>
                                          </p:val>
                                        </p:tav>
                                      </p:tavLst>
                                    </p:anim>
                                    <p:set>
                                      <p:cBhvr>
                                        <p:cTn id="15" dur="1" fill="hold">
                                          <p:stCondLst>
                                            <p:cond delay="3999"/>
                                          </p:stCondLst>
                                        </p:cTn>
                                        <p:tgtEl>
                                          <p:spTgt spid="8"/>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4000" fill="hold"/>
                                        <p:tgtEl>
                                          <p:spTgt spid="7"/>
                                        </p:tgtEl>
                                        <p:attrNameLst>
                                          <p:attrName>ppt_w</p:attrName>
                                        </p:attrNameLst>
                                      </p:cBhvr>
                                      <p:tavLst>
                                        <p:tav tm="0">
                                          <p:val>
                                            <p:strVal val="4/3*#ppt_w"/>
                                          </p:val>
                                        </p:tav>
                                        <p:tav tm="100000">
                                          <p:val>
                                            <p:strVal val="#ppt_w"/>
                                          </p:val>
                                        </p:tav>
                                      </p:tavLst>
                                    </p:anim>
                                    <p:anim calcmode="lin" valueType="num">
                                      <p:cBhvr>
                                        <p:cTn id="19" dur="4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4000"/>
                                        <p:tgtEl>
                                          <p:spTgt spid="7"/>
                                        </p:tgtEl>
                                      </p:cBhvr>
                                    </p:animEffect>
                                    <p:anim calcmode="lin" valueType="num">
                                      <p:cBhvr>
                                        <p:cTn id="23" dur="4000" fill="hold"/>
                                        <p:tgtEl>
                                          <p:spTgt spid="7"/>
                                        </p:tgtEl>
                                        <p:attrNameLst>
                                          <p:attrName>ppt_x</p:attrName>
                                        </p:attrNameLst>
                                      </p:cBhvr>
                                      <p:tavLst>
                                        <p:tav tm="0">
                                          <p:val>
                                            <p:strVal val="#ppt_x"/>
                                          </p:val>
                                        </p:tav>
                                        <p:tav tm="100000">
                                          <p:val>
                                            <p:strVal val="#ppt_x"/>
                                          </p:val>
                                        </p:tav>
                                      </p:tavLst>
                                    </p:anim>
                                    <p:anim calcmode="lin" valueType="num">
                                      <p:cBhvr>
                                        <p:cTn id="24" dur="4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6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6358" y="-1"/>
            <a:ext cx="9156716" cy="6250557"/>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6357" y="0"/>
            <a:ext cx="9156714" cy="6250556"/>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3999" cy="6241876"/>
          </a:xfrm>
          <a:prstGeom prst="rect">
            <a:avLst/>
          </a:prstGeom>
          <a:noFill/>
          <a:ln w="9525">
            <a:noFill/>
            <a:miter lim="800000"/>
            <a:headEnd/>
            <a:tailEnd/>
          </a:ln>
        </p:spPr>
      </p:pic>
      <p:sp>
        <p:nvSpPr>
          <p:cNvPr id="5" name="4 CuadroTexto"/>
          <p:cNvSpPr txBox="1"/>
          <p:nvPr/>
        </p:nvSpPr>
        <p:spPr>
          <a:xfrm>
            <a:off x="755576"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hecho, en una de ellas se aprecian dos telas de color amarillo y azul y, además, otro de los elementos del belén, el trigal, ha sido realizado por una refugiada ucraniana en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25000">
        <p15:prstTrans prst="origami"/>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10" presetClass="entr" presetSubtype="0" fill="hold" nodeType="withEffect">
                                  <p:stCondLst>
                                    <p:cond delay="1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par>
                                <p:cTn id="18" presetID="23" presetClass="entr" presetSubtype="288" fill="hold" nodeType="withEffect">
                                  <p:stCondLst>
                                    <p:cond delay="1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5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0" y="-310852"/>
            <a:ext cx="9144000" cy="6264696"/>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310852"/>
            <a:ext cx="9144000" cy="6264696"/>
          </a:xfrm>
          <a:prstGeom prst="rect">
            <a:avLst/>
          </a:prstGeom>
          <a:noFill/>
          <a:ln w="9525">
            <a:noFill/>
            <a:miter lim="800000"/>
            <a:headEnd/>
            <a:tailEnd/>
          </a:ln>
        </p:spPr>
      </p:pic>
      <p:sp>
        <p:nvSpPr>
          <p:cNvPr id="4" name="3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esa llamada del belén a interrogarse, a buscar, se invita al espectador a ir haciendo un recorrido que, tras la primera escena de san Isidro, continúa en la Anunciación.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5000">
        <p14:honeycomb/>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4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4000" fill="hold"/>
                                        <p:tgtEl>
                                          <p:spTgt spid="12"/>
                                        </p:tgtEl>
                                        <p:attrNameLst>
                                          <p:attrName>ppt_w</p:attrName>
                                        </p:attrNameLst>
                                      </p:cBhvr>
                                      <p:tavLst>
                                        <p:tav tm="0">
                                          <p:val>
                                            <p:strVal val="4/3*#ppt_w"/>
                                          </p:val>
                                        </p:tav>
                                        <p:tav tm="100000">
                                          <p:val>
                                            <p:strVal val="#ppt_w"/>
                                          </p:val>
                                        </p:tav>
                                      </p:tavLst>
                                    </p:anim>
                                    <p:anim calcmode="lin" valueType="num">
                                      <p:cBhvr>
                                        <p:cTn id="11" dur="4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1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4000"/>
                                        <p:tgtEl>
                                          <p:spTgt spid="13"/>
                                        </p:tgtEl>
                                      </p:cBhvr>
                                    </p:animEffect>
                                    <p:anim calcmode="lin" valueType="num">
                                      <p:cBhvr>
                                        <p:cTn id="15" dur="4000" fill="hold"/>
                                        <p:tgtEl>
                                          <p:spTgt spid="13"/>
                                        </p:tgtEl>
                                        <p:attrNameLst>
                                          <p:attrName>ppt_x</p:attrName>
                                        </p:attrNameLst>
                                      </p:cBhvr>
                                      <p:tavLst>
                                        <p:tav tm="0">
                                          <p:val>
                                            <p:strVal val="#ppt_x"/>
                                          </p:val>
                                        </p:tav>
                                        <p:tav tm="100000">
                                          <p:val>
                                            <p:strVal val="#ppt_x"/>
                                          </p:val>
                                        </p:tav>
                                      </p:tavLst>
                                    </p:anim>
                                    <p:anim calcmode="lin" valueType="num">
                                      <p:cBhvr>
                                        <p:cTn id="16" dur="4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15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4000" fill="hold"/>
                                        <p:tgtEl>
                                          <p:spTgt spid="13"/>
                                        </p:tgtEl>
                                        <p:attrNameLst>
                                          <p:attrName>ppt_w</p:attrName>
                                        </p:attrNameLst>
                                      </p:cBhvr>
                                      <p:tavLst>
                                        <p:tav tm="0">
                                          <p:val>
                                            <p:strVal val="4/3*#ppt_w"/>
                                          </p:val>
                                        </p:tav>
                                        <p:tav tm="100000">
                                          <p:val>
                                            <p:strVal val="#ppt_w"/>
                                          </p:val>
                                        </p:tav>
                                      </p:tavLst>
                                    </p:anim>
                                    <p:anim calcmode="lin" valueType="num">
                                      <p:cBhvr>
                                        <p:cTn id="20" dur="4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808" y="-1"/>
            <a:ext cx="9136380" cy="6236675"/>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6241876"/>
          </a:xfrm>
          <a:prstGeom prst="rect">
            <a:avLst/>
          </a:prstGeom>
          <a:noFill/>
          <a:ln w="9525">
            <a:noFill/>
            <a:miter lim="800000"/>
            <a:headEnd/>
            <a:tailEnd/>
          </a:ln>
        </p:spPr>
      </p:pic>
      <p:sp>
        <p:nvSpPr>
          <p:cNvPr id="5" name="4 CuadroTexto"/>
          <p:cNvSpPr txBox="1"/>
          <p:nvPr/>
        </p:nvSpPr>
        <p:spPr>
          <a:xfrm>
            <a:off x="683568"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figuras, de nueva incorporación al fondo de la asociación (que cuenta con cerca de 8.000), han sido realizadas por el artista andaluz Javier </a:t>
            </a:r>
            <a:r>
              <a:rPr lang="es-ES" i="1" dirty="0" err="1" smtClean="0">
                <a:effectLst>
                  <a:glow rad="101600">
                    <a:srgbClr val="C00000">
                      <a:alpha val="60000"/>
                    </a:srgbClr>
                  </a:glow>
                  <a:outerShdw blurRad="38100" dist="38100" dir="2700000" algn="tl">
                    <a:srgbClr val="000000">
                      <a:alpha val="43137"/>
                    </a:srgbClr>
                  </a:outerShdw>
                </a:effectLst>
              </a:rPr>
              <a:t>Guilloto</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wheel spokes="1"/>
      </p:transition>
    </mc:Choice>
    <mc:Fallback>
      <p:transition spd="slow" advTm="23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4/3*#ppt_w"/>
                                          </p:val>
                                        </p:tav>
                                        <p:tav tm="100000">
                                          <p:val>
                                            <p:strVal val="#ppt_w"/>
                                          </p:val>
                                        </p:tav>
                                      </p:tavLst>
                                    </p:anim>
                                    <p:anim calcmode="lin" valueType="num">
                                      <p:cBhvr>
                                        <p:cTn id="13" dur="4000" fill="hold"/>
                                        <p:tgtEl>
                                          <p:spTgt spid="4"/>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15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4000"/>
                                        <p:tgtEl>
                                          <p:spTgt spid="15"/>
                                        </p:tgtEl>
                                      </p:cBhvr>
                                    </p:animEffect>
                                    <p:anim calcmode="lin" valueType="num">
                                      <p:cBhvr>
                                        <p:cTn id="17" dur="4000" fill="hold"/>
                                        <p:tgtEl>
                                          <p:spTgt spid="15"/>
                                        </p:tgtEl>
                                        <p:attrNameLst>
                                          <p:attrName>ppt_x</p:attrName>
                                        </p:attrNameLst>
                                      </p:cBhvr>
                                      <p:tavLst>
                                        <p:tav tm="0">
                                          <p:val>
                                            <p:strVal val="#ppt_x"/>
                                          </p:val>
                                        </p:tav>
                                        <p:tav tm="100000">
                                          <p:val>
                                            <p:strVal val="#ppt_x"/>
                                          </p:val>
                                        </p:tav>
                                      </p:tavLst>
                                    </p:anim>
                                    <p:anim calcmode="lin" valueType="num">
                                      <p:cBhvr>
                                        <p:cTn id="18" dur="4000" fill="hold"/>
                                        <p:tgtEl>
                                          <p:spTgt spid="1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15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4000" fill="hold"/>
                                        <p:tgtEl>
                                          <p:spTgt spid="15"/>
                                        </p:tgtEl>
                                        <p:attrNameLst>
                                          <p:attrName>ppt_w</p:attrName>
                                        </p:attrNameLst>
                                      </p:cBhvr>
                                      <p:tavLst>
                                        <p:tav tm="0">
                                          <p:val>
                                            <p:strVal val="4/3*#ppt_w"/>
                                          </p:val>
                                        </p:tav>
                                        <p:tav tm="100000">
                                          <p:val>
                                            <p:strVal val="#ppt_w"/>
                                          </p:val>
                                        </p:tav>
                                      </p:tavLst>
                                    </p:anim>
                                    <p:anim calcmode="lin" valueType="num">
                                      <p:cBhvr>
                                        <p:cTn id="22" dur="4000" fill="hold"/>
                                        <p:tgtEl>
                                          <p:spTgt spid="15"/>
                                        </p:tgtEl>
                                        <p:attrNameLst>
                                          <p:attrName>ppt_h</p:attrName>
                                        </p:attrNameLst>
                                      </p:cBhvr>
                                      <p:tavLst>
                                        <p:tav tm="0">
                                          <p:val>
                                            <p:strVal val="4/3*#ppt_h"/>
                                          </p:val>
                                        </p:tav>
                                        <p:tav tm="100000">
                                          <p:val>
                                            <p:strVal val="#ppt_h"/>
                                          </p:val>
                                        </p:tav>
                                      </p:tavLst>
                                    </p:anim>
                                  </p:childTnLst>
                                </p:cTn>
                              </p:par>
                            </p:childTnLst>
                          </p:cTn>
                        </p:par>
                        <p:par>
                          <p:cTn id="23" fill="hold">
                            <p:stCondLst>
                              <p:cond delay="5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0" y="0"/>
            <a:ext cx="9144000" cy="6169868"/>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6169868"/>
          </a:xfrm>
          <a:prstGeom prst="rect">
            <a:avLst/>
          </a:prstGeom>
          <a:noFill/>
          <a:ln w="9525">
            <a:noFill/>
            <a:miter lim="800000"/>
            <a:headEnd/>
            <a:tailEnd/>
          </a:ln>
        </p:spPr>
      </p:pic>
      <p:sp>
        <p:nvSpPr>
          <p:cNvPr id="6" name="3 CuadroTexto"/>
          <p:cNvSpPr txBox="1"/>
          <p:nvPr/>
        </p:nvSpPr>
        <p:spPr>
          <a:xfrm>
            <a:off x="755576"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Junto a las construcciones, hay más de 900 kilos de corcho, combinado con musgo y arena, y cinco bombas de agua: tres para el río, una para la huerta de san Isidro y otra para una cascada que hay incorporada en el pueblo.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wheelReverse spokes="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4000"/>
                                        <p:tgtEl>
                                          <p:spTgt spid="2"/>
                                        </p:tgtEl>
                                      </p:cBhvr>
                                    </p:animEffect>
                                  </p:childTnLst>
                                </p:cTn>
                              </p:par>
                              <p:par>
                                <p:cTn id="12" presetID="23" presetClass="entr" presetSubtype="288" fill="hold" nodeType="withEffect">
                                  <p:stCondLst>
                                    <p:cond delay="1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1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4000"/>
                                        <p:tgtEl>
                                          <p:spTgt spid="4"/>
                                        </p:tgtEl>
                                      </p:cBhvr>
                                    </p:animEffect>
                                  </p:childTnLst>
                                </p:cTn>
                              </p:par>
                            </p:childTnLst>
                          </p:cTn>
                        </p:par>
                        <p:par>
                          <p:cTn id="19" fill="hold">
                            <p:stCondLst>
                              <p:cond delay="5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464362" y="0"/>
            <a:ext cx="10000772"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468560" y="0"/>
            <a:ext cx="10009112" cy="5715000"/>
          </a:xfrm>
          <a:prstGeom prst="rect">
            <a:avLst/>
          </a:prstGeom>
          <a:noFill/>
          <a:ln w="9525">
            <a:noFill/>
            <a:miter lim="800000"/>
            <a:headEnd/>
            <a:tailEnd/>
          </a:ln>
        </p:spPr>
      </p:pic>
      <p:sp>
        <p:nvSpPr>
          <p:cNvPr id="5" name="4 CuadroTexto"/>
          <p:cNvSpPr txBox="1"/>
          <p:nvPr/>
        </p:nvSpPr>
        <p:spPr>
          <a:xfrm>
            <a:off x="61156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Destaca en esta última la imagen de María, en avanzado estado de gestación, descansando en un poyete mientras José, con urgencia, habla con el posadero.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wedge/>
      </p:transition>
    </mc:Choice>
    <mc:Fallback>
      <p:transition spd="slow" advTm="23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ppt_x</p:attrName>
                                        </p:attrNameLst>
                                      </p:cBhvr>
                                      <p:tavLst>
                                        <p:tav tm="0">
                                          <p:val>
                                            <p:strVal val="#ppt_x"/>
                                          </p:val>
                                        </p:tav>
                                        <p:tav tm="100000">
                                          <p:val>
                                            <p:strVal val="#ppt_x"/>
                                          </p:val>
                                        </p:tav>
                                      </p:tavLst>
                                    </p:anim>
                                    <p:anim calcmode="lin" valueType="num">
                                      <p:cBhvr>
                                        <p:cTn id="12" dur="4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15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4000"/>
                                        <p:tgtEl>
                                          <p:spTgt spid="15"/>
                                        </p:tgtEl>
                                      </p:cBhvr>
                                    </p:animEffect>
                                  </p:childTnLst>
                                </p:cTn>
                              </p:par>
                              <p:par>
                                <p:cTn id="16" presetID="23" presetClass="entr" presetSubtype="288" fill="hold" nodeType="withEffect">
                                  <p:stCondLst>
                                    <p:cond delay="15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4000" fill="hold"/>
                                        <p:tgtEl>
                                          <p:spTgt spid="15"/>
                                        </p:tgtEl>
                                        <p:attrNameLst>
                                          <p:attrName>ppt_w</p:attrName>
                                        </p:attrNameLst>
                                      </p:cBhvr>
                                      <p:tavLst>
                                        <p:tav tm="0">
                                          <p:val>
                                            <p:strVal val="4/3*#ppt_w"/>
                                          </p:val>
                                        </p:tav>
                                        <p:tav tm="100000">
                                          <p:val>
                                            <p:strVal val="#ppt_w"/>
                                          </p:val>
                                        </p:tav>
                                      </p:tavLst>
                                    </p:anim>
                                    <p:anim calcmode="lin" valueType="num">
                                      <p:cBhvr>
                                        <p:cTn id="19" dur="4000" fill="hold"/>
                                        <p:tgtEl>
                                          <p:spTgt spid="15"/>
                                        </p:tgtEl>
                                        <p:attrNameLst>
                                          <p:attrName>ppt_h</p:attrName>
                                        </p:attrNameLst>
                                      </p:cBhvr>
                                      <p:tavLst>
                                        <p:tav tm="0">
                                          <p:val>
                                            <p:strVal val="4/3*#ppt_h"/>
                                          </p:val>
                                        </p:tav>
                                        <p:tav tm="100000">
                                          <p:val>
                                            <p:strVal val="#ppt_h"/>
                                          </p:val>
                                        </p:tav>
                                      </p:tavLst>
                                    </p:anim>
                                  </p:childTnLst>
                                </p:cTn>
                              </p:par>
                            </p:childTnLst>
                          </p:cTn>
                        </p:par>
                        <p:par>
                          <p:cTn id="20" fill="hold">
                            <p:stCondLst>
                              <p:cond delay="5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2538" y="0"/>
            <a:ext cx="9138917" cy="6166437"/>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p:spPr>
      </p:pic>
      <p:sp>
        <p:nvSpPr>
          <p:cNvPr id="5" name="4 CuadroTexto"/>
          <p:cNvSpPr txBox="1"/>
          <p:nvPr/>
        </p:nvSpPr>
        <p:spPr>
          <a:xfrm>
            <a:off x="683568" y="4945732"/>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«Yo quería una Virgen que fuera realmente una embarazada a punto de dar a luz; es una mujer que ya no puede más», observa el </a:t>
            </a:r>
            <a:r>
              <a:rPr lang="es-ES" i="1" dirty="0" err="1" smtClean="0">
                <a:effectLst>
                  <a:glow rad="101600">
                    <a:srgbClr val="C00000">
                      <a:alpha val="60000"/>
                    </a:srgbClr>
                  </a:glow>
                  <a:outerShdw blurRad="38100" dist="38100" dir="2700000" algn="tl">
                    <a:srgbClr val="000000">
                      <a:alpha val="43137"/>
                    </a:srgbClr>
                  </a:outerShdw>
                </a:effectLst>
              </a:rPr>
              <a:t>belenista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blinds dir="vert"/>
      </p:transition>
    </mc:Choice>
    <mc:Fallback>
      <p:transition spd="slow" advTm="2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10" presetClass="entr" presetSubtype="0" fill="hold" nodeType="withEffect">
                                  <p:stCondLst>
                                    <p:cond delay="1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childTnLst>
                                </p:cTn>
                              </p:par>
                              <p:par>
                                <p:cTn id="11" presetID="23" presetClass="entr" presetSubtype="288"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6241876"/>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6241876"/>
          </a:xfrm>
          <a:prstGeom prst="rect">
            <a:avLst/>
          </a:prstGeom>
          <a:noFill/>
          <a:ln w="9525">
            <a:noFill/>
            <a:miter lim="800000"/>
            <a:headEnd/>
            <a:tailEnd/>
          </a:ln>
        </p:spPr>
      </p:pic>
      <p:sp>
        <p:nvSpPr>
          <p:cNvPr id="5" name="4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Completan así un total de 320 figuras, la inmensa mayoría de José Luis Mayo, distribuidas en 150 metros cuadrados, más 18 metros cuadrados del pueblo en alto, y otros 18 de la cueva.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blinds dir="vert"/>
      </p:transition>
    </mc:Choice>
    <mc:Fallback>
      <p:transition spd="slow" advTm="2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childTnLst>
                                </p:cTn>
                              </p:par>
                              <p:par>
                                <p:cTn id="8" presetID="10" presetClass="entr" presetSubtype="0" fill="hold" nodeType="withEffect">
                                  <p:stCondLst>
                                    <p:cond delay="1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childTnLst>
                                </p:cTn>
                              </p:par>
                              <p:par>
                                <p:cTn id="11" presetID="23" presetClass="entr" presetSubtype="288"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75556" y="4945732"/>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él ha hecho las otras tres escenas con figuras de estreno: el sueño de José, la visita a santa Isabel y la búsqueda de posada.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blinds/>
      </p:transition>
    </mc:Choice>
    <mc:Fallback>
      <p:transition spd="slow" advTm="22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4000"/>
                                        <p:tgtEl>
                                          <p:spTgt spid="10"/>
                                        </p:tgtEl>
                                      </p:cBhvr>
                                    </p:animEffect>
                                    <p:anim calcmode="lin" valueType="num">
                                      <p:cBhvr>
                                        <p:cTn id="12" dur="4000" fill="hold"/>
                                        <p:tgtEl>
                                          <p:spTgt spid="10"/>
                                        </p:tgtEl>
                                        <p:attrNameLst>
                                          <p:attrName>ppt_x</p:attrName>
                                        </p:attrNameLst>
                                      </p:cBhvr>
                                      <p:tavLst>
                                        <p:tav tm="0">
                                          <p:val>
                                            <p:strVal val="#ppt_x"/>
                                          </p:val>
                                        </p:tav>
                                        <p:tav tm="100000">
                                          <p:val>
                                            <p:strVal val="#ppt_x"/>
                                          </p:val>
                                        </p:tav>
                                      </p:tavLst>
                                    </p:anim>
                                    <p:anim calcmode="lin" valueType="num">
                                      <p:cBhvr>
                                        <p:cTn id="13" dur="4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15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4000"/>
                                        <p:tgtEl>
                                          <p:spTgt spid="8"/>
                                        </p:tgtEl>
                                      </p:cBhvr>
                                    </p:animEffect>
                                    <p:anim calcmode="lin" valueType="num">
                                      <p:cBhvr>
                                        <p:cTn id="17" dur="4000" fill="hold"/>
                                        <p:tgtEl>
                                          <p:spTgt spid="8"/>
                                        </p:tgtEl>
                                        <p:attrNameLst>
                                          <p:attrName>ppt_x</p:attrName>
                                        </p:attrNameLst>
                                      </p:cBhvr>
                                      <p:tavLst>
                                        <p:tav tm="0">
                                          <p:val>
                                            <p:strVal val="#ppt_x"/>
                                          </p:val>
                                        </p:tav>
                                        <p:tav tm="100000">
                                          <p:val>
                                            <p:strVal val="#ppt_x"/>
                                          </p:val>
                                        </p:tav>
                                      </p:tavLst>
                                    </p:anim>
                                    <p:anim calcmode="lin" valueType="num">
                                      <p:cBhvr>
                                        <p:cTn id="18" dur="4000" fill="hold"/>
                                        <p:tgtEl>
                                          <p:spTgt spid="8"/>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1500"/>
                                  </p:stCondLst>
                                  <p:childTnLst>
                                    <p:set>
                                      <p:cBhvr>
                                        <p:cTn id="20" dur="1" fill="hold">
                                          <p:stCondLst>
                                            <p:cond delay="0"/>
                                          </p:stCondLst>
                                        </p:cTn>
                                        <p:tgtEl>
                                          <p:spTgt spid="8"/>
                                        </p:tgtEl>
                                        <p:attrNameLst>
                                          <p:attrName>style.visibility</p:attrName>
                                        </p:attrNameLst>
                                      </p:cBhvr>
                                      <p:to>
                                        <p:strVal val="visible"/>
                                      </p:to>
                                    </p:set>
                                    <p:anim calcmode="lin" valueType="num">
                                      <p:cBhvr>
                                        <p:cTn id="21" dur="4000" fill="hold"/>
                                        <p:tgtEl>
                                          <p:spTgt spid="8"/>
                                        </p:tgtEl>
                                        <p:attrNameLst>
                                          <p:attrName>ppt_w</p:attrName>
                                        </p:attrNameLst>
                                      </p:cBhvr>
                                      <p:tavLst>
                                        <p:tav tm="0">
                                          <p:val>
                                            <p:strVal val="4/3*#ppt_w"/>
                                          </p:val>
                                        </p:tav>
                                        <p:tav tm="100000">
                                          <p:val>
                                            <p:strVal val="#ppt_w"/>
                                          </p:val>
                                        </p:tav>
                                      </p:tavLst>
                                    </p:anim>
                                    <p:anim calcmode="lin" valueType="num">
                                      <p:cBhvr>
                                        <p:cTn id="22" dur="4000" fill="hold"/>
                                        <p:tgtEl>
                                          <p:spTgt spid="8"/>
                                        </p:tgtEl>
                                        <p:attrNameLst>
                                          <p:attrName>ppt_h</p:attrName>
                                        </p:attrNameLst>
                                      </p:cBhvr>
                                      <p:tavLst>
                                        <p:tav tm="0">
                                          <p:val>
                                            <p:strVal val="4/3*#ppt_h"/>
                                          </p:val>
                                        </p:tav>
                                        <p:tav tm="100000">
                                          <p:val>
                                            <p:strVal val="#ppt_h"/>
                                          </p:val>
                                        </p:tav>
                                      </p:tavLst>
                                    </p:anim>
                                  </p:childTnLst>
                                </p:cTn>
                              </p:par>
                            </p:childTnLst>
                          </p:cTn>
                        </p:par>
                        <p:par>
                          <p:cTn id="23" fill="hold">
                            <p:stCondLst>
                              <p:cond delay="5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flipH="1">
            <a:off x="0" y="0"/>
            <a:ext cx="9144000" cy="6313884"/>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cstate="print"/>
          <a:stretch>
            <a:fillRect/>
          </a:stretch>
        </p:blipFill>
        <p:spPr bwMode="auto">
          <a:xfrm>
            <a:off x="0" y="0"/>
            <a:ext cx="9144000" cy="6313884"/>
          </a:xfrm>
          <a:prstGeom prst="rect">
            <a:avLst/>
          </a:prstGeom>
          <a:noFill/>
          <a:ln w="9525">
            <a:noFill/>
            <a:miter lim="800000"/>
            <a:headEnd/>
            <a:tailEnd/>
          </a:ln>
        </p:spPr>
      </p:pic>
      <p:sp>
        <p:nvSpPr>
          <p:cNvPr id="5" name="4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última construcción es ejemplo claro de cómo los </a:t>
            </a:r>
            <a:r>
              <a:rPr lang="es-ES" i="1" dirty="0" err="1" smtClean="0">
                <a:effectLst>
                  <a:glow rad="101600">
                    <a:srgbClr val="C00000">
                      <a:alpha val="60000"/>
                    </a:srgbClr>
                  </a:glow>
                  <a:outerShdw blurRad="38100" dist="38100" dir="2700000" algn="tl">
                    <a:srgbClr val="000000">
                      <a:alpha val="43137"/>
                    </a:srgbClr>
                  </a:outerShdw>
                </a:effectLst>
              </a:rPr>
              <a:t>belenistas</a:t>
            </a:r>
            <a:r>
              <a:rPr lang="es-ES" i="1" dirty="0" smtClean="0">
                <a:effectLst>
                  <a:glow rad="101600">
                    <a:srgbClr val="C00000">
                      <a:alpha val="60000"/>
                    </a:srgbClr>
                  </a:glow>
                  <a:outerShdw blurRad="38100" dist="38100" dir="2700000" algn="tl">
                    <a:srgbClr val="000000">
                      <a:alpha val="43137"/>
                    </a:srgbClr>
                  </a:outerShdw>
                </a:effectLst>
              </a:rPr>
              <a:t> cuidan el detalle. Aunque no se vea, en él hay calles adoquinadas, tolditos en las azoteas, muros de piedra…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4000"/>
                                        <p:tgtEl>
                                          <p:spTgt spid="4"/>
                                        </p:tgtEl>
                                      </p:cBhvr>
                                    </p:animEffect>
                                  </p:childTnLst>
                                </p:cTn>
                              </p:par>
                              <p:par>
                                <p:cTn id="12" presetID="52" presetClass="entr" presetSubtype="0" fill="hold" nodeType="withEffect">
                                  <p:stCondLst>
                                    <p:cond delay="1500"/>
                                  </p:stCondLst>
                                  <p:childTnLst>
                                    <p:set>
                                      <p:cBhvr>
                                        <p:cTn id="13" dur="1" fill="hold">
                                          <p:stCondLst>
                                            <p:cond delay="0"/>
                                          </p:stCondLst>
                                        </p:cTn>
                                        <p:tgtEl>
                                          <p:spTgt spid="10"/>
                                        </p:tgtEl>
                                        <p:attrNameLst>
                                          <p:attrName>style.visibility</p:attrName>
                                        </p:attrNameLst>
                                      </p:cBhvr>
                                      <p:to>
                                        <p:strVal val="visible"/>
                                      </p:to>
                                    </p:set>
                                    <p:animScale>
                                      <p:cBhvr>
                                        <p:cTn id="14"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10"/>
                                        </p:tgtEl>
                                        <p:attrNameLst>
                                          <p:attrName>ppt_x</p:attrName>
                                          <p:attrName>ppt_y</p:attrName>
                                        </p:attrNameLst>
                                      </p:cBhvr>
                                    </p:animMotion>
                                    <p:animEffect transition="in" filter="fade">
                                      <p:cBhvr>
                                        <p:cTn id="16" dur="2000"/>
                                        <p:tgtEl>
                                          <p:spTgt spid="10"/>
                                        </p:tgtEl>
                                      </p:cBhvr>
                                    </p:animEffect>
                                  </p:childTnLst>
                                </p:cTn>
                              </p:par>
                              <p:par>
                                <p:cTn id="17" presetID="23" presetClass="entr" presetSubtype="288" fill="hold" nodeType="withEffect">
                                  <p:stCondLst>
                                    <p:cond delay="15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ppt_w</p:attrName>
                                        </p:attrNameLst>
                                      </p:cBhvr>
                                      <p:tavLst>
                                        <p:tav tm="0">
                                          <p:val>
                                            <p:strVal val="4/3*#ppt_w"/>
                                          </p:val>
                                        </p:tav>
                                        <p:tav tm="100000">
                                          <p:val>
                                            <p:strVal val="#ppt_w"/>
                                          </p:val>
                                        </p:tav>
                                      </p:tavLst>
                                    </p:anim>
                                    <p:anim calcmode="lin" valueType="num">
                                      <p:cBhvr>
                                        <p:cTn id="20" dur="3000" fill="hold"/>
                                        <p:tgtEl>
                                          <p:spTgt spid="10"/>
                                        </p:tgtEl>
                                        <p:attrNameLst>
                                          <p:attrName>ppt_h</p:attrName>
                                        </p:attrNameLst>
                                      </p:cBhvr>
                                      <p:tavLst>
                                        <p:tav tm="0">
                                          <p:val>
                                            <p:strVal val="4/3*#ppt_h"/>
                                          </p:val>
                                        </p:tav>
                                        <p:tav tm="100000">
                                          <p:val>
                                            <p:strVal val="#ppt_h"/>
                                          </p:val>
                                        </p:tav>
                                      </p:tavLst>
                                    </p:anim>
                                  </p:childTnLst>
                                </p:cTn>
                              </p:par>
                            </p:childTnLst>
                          </p:cTn>
                        </p:par>
                        <p:par>
                          <p:cTn id="21" fill="hold">
                            <p:stCondLst>
                              <p:cond delay="4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0"/>
            <a:ext cx="9144000" cy="64579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64579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6457900"/>
          </a:xfrm>
          <a:prstGeom prst="rect">
            <a:avLst/>
          </a:prstGeom>
          <a:noFill/>
          <a:ln w="9525">
            <a:noFill/>
            <a:miter lim="800000"/>
            <a:headEnd/>
            <a:tailEnd/>
          </a:ln>
        </p:spPr>
      </p:pic>
      <p:sp>
        <p:nvSpPr>
          <p:cNvPr id="5" name="4 CuadroTexto"/>
          <p:cNvSpPr txBox="1"/>
          <p:nvPr/>
        </p:nvSpPr>
        <p:spPr>
          <a:xfrm>
            <a:off x="539552" y="4369668"/>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estos elementos servirán el año que viene, para los montajes de otros belenes. La Asociación de </a:t>
            </a:r>
            <a:r>
              <a:rPr lang="es-ES" i="1" dirty="0" err="1" smtClean="0">
                <a:effectLst>
                  <a:glow rad="101600">
                    <a:srgbClr val="C00000">
                      <a:alpha val="60000"/>
                    </a:srgbClr>
                  </a:glow>
                  <a:outerShdw blurRad="38100" dist="38100" dir="2700000" algn="tl">
                    <a:srgbClr val="000000">
                      <a:alpha val="43137"/>
                    </a:srgbClr>
                  </a:outerShdw>
                </a:effectLst>
              </a:rPr>
              <a:t>Belenistas</a:t>
            </a:r>
            <a:r>
              <a:rPr lang="es-ES" i="1" dirty="0" smtClean="0">
                <a:effectLst>
                  <a:glow rad="101600">
                    <a:srgbClr val="C00000">
                      <a:alpha val="60000"/>
                    </a:srgbClr>
                  </a:glow>
                  <a:outerShdw blurRad="38100" dist="38100" dir="2700000" algn="tl">
                    <a:srgbClr val="000000">
                      <a:alpha val="43137"/>
                    </a:srgbClr>
                  </a:outerShdw>
                </a:effectLst>
              </a:rPr>
              <a:t> de Madrid monta en la región un buen número de nacimientos; este año, 25 en total.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prism/>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1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4000"/>
                                        <p:tgtEl>
                                          <p:spTgt spid="4"/>
                                        </p:tgtEl>
                                      </p:cBhvr>
                                    </p:animEffect>
                                  </p:childTnLst>
                                </p:cTn>
                              </p:par>
                              <p:par>
                                <p:cTn id="15" presetID="42" presetClass="entr" presetSubtype="0" fill="hold" nodeType="withEffect">
                                  <p:stCondLst>
                                    <p:cond delay="1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anim calcmode="lin" valueType="num">
                                      <p:cBhvr>
                                        <p:cTn id="18" dur="4000" fill="hold"/>
                                        <p:tgtEl>
                                          <p:spTgt spid="16"/>
                                        </p:tgtEl>
                                        <p:attrNameLst>
                                          <p:attrName>ppt_x</p:attrName>
                                        </p:attrNameLst>
                                      </p:cBhvr>
                                      <p:tavLst>
                                        <p:tav tm="0">
                                          <p:val>
                                            <p:strVal val="#ppt_x"/>
                                          </p:val>
                                        </p:tav>
                                        <p:tav tm="100000">
                                          <p:val>
                                            <p:strVal val="#ppt_x"/>
                                          </p:val>
                                        </p:tav>
                                      </p:tavLst>
                                    </p:anim>
                                    <p:anim calcmode="lin" valueType="num">
                                      <p:cBhvr>
                                        <p:cTn id="19" dur="4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15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4000" fill="hold"/>
                                        <p:tgtEl>
                                          <p:spTgt spid="16"/>
                                        </p:tgtEl>
                                        <p:attrNameLst>
                                          <p:attrName>ppt_w</p:attrName>
                                        </p:attrNameLst>
                                      </p:cBhvr>
                                      <p:tavLst>
                                        <p:tav tm="0">
                                          <p:val>
                                            <p:strVal val="4/3*#ppt_w"/>
                                          </p:val>
                                        </p:tav>
                                        <p:tav tm="100000">
                                          <p:val>
                                            <p:strVal val="#ppt_w"/>
                                          </p:val>
                                        </p:tav>
                                      </p:tavLst>
                                    </p:anim>
                                    <p:anim calcmode="lin" valueType="num">
                                      <p:cBhvr>
                                        <p:cTn id="23" dur="4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5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7780" y="0"/>
            <a:ext cx="9128436" cy="6303138"/>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6313884"/>
          </a:xfrm>
          <a:prstGeom prst="rect">
            <a:avLst/>
          </a:prstGeom>
          <a:noFill/>
          <a:ln w="9525">
            <a:noFill/>
            <a:miter lim="800000"/>
            <a:headEnd/>
            <a:tailEnd/>
          </a:ln>
        </p:spPr>
      </p:pic>
      <p:sp>
        <p:nvSpPr>
          <p:cNvPr id="4" name="3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Unas 40 personas han participado en este belén, que comenzó a fraguarse a principios de febrero, se terminó a principios de noviembre y se ha montado en los últimos cinco días.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1500"/>
                                  </p:stCondLst>
                                  <p:childTnLst>
                                    <p:anim calcmode="lin" valueType="num">
                                      <p:cBhvr>
                                        <p:cTn id="13" dur="4000"/>
                                        <p:tgtEl>
                                          <p:spTgt spid="17"/>
                                        </p:tgtEl>
                                        <p:attrNameLst>
                                          <p:attrName>ppt_w</p:attrName>
                                        </p:attrNameLst>
                                      </p:cBhvr>
                                      <p:tavLst>
                                        <p:tav tm="0">
                                          <p:val>
                                            <p:strVal val="ppt_w"/>
                                          </p:val>
                                        </p:tav>
                                        <p:tav tm="100000">
                                          <p:val>
                                            <p:strVal val="4/3*ppt_w"/>
                                          </p:val>
                                        </p:tav>
                                      </p:tavLst>
                                    </p:anim>
                                    <p:anim calcmode="lin" valueType="num">
                                      <p:cBhvr>
                                        <p:cTn id="14" dur="4000"/>
                                        <p:tgtEl>
                                          <p:spTgt spid="17"/>
                                        </p:tgtEl>
                                        <p:attrNameLst>
                                          <p:attrName>ppt_h</p:attrName>
                                        </p:attrNameLst>
                                      </p:cBhvr>
                                      <p:tavLst>
                                        <p:tav tm="0">
                                          <p:val>
                                            <p:strVal val="ppt_h"/>
                                          </p:val>
                                        </p:tav>
                                        <p:tav tm="100000">
                                          <p:val>
                                            <p:strVal val="4/3*ppt_h"/>
                                          </p:val>
                                        </p:tav>
                                      </p:tavLst>
                                    </p:anim>
                                    <p:set>
                                      <p:cBhvr>
                                        <p:cTn id="15" dur="1" fill="hold">
                                          <p:stCondLst>
                                            <p:cond delay="3999"/>
                                          </p:stCondLst>
                                        </p:cTn>
                                        <p:tgtEl>
                                          <p:spTgt spid="17"/>
                                        </p:tgtEl>
                                        <p:attrNameLst>
                                          <p:attrName>style.visibility</p:attrName>
                                        </p:attrNameLst>
                                      </p:cBhvr>
                                      <p:to>
                                        <p:strVal val="hidden"/>
                                      </p:to>
                                    </p:set>
                                  </p:childTnLst>
                                </p:cTn>
                              </p:par>
                              <p:par>
                                <p:cTn id="16" presetID="23" presetClass="entr" presetSubtype="288" fill="hold" nodeType="withEffect">
                                  <p:stCondLst>
                                    <p:cond delay="1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4000" fill="hold"/>
                                        <p:tgtEl>
                                          <p:spTgt spid="18"/>
                                        </p:tgtEl>
                                        <p:attrNameLst>
                                          <p:attrName>ppt_w</p:attrName>
                                        </p:attrNameLst>
                                      </p:cBhvr>
                                      <p:tavLst>
                                        <p:tav tm="0">
                                          <p:val>
                                            <p:strVal val="4/3*#ppt_w"/>
                                          </p:val>
                                        </p:tav>
                                        <p:tav tm="100000">
                                          <p:val>
                                            <p:strVal val="#ppt_w"/>
                                          </p:val>
                                        </p:tav>
                                      </p:tavLst>
                                    </p:anim>
                                    <p:anim calcmode="lin" valueType="num">
                                      <p:cBhvr>
                                        <p:cTn id="19" dur="4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1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4000"/>
                                        <p:tgtEl>
                                          <p:spTgt spid="18"/>
                                        </p:tgtEl>
                                      </p:cBhvr>
                                    </p:animEffect>
                                    <p:anim calcmode="lin" valueType="num">
                                      <p:cBhvr>
                                        <p:cTn id="23" dur="4000" fill="hold"/>
                                        <p:tgtEl>
                                          <p:spTgt spid="18"/>
                                        </p:tgtEl>
                                        <p:attrNameLst>
                                          <p:attrName>ppt_x</p:attrName>
                                        </p:attrNameLst>
                                      </p:cBhvr>
                                      <p:tavLst>
                                        <p:tav tm="0">
                                          <p:val>
                                            <p:strVal val="#ppt_x"/>
                                          </p:val>
                                        </p:tav>
                                        <p:tav tm="100000">
                                          <p:val>
                                            <p:strVal val="#ppt_x"/>
                                          </p:val>
                                        </p:tav>
                                      </p:tavLst>
                                    </p:anim>
                                    <p:anim calcmode="lin" valueType="num">
                                      <p:cBhvr>
                                        <p:cTn id="24" dur="4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5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8579" y="733"/>
            <a:ext cx="9126842" cy="5704277"/>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a los </a:t>
            </a:r>
            <a:r>
              <a:rPr lang="es-ES" i="1" dirty="0" err="1" smtClean="0">
                <a:effectLst>
                  <a:glow rad="101600">
                    <a:srgbClr val="C00000">
                      <a:alpha val="60000"/>
                    </a:srgbClr>
                  </a:glow>
                  <a:outerShdw blurRad="38100" dist="38100" dir="2700000" algn="tl">
                    <a:srgbClr val="000000">
                      <a:alpha val="43137"/>
                    </a:srgbClr>
                  </a:outerShdw>
                </a:effectLst>
              </a:rPr>
              <a:t>belenistas</a:t>
            </a:r>
            <a:r>
              <a:rPr lang="es-ES" i="1" dirty="0" smtClean="0">
                <a:effectLst>
                  <a:glow rad="101600">
                    <a:srgbClr val="C00000">
                      <a:alpha val="60000"/>
                    </a:srgbClr>
                  </a:glow>
                  <a:outerShdw blurRad="38100" dist="38100" dir="2700000" algn="tl">
                    <a:srgbClr val="000000">
                      <a:alpha val="43137"/>
                    </a:srgbClr>
                  </a:outerShdw>
                </a:effectLst>
              </a:rPr>
              <a:t> no les importan las cifras, porque «lo que hay aquí es la ilusión» por el </a:t>
            </a:r>
            <a:r>
              <a:rPr lang="es-ES" i="1" dirty="0" err="1" smtClean="0">
                <a:effectLst>
                  <a:glow rad="101600">
                    <a:srgbClr val="C00000">
                      <a:alpha val="60000"/>
                    </a:srgbClr>
                  </a:glow>
                  <a:outerShdw blurRad="38100" dist="38100" dir="2700000" algn="tl">
                    <a:srgbClr val="000000">
                      <a:alpha val="43137"/>
                    </a:srgbClr>
                  </a:outerShdw>
                </a:effectLst>
              </a:rPr>
              <a:t>belenismo</a:t>
            </a:r>
            <a:r>
              <a:rPr lang="es-ES" i="1" dirty="0" smtClean="0">
                <a:effectLst>
                  <a:glow rad="101600">
                    <a:srgbClr val="C00000">
                      <a:alpha val="60000"/>
                    </a:srgbClr>
                  </a:glow>
                  <a:outerShdw blurRad="38100" dist="38100" dir="2700000" algn="tl">
                    <a:srgbClr val="000000">
                      <a:alpha val="43137"/>
                    </a:srgbClr>
                  </a:outerShdw>
                </a:effectLst>
              </a:rPr>
              <a:t>, más este año que acaba de ser declarado patrimonio cultural inmaterial.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airplan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par>
                                <p:cTn id="12" presetID="23" presetClass="entr" presetSubtype="288" fill="hold" nodeType="withEffect">
                                  <p:stCondLst>
                                    <p:cond delay="1500"/>
                                  </p:stCondLst>
                                  <p:childTnLst>
                                    <p:set>
                                      <p:cBhvr>
                                        <p:cTn id="13" dur="1" fill="hold">
                                          <p:stCondLst>
                                            <p:cond delay="0"/>
                                          </p:stCondLst>
                                        </p:cTn>
                                        <p:tgtEl>
                                          <p:spTgt spid="7"/>
                                        </p:tgtEl>
                                        <p:attrNameLst>
                                          <p:attrName>style.visibility</p:attrName>
                                        </p:attrNameLst>
                                      </p:cBhvr>
                                      <p:to>
                                        <p:strVal val="visible"/>
                                      </p:to>
                                    </p:set>
                                    <p:anim calcmode="lin" valueType="num">
                                      <p:cBhvr>
                                        <p:cTn id="14" dur="4000" fill="hold"/>
                                        <p:tgtEl>
                                          <p:spTgt spid="7"/>
                                        </p:tgtEl>
                                        <p:attrNameLst>
                                          <p:attrName>ppt_w</p:attrName>
                                        </p:attrNameLst>
                                      </p:cBhvr>
                                      <p:tavLst>
                                        <p:tav tm="0">
                                          <p:val>
                                            <p:strVal val="4/3*#ppt_w"/>
                                          </p:val>
                                        </p:tav>
                                        <p:tav tm="100000">
                                          <p:val>
                                            <p:strVal val="#ppt_w"/>
                                          </p:val>
                                        </p:tav>
                                      </p:tavLst>
                                    </p:anim>
                                    <p:anim calcmode="lin" valueType="num">
                                      <p:cBhvr>
                                        <p:cTn id="15" dur="4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15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4000"/>
                                        <p:tgtEl>
                                          <p:spTgt spid="7"/>
                                        </p:tgtEl>
                                      </p:cBhvr>
                                    </p:animEffect>
                                    <p:anim calcmode="lin" valueType="num">
                                      <p:cBhvr>
                                        <p:cTn id="19" dur="4000" fill="hold"/>
                                        <p:tgtEl>
                                          <p:spTgt spid="7"/>
                                        </p:tgtEl>
                                        <p:attrNameLst>
                                          <p:attrName>ppt_x</p:attrName>
                                        </p:attrNameLst>
                                      </p:cBhvr>
                                      <p:tavLst>
                                        <p:tav tm="0">
                                          <p:val>
                                            <p:strVal val="#ppt_x"/>
                                          </p:val>
                                        </p:tav>
                                        <p:tav tm="100000">
                                          <p:val>
                                            <p:strVal val="#ppt_x"/>
                                          </p:val>
                                        </p:tav>
                                      </p:tavLst>
                                    </p:anim>
                                    <p:anim calcmode="lin" valueType="num">
                                      <p:cBhvr>
                                        <p:cTn id="20" dur="4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2" y="0"/>
            <a:ext cx="9144002"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3809" y="0"/>
            <a:ext cx="9136382" cy="571023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hay en el belén el castillo de Herodes en la montaña. Y no es porque se les haya olvidado. En un año que reivindica el «trabajo sordo», en lo alto se ha situado el pueblo, donde se concentra «la gente humilde por encima del poder humano, marcado por la prepotencia y la soberbia».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gallery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4000" fill="hold"/>
                                        <p:tgtEl>
                                          <p:spTgt spid="7"/>
                                        </p:tgtEl>
                                        <p:attrNameLst>
                                          <p:attrName>ppt_w</p:attrName>
                                        </p:attrNameLst>
                                      </p:cBhvr>
                                      <p:tavLst>
                                        <p:tav tm="0">
                                          <p:val>
                                            <p:strVal val="#ppt_w*0.70"/>
                                          </p:val>
                                        </p:tav>
                                        <p:tav tm="100000">
                                          <p:val>
                                            <p:strVal val="#ppt_w"/>
                                          </p:val>
                                        </p:tav>
                                      </p:tavLst>
                                    </p:anim>
                                    <p:anim calcmode="lin" valueType="num">
                                      <p:cBhvr>
                                        <p:cTn id="8" dur="4000" fill="hold"/>
                                        <p:tgtEl>
                                          <p:spTgt spid="7"/>
                                        </p:tgtEl>
                                        <p:attrNameLst>
                                          <p:attrName>ppt_h</p:attrName>
                                        </p:attrNameLst>
                                      </p:cBhvr>
                                      <p:tavLst>
                                        <p:tav tm="0">
                                          <p:val>
                                            <p:strVal val="#ppt_h"/>
                                          </p:val>
                                        </p:tav>
                                        <p:tav tm="100000">
                                          <p:val>
                                            <p:strVal val="#ppt_h"/>
                                          </p:val>
                                        </p:tav>
                                      </p:tavLst>
                                    </p:anim>
                                    <p:animEffect transition="in" filter="fade">
                                      <p:cBhvr>
                                        <p:cTn id="9" dur="4000"/>
                                        <p:tgtEl>
                                          <p:spTgt spid="7"/>
                                        </p:tgtEl>
                                      </p:cBhvr>
                                    </p:animEffect>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4000"/>
                                        <p:tgtEl>
                                          <p:spTgt spid="7"/>
                                        </p:tgtEl>
                                      </p:cBhvr>
                                    </p:animEffect>
                                    <p:anim calcmode="lin" valueType="num">
                                      <p:cBhvr>
                                        <p:cTn id="13" dur="4000" fill="hold"/>
                                        <p:tgtEl>
                                          <p:spTgt spid="7"/>
                                        </p:tgtEl>
                                        <p:attrNameLst>
                                          <p:attrName>ppt_x</p:attrName>
                                        </p:attrNameLst>
                                      </p:cBhvr>
                                      <p:tavLst>
                                        <p:tav tm="0">
                                          <p:val>
                                            <p:strVal val="#ppt_x"/>
                                          </p:val>
                                        </p:tav>
                                        <p:tav tm="100000">
                                          <p:val>
                                            <p:strVal val="#ppt_x"/>
                                          </p:val>
                                        </p:tav>
                                      </p:tavLst>
                                    </p:anim>
                                    <p:anim calcmode="lin" valueType="num">
                                      <p:cBhvr>
                                        <p:cTn id="14" dur="4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1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par>
                                <p:cTn id="18" presetID="23" presetClass="entr" presetSubtype="288" fill="hold" nodeType="withEffect">
                                  <p:stCondLst>
                                    <p:cond delay="1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4/3*#ppt_w"/>
                                          </p:val>
                                        </p:tav>
                                        <p:tav tm="100000">
                                          <p:val>
                                            <p:strVal val="#ppt_w"/>
                                          </p:val>
                                        </p:tav>
                                      </p:tavLst>
                                    </p:anim>
                                    <p:anim calcmode="lin" valueType="num">
                                      <p:cBhvr>
                                        <p:cTn id="21" dur="4000" fill="hold"/>
                                        <p:tgtEl>
                                          <p:spTgt spid="4"/>
                                        </p:tgtEl>
                                        <p:attrNameLst>
                                          <p:attrName>ppt_h</p:attrName>
                                        </p:attrNameLst>
                                      </p:cBhvr>
                                      <p:tavLst>
                                        <p:tav tm="0">
                                          <p:val>
                                            <p:strVal val="4/3*#ppt_h"/>
                                          </p:val>
                                        </p:tav>
                                        <p:tav tm="100000">
                                          <p:val>
                                            <p:strVal val="#ppt_h"/>
                                          </p:val>
                                        </p:tav>
                                      </p:tavLst>
                                    </p:anim>
                                  </p:childTnLst>
                                </p:cTn>
                              </p:par>
                              <p:par>
                                <p:cTn id="22" presetID="10" presetClass="entr" presetSubtype="0" fill="hold" nodeType="withEffect">
                                  <p:stCondLst>
                                    <p:cond delay="15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4000"/>
                                        <p:tgtEl>
                                          <p:spTgt spid="16"/>
                                        </p:tgtEl>
                                      </p:cBhvr>
                                    </p:animEffect>
                                  </p:childTnLst>
                                </p:cTn>
                              </p:par>
                              <p:par>
                                <p:cTn id="25" presetID="23" presetClass="entr" presetSubtype="288" fill="hold" nodeType="withEffect">
                                  <p:stCondLst>
                                    <p:cond delay="15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4000" fill="hold"/>
                                        <p:tgtEl>
                                          <p:spTgt spid="16"/>
                                        </p:tgtEl>
                                        <p:attrNameLst>
                                          <p:attrName>ppt_w</p:attrName>
                                        </p:attrNameLst>
                                      </p:cBhvr>
                                      <p:tavLst>
                                        <p:tav tm="0">
                                          <p:val>
                                            <p:strVal val="4/3*#ppt_w"/>
                                          </p:val>
                                        </p:tav>
                                        <p:tav tm="100000">
                                          <p:val>
                                            <p:strVal val="#ppt_w"/>
                                          </p:val>
                                        </p:tav>
                                      </p:tavLst>
                                    </p:anim>
                                    <p:anim calcmode="lin" valueType="num">
                                      <p:cBhvr>
                                        <p:cTn id="28" dur="4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55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2" y="-1"/>
            <a:ext cx="9144002" cy="6241877"/>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6241876"/>
          </a:xfrm>
          <a:prstGeom prst="rect">
            <a:avLst/>
          </a:prstGeom>
          <a:noFill/>
          <a:ln w="9525">
            <a:noFill/>
            <a:miter lim="800000"/>
            <a:headEnd/>
            <a:tailEnd/>
          </a:ln>
        </p:spPr>
      </p:pic>
      <p:sp>
        <p:nvSpPr>
          <p:cNvPr id="5" name="4 CuadroTexto"/>
          <p:cNvSpPr txBox="1"/>
          <p:nvPr/>
        </p:nvSpPr>
        <p:spPr>
          <a:xfrm>
            <a:off x="323528" y="4873724"/>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esto se aprecia también en la propia escena de la Anunciación: la Virgen recibe la vista del ángel con un cántaro de agua en la mano, junto a un pilón de agua.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gallery dir="l"/>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15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23" presetClass="entr" presetSubtype="288" fill="hold" nodeType="withEffect">
                                  <p:stCondLst>
                                    <p:cond delay="1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4000" fill="hold"/>
                                        <p:tgtEl>
                                          <p:spTgt spid="16"/>
                                        </p:tgtEl>
                                        <p:attrNameLst>
                                          <p:attrName>ppt_w</p:attrName>
                                        </p:attrNameLst>
                                      </p:cBhvr>
                                      <p:tavLst>
                                        <p:tav tm="0">
                                          <p:val>
                                            <p:strVal val="4/3*#ppt_w"/>
                                          </p:val>
                                        </p:tav>
                                        <p:tav tm="100000">
                                          <p:val>
                                            <p:strVal val="#ppt_w"/>
                                          </p:val>
                                        </p:tav>
                                      </p:tavLst>
                                    </p:anim>
                                    <p:anim calcmode="lin" valueType="num">
                                      <p:cBhvr>
                                        <p:cTn id="18" dur="4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5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526876"/>
            <a:ext cx="9144000" cy="6241876"/>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cstate="print"/>
          <a:stretch>
            <a:fillRect/>
          </a:stretch>
        </p:blipFill>
        <p:spPr bwMode="auto">
          <a:xfrm flipH="1">
            <a:off x="0" y="-526876"/>
            <a:ext cx="9144000" cy="6241876"/>
          </a:xfrm>
          <a:prstGeom prst="rect">
            <a:avLst/>
          </a:prstGeom>
          <a:noFill/>
          <a:ln w="9525">
            <a:noFill/>
            <a:miter lim="800000"/>
            <a:headEnd/>
            <a:tailEnd/>
          </a:ln>
        </p:spPr>
      </p:pic>
      <p:sp>
        <p:nvSpPr>
          <p:cNvPr id="4" name="3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una mujer en medio de sus tareas cotidianas», comenta el </a:t>
            </a:r>
            <a:r>
              <a:rPr lang="es-ES" i="1" dirty="0" err="1" smtClean="0">
                <a:effectLst>
                  <a:glow rad="101600">
                    <a:srgbClr val="C00000">
                      <a:alpha val="60000"/>
                    </a:srgbClr>
                  </a:glow>
                  <a:outerShdw blurRad="38100" dist="38100" dir="2700000" algn="tl">
                    <a:srgbClr val="000000">
                      <a:alpha val="43137"/>
                    </a:srgbClr>
                  </a:outerShdw>
                </a:effectLst>
              </a:rPr>
              <a:t>belenista</a:t>
            </a:r>
            <a:r>
              <a:rPr lang="es-ES" i="1" dirty="0" smtClean="0">
                <a:effectLst>
                  <a:glow rad="101600">
                    <a:srgbClr val="C00000">
                      <a:alpha val="60000"/>
                    </a:srgbClr>
                  </a:glow>
                  <a:outerShdw blurRad="38100" dist="38100" dir="2700000" algn="tl">
                    <a:srgbClr val="000000">
                      <a:alpha val="43137"/>
                    </a:srgbClr>
                  </a:outerShdw>
                </a:effectLst>
              </a:rPr>
              <a:t>, y coincide así con lo que el Papa Francisco ha recalcado este mismo martes, 29 de noviembre, que «Dios se esconde en las situaciones comunes de nuestra vida».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gallery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4000" fill="hold"/>
                                        <p:tgtEl>
                                          <p:spTgt spid="18"/>
                                        </p:tgtEl>
                                        <p:attrNameLst>
                                          <p:attrName>ppt_w</p:attrName>
                                        </p:attrNameLst>
                                      </p:cBhvr>
                                      <p:tavLst>
                                        <p:tav tm="0">
                                          <p:val>
                                            <p:strVal val="2/3*#ppt_w"/>
                                          </p:val>
                                        </p:tav>
                                        <p:tav tm="100000">
                                          <p:val>
                                            <p:strVal val="#ppt_w"/>
                                          </p:val>
                                        </p:tav>
                                      </p:tavLst>
                                    </p:anim>
                                    <p:anim calcmode="lin" valueType="num">
                                      <p:cBhvr>
                                        <p:cTn id="8" dur="4000" fill="hold"/>
                                        <p:tgtEl>
                                          <p:spTgt spid="18"/>
                                        </p:tgtEl>
                                        <p:attrNameLst>
                                          <p:attrName>ppt_h</p:attrName>
                                        </p:attrNameLst>
                                      </p:cBhvr>
                                      <p:tavLst>
                                        <p:tav tm="0">
                                          <p:val>
                                            <p:strVal val="2/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4000"/>
                                        <p:tgtEl>
                                          <p:spTgt spid="18"/>
                                        </p:tgtEl>
                                      </p:cBhvr>
                                    </p:animEffect>
                                    <p:anim calcmode="lin" valueType="num">
                                      <p:cBhvr>
                                        <p:cTn id="12" dur="4000" fill="hold"/>
                                        <p:tgtEl>
                                          <p:spTgt spid="18"/>
                                        </p:tgtEl>
                                        <p:attrNameLst>
                                          <p:attrName>ppt_x</p:attrName>
                                        </p:attrNameLst>
                                      </p:cBhvr>
                                      <p:tavLst>
                                        <p:tav tm="0">
                                          <p:val>
                                            <p:strVal val="#ppt_x"/>
                                          </p:val>
                                        </p:tav>
                                        <p:tav tm="100000">
                                          <p:val>
                                            <p:strVal val="#ppt_x"/>
                                          </p:val>
                                        </p:tav>
                                      </p:tavLst>
                                    </p:anim>
                                    <p:anim calcmode="lin" valueType="num">
                                      <p:cBhvr>
                                        <p:cTn id="13" dur="4000" fill="hold"/>
                                        <p:tgtEl>
                                          <p:spTgt spid="18"/>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150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4000"/>
                                        <p:tgtEl>
                                          <p:spTgt spid="17"/>
                                        </p:tgtEl>
                                      </p:cBhvr>
                                    </p:animEffect>
                                    <p:anim calcmode="lin" valueType="num">
                                      <p:cBhvr>
                                        <p:cTn id="17" dur="4000" fill="hold"/>
                                        <p:tgtEl>
                                          <p:spTgt spid="17"/>
                                        </p:tgtEl>
                                        <p:attrNameLst>
                                          <p:attrName>ppt_x</p:attrName>
                                        </p:attrNameLst>
                                      </p:cBhvr>
                                      <p:tavLst>
                                        <p:tav tm="0">
                                          <p:val>
                                            <p:strVal val="#ppt_x"/>
                                          </p:val>
                                        </p:tav>
                                        <p:tav tm="100000">
                                          <p:val>
                                            <p:strVal val="#ppt_x"/>
                                          </p:val>
                                        </p:tav>
                                      </p:tavLst>
                                    </p:anim>
                                    <p:anim calcmode="lin" valueType="num">
                                      <p:cBhvr>
                                        <p:cTn id="18" dur="4000" fill="hold"/>
                                        <p:tgtEl>
                                          <p:spTgt spid="17"/>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1500"/>
                                  </p:stCondLst>
                                  <p:childTnLst>
                                    <p:set>
                                      <p:cBhvr>
                                        <p:cTn id="20" dur="1" fill="hold">
                                          <p:stCondLst>
                                            <p:cond delay="0"/>
                                          </p:stCondLst>
                                        </p:cTn>
                                        <p:tgtEl>
                                          <p:spTgt spid="17"/>
                                        </p:tgtEl>
                                        <p:attrNameLst>
                                          <p:attrName>style.visibility</p:attrName>
                                        </p:attrNameLst>
                                      </p:cBhvr>
                                      <p:to>
                                        <p:strVal val="visible"/>
                                      </p:to>
                                    </p:set>
                                    <p:anim calcmode="lin" valueType="num">
                                      <p:cBhvr>
                                        <p:cTn id="21" dur="4000" fill="hold"/>
                                        <p:tgtEl>
                                          <p:spTgt spid="17"/>
                                        </p:tgtEl>
                                        <p:attrNameLst>
                                          <p:attrName>ppt_w</p:attrName>
                                        </p:attrNameLst>
                                      </p:cBhvr>
                                      <p:tavLst>
                                        <p:tav tm="0">
                                          <p:val>
                                            <p:strVal val="4/3*#ppt_w"/>
                                          </p:val>
                                        </p:tav>
                                        <p:tav tm="100000">
                                          <p:val>
                                            <p:strVal val="#ppt_w"/>
                                          </p:val>
                                        </p:tav>
                                      </p:tavLst>
                                    </p:anim>
                                    <p:anim calcmode="lin" valueType="num">
                                      <p:cBhvr>
                                        <p:cTn id="22" dur="4000" fill="hold"/>
                                        <p:tgtEl>
                                          <p:spTgt spid="17"/>
                                        </p:tgtEl>
                                        <p:attrNameLst>
                                          <p:attrName>ppt_h</p:attrName>
                                        </p:attrNameLst>
                                      </p:cBhvr>
                                      <p:tavLst>
                                        <p:tav tm="0">
                                          <p:val>
                                            <p:strVal val="4/3*#ppt_h"/>
                                          </p:val>
                                        </p:tav>
                                        <p:tav tm="100000">
                                          <p:val>
                                            <p:strVal val="#ppt_h"/>
                                          </p:val>
                                        </p:tav>
                                      </p:tavLst>
                                    </p:anim>
                                  </p:childTnLst>
                                </p:cTn>
                              </p:par>
                            </p:childTnLst>
                          </p:cTn>
                        </p:par>
                        <p:par>
                          <p:cTn id="23" fill="hold">
                            <p:stCondLst>
                              <p:cond delay="5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flipH="1">
            <a:off x="0" y="0"/>
            <a:ext cx="9144000" cy="6241876"/>
          </a:xfrm>
        </p:spPr>
      </p:pic>
      <p:pic>
        <p:nvPicPr>
          <p:cNvPr id="7" name="3 Marcador de contenido" descr="Imagen1.png"/>
          <p:cNvPicPr>
            <a:picLocks noChangeAspect="1"/>
          </p:cNvPicPr>
          <p:nvPr/>
        </p:nvPicPr>
        <p:blipFill>
          <a:blip r:embed="rId2" cstate="print"/>
          <a:stretch>
            <a:fillRect/>
          </a:stretch>
        </p:blipFill>
        <p:spPr bwMode="auto">
          <a:xfrm>
            <a:off x="0" y="0"/>
            <a:ext cx="9144000" cy="6241876"/>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construcción, junto al molino, es de nuevo un referente de esas gentes trabajadoras. También los son los tres molinos móviles que se han incorporado, ya de camino a la cueva, imitación de los molinos de trigo que hace 3.000 años existían en Persia (actual Irán).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flip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4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4000" decel="50000" fill="hold">
                                          <p:stCondLst>
                                            <p:cond delay="0"/>
                                          </p:stCondLst>
                                        </p:cTn>
                                        <p:tgtEl>
                                          <p:spTgt spid="4"/>
                                        </p:tgtEl>
                                        <p:attrNameLst>
                                          <p:attrName>ppt_x</p:attrName>
                                          <p:attrName>ppt_y</p:attrName>
                                        </p:attrNameLst>
                                      </p:cBhvr>
                                    </p:animMotion>
                                    <p:animEffect transition="in" filter="fade">
                                      <p:cBhvr>
                                        <p:cTn id="12" dur="4000"/>
                                        <p:tgtEl>
                                          <p:spTgt spid="4"/>
                                        </p:tgtEl>
                                      </p:cBhvr>
                                    </p:animEffect>
                                  </p:childTnLst>
                                </p:cTn>
                              </p:par>
                              <p:par>
                                <p:cTn id="13" presetID="47" presetClass="entr" presetSubtype="0" fill="hold" nodeType="withEffect">
                                  <p:stCondLst>
                                    <p:cond delay="15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4000"/>
                                        <p:tgtEl>
                                          <p:spTgt spid="7"/>
                                        </p:tgtEl>
                                      </p:cBhvr>
                                    </p:animEffect>
                                    <p:anim calcmode="lin" valueType="num">
                                      <p:cBhvr>
                                        <p:cTn id="16" dur="4000" fill="hold"/>
                                        <p:tgtEl>
                                          <p:spTgt spid="7"/>
                                        </p:tgtEl>
                                        <p:attrNameLst>
                                          <p:attrName>ppt_x</p:attrName>
                                        </p:attrNameLst>
                                      </p:cBhvr>
                                      <p:tavLst>
                                        <p:tav tm="0">
                                          <p:val>
                                            <p:strVal val="#ppt_x"/>
                                          </p:val>
                                        </p:tav>
                                        <p:tav tm="100000">
                                          <p:val>
                                            <p:strVal val="#ppt_x"/>
                                          </p:val>
                                        </p:tav>
                                      </p:tavLst>
                                    </p:anim>
                                    <p:anim calcmode="lin" valueType="num">
                                      <p:cBhvr>
                                        <p:cTn id="17" dur="4000" fill="hold"/>
                                        <p:tgtEl>
                                          <p:spTgt spid="7"/>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1500"/>
                                  </p:stCondLst>
                                  <p:childTnLst>
                                    <p:set>
                                      <p:cBhvr>
                                        <p:cTn id="19" dur="1" fill="hold">
                                          <p:stCondLst>
                                            <p:cond delay="0"/>
                                          </p:stCondLst>
                                        </p:cTn>
                                        <p:tgtEl>
                                          <p:spTgt spid="7"/>
                                        </p:tgtEl>
                                        <p:attrNameLst>
                                          <p:attrName>style.visibility</p:attrName>
                                        </p:attrNameLst>
                                      </p:cBhvr>
                                      <p:to>
                                        <p:strVal val="visible"/>
                                      </p:to>
                                    </p:set>
                                    <p:anim calcmode="lin" valueType="num">
                                      <p:cBhvr>
                                        <p:cTn id="20" dur="4000" fill="hold"/>
                                        <p:tgtEl>
                                          <p:spTgt spid="7"/>
                                        </p:tgtEl>
                                        <p:attrNameLst>
                                          <p:attrName>ppt_w</p:attrName>
                                        </p:attrNameLst>
                                      </p:cBhvr>
                                      <p:tavLst>
                                        <p:tav tm="0">
                                          <p:val>
                                            <p:strVal val="4/3*#ppt_w"/>
                                          </p:val>
                                        </p:tav>
                                        <p:tav tm="100000">
                                          <p:val>
                                            <p:strVal val="#ppt_w"/>
                                          </p:val>
                                        </p:tav>
                                      </p:tavLst>
                                    </p:anim>
                                    <p:anim calcmode="lin" valueType="num">
                                      <p:cBhvr>
                                        <p:cTn id="21" dur="4000" fill="hold"/>
                                        <p:tgtEl>
                                          <p:spTgt spid="7"/>
                                        </p:tgtEl>
                                        <p:attrNameLst>
                                          <p:attrName>ppt_h</p:attrName>
                                        </p:attrNameLst>
                                      </p:cBhvr>
                                      <p:tavLst>
                                        <p:tav tm="0">
                                          <p:val>
                                            <p:strVal val="4/3*#ppt_h"/>
                                          </p:val>
                                        </p:tav>
                                        <p:tav tm="100000">
                                          <p:val>
                                            <p:strVal val="#ppt_h"/>
                                          </p:val>
                                        </p:tav>
                                      </p:tavLst>
                                    </p:anim>
                                  </p:childTnLst>
                                </p:cTn>
                              </p:par>
                            </p:childTnLst>
                          </p:cTn>
                        </p:par>
                        <p:par>
                          <p:cTn id="22" fill="hold">
                            <p:stCondLst>
                              <p:cond delay="5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6346" y="0"/>
            <a:ext cx="9131303" cy="6377024"/>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6385892"/>
          </a:xfrm>
          <a:prstGeom prst="rect">
            <a:avLst/>
          </a:prstGeom>
          <a:noFill/>
          <a:ln w="9525">
            <a:noFill/>
            <a:miter lim="800000"/>
            <a:headEnd/>
            <a:tailEnd/>
          </a:ln>
        </p:spPr>
      </p:pic>
      <p:sp>
        <p:nvSpPr>
          <p:cNvPr id="4" name="3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Precisamente este camino hacia la cueva supone el punto de inflexión en el recorrido. «Es un belén </a:t>
            </a:r>
            <a:r>
              <a:rPr lang="es-ES" i="1" dirty="0" err="1" smtClean="0">
                <a:effectLst>
                  <a:glow rad="101600">
                    <a:srgbClr val="C00000">
                      <a:alpha val="60000"/>
                    </a:srgbClr>
                  </a:glow>
                  <a:outerShdw blurRad="38100" dist="38100" dir="2700000" algn="tl">
                    <a:srgbClr val="000000">
                      <a:alpha val="43137"/>
                    </a:srgbClr>
                  </a:outerShdw>
                </a:effectLst>
              </a:rPr>
              <a:t>inmersivo</a:t>
            </a:r>
            <a:r>
              <a:rPr lang="es-ES" i="1" dirty="0" smtClean="0">
                <a:effectLst>
                  <a:glow rad="101600">
                    <a:srgbClr val="C00000">
                      <a:alpha val="60000"/>
                    </a:srgbClr>
                  </a:glow>
                  <a:outerShdw blurRad="38100" dist="38100" dir="2700000" algn="tl">
                    <a:srgbClr val="000000">
                      <a:alpha val="43137"/>
                    </a:srgbClr>
                  </a:outerShdw>
                </a:effectLst>
              </a:rPr>
              <a:t>», porque a partir de este momento el visitante «se convierte en figura del belén» para entrar debajo de la montaña.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flip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4000"/>
                                        <p:tgtEl>
                                          <p:spTgt spid="16"/>
                                        </p:tgtEl>
                                      </p:cBhvr>
                                    </p:animEffect>
                                    <p:anim calcmode="lin" valueType="num">
                                      <p:cBhvr>
                                        <p:cTn id="11" dur="4000" fill="hold"/>
                                        <p:tgtEl>
                                          <p:spTgt spid="16"/>
                                        </p:tgtEl>
                                        <p:attrNameLst>
                                          <p:attrName>ppt_x</p:attrName>
                                        </p:attrNameLst>
                                      </p:cBhvr>
                                      <p:tavLst>
                                        <p:tav tm="0">
                                          <p:val>
                                            <p:strVal val="#ppt_x"/>
                                          </p:val>
                                        </p:tav>
                                        <p:tav tm="100000">
                                          <p:val>
                                            <p:strVal val="#ppt_x"/>
                                          </p:val>
                                        </p:tav>
                                      </p:tavLst>
                                    </p:anim>
                                    <p:anim calcmode="lin" valueType="num">
                                      <p:cBhvr>
                                        <p:cTn id="12" dur="4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4000"/>
                                        <p:tgtEl>
                                          <p:spTgt spid="15"/>
                                        </p:tgtEl>
                                      </p:cBhvr>
                                    </p:animEffect>
                                  </p:childTnLst>
                                </p:cTn>
                              </p:par>
                              <p:par>
                                <p:cTn id="16" presetID="50" presetClass="entr" presetSubtype="0" decel="10000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4000" fill="hold"/>
                                        <p:tgtEl>
                                          <p:spTgt spid="15"/>
                                        </p:tgtEl>
                                        <p:attrNameLst>
                                          <p:attrName>ppt_w</p:attrName>
                                        </p:attrNameLst>
                                      </p:cBhvr>
                                      <p:tavLst>
                                        <p:tav tm="0">
                                          <p:val>
                                            <p:strVal val="#ppt_w+.3"/>
                                          </p:val>
                                        </p:tav>
                                        <p:tav tm="100000">
                                          <p:val>
                                            <p:strVal val="#ppt_w"/>
                                          </p:val>
                                        </p:tav>
                                      </p:tavLst>
                                    </p:anim>
                                    <p:anim calcmode="lin" valueType="num">
                                      <p:cBhvr>
                                        <p:cTn id="19" dur="4000" fill="hold"/>
                                        <p:tgtEl>
                                          <p:spTgt spid="15"/>
                                        </p:tgtEl>
                                        <p:attrNameLst>
                                          <p:attrName>ppt_h</p:attrName>
                                        </p:attrNameLst>
                                      </p:cBhvr>
                                      <p:tavLst>
                                        <p:tav tm="0">
                                          <p:val>
                                            <p:strVal val="#ppt_h"/>
                                          </p:val>
                                        </p:tav>
                                        <p:tav tm="100000">
                                          <p:val>
                                            <p:strVal val="#ppt_h"/>
                                          </p:val>
                                        </p:tav>
                                      </p:tavLst>
                                    </p:anim>
                                    <p:animEffect transition="in" filter="fade">
                                      <p:cBhvr>
                                        <p:cTn id="20" dur="4000"/>
                                        <p:tgtEl>
                                          <p:spTgt spid="15"/>
                                        </p:tgtEl>
                                      </p:cBhvr>
                                    </p:animEffect>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flipH="1">
            <a:off x="-448959" y="11113"/>
            <a:ext cx="10113644" cy="5692775"/>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cstate="print"/>
          <a:stretch>
            <a:fillRect/>
          </a:stretch>
        </p:blipFill>
        <p:spPr bwMode="auto">
          <a:xfrm>
            <a:off x="-468560" y="0"/>
            <a:ext cx="10153128" cy="5715000"/>
          </a:xfrm>
          <a:prstGeom prst="rect">
            <a:avLst/>
          </a:prstGeom>
          <a:noFill/>
          <a:ln w="9525">
            <a:noFill/>
            <a:miter lim="800000"/>
            <a:headEnd/>
            <a:tailEnd/>
          </a:ln>
        </p:spPr>
      </p:pic>
      <p:sp>
        <p:nvSpPr>
          <p:cNvPr id="5" name="4 CuadroTexto"/>
          <p:cNvSpPr txBox="1"/>
          <p:nvPr/>
        </p:nvSpPr>
        <p:spPr>
          <a:xfrm>
            <a:off x="323528" y="4657700"/>
            <a:ext cx="8064896" cy="923330"/>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Y esa búsqueda que se había iniciado al principio del recorrido, esos interrogantes que se habían ido despertando, se resuelven en el Nacimiento, una escena que incorpora, como curiosidad, la figura de la partera.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flip dir="l"/>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4000" fill="hold"/>
                                        <p:tgtEl>
                                          <p:spTgt spid="4"/>
                                        </p:tgtEl>
                                        <p:attrNameLst>
                                          <p:attrName>ppt_x</p:attrName>
                                        </p:attrNameLst>
                                      </p:cBhvr>
                                      <p:tavLst>
                                        <p:tav tm="0">
                                          <p:val>
                                            <p:strVal val="#ppt_x"/>
                                          </p:val>
                                        </p:tav>
                                        <p:tav tm="100000">
                                          <p:val>
                                            <p:strVal val="#ppt_x"/>
                                          </p:val>
                                        </p:tav>
                                      </p:tavLst>
                                    </p:anim>
                                    <p:anim calcmode="lin" valueType="num">
                                      <p:cBhvr additive="base">
                                        <p:cTn id="11" dur="4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4000" fill="hold"/>
                                        <p:tgtEl>
                                          <p:spTgt spid="13"/>
                                        </p:tgtEl>
                                        <p:attrNameLst>
                                          <p:attrName>ppt_w</p:attrName>
                                        </p:attrNameLst>
                                      </p:cBhvr>
                                      <p:tavLst>
                                        <p:tav tm="0">
                                          <p:val>
                                            <p:strVal val="4/3*#ppt_w"/>
                                          </p:val>
                                        </p:tav>
                                        <p:tav tm="100000">
                                          <p:val>
                                            <p:strVal val="#ppt_w"/>
                                          </p:val>
                                        </p:tav>
                                      </p:tavLst>
                                    </p:anim>
                                    <p:anim calcmode="lin" valueType="num">
                                      <p:cBhvr>
                                        <p:cTn id="15" dur="4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4000"/>
                                        <p:tgtEl>
                                          <p:spTgt spid="13"/>
                                        </p:tgtEl>
                                      </p:cBhvr>
                                    </p:animEffect>
                                    <p:anim calcmode="lin" valueType="num">
                                      <p:cBhvr>
                                        <p:cTn id="19" dur="4000" fill="hold"/>
                                        <p:tgtEl>
                                          <p:spTgt spid="13"/>
                                        </p:tgtEl>
                                        <p:attrNameLst>
                                          <p:attrName>ppt_x</p:attrName>
                                        </p:attrNameLst>
                                      </p:cBhvr>
                                      <p:tavLst>
                                        <p:tav tm="0">
                                          <p:val>
                                            <p:strVal val="#ppt_x"/>
                                          </p:val>
                                        </p:tav>
                                        <p:tav tm="100000">
                                          <p:val>
                                            <p:strVal val="#ppt_x"/>
                                          </p:val>
                                        </p:tav>
                                      </p:tavLst>
                                    </p:anim>
                                    <p:anim calcmode="lin" valueType="num">
                                      <p:cBhvr>
                                        <p:cTn id="20" dur="4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64579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6457900"/>
          </a:xfrm>
          <a:prstGeom prst="rect">
            <a:avLst/>
          </a:prstGeom>
          <a:noFill/>
          <a:ln w="9525">
            <a:noFill/>
            <a:miter lim="800000"/>
            <a:headEnd/>
            <a:tailEnd/>
          </a:ln>
        </p:spPr>
      </p:pic>
      <p:sp>
        <p:nvSpPr>
          <p:cNvPr id="6" name="5 CuadroTexto"/>
          <p:cNvSpPr txBox="1"/>
          <p:nvPr/>
        </p:nvSpPr>
        <p:spPr>
          <a:xfrm>
            <a:off x="539552"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belén nos gusta que se vaya a buscar, que no se reciba todo de forma evidente, sino que la gente se empiece a fijar y vea los detalles; que experimente la visita».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switch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4000"/>
                                        <p:tgtEl>
                                          <p:spTgt spid="4"/>
                                        </p:tgtEl>
                                      </p:cBhvr>
                                    </p:animEffect>
                                  </p:childTnLst>
                                </p:cTn>
                              </p:par>
                              <p:par>
                                <p:cTn id="16" presetID="42"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4000"/>
                                        <p:tgtEl>
                                          <p:spTgt spid="4"/>
                                        </p:tgtEl>
                                      </p:cBhvr>
                                    </p:animEffect>
                                    <p:anim calcmode="lin" valueType="num">
                                      <p:cBhvr>
                                        <p:cTn id="19" dur="4000" fill="hold"/>
                                        <p:tgtEl>
                                          <p:spTgt spid="4"/>
                                        </p:tgtEl>
                                        <p:attrNameLst>
                                          <p:attrName>ppt_x</p:attrName>
                                        </p:attrNameLst>
                                      </p:cBhvr>
                                      <p:tavLst>
                                        <p:tav tm="0">
                                          <p:val>
                                            <p:strVal val="#ppt_x"/>
                                          </p:val>
                                        </p:tav>
                                        <p:tav tm="100000">
                                          <p:val>
                                            <p:strVal val="#ppt_x"/>
                                          </p:val>
                                        </p:tav>
                                      </p:tavLst>
                                    </p:anim>
                                    <p:anim calcmode="lin" valueType="num">
                                      <p:cBhvr>
                                        <p:cTn id="20" dur="4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2" y="-1"/>
            <a:ext cx="9144002" cy="6457901"/>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3" y="-1"/>
            <a:ext cx="9144002" cy="6457901"/>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6457900"/>
          </a:xfrm>
          <a:prstGeom prst="rect">
            <a:avLst/>
          </a:prstGeom>
          <a:noFill/>
          <a:ln w="9525">
            <a:noFill/>
            <a:miter lim="800000"/>
            <a:headEnd/>
            <a:tailEnd/>
          </a:ln>
        </p:spPr>
      </p:pic>
      <p:sp>
        <p:nvSpPr>
          <p:cNvPr id="5" name="4 CuadroTexto"/>
          <p:cNvSpPr txBox="1"/>
          <p:nvPr/>
        </p:nvSpPr>
        <p:spPr>
          <a:xfrm>
            <a:off x="611560"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que lleva, como concluye el diseñador del belén, «a reflexionar, a no fiarse de las apariencias y a ser consciente de que lo importante en la vida está en lo oculto, siempre hay que buscarlo».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switch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10" presetClass="entr" presetSubtype="0" fill="hold" nodeType="with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par>
                                <p:cTn id="18" presetID="50" presetClass="entr" presetSubtype="0" decel="100000"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4000" fill="hold"/>
                                        <p:tgtEl>
                                          <p:spTgt spid="15"/>
                                        </p:tgtEl>
                                        <p:attrNameLst>
                                          <p:attrName>ppt_w</p:attrName>
                                        </p:attrNameLst>
                                      </p:cBhvr>
                                      <p:tavLst>
                                        <p:tav tm="0">
                                          <p:val>
                                            <p:strVal val="#ppt_w+.3"/>
                                          </p:val>
                                        </p:tav>
                                        <p:tav tm="100000">
                                          <p:val>
                                            <p:strVal val="#ppt_w"/>
                                          </p:val>
                                        </p:tav>
                                      </p:tavLst>
                                    </p:anim>
                                    <p:anim calcmode="lin" valueType="num">
                                      <p:cBhvr>
                                        <p:cTn id="21" dur="4000" fill="hold"/>
                                        <p:tgtEl>
                                          <p:spTgt spid="15"/>
                                        </p:tgtEl>
                                        <p:attrNameLst>
                                          <p:attrName>ppt_h</p:attrName>
                                        </p:attrNameLst>
                                      </p:cBhvr>
                                      <p:tavLst>
                                        <p:tav tm="0">
                                          <p:val>
                                            <p:strVal val="#ppt_h"/>
                                          </p:val>
                                        </p:tav>
                                        <p:tav tm="100000">
                                          <p:val>
                                            <p:strVal val="#ppt_h"/>
                                          </p:val>
                                        </p:tav>
                                      </p:tavLst>
                                    </p:anim>
                                    <p:animEffect transition="in" filter="fade">
                                      <p:cBhvr>
                                        <p:cTn id="22" dur="4000"/>
                                        <p:tgtEl>
                                          <p:spTgt spid="15"/>
                                        </p:tgtEl>
                                      </p:cBhvr>
                                    </p:animEffect>
                                  </p:childTnLst>
                                </p:cTn>
                              </p:par>
                            </p:childTnLst>
                          </p:cTn>
                        </p:par>
                        <p:par>
                          <p:cTn id="23" fill="hold">
                            <p:stCondLst>
                              <p:cond delay="6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flipH="1">
            <a:off x="0" y="0"/>
            <a:ext cx="9144000" cy="6241876"/>
          </a:xfrm>
          <a:prstGeom prst="rect">
            <a:avLst/>
          </a:prstGeom>
          <a:noFill/>
          <a:ln w="9525">
            <a:noFill/>
            <a:miter lim="800000"/>
            <a:headEnd/>
            <a:tailEnd/>
          </a:ln>
        </p:spPr>
      </p:pic>
      <p:pic>
        <p:nvPicPr>
          <p:cNvPr id="12" name="11 Imagen" descr="192777_maskonur-skala.jpg"/>
          <p:cNvPicPr>
            <a:picLocks noGrp="1" noChangeAspect="1"/>
          </p:cNvPicPr>
          <p:nvPr isPhoto="1"/>
        </p:nvPicPr>
        <p:blipFill>
          <a:blip r:embed="rId2" cstate="print"/>
          <a:stretch>
            <a:fillRect/>
          </a:stretch>
        </p:blipFill>
        <p:spPr bwMode="auto">
          <a:xfrm>
            <a:off x="0" y="0"/>
            <a:ext cx="9144000" cy="6241876"/>
          </a:xfrm>
          <a:prstGeom prst="rect">
            <a:avLst/>
          </a:prstGeom>
          <a:noFill/>
          <a:ln w="9525">
            <a:noFill/>
            <a:miter lim="800000"/>
            <a:headEnd/>
            <a:tailEnd/>
          </a:ln>
        </p:spPr>
      </p:pic>
      <p:sp>
        <p:nvSpPr>
          <p:cNvPr id="4" name="3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precioso Belén que tengo aquí detrás, y en los que se ponen en las casas, colegios, y parroquias, se encuentra este u</a:t>
            </a:r>
            <a:r>
              <a:rPr lang="es-ES" b="1" i="1" dirty="0" smtClean="0">
                <a:effectLst>
                  <a:glow rad="101600">
                    <a:srgbClr val="C00000">
                      <a:alpha val="60000"/>
                    </a:srgbClr>
                  </a:glow>
                  <a:outerShdw blurRad="38100" dist="38100" dir="2700000" algn="tl">
                    <a:srgbClr val="000000">
                      <a:alpha val="43137"/>
                    </a:srgbClr>
                  </a:outerShdw>
                </a:effectLst>
              </a:rPr>
              <a:t>mbral de la esperanza que se nos invita a cruzar</a:t>
            </a:r>
            <a:r>
              <a:rPr lang="es-ES" i="1" dirty="0" smtClean="0">
                <a:effectLst>
                  <a:glow rad="101600">
                    <a:srgbClr val="C00000">
                      <a:alpha val="60000"/>
                    </a:srgbClr>
                  </a:glow>
                  <a:outerShdw blurRad="38100" dist="38100" dir="2700000" algn="tl">
                    <a:srgbClr val="000000">
                      <a:alpha val="43137"/>
                    </a:srgbClr>
                  </a:outerShdw>
                </a:effectLst>
              </a:rPr>
              <a:t>. La esperanza que, pase lo que pase no podemos perder, como tampoco la alegría.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switch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4000"/>
                                        <p:tgtEl>
                                          <p:spTgt spid="5"/>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4000" fill="hold"/>
                                        <p:tgtEl>
                                          <p:spTgt spid="12"/>
                                        </p:tgtEl>
                                        <p:attrNameLst>
                                          <p:attrName>ppt_w</p:attrName>
                                        </p:attrNameLst>
                                      </p:cBhvr>
                                      <p:tavLst>
                                        <p:tav tm="0">
                                          <p:val>
                                            <p:strVal val="4/3*#ppt_w"/>
                                          </p:val>
                                        </p:tav>
                                        <p:tav tm="100000">
                                          <p:val>
                                            <p:strVal val="#ppt_w"/>
                                          </p:val>
                                        </p:tav>
                                      </p:tavLst>
                                    </p:anim>
                                    <p:anim calcmode="lin" valueType="num">
                                      <p:cBhvr>
                                        <p:cTn id="15" dur="4000" fill="hold"/>
                                        <p:tgtEl>
                                          <p:spTgt spid="12"/>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4000"/>
                                        <p:tgtEl>
                                          <p:spTgt spid="12"/>
                                        </p:tgtEl>
                                      </p:cBhvr>
                                    </p:animEffect>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3814" y="0"/>
            <a:ext cx="9151624"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2539" y="0"/>
            <a:ext cx="9138917"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Belén, construido sobre una estructura de </a:t>
            </a:r>
            <a:r>
              <a:rPr lang="es-ES" b="1" i="1" dirty="0" smtClean="0">
                <a:effectLst>
                  <a:glow rad="101600">
                    <a:srgbClr val="C00000">
                      <a:alpha val="60000"/>
                    </a:srgbClr>
                  </a:glow>
                  <a:outerShdw blurRad="38100" dist="38100" dir="2700000" algn="tl">
                    <a:srgbClr val="000000">
                      <a:alpha val="43137"/>
                    </a:srgbClr>
                  </a:outerShdw>
                </a:effectLst>
              </a:rPr>
              <a:t>155 metros cuadrados</a:t>
            </a:r>
            <a:r>
              <a:rPr lang="es-ES" i="1" dirty="0" smtClean="0">
                <a:effectLst>
                  <a:glow rad="101600">
                    <a:srgbClr val="C00000">
                      <a:alpha val="60000"/>
                    </a:srgbClr>
                  </a:glow>
                  <a:outerShdw blurRad="38100" dist="38100" dir="2700000" algn="tl">
                    <a:srgbClr val="000000">
                      <a:alpha val="43137"/>
                    </a:srgbClr>
                  </a:outerShdw>
                </a:effectLst>
              </a:rPr>
              <a:t>, presenta "novedades e interrogantes", según han desvelado desde la Asociación. "Cuando comenzamos el recorrido nos encontramos con un anacronismo: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peelOff"/>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10" presetClass="entr" presetSubtype="0" fill="hold" nodeType="withEffect">
                                  <p:stCondLst>
                                    <p:cond delay="2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4/3*#ppt_w"/>
                                          </p:val>
                                        </p:tav>
                                        <p:tav tm="100000">
                                          <p:val>
                                            <p:strVal val="#ppt_w"/>
                                          </p:val>
                                        </p:tav>
                                      </p:tavLst>
                                    </p:anim>
                                    <p:anim calcmode="lin" valueType="num">
                                      <p:cBhvr>
                                        <p:cTn id="21" dur="4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6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1" y="0"/>
            <a:ext cx="9144000" cy="6313884"/>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6313884"/>
          </a:xfrm>
          <a:prstGeom prst="rect">
            <a:avLst/>
          </a:prstGeom>
          <a:noFill/>
          <a:ln w="9525">
            <a:noFill/>
            <a:miter lim="800000"/>
            <a:headEnd/>
            <a:tailEnd/>
          </a:ln>
        </p:spPr>
      </p:pic>
      <p:sp>
        <p:nvSpPr>
          <p:cNvPr id="4" name="3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presencia de San Isidro con uno de los milagros que se le atribuyen en conmemoración del 400 aniversario de su canonización y Año Jubilar concedido por la Santa Sede, al tiempo que ha incidido en que en esta y otras escenas se recuerda a las </a:t>
            </a:r>
            <a:r>
              <a:rPr lang="es-ES" b="1" i="1" dirty="0" smtClean="0">
                <a:effectLst>
                  <a:glow rad="101600">
                    <a:srgbClr val="C00000">
                      <a:alpha val="60000"/>
                    </a:srgbClr>
                  </a:glow>
                  <a:outerShdw blurRad="38100" dist="38100" dir="2700000" algn="tl">
                    <a:srgbClr val="000000">
                      <a:alpha val="43137"/>
                    </a:srgbClr>
                  </a:outerShdw>
                </a:effectLst>
              </a:rPr>
              <a:t>personas que trabajan la tierra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honeycomb/>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4000"/>
                                        <p:tgtEl>
                                          <p:spTgt spid="10"/>
                                        </p:tgtEl>
                                      </p:cBhvr>
                                    </p:animEffect>
                                  </p:childTnLst>
                                </p:cTn>
                              </p:par>
                              <p:par>
                                <p:cTn id="12" presetID="42" presetClass="entr" presetSubtype="0" fill="hold" nodeType="withEffect">
                                  <p:stCondLst>
                                    <p:cond delay="20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4000"/>
                                        <p:tgtEl>
                                          <p:spTgt spid="8"/>
                                        </p:tgtEl>
                                      </p:cBhvr>
                                    </p:animEffect>
                                    <p:anim calcmode="lin" valueType="num">
                                      <p:cBhvr>
                                        <p:cTn id="15" dur="4000" fill="hold"/>
                                        <p:tgtEl>
                                          <p:spTgt spid="8"/>
                                        </p:tgtEl>
                                        <p:attrNameLst>
                                          <p:attrName>ppt_x</p:attrName>
                                        </p:attrNameLst>
                                      </p:cBhvr>
                                      <p:tavLst>
                                        <p:tav tm="0">
                                          <p:val>
                                            <p:strVal val="#ppt_x"/>
                                          </p:val>
                                        </p:tav>
                                        <p:tav tm="100000">
                                          <p:val>
                                            <p:strVal val="#ppt_x"/>
                                          </p:val>
                                        </p:tav>
                                      </p:tavLst>
                                    </p:anim>
                                    <p:anim calcmode="lin" valueType="num">
                                      <p:cBhvr>
                                        <p:cTn id="16" dur="4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4000" fill="hold"/>
                                        <p:tgtEl>
                                          <p:spTgt spid="8"/>
                                        </p:tgtEl>
                                        <p:attrNameLst>
                                          <p:attrName>ppt_w</p:attrName>
                                        </p:attrNameLst>
                                      </p:cBhvr>
                                      <p:tavLst>
                                        <p:tav tm="0">
                                          <p:val>
                                            <p:strVal val="4/3*#ppt_w"/>
                                          </p:val>
                                        </p:tav>
                                        <p:tav tm="100000">
                                          <p:val>
                                            <p:strVal val="#ppt_w"/>
                                          </p:val>
                                        </p:tav>
                                      </p:tavLst>
                                    </p:anim>
                                    <p:anim calcmode="lin" valueType="num">
                                      <p:cBhvr>
                                        <p:cTn id="20" dur="4000" fill="hold"/>
                                        <p:tgtEl>
                                          <p:spTgt spid="8"/>
                                        </p:tgtEl>
                                        <p:attrNameLst>
                                          <p:attrName>ppt_h</p:attrName>
                                        </p:attrNameLst>
                                      </p:cBhvr>
                                      <p:tavLst>
                                        <p:tav tm="0">
                                          <p:val>
                                            <p:strVal val="4/3*#ppt_h"/>
                                          </p:val>
                                        </p:tav>
                                        <p:tav tm="100000">
                                          <p:val>
                                            <p:strVal val="#ppt_h"/>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Mientras continuamos el recorrido se suceden las escenas bíblicas típicas de un Belén. Lo sorprendente es que aún acabando no se ve ni a todos los Reyes Magos, ni a la Anunciación de los Pastores, ni la escena principal (La Natividad).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1000">
        <p14:shred pattern="rectangle"/>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4000"/>
                                        <p:tgtEl>
                                          <p:spTgt spid="16"/>
                                        </p:tgtEl>
                                      </p:cBhvr>
                                    </p:animEffect>
                                  </p:childTnLst>
                                </p:cTn>
                              </p:par>
                              <p:par>
                                <p:cTn id="16" presetID="50" presetClass="entr" presetSubtype="0" decel="100000" fill="hold" nodeType="withEffect">
                                  <p:stCondLst>
                                    <p:cond delay="20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4000" fill="hold"/>
                                        <p:tgtEl>
                                          <p:spTgt spid="16"/>
                                        </p:tgtEl>
                                        <p:attrNameLst>
                                          <p:attrName>ppt_w</p:attrName>
                                        </p:attrNameLst>
                                      </p:cBhvr>
                                      <p:tavLst>
                                        <p:tav tm="0">
                                          <p:val>
                                            <p:strVal val="#ppt_w+.3"/>
                                          </p:val>
                                        </p:tav>
                                        <p:tav tm="100000">
                                          <p:val>
                                            <p:strVal val="#ppt_w"/>
                                          </p:val>
                                        </p:tav>
                                      </p:tavLst>
                                    </p:anim>
                                    <p:anim calcmode="lin" valueType="num">
                                      <p:cBhvr>
                                        <p:cTn id="19" dur="4000" fill="hold"/>
                                        <p:tgtEl>
                                          <p:spTgt spid="16"/>
                                        </p:tgtEl>
                                        <p:attrNameLst>
                                          <p:attrName>ppt_h</p:attrName>
                                        </p:attrNameLst>
                                      </p:cBhvr>
                                      <p:tavLst>
                                        <p:tav tm="0">
                                          <p:val>
                                            <p:strVal val="#ppt_h"/>
                                          </p:val>
                                        </p:tav>
                                        <p:tav tm="100000">
                                          <p:val>
                                            <p:strVal val="#ppt_h"/>
                                          </p:val>
                                        </p:tav>
                                      </p:tavLst>
                                    </p:anim>
                                    <p:animEffect transition="in" filter="fade">
                                      <p:cBhvr>
                                        <p:cTn id="20" dur="4000"/>
                                        <p:tgtEl>
                                          <p:spTgt spid="16"/>
                                        </p:tgtEl>
                                      </p:cBhvr>
                                    </p:animEffect>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6241876"/>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6241876"/>
          </a:xfrm>
          <a:prstGeom prst="rect">
            <a:avLst/>
          </a:prstGeom>
          <a:noFill/>
          <a:ln w="9525">
            <a:noFill/>
            <a:miter lim="800000"/>
            <a:headEnd/>
            <a:tailEnd/>
          </a:ln>
        </p:spPr>
      </p:pic>
      <p:sp>
        <p:nvSpPr>
          <p:cNvPr id="4" name="3 CuadroTexto"/>
          <p:cNvSpPr txBox="1"/>
          <p:nvPr/>
        </p:nvSpPr>
        <p:spPr>
          <a:xfrm>
            <a:off x="899592" y="4873724"/>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búsqueda de estas escenas nos convertirá en parte de este Belén, adentrándonos en el mismo al encuentro del recién nacido.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1000">
        <p14:shred pattern="rectangle"/>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4000"/>
                                        <p:tgtEl>
                                          <p:spTgt spid="16"/>
                                        </p:tgtEl>
                                      </p:cBhvr>
                                    </p:animEffect>
                                    <p:anim calcmode="lin" valueType="num">
                                      <p:cBhvr>
                                        <p:cTn id="16" dur="4000" fill="hold"/>
                                        <p:tgtEl>
                                          <p:spTgt spid="16"/>
                                        </p:tgtEl>
                                        <p:attrNameLst>
                                          <p:attrName>ppt_x</p:attrName>
                                        </p:attrNameLst>
                                      </p:cBhvr>
                                      <p:tavLst>
                                        <p:tav tm="0">
                                          <p:val>
                                            <p:strVal val="#ppt_x"/>
                                          </p:val>
                                        </p:tav>
                                        <p:tav tm="100000">
                                          <p:val>
                                            <p:strVal val="#ppt_x"/>
                                          </p:val>
                                        </p:tav>
                                      </p:tavLst>
                                    </p:anim>
                                    <p:anim calcmode="lin" valueType="num">
                                      <p:cBhvr>
                                        <p:cTn id="17" dur="4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6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6241876"/>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0"/>
            <a:ext cx="9144000" cy="6241876"/>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6241876"/>
          </a:xfrm>
          <a:prstGeom prst="rect">
            <a:avLst/>
          </a:prstGeom>
          <a:noFill/>
          <a:ln w="9525">
            <a:noFill/>
            <a:miter lim="800000"/>
            <a:headEnd/>
            <a:tailEnd/>
          </a:ln>
        </p:spPr>
      </p:pic>
      <p:sp>
        <p:nvSpPr>
          <p:cNvPr id="5" name="4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 Belén de corcho y musgo tipo hebreo con figuras madrileñas, catalanas, murcianas y andaluzas "completando con escenas costumbristas de época" y con el agua siempre presente "en múltiples manifestaciones como fuente de vida, esperanza y futuro".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shred pattern="rectangle" dir="ou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4000" fill="hold"/>
                                        <p:tgtEl>
                                          <p:spTgt spid="15"/>
                                        </p:tgtEl>
                                        <p:attrNameLst>
                                          <p:attrName>ppt_w</p:attrName>
                                        </p:attrNameLst>
                                      </p:cBhvr>
                                      <p:tavLst>
                                        <p:tav tm="0">
                                          <p:val>
                                            <p:strVal val="4/3*#ppt_w"/>
                                          </p:val>
                                        </p:tav>
                                        <p:tav tm="100000">
                                          <p:val>
                                            <p:strVal val="#ppt_w"/>
                                          </p:val>
                                        </p:tav>
                                      </p:tavLst>
                                    </p:anim>
                                    <p:anim calcmode="lin" valueType="num">
                                      <p:cBhvr>
                                        <p:cTn id="18" dur="4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4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4000" fill="hold"/>
                                        <p:tgtEl>
                                          <p:spTgt spid="16"/>
                                        </p:tgtEl>
                                        <p:attrNameLst>
                                          <p:attrName>ppt_w</p:attrName>
                                        </p:attrNameLst>
                                      </p:cBhvr>
                                      <p:tavLst>
                                        <p:tav tm="0">
                                          <p:val>
                                            <p:strVal val="4/3*#ppt_w"/>
                                          </p:val>
                                        </p:tav>
                                        <p:tav tm="100000">
                                          <p:val>
                                            <p:strVal val="#ppt_w"/>
                                          </p:val>
                                        </p:tav>
                                      </p:tavLst>
                                    </p:anim>
                                    <p:anim calcmode="lin" valueType="num">
                                      <p:cBhvr>
                                        <p:cTn id="25" dur="4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6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es el Belén de Madrid, el que nadie se quiere perder. Esperamos que este Belén alegre el corazón de las decenas de miles de personas que desde Madrid y otros muchos puntos de España vienen a visitarlo.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glitter pattern="hexago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4000" fill="hold"/>
                                        <p:tgtEl>
                                          <p:spTgt spid="9"/>
                                        </p:tgtEl>
                                        <p:attrNameLst>
                                          <p:attrName>ppt_w</p:attrName>
                                        </p:attrNameLst>
                                      </p:cBhvr>
                                      <p:tavLst>
                                        <p:tav tm="0">
                                          <p:val>
                                            <p:strVal val="4/3*#ppt_w"/>
                                          </p:val>
                                        </p:tav>
                                        <p:tav tm="100000">
                                          <p:val>
                                            <p:strVal val="#ppt_w"/>
                                          </p:val>
                                        </p:tav>
                                      </p:tavLst>
                                    </p:anim>
                                    <p:anim calcmode="lin" valueType="num">
                                      <p:cBhvr>
                                        <p:cTn id="15" dur="4000" fill="hold"/>
                                        <p:tgtEl>
                                          <p:spTgt spid="9"/>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4000"/>
                                        <p:tgtEl>
                                          <p:spTgt spid="9"/>
                                        </p:tgtEl>
                                      </p:cBhvr>
                                    </p:animEffect>
                                    <p:anim calcmode="lin" valueType="num">
                                      <p:cBhvr>
                                        <p:cTn id="19" dur="4000" fill="hold"/>
                                        <p:tgtEl>
                                          <p:spTgt spid="9"/>
                                        </p:tgtEl>
                                        <p:attrNameLst>
                                          <p:attrName>ppt_x</p:attrName>
                                        </p:attrNameLst>
                                      </p:cBhvr>
                                      <p:tavLst>
                                        <p:tav tm="0">
                                          <p:val>
                                            <p:strVal val="#ppt_x"/>
                                          </p:val>
                                        </p:tav>
                                        <p:tav tm="100000">
                                          <p:val>
                                            <p:strVal val="#ppt_x"/>
                                          </p:val>
                                        </p:tav>
                                      </p:tavLst>
                                    </p:anim>
                                    <p:anim calcmode="lin" valueType="num">
                                      <p:cBhvr>
                                        <p:cTn id="20" dur="4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total, 40 voluntarios de la Asociación </a:t>
            </a:r>
            <a:r>
              <a:rPr lang="es-ES" i="1" dirty="0" err="1" smtClean="0">
                <a:effectLst>
                  <a:glow rad="101600">
                    <a:srgbClr val="C00000">
                      <a:alpha val="60000"/>
                    </a:srgbClr>
                  </a:glow>
                  <a:outerShdw blurRad="38100" dist="38100" dir="2700000" algn="tl">
                    <a:srgbClr val="000000">
                      <a:alpha val="43137"/>
                    </a:srgbClr>
                  </a:outerShdw>
                </a:effectLst>
              </a:rPr>
              <a:t>Belenistas</a:t>
            </a:r>
            <a:r>
              <a:rPr lang="es-ES" i="1" dirty="0" smtClean="0">
                <a:effectLst>
                  <a:glow rad="101600">
                    <a:srgbClr val="C00000">
                      <a:alpha val="60000"/>
                    </a:srgbClr>
                  </a:glow>
                  <a:outerShdw blurRad="38100" dist="38100" dir="2700000" algn="tl">
                    <a:srgbClr val="000000">
                      <a:alpha val="43137"/>
                    </a:srgbClr>
                  </a:outerShdw>
                </a:effectLst>
              </a:rPr>
              <a:t> de Madrid han trabajado a lo largo de nueve meses en este proyecto. El </a:t>
            </a:r>
            <a:r>
              <a:rPr lang="es-ES" i="1" dirty="0" err="1" smtClean="0">
                <a:effectLst>
                  <a:glow rad="101600">
                    <a:srgbClr val="C00000">
                      <a:alpha val="60000"/>
                    </a:srgbClr>
                  </a:glow>
                  <a:outerShdw blurRad="38100" dist="38100" dir="2700000" algn="tl">
                    <a:srgbClr val="000000">
                      <a:alpha val="43137"/>
                    </a:srgbClr>
                  </a:outerShdw>
                </a:effectLst>
              </a:rPr>
              <a:t>belenismo</a:t>
            </a:r>
            <a:r>
              <a:rPr lang="es-ES" i="1" dirty="0" smtClean="0">
                <a:effectLst>
                  <a:glow rad="101600">
                    <a:srgbClr val="C00000">
                      <a:alpha val="60000"/>
                    </a:srgbClr>
                  </a:glow>
                  <a:outerShdw blurRad="38100" dist="38100" dir="2700000" algn="tl">
                    <a:srgbClr val="000000">
                      <a:alpha val="43137"/>
                    </a:srgbClr>
                  </a:outerShdw>
                </a:effectLst>
              </a:rPr>
              <a:t> es una actividad que ha sido declarada por el Ministerio de Cultura y Deporte manifestación representativa del Patrimonio Cultural Inmaterial.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glitter pattern="hexagon"/>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4000" fill="hold"/>
                                        <p:tgtEl>
                                          <p:spTgt spid="6"/>
                                        </p:tgtEl>
                                        <p:attrNameLst>
                                          <p:attrName>ppt_w</p:attrName>
                                        </p:attrNameLst>
                                      </p:cBhvr>
                                      <p:tavLst>
                                        <p:tav tm="0">
                                          <p:val>
                                            <p:strVal val="4/3*#ppt_w"/>
                                          </p:val>
                                        </p:tav>
                                        <p:tav tm="100000">
                                          <p:val>
                                            <p:strVal val="#ppt_w"/>
                                          </p:val>
                                        </p:tav>
                                      </p:tavLst>
                                    </p:anim>
                                    <p:anim calcmode="lin" valueType="num">
                                      <p:cBhvr>
                                        <p:cTn id="15" dur="4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4000"/>
                                        <p:tgtEl>
                                          <p:spTgt spid="6"/>
                                        </p:tgtEl>
                                      </p:cBhvr>
                                    </p:animEffect>
                                    <p:anim calcmode="lin" valueType="num">
                                      <p:cBhvr>
                                        <p:cTn id="19" dur="4000" fill="hold"/>
                                        <p:tgtEl>
                                          <p:spTgt spid="6"/>
                                        </p:tgtEl>
                                        <p:attrNameLst>
                                          <p:attrName>ppt_x</p:attrName>
                                        </p:attrNameLst>
                                      </p:cBhvr>
                                      <p:tavLst>
                                        <p:tav tm="0">
                                          <p:val>
                                            <p:strVal val="#ppt_x"/>
                                          </p:val>
                                        </p:tav>
                                        <p:tav tm="100000">
                                          <p:val>
                                            <p:strVal val="#ppt_x"/>
                                          </p:val>
                                        </p:tav>
                                      </p:tavLst>
                                    </p:anim>
                                    <p:anim calcmode="lin" valueType="num">
                                      <p:cBhvr>
                                        <p:cTn id="20" dur="4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6358" y="-1"/>
            <a:ext cx="9156716" cy="6178449"/>
          </a:xfrm>
          <a:prstGeom prst="rect">
            <a:avLst/>
          </a:prstGeom>
          <a:noFill/>
          <a:ln w="9525">
            <a:noFill/>
            <a:miter lim="800000"/>
            <a:headEnd/>
            <a:tailEnd/>
          </a:ln>
        </p:spPr>
      </p:pic>
      <p:pic>
        <p:nvPicPr>
          <p:cNvPr id="9" name="8 Imagen" descr="195762.jpg"/>
          <p:cNvPicPr>
            <a:picLocks noChangeAspect="1"/>
          </p:cNvPicPr>
          <p:nvPr/>
        </p:nvPicPr>
        <p:blipFill>
          <a:blip r:embed="rId2" cstate="print"/>
          <a:stretch>
            <a:fillRect/>
          </a:stretch>
        </p:blipFill>
        <p:spPr bwMode="auto">
          <a:xfrm>
            <a:off x="0" y="0"/>
            <a:ext cx="9143999" cy="6169868"/>
          </a:xfrm>
          <a:prstGeom prst="rect">
            <a:avLst/>
          </a:prstGeom>
          <a:noFill/>
          <a:ln w="9525">
            <a:noFill/>
            <a:miter lim="800000"/>
            <a:headEnd/>
            <a:tailEnd/>
          </a:ln>
        </p:spPr>
      </p:pic>
      <p:sp>
        <p:nvSpPr>
          <p:cNvPr id="5" name="4 CuadroTexto"/>
          <p:cNvSpPr txBox="1"/>
          <p:nvPr/>
        </p:nvSpPr>
        <p:spPr>
          <a:xfrm>
            <a:off x="75557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total el Belén consta de 310 figuras de reconocidos artistas como Mayo, </a:t>
            </a:r>
            <a:r>
              <a:rPr lang="es-ES" i="1" dirty="0" err="1" smtClean="0">
                <a:effectLst>
                  <a:glow rad="101600">
                    <a:srgbClr val="C00000">
                      <a:alpha val="60000"/>
                    </a:srgbClr>
                  </a:glow>
                  <a:outerShdw blurRad="38100" dist="38100" dir="2700000" algn="tl">
                    <a:srgbClr val="000000">
                      <a:alpha val="43137"/>
                    </a:srgbClr>
                  </a:outerShdw>
                </a:effectLst>
              </a:rPr>
              <a:t>Olot</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Castells</a:t>
            </a:r>
            <a:r>
              <a:rPr lang="es-ES" i="1" dirty="0" smtClean="0">
                <a:effectLst>
                  <a:glow rad="101600">
                    <a:srgbClr val="C00000">
                      <a:alpha val="60000"/>
                    </a:srgbClr>
                  </a:glow>
                  <a:outerShdw blurRad="38100" dist="38100" dir="2700000" algn="tl">
                    <a:srgbClr val="000000">
                      <a:alpha val="43137"/>
                    </a:srgbClr>
                  </a:outerShdw>
                </a:effectLst>
              </a:rPr>
              <a:t> e incluye edificaciones semiderruidas que recuerdan "la trágica guerra de Ucrania y otros conflictos sangrientos".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glitter dir="r" pattern="hexago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ppt_x</p:attrName>
                                        </p:attrNameLst>
                                      </p:cBhvr>
                                      <p:tavLst>
                                        <p:tav tm="0">
                                          <p:val>
                                            <p:strVal val="#ppt_x"/>
                                          </p:val>
                                        </p:tav>
                                        <p:tav tm="100000">
                                          <p:val>
                                            <p:strVal val="#ppt_x"/>
                                          </p:val>
                                        </p:tav>
                                      </p:tavLst>
                                    </p:anim>
                                    <p:anim calcmode="lin" valueType="num">
                                      <p:cBhvr>
                                        <p:cTn id="12" dur="4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4000"/>
                                        <p:tgtEl>
                                          <p:spTgt spid="9"/>
                                        </p:tgtEl>
                                      </p:cBhvr>
                                    </p:animEffect>
                                  </p:childTnLst>
                                </p:cTn>
                              </p:par>
                              <p:par>
                                <p:cTn id="16" presetID="47"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4000"/>
                                        <p:tgtEl>
                                          <p:spTgt spid="9"/>
                                        </p:tgtEl>
                                      </p:cBhvr>
                                    </p:animEffect>
                                    <p:anim calcmode="lin" valueType="num">
                                      <p:cBhvr>
                                        <p:cTn id="19" dur="4000" fill="hold"/>
                                        <p:tgtEl>
                                          <p:spTgt spid="9"/>
                                        </p:tgtEl>
                                        <p:attrNameLst>
                                          <p:attrName>ppt_x</p:attrName>
                                        </p:attrNameLst>
                                      </p:cBhvr>
                                      <p:tavLst>
                                        <p:tav tm="0">
                                          <p:val>
                                            <p:strVal val="#ppt_x"/>
                                          </p:val>
                                        </p:tav>
                                        <p:tav tm="100000">
                                          <p:val>
                                            <p:strVal val="#ppt_x"/>
                                          </p:val>
                                        </p:tav>
                                      </p:tavLst>
                                    </p:anim>
                                    <p:anim calcmode="lin" valueType="num">
                                      <p:cBhvr>
                                        <p:cTn id="20" dur="4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flipH="1">
            <a:off x="0" y="0"/>
            <a:ext cx="9144000" cy="6169868"/>
          </a:xfrm>
          <a:prstGeom prst="rect">
            <a:avLst/>
          </a:prstGeom>
          <a:noFill/>
          <a:ln w="9525">
            <a:noFill/>
            <a:miter lim="800000"/>
            <a:headEnd/>
            <a:tailEnd/>
          </a:ln>
        </p:spPr>
      </p:pic>
      <p:pic>
        <p:nvPicPr>
          <p:cNvPr id="15" name="14 Imagen" descr="32 fiordos-noruegos7.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p:spPr>
      </p:pic>
      <p:sp>
        <p:nvSpPr>
          <p:cNvPr id="5" name="4 CuadroTexto"/>
          <p:cNvSpPr txBox="1"/>
          <p:nvPr/>
        </p:nvSpPr>
        <p:spPr>
          <a:xfrm>
            <a:off x="755576"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instalación forma parte de un conjunto de propuestas que bajo el título       “Navidad en Sol” comprende también un elenco de conciertos de diferentes corales que tendrán lugar igualmente en el patio interior.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8000">
        <p15:prstTrans prst="win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4000" fill="hold"/>
                                        <p:tgtEl>
                                          <p:spTgt spid="15"/>
                                        </p:tgtEl>
                                        <p:attrNameLst>
                                          <p:attrName>ppt_w</p:attrName>
                                        </p:attrNameLst>
                                      </p:cBhvr>
                                      <p:tavLst>
                                        <p:tav tm="0">
                                          <p:val>
                                            <p:strVal val="4/3*#ppt_w"/>
                                          </p:val>
                                        </p:tav>
                                        <p:tav tm="100000">
                                          <p:val>
                                            <p:strVal val="#ppt_w"/>
                                          </p:val>
                                        </p:tav>
                                      </p:tavLst>
                                    </p:anim>
                                    <p:anim calcmode="lin" valueType="num">
                                      <p:cBhvr>
                                        <p:cTn id="15" dur="4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4000"/>
                                        <p:tgtEl>
                                          <p:spTgt spid="15"/>
                                        </p:tgtEl>
                                      </p:cBhvr>
                                    </p:animEffect>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flipH="1">
            <a:off x="0" y="0"/>
            <a:ext cx="9144000" cy="6313884"/>
          </a:xfrm>
          <a:prstGeom prst="rect">
            <a:avLst/>
          </a:prstGeom>
          <a:noFill/>
          <a:ln w="9525">
            <a:noFill/>
            <a:miter lim="800000"/>
            <a:headEnd/>
            <a:tailEnd/>
          </a:ln>
        </p:spPr>
      </p:pic>
      <p:pic>
        <p:nvPicPr>
          <p:cNvPr id="13" name="12 Imagen" descr="34.jpg"/>
          <p:cNvPicPr>
            <a:picLocks noChangeAspect="1"/>
          </p:cNvPicPr>
          <p:nvPr/>
        </p:nvPicPr>
        <p:blipFill>
          <a:blip r:embed="rId2" cstate="print"/>
          <a:stretch>
            <a:fillRect/>
          </a:stretch>
        </p:blipFill>
        <p:spPr bwMode="auto">
          <a:xfrm>
            <a:off x="0" y="0"/>
            <a:ext cx="9144000" cy="6313884"/>
          </a:xfrm>
          <a:prstGeom prst="rect">
            <a:avLst/>
          </a:prstGeom>
          <a:noFill/>
          <a:ln w="9525">
            <a:noFill/>
            <a:miter lim="800000"/>
            <a:headEnd/>
            <a:tailEnd/>
          </a:ln>
        </p:spPr>
      </p:pic>
      <p:sp>
        <p:nvSpPr>
          <p:cNvPr id="5" name="4 CuadroTexto"/>
          <p:cNvSpPr txBox="1"/>
          <p:nvPr/>
        </p:nvSpPr>
        <p:spPr>
          <a:xfrm>
            <a:off x="611560" y="494573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belenismo</a:t>
            </a:r>
            <a:r>
              <a:rPr lang="es-ES" i="1" dirty="0" smtClean="0">
                <a:effectLst>
                  <a:glow rad="101600">
                    <a:srgbClr val="C00000">
                      <a:alpha val="60000"/>
                    </a:srgbClr>
                  </a:glow>
                  <a:outerShdw blurRad="38100" dist="38100" dir="2700000" algn="tl">
                    <a:srgbClr val="000000">
                      <a:alpha val="43137"/>
                    </a:srgbClr>
                  </a:outerShdw>
                </a:effectLst>
              </a:rPr>
              <a:t> es una actividad declarada por el Ministerio de Cultura y Deporte, manifestación representativa del Patrimonio Cultural Inmaterial.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doors dir="vert"/>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10" presetClass="entr" presetSubtype="0" fill="hold" nodeType="withEffect">
                                  <p:stCondLst>
                                    <p:cond delay="1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4000"/>
                                        <p:tgtEl>
                                          <p:spTgt spid="13"/>
                                        </p:tgtEl>
                                      </p:cBhvr>
                                    </p:animEffect>
                                  </p:childTnLst>
                                </p:cTn>
                              </p:par>
                              <p:par>
                                <p:cTn id="15" presetID="50" presetClass="entr" presetSubtype="0" decel="100000" fill="hold" nodeType="withEffect">
                                  <p:stCondLst>
                                    <p:cond delay="1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4000" fill="hold"/>
                                        <p:tgtEl>
                                          <p:spTgt spid="13"/>
                                        </p:tgtEl>
                                        <p:attrNameLst>
                                          <p:attrName>ppt_w</p:attrName>
                                        </p:attrNameLst>
                                      </p:cBhvr>
                                      <p:tavLst>
                                        <p:tav tm="0">
                                          <p:val>
                                            <p:strVal val="#ppt_w+.3"/>
                                          </p:val>
                                        </p:tav>
                                        <p:tav tm="100000">
                                          <p:val>
                                            <p:strVal val="#ppt_w"/>
                                          </p:val>
                                        </p:tav>
                                      </p:tavLst>
                                    </p:anim>
                                    <p:anim calcmode="lin" valueType="num">
                                      <p:cBhvr>
                                        <p:cTn id="18" dur="4000" fill="hold"/>
                                        <p:tgtEl>
                                          <p:spTgt spid="13"/>
                                        </p:tgtEl>
                                        <p:attrNameLst>
                                          <p:attrName>ppt_h</p:attrName>
                                        </p:attrNameLst>
                                      </p:cBhvr>
                                      <p:tavLst>
                                        <p:tav tm="0">
                                          <p:val>
                                            <p:strVal val="#ppt_h"/>
                                          </p:val>
                                        </p:tav>
                                        <p:tav tm="100000">
                                          <p:val>
                                            <p:strVal val="#ppt_h"/>
                                          </p:val>
                                        </p:tav>
                                      </p:tavLst>
                                    </p:anim>
                                    <p:animEffect transition="in" filter="fade">
                                      <p:cBhvr>
                                        <p:cTn id="19" dur="4000"/>
                                        <p:tgtEl>
                                          <p:spTgt spid="13"/>
                                        </p:tgtEl>
                                      </p:cBhvr>
                                    </p:animEffect>
                                  </p:childTnLst>
                                </p:cTn>
                              </p:par>
                            </p:childTnLst>
                          </p:cTn>
                        </p:par>
                        <p:par>
                          <p:cTn id="20" fill="hold">
                            <p:stCondLst>
                              <p:cond delay="5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cstate="print"/>
          <a:stretch>
            <a:fillRect/>
          </a:stretch>
        </p:blipFill>
        <p:spPr bwMode="auto">
          <a:xfrm flipH="1">
            <a:off x="0" y="0"/>
            <a:ext cx="9144000" cy="609786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p:spPr>
      </p:pic>
      <p:sp>
        <p:nvSpPr>
          <p:cNvPr id="5" name="4 CuadroTexto"/>
          <p:cNvSpPr txBox="1"/>
          <p:nvPr/>
        </p:nvSpPr>
        <p:spPr>
          <a:xfrm>
            <a:off x="539552"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Está construido con materiales como escayola, madera, </a:t>
            </a:r>
            <a:r>
              <a:rPr lang="es-ES" i="1" dirty="0" err="1" smtClean="0">
                <a:effectLst>
                  <a:glow rad="101600">
                    <a:srgbClr val="C00000">
                      <a:alpha val="60000"/>
                    </a:srgbClr>
                  </a:glow>
                  <a:outerShdw blurRad="38100" dist="38100" dir="2700000" algn="tl">
                    <a:srgbClr val="000000">
                      <a:alpha val="43137"/>
                    </a:srgbClr>
                  </a:outerShdw>
                </a:effectLst>
              </a:rPr>
              <a:t>porexpan</a:t>
            </a:r>
            <a:r>
              <a:rPr lang="es-ES" i="1" dirty="0" smtClean="0">
                <a:effectLst>
                  <a:glow rad="101600">
                    <a:srgbClr val="C00000">
                      <a:alpha val="60000"/>
                    </a:srgbClr>
                  </a:glow>
                  <a:outerShdw blurRad="38100" dist="38100" dir="2700000" algn="tl">
                    <a:srgbClr val="000000">
                      <a:alpha val="43137"/>
                    </a:srgbClr>
                  </a:outerShdw>
                </a:effectLst>
              </a:rPr>
              <a:t> y corcho, a los que también se han sumado arena, plantas y agua. Se han incorporado molinos de hace 3 mil años de antigüedad, los cuales siguen funcionando en Irán.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doors dir="ver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4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4000" fill="hold"/>
                                        <p:tgtEl>
                                          <p:spTgt spid="8"/>
                                        </p:tgtEl>
                                        <p:attrNameLst>
                                          <p:attrName>ppt_w</p:attrName>
                                        </p:attrNameLst>
                                      </p:cBhvr>
                                      <p:tavLst>
                                        <p:tav tm="0">
                                          <p:val>
                                            <p:strVal val="2/3*#ppt_w"/>
                                          </p:val>
                                        </p:tav>
                                        <p:tav tm="100000">
                                          <p:val>
                                            <p:strVal val="#ppt_w"/>
                                          </p:val>
                                        </p:tav>
                                      </p:tavLst>
                                    </p:anim>
                                    <p:anim calcmode="lin" valueType="num">
                                      <p:cBhvr>
                                        <p:cTn id="11" dur="4000" fill="hold"/>
                                        <p:tgtEl>
                                          <p:spTgt spid="8"/>
                                        </p:tgtEl>
                                        <p:attrNameLst>
                                          <p:attrName>ppt_h</p:attrName>
                                        </p:attrNameLst>
                                      </p:cBhvr>
                                      <p:tavLst>
                                        <p:tav tm="0">
                                          <p:val>
                                            <p:strVal val="2/3*#ppt_h"/>
                                          </p:val>
                                        </p:tav>
                                        <p:tav tm="100000">
                                          <p:val>
                                            <p:strVal val="#ppt_h"/>
                                          </p:val>
                                        </p:tav>
                                      </p:tavLst>
                                    </p:anim>
                                  </p:childTnLst>
                                </p:cTn>
                              </p:par>
                              <p:par>
                                <p:cTn id="12" presetID="23" presetClass="exit" presetSubtype="16" fill="hold" nodeType="withEffect">
                                  <p:stCondLst>
                                    <p:cond delay="2000"/>
                                  </p:stCondLst>
                                  <p:childTnLst>
                                    <p:anim calcmode="lin" valueType="num">
                                      <p:cBhvr>
                                        <p:cTn id="13" dur="4000"/>
                                        <p:tgtEl>
                                          <p:spTgt spid="8"/>
                                        </p:tgtEl>
                                        <p:attrNameLst>
                                          <p:attrName>ppt_w</p:attrName>
                                        </p:attrNameLst>
                                      </p:cBhvr>
                                      <p:tavLst>
                                        <p:tav tm="0">
                                          <p:val>
                                            <p:strVal val="ppt_w"/>
                                          </p:val>
                                        </p:tav>
                                        <p:tav tm="100000">
                                          <p:val>
                                            <p:strVal val="4*ppt_w"/>
                                          </p:val>
                                        </p:tav>
                                      </p:tavLst>
                                    </p:anim>
                                    <p:anim calcmode="lin" valueType="num">
                                      <p:cBhvr>
                                        <p:cTn id="14" dur="4000"/>
                                        <p:tgtEl>
                                          <p:spTgt spid="8"/>
                                        </p:tgtEl>
                                        <p:attrNameLst>
                                          <p:attrName>ppt_h</p:attrName>
                                        </p:attrNameLst>
                                      </p:cBhvr>
                                      <p:tavLst>
                                        <p:tav tm="0">
                                          <p:val>
                                            <p:strVal val="ppt_h"/>
                                          </p:val>
                                        </p:tav>
                                        <p:tav tm="100000">
                                          <p:val>
                                            <p:strVal val="4*ppt_h"/>
                                          </p:val>
                                        </p:tav>
                                      </p:tavLst>
                                    </p:anim>
                                    <p:set>
                                      <p:cBhvr>
                                        <p:cTn id="15" dur="1" fill="hold">
                                          <p:stCondLst>
                                            <p:cond delay="3999"/>
                                          </p:stCondLst>
                                        </p:cTn>
                                        <p:tgtEl>
                                          <p:spTgt spid="8"/>
                                        </p:tgtEl>
                                        <p:attrNameLst>
                                          <p:attrName>style.visibility</p:attrName>
                                        </p:attrNameLst>
                                      </p:cBhvr>
                                      <p:to>
                                        <p:strVal val="hidden"/>
                                      </p:to>
                                    </p:set>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4000"/>
                                        <p:tgtEl>
                                          <p:spTgt spid="4"/>
                                        </p:tgtEl>
                                      </p:cBhvr>
                                    </p:animEffect>
                                  </p:childTnLst>
                                </p:cTn>
                              </p:par>
                              <p:par>
                                <p:cTn id="19" presetID="23" presetClass="entr" presetSubtype="288" fill="hold" nodeType="withEffect">
                                  <p:stCondLst>
                                    <p:cond delay="200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6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flipH="1">
            <a:off x="16511" y="4762"/>
            <a:ext cx="9110978" cy="6219335"/>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cstate="print"/>
          <a:stretch>
            <a:fillRect/>
          </a:stretch>
        </p:blipFill>
        <p:spPr bwMode="auto">
          <a:xfrm>
            <a:off x="0" y="0"/>
            <a:ext cx="9144000" cy="6241876"/>
          </a:xfrm>
          <a:prstGeom prst="rect">
            <a:avLst/>
          </a:prstGeom>
          <a:noFill/>
          <a:ln w="9525">
            <a:noFill/>
            <a:miter lim="800000"/>
            <a:headEnd/>
            <a:tailEnd/>
          </a:ln>
        </p:spPr>
      </p:pic>
      <p:sp>
        <p:nvSpPr>
          <p:cNvPr id="4" name="3 CuadroTexto"/>
          <p:cNvSpPr txBox="1"/>
          <p:nvPr/>
        </p:nvSpPr>
        <p:spPr>
          <a:xfrm>
            <a:off x="755576" y="4945732"/>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Destacan las escenas de la Anunciación a María, el Sueño de San José, la Anunciación a los Pastores, la Adoración de los Reyes y la Natividad.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doors/>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4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4000" fill="hold"/>
                                        <p:tgtEl>
                                          <p:spTgt spid="19"/>
                                        </p:tgtEl>
                                        <p:attrNameLst>
                                          <p:attrName>ppt_w</p:attrName>
                                        </p:attrNameLst>
                                      </p:cBhvr>
                                      <p:tavLst>
                                        <p:tav tm="0">
                                          <p:val>
                                            <p:strVal val="4/3*#ppt_w"/>
                                          </p:val>
                                        </p:tav>
                                        <p:tav tm="100000">
                                          <p:val>
                                            <p:strVal val="#ppt_w"/>
                                          </p:val>
                                        </p:tav>
                                      </p:tavLst>
                                    </p:anim>
                                    <p:anim calcmode="lin" valueType="num">
                                      <p:cBhvr>
                                        <p:cTn id="11" dur="4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4000" fill="hold"/>
                                        <p:tgtEl>
                                          <p:spTgt spid="9"/>
                                        </p:tgtEl>
                                        <p:attrNameLst>
                                          <p:attrName>ppt_w</p:attrName>
                                        </p:attrNameLst>
                                      </p:cBhvr>
                                      <p:tavLst>
                                        <p:tav tm="0">
                                          <p:val>
                                            <p:strVal val="4/3*#ppt_w"/>
                                          </p:val>
                                        </p:tav>
                                        <p:tav tm="100000">
                                          <p:val>
                                            <p:strVal val="#ppt_w"/>
                                          </p:val>
                                        </p:tav>
                                      </p:tavLst>
                                    </p:anim>
                                    <p:anim calcmode="lin" valueType="num">
                                      <p:cBhvr>
                                        <p:cTn id="15" dur="4000" fill="hold"/>
                                        <p:tgtEl>
                                          <p:spTgt spid="9"/>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4000"/>
                                        <p:tgtEl>
                                          <p:spTgt spid="9"/>
                                        </p:tgtEl>
                                      </p:cBhvr>
                                    </p:animEffect>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flipH="1">
            <a:off x="-2" y="-1"/>
            <a:ext cx="9144002" cy="6385893"/>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0" y="0"/>
            <a:ext cx="9144000" cy="6385892"/>
          </a:xfrm>
          <a:prstGeom prst="rect">
            <a:avLst/>
          </a:prstGeom>
          <a:noFill/>
          <a:ln w="9525">
            <a:noFill/>
            <a:miter lim="800000"/>
            <a:headEnd/>
            <a:tailEnd/>
          </a:ln>
        </p:spPr>
      </p:pic>
      <p:sp>
        <p:nvSpPr>
          <p:cNvPr id="4" name="3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poder ver la tan esperada escena que todos buscamos al visitar un Belén, debemos adentrarnos en él. Este recorrido </a:t>
            </a:r>
            <a:r>
              <a:rPr lang="es-ES" i="1" dirty="0" err="1" smtClean="0">
                <a:effectLst>
                  <a:glow rad="101600">
                    <a:srgbClr val="C00000">
                      <a:alpha val="60000"/>
                    </a:srgbClr>
                  </a:glow>
                  <a:outerShdw blurRad="38100" dist="38100" dir="2700000" algn="tl">
                    <a:srgbClr val="000000">
                      <a:alpha val="43137"/>
                    </a:srgbClr>
                  </a:outerShdw>
                </a:effectLst>
              </a:rPr>
              <a:t>inmersivo</a:t>
            </a:r>
            <a:r>
              <a:rPr lang="es-ES" i="1" dirty="0" smtClean="0">
                <a:effectLst>
                  <a:glow rad="101600">
                    <a:srgbClr val="C00000">
                      <a:alpha val="60000"/>
                    </a:srgbClr>
                  </a:glow>
                  <a:outerShdw blurRad="38100" dist="38100" dir="2700000" algn="tl">
                    <a:srgbClr val="000000">
                      <a:alpha val="43137"/>
                    </a:srgbClr>
                  </a:outerShdw>
                </a:effectLst>
              </a:rPr>
              <a:t> recuerda la importancia de la calma, la cual debemos mantener para apreciar la esencia de la Natividad del Niño Jesús.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isInverted="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4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4000" fill="hold"/>
                                        <p:tgtEl>
                                          <p:spTgt spid="1026"/>
                                        </p:tgtEl>
                                        <p:attrNameLst>
                                          <p:attrName>ppt_w</p:attrName>
                                        </p:attrNameLst>
                                      </p:cBhvr>
                                      <p:tavLst>
                                        <p:tav tm="0">
                                          <p:val>
                                            <p:strVal val="2/3*#ppt_w"/>
                                          </p:val>
                                        </p:tav>
                                        <p:tav tm="100000">
                                          <p:val>
                                            <p:strVal val="#ppt_w"/>
                                          </p:val>
                                        </p:tav>
                                      </p:tavLst>
                                    </p:anim>
                                    <p:anim calcmode="lin" valueType="num">
                                      <p:cBhvr>
                                        <p:cTn id="11" dur="4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4000" fill="hold"/>
                                        <p:tgtEl>
                                          <p:spTgt spid="10"/>
                                        </p:tgtEl>
                                        <p:attrNameLst>
                                          <p:attrName>ppt_w</p:attrName>
                                        </p:attrNameLst>
                                      </p:cBhvr>
                                      <p:tavLst>
                                        <p:tav tm="0">
                                          <p:val>
                                            <p:strVal val="4/3*#ppt_w"/>
                                          </p:val>
                                        </p:tav>
                                        <p:tav tm="100000">
                                          <p:val>
                                            <p:strVal val="#ppt_w"/>
                                          </p:val>
                                        </p:tav>
                                      </p:tavLst>
                                    </p:anim>
                                    <p:anim calcmode="lin" valueType="num">
                                      <p:cBhvr>
                                        <p:cTn id="15" dur="4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4000"/>
                                        <p:tgtEl>
                                          <p:spTgt spid="10"/>
                                        </p:tgtEl>
                                      </p:cBhvr>
                                    </p:animEffect>
                                    <p:anim calcmode="lin" valueType="num">
                                      <p:cBhvr>
                                        <p:cTn id="19" dur="4000" fill="hold"/>
                                        <p:tgtEl>
                                          <p:spTgt spid="10"/>
                                        </p:tgtEl>
                                        <p:attrNameLst>
                                          <p:attrName>ppt_x</p:attrName>
                                        </p:attrNameLst>
                                      </p:cBhvr>
                                      <p:tavLst>
                                        <p:tav tm="0">
                                          <p:val>
                                            <p:strVal val="#ppt_x"/>
                                          </p:val>
                                        </p:tav>
                                        <p:tav tm="100000">
                                          <p:val>
                                            <p:strVal val="#ppt_x"/>
                                          </p:val>
                                        </p:tav>
                                      </p:tavLst>
                                    </p:anim>
                                    <p:anim calcmode="lin" valueType="num">
                                      <p:cBhvr>
                                        <p:cTn id="20" dur="4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cstate="print"/>
          <a:stretch>
            <a:fillRect/>
          </a:stretch>
        </p:blipFill>
        <p:spPr>
          <a:xfrm>
            <a:off x="0" y="0"/>
            <a:ext cx="9144000" cy="5715000"/>
          </a:xfrm>
          <a:prstGeom prst="rect">
            <a:avLst/>
          </a:prstGeom>
        </p:spPr>
      </p:pic>
      <p:sp>
        <p:nvSpPr>
          <p:cNvPr id="5" name="4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obra de arte lleva varios meses de preparación, Fernando de Miguel, vicepresidente primero de la Asociación de </a:t>
            </a:r>
            <a:r>
              <a:rPr lang="es-ES" i="1" dirty="0" err="1" smtClean="0">
                <a:effectLst>
                  <a:glow rad="101600">
                    <a:srgbClr val="C00000">
                      <a:alpha val="60000"/>
                    </a:srgbClr>
                  </a:glow>
                  <a:outerShdw blurRad="38100" dist="38100" dir="2700000" algn="tl">
                    <a:srgbClr val="000000">
                      <a:alpha val="43137"/>
                    </a:srgbClr>
                  </a:outerShdw>
                </a:effectLst>
              </a:rPr>
              <a:t>Belenistas</a:t>
            </a:r>
            <a:r>
              <a:rPr lang="es-ES" i="1" dirty="0" smtClean="0">
                <a:effectLst>
                  <a:glow rad="101600">
                    <a:srgbClr val="C00000">
                      <a:alpha val="60000"/>
                    </a:srgbClr>
                  </a:glow>
                  <a:outerShdw blurRad="38100" dist="38100" dir="2700000" algn="tl">
                    <a:srgbClr val="000000">
                      <a:alpha val="43137"/>
                    </a:srgbClr>
                  </a:outerShdw>
                </a:effectLst>
              </a:rPr>
              <a:t> de Madrid, nos explica que desde el 2 de febrero empiezan los preparativos para tener todo a punto en diciembre.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prism isInverted="1"/>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4000"/>
                                        <p:tgtEl>
                                          <p:spTgt spid="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flipH="1">
            <a:off x="-3" y="0"/>
            <a:ext cx="9144000" cy="6169868"/>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0" y="0"/>
            <a:ext cx="9144000" cy="6169868"/>
          </a:xfrm>
          <a:prstGeom prst="rect">
            <a:avLst/>
          </a:prstGeom>
          <a:noFill/>
          <a:ln w="9525">
            <a:noFill/>
            <a:miter lim="800000"/>
            <a:headEnd/>
            <a:tailEnd/>
          </a:ln>
        </p:spPr>
      </p:pic>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figuras tienen un tamaño considerable, aunque la Asociación de </a:t>
            </a:r>
            <a:r>
              <a:rPr lang="es-ES" i="1" dirty="0" err="1" smtClean="0">
                <a:effectLst>
                  <a:glow rad="101600">
                    <a:srgbClr val="C00000">
                      <a:alpha val="60000"/>
                    </a:srgbClr>
                  </a:glow>
                  <a:outerShdw blurRad="38100" dist="38100" dir="2700000" algn="tl">
                    <a:srgbClr val="000000">
                      <a:alpha val="43137"/>
                    </a:srgbClr>
                  </a:outerShdw>
                </a:effectLst>
              </a:rPr>
              <a:t>Belenistas</a:t>
            </a:r>
            <a:r>
              <a:rPr lang="es-ES" i="1" dirty="0" smtClean="0">
                <a:effectLst>
                  <a:glow rad="101600">
                    <a:srgbClr val="C00000">
                      <a:alpha val="60000"/>
                    </a:srgbClr>
                  </a:glow>
                  <a:outerShdw blurRad="38100" dist="38100" dir="2700000" algn="tl">
                    <a:srgbClr val="000000">
                      <a:alpha val="43137"/>
                    </a:srgbClr>
                  </a:outerShdw>
                </a:effectLst>
              </a:rPr>
              <a:t> juega mucho con las dimensiones, para dotar de mayor o menor protagonismo a los personajes. Además, guardan un detalle muy pulcro. Este año el Belén de Sol cumple </a:t>
            </a:r>
            <a:r>
              <a:rPr lang="es-ES" i="1" dirty="0" smtClean="0">
                <a:effectLst>
                  <a:glow rad="101600">
                    <a:srgbClr val="C00000">
                      <a:alpha val="60000"/>
                    </a:srgbClr>
                  </a:glow>
                  <a:outerShdw blurRad="38100" dist="38100" dir="2700000" algn="tl">
                    <a:srgbClr val="000000">
                      <a:alpha val="43137"/>
                    </a:srgbClr>
                  </a:outerShdw>
                </a:effectLst>
              </a:rPr>
              <a:t>22 </a:t>
            </a:r>
            <a:r>
              <a:rPr lang="es-ES" i="1" dirty="0" smtClean="0">
                <a:effectLst>
                  <a:glow rad="101600">
                    <a:srgbClr val="C00000">
                      <a:alpha val="60000"/>
                    </a:srgbClr>
                  </a:glow>
                  <a:outerShdw blurRad="38100" dist="38100" dir="2700000" algn="tl">
                    <a:srgbClr val="000000">
                      <a:alpha val="43137"/>
                    </a:srgbClr>
                  </a:outerShdw>
                </a:effectLst>
              </a:rPr>
              <a:t>años en este enclave.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prism dir="r" isInverted="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10" presetClass="entr" presetSubtype="0" fill="hold" nodeType="withEffect">
                                  <p:stCondLst>
                                    <p:cond delay="20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4000"/>
                                        <p:tgtEl>
                                          <p:spTgt spid="19"/>
                                        </p:tgtEl>
                                      </p:cBhvr>
                                    </p:animEffect>
                                  </p:childTnLst>
                                </p:cTn>
                              </p:par>
                              <p:par>
                                <p:cTn id="15" presetID="42" presetClass="entr" presetSubtype="0" fill="hold" nodeType="withEffect">
                                  <p:stCondLst>
                                    <p:cond delay="2000"/>
                                  </p:stCondLst>
                                  <p:iterate type="lt">
                                    <p:tmPct val="0"/>
                                  </p:iterate>
                                  <p:childTnLst>
                                    <p:set>
                                      <p:cBhvr>
                                        <p:cTn id="16" dur="1" fill="hold">
                                          <p:stCondLst>
                                            <p:cond delay="0"/>
                                          </p:stCondLst>
                                        </p:cTn>
                                        <p:tgtEl>
                                          <p:spTgt spid="19"/>
                                        </p:tgtEl>
                                        <p:attrNameLst>
                                          <p:attrName>style.visibility</p:attrName>
                                        </p:attrNameLst>
                                      </p:cBhvr>
                                      <p:to>
                                        <p:strVal val="visible"/>
                                      </p:to>
                                    </p:set>
                                    <p:animEffect transition="in" filter="fade">
                                      <p:cBhvr>
                                        <p:cTn id="17" dur="4000"/>
                                        <p:tgtEl>
                                          <p:spTgt spid="19"/>
                                        </p:tgtEl>
                                      </p:cBhvr>
                                    </p:animEffect>
                                    <p:anim calcmode="lin" valueType="num">
                                      <p:cBhvr>
                                        <p:cTn id="18" dur="4000" fill="hold"/>
                                        <p:tgtEl>
                                          <p:spTgt spid="19"/>
                                        </p:tgtEl>
                                        <p:attrNameLst>
                                          <p:attrName>ppt_x</p:attrName>
                                        </p:attrNameLst>
                                      </p:cBhvr>
                                      <p:tavLst>
                                        <p:tav tm="0">
                                          <p:val>
                                            <p:strVal val="#ppt_x"/>
                                          </p:val>
                                        </p:tav>
                                        <p:tav tm="100000">
                                          <p:val>
                                            <p:strVal val="#ppt_x"/>
                                          </p:val>
                                        </p:tav>
                                      </p:tavLst>
                                    </p:anim>
                                    <p:anim calcmode="lin" valueType="num">
                                      <p:cBhvr>
                                        <p:cTn id="19" dur="4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6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Otra representación que no puede fallar es la </a:t>
            </a:r>
            <a:r>
              <a:rPr lang="es-ES" b="1" i="1" dirty="0" smtClean="0">
                <a:effectLst>
                  <a:glow rad="101600">
                    <a:srgbClr val="C00000">
                      <a:alpha val="60000"/>
                    </a:srgbClr>
                  </a:glow>
                  <a:outerShdw blurRad="38100" dist="38100" dir="2700000" algn="tl">
                    <a:srgbClr val="000000">
                      <a:alpha val="43137"/>
                    </a:srgbClr>
                  </a:outerShdw>
                </a:effectLst>
              </a:rPr>
              <a:t>'Anunciación a los Pastores'</a:t>
            </a:r>
            <a:r>
              <a:rPr lang="es-ES" i="1" dirty="0" smtClean="0">
                <a:effectLst>
                  <a:glow rad="101600">
                    <a:srgbClr val="C00000">
                      <a:alpha val="60000"/>
                    </a:srgbClr>
                  </a:glow>
                  <a:outerShdw blurRad="38100" dist="38100" dir="2700000" algn="tl">
                    <a:srgbClr val="000000">
                      <a:alpha val="43137"/>
                    </a:srgbClr>
                  </a:outerShdw>
                </a:effectLst>
              </a:rPr>
              <a:t> de José Luis Mayo. En ella se puede ver como el ángel en lo alto de una cueva da la noticia de la Buena Nueva, tal y como indica la Biblia.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comb/>
      </p:transition>
    </mc:Choice>
    <mc:Fallback>
      <p:transition spd="slow" advTm="28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4000"/>
                                        <p:tgtEl>
                                          <p:spTgt spid="4"/>
                                        </p:tgtEl>
                                      </p:cBhvr>
                                    </p:animEffect>
                                  </p:childTnLst>
                                </p:cTn>
                              </p:par>
                              <p:par>
                                <p:cTn id="13" presetID="42" presetClass="entr" presetSubtype="0" fill="hold" nodeType="withEffect">
                                  <p:stCondLst>
                                    <p:cond delay="15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4000"/>
                                        <p:tgtEl>
                                          <p:spTgt spid="35"/>
                                        </p:tgtEl>
                                      </p:cBhvr>
                                    </p:animEffect>
                                    <p:anim calcmode="lin" valueType="num">
                                      <p:cBhvr>
                                        <p:cTn id="16" dur="4000" fill="hold"/>
                                        <p:tgtEl>
                                          <p:spTgt spid="35"/>
                                        </p:tgtEl>
                                        <p:attrNameLst>
                                          <p:attrName>ppt_x</p:attrName>
                                        </p:attrNameLst>
                                      </p:cBhvr>
                                      <p:tavLst>
                                        <p:tav tm="0">
                                          <p:val>
                                            <p:strVal val="#ppt_x"/>
                                          </p:val>
                                        </p:tav>
                                        <p:tav tm="100000">
                                          <p:val>
                                            <p:strVal val="#ppt_x"/>
                                          </p:val>
                                        </p:tav>
                                      </p:tavLst>
                                    </p:anim>
                                    <p:anim calcmode="lin" valueType="num">
                                      <p:cBhvr>
                                        <p:cTn id="17" dur="4000" fill="hold"/>
                                        <p:tgtEl>
                                          <p:spTgt spid="35"/>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1500"/>
                                  </p:stCondLst>
                                  <p:childTnLst>
                                    <p:set>
                                      <p:cBhvr>
                                        <p:cTn id="19" dur="1" fill="hold">
                                          <p:stCondLst>
                                            <p:cond delay="0"/>
                                          </p:stCondLst>
                                        </p:cTn>
                                        <p:tgtEl>
                                          <p:spTgt spid="35"/>
                                        </p:tgtEl>
                                        <p:attrNameLst>
                                          <p:attrName>style.visibility</p:attrName>
                                        </p:attrNameLst>
                                      </p:cBhvr>
                                      <p:to>
                                        <p:strVal val="visible"/>
                                      </p:to>
                                    </p:set>
                                    <p:anim calcmode="lin" valueType="num">
                                      <p:cBhvr>
                                        <p:cTn id="20" dur="4000" fill="hold"/>
                                        <p:tgtEl>
                                          <p:spTgt spid="35"/>
                                        </p:tgtEl>
                                        <p:attrNameLst>
                                          <p:attrName>ppt_w</p:attrName>
                                        </p:attrNameLst>
                                      </p:cBhvr>
                                      <p:tavLst>
                                        <p:tav tm="0">
                                          <p:val>
                                            <p:strVal val="4/3*#ppt_w"/>
                                          </p:val>
                                        </p:tav>
                                        <p:tav tm="100000">
                                          <p:val>
                                            <p:strVal val="#ppt_w"/>
                                          </p:val>
                                        </p:tav>
                                      </p:tavLst>
                                    </p:anim>
                                    <p:anim calcmode="lin" valueType="num">
                                      <p:cBhvr>
                                        <p:cTn id="21" dur="4000" fill="hold"/>
                                        <p:tgtEl>
                                          <p:spTgt spid="35"/>
                                        </p:tgtEl>
                                        <p:attrNameLst>
                                          <p:attrName>ppt_h</p:attrName>
                                        </p:attrNameLst>
                                      </p:cBhvr>
                                      <p:tavLst>
                                        <p:tav tm="0">
                                          <p:val>
                                            <p:strVal val="4/3*#ppt_h"/>
                                          </p:val>
                                        </p:tav>
                                        <p:tav tm="100000">
                                          <p:val>
                                            <p:strVal val="#ppt_h"/>
                                          </p:val>
                                        </p:tav>
                                      </p:tavLst>
                                    </p:anim>
                                  </p:childTnLst>
                                </p:cTn>
                              </p:par>
                            </p:childTnLst>
                          </p:cTn>
                        </p:par>
                        <p:par>
                          <p:cTn id="22" fill="hold">
                            <p:stCondLst>
                              <p:cond delay="5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flipH="1">
            <a:off x="12699" y="0"/>
            <a:ext cx="9118599" cy="5699125"/>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todas estas imágenes, se puede encontrar con una novedad, la escena de 'Pidiendo Posada', tallada en madera por un artista italiano y confeccionada con telas de calidad.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comb/>
      </p:transition>
    </mc:Choice>
    <mc:Fallback>
      <p:transition spd="slow" advTm="26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4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2/3*#ppt_w"/>
                                          </p:val>
                                        </p:tav>
                                        <p:tav tm="100000">
                                          <p:val>
                                            <p:strVal val="#ppt_w"/>
                                          </p:val>
                                        </p:tav>
                                      </p:tavLst>
                                    </p:anim>
                                    <p:anim calcmode="lin" valueType="num">
                                      <p:cBhvr>
                                        <p:cTn id="11" dur="4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 calcmode="lin" valueType="num">
                                      <p:cBhvr>
                                        <p:cTn id="14" dur="4000" fill="hold"/>
                                        <p:tgtEl>
                                          <p:spTgt spid="9"/>
                                        </p:tgtEl>
                                        <p:attrNameLst>
                                          <p:attrName>ppt_w</p:attrName>
                                        </p:attrNameLst>
                                      </p:cBhvr>
                                      <p:tavLst>
                                        <p:tav tm="0">
                                          <p:val>
                                            <p:strVal val="4/3*#ppt_w"/>
                                          </p:val>
                                        </p:tav>
                                        <p:tav tm="100000">
                                          <p:val>
                                            <p:strVal val="#ppt_w"/>
                                          </p:val>
                                        </p:tav>
                                      </p:tavLst>
                                    </p:anim>
                                    <p:anim calcmode="lin" valueType="num">
                                      <p:cBhvr>
                                        <p:cTn id="15" dur="4000" fill="hold"/>
                                        <p:tgtEl>
                                          <p:spTgt spid="9"/>
                                        </p:tgtEl>
                                        <p:attrNameLst>
                                          <p:attrName>ppt_h</p:attrName>
                                        </p:attrNameLst>
                                      </p:cBhvr>
                                      <p:tavLst>
                                        <p:tav tm="0">
                                          <p:val>
                                            <p:strVal val="4/3*#ppt_h"/>
                                          </p:val>
                                        </p:tav>
                                        <p:tav tm="100000">
                                          <p:val>
                                            <p:strVal val="#ppt_h"/>
                                          </p:val>
                                        </p:tav>
                                      </p:tavLst>
                                    </p:anim>
                                  </p:childTnLst>
                                </p:cTn>
                              </p:par>
                              <p:par>
                                <p:cTn id="16" presetID="52" presetClass="entr" presetSubtype="0"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Scale>
                                      <p:cBhvr>
                                        <p:cTn id="18" dur="4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4000" decel="50000" fill="hold">
                                          <p:stCondLst>
                                            <p:cond delay="0"/>
                                          </p:stCondLst>
                                        </p:cTn>
                                        <p:tgtEl>
                                          <p:spTgt spid="9"/>
                                        </p:tgtEl>
                                        <p:attrNameLst>
                                          <p:attrName>ppt_x</p:attrName>
                                          <p:attrName>ppt_y</p:attrName>
                                        </p:attrNameLst>
                                      </p:cBhvr>
                                    </p:animMotion>
                                    <p:animEffect transition="in" filter="fade">
                                      <p:cBhvr>
                                        <p:cTn id="20" dur="4000"/>
                                        <p:tgtEl>
                                          <p:spTgt spid="9"/>
                                        </p:tgtEl>
                                      </p:cBhvr>
                                    </p:animEffect>
                                  </p:childTnLst>
                                </p:cTn>
                              </p:par>
                            </p:childTnLst>
                          </p:cTn>
                        </p:par>
                        <p:par>
                          <p:cTn id="21" fill="hold">
                            <p:stCondLst>
                              <p:cond delay="6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flipH="1">
            <a:off x="0" y="0"/>
            <a:ext cx="9144000" cy="6241876"/>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cstate="print"/>
          <a:stretch>
            <a:fillRect/>
          </a:stretch>
        </p:blipFill>
        <p:spPr bwMode="auto">
          <a:xfrm>
            <a:off x="0" y="0"/>
            <a:ext cx="9144000" cy="6241876"/>
          </a:xfrm>
          <a:prstGeom prst="rect">
            <a:avLst/>
          </a:prstGeom>
          <a:noFill/>
          <a:ln w="9525">
            <a:noFill/>
            <a:miter lim="800000"/>
            <a:headEnd/>
            <a:tailEnd/>
          </a:ln>
        </p:spPr>
      </p:pic>
      <p:sp>
        <p:nvSpPr>
          <p:cNvPr id="4" name="3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ya casi encarando el final del Belén, se encuentra la Natividad del artista José Luis Mayo. Las figuras se encuentran a la entrada de una gran gruta que «ha costado mucho montar».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comb dir="vert"/>
      </p:transition>
    </mc:Choice>
    <mc:Fallback>
      <p:transition spd="slow" advTm="26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4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2/3*#ppt_w"/>
                                          </p:val>
                                        </p:tav>
                                        <p:tav tm="100000">
                                          <p:val>
                                            <p:strVal val="#ppt_w"/>
                                          </p:val>
                                        </p:tav>
                                      </p:tavLst>
                                    </p:anim>
                                    <p:anim calcmode="lin" valueType="num">
                                      <p:cBhvr>
                                        <p:cTn id="11" dur="4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4000" fill="hold"/>
                                        <p:tgtEl>
                                          <p:spTgt spid="11"/>
                                        </p:tgtEl>
                                        <p:attrNameLst>
                                          <p:attrName>ppt_w</p:attrName>
                                        </p:attrNameLst>
                                      </p:cBhvr>
                                      <p:tavLst>
                                        <p:tav tm="0">
                                          <p:val>
                                            <p:strVal val="4/3*#ppt_w"/>
                                          </p:val>
                                        </p:tav>
                                        <p:tav tm="100000">
                                          <p:val>
                                            <p:strVal val="#ppt_w"/>
                                          </p:val>
                                        </p:tav>
                                      </p:tavLst>
                                    </p:anim>
                                    <p:anim calcmode="lin" valueType="num">
                                      <p:cBhvr>
                                        <p:cTn id="15" dur="4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4000"/>
                                        <p:tgtEl>
                                          <p:spTgt spid="11"/>
                                        </p:tgtEl>
                                      </p:cBhvr>
                                    </p:animEffect>
                                    <p:anim calcmode="lin" valueType="num">
                                      <p:cBhvr>
                                        <p:cTn id="19" dur="4000" fill="hold"/>
                                        <p:tgtEl>
                                          <p:spTgt spid="11"/>
                                        </p:tgtEl>
                                        <p:attrNameLst>
                                          <p:attrName>ppt_x</p:attrName>
                                        </p:attrNameLst>
                                      </p:cBhvr>
                                      <p:tavLst>
                                        <p:tav tm="0">
                                          <p:val>
                                            <p:strVal val="#ppt_x"/>
                                          </p:val>
                                        </p:tav>
                                        <p:tav tm="100000">
                                          <p:val>
                                            <p:strVal val="#ppt_x"/>
                                          </p:val>
                                        </p:tav>
                                      </p:tavLst>
                                    </p:anim>
                                    <p:anim calcmode="lin" valueType="num">
                                      <p:cBhvr>
                                        <p:cTn id="20" dur="4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6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flipH="1">
            <a:off x="8890" y="11113"/>
            <a:ext cx="9126216" cy="6229737"/>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0" y="0"/>
            <a:ext cx="9143999" cy="6241876"/>
          </a:xfrm>
          <a:prstGeom prst="rect">
            <a:avLst/>
          </a:prstGeom>
          <a:noFill/>
          <a:ln w="9525">
            <a:noFill/>
            <a:miter lim="800000"/>
            <a:headEnd/>
            <a:tailEnd/>
          </a:ln>
        </p:spPr>
      </p:pic>
      <p:sp>
        <p:nvSpPr>
          <p:cNvPr id="4" name="3 CuadroTexto"/>
          <p:cNvSpPr txBox="1"/>
          <p:nvPr/>
        </p:nvSpPr>
        <p:spPr>
          <a:xfrm>
            <a:off x="323528"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recta final se encuentra la 'Cabalgata de los Reyes Magos', y otra de las escenas del Belén de la Comunidad es la 'Huida a Egipto' con una vista al horizonte desértico y a la lejanía.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6000">
        <p15:prstTrans prst="curtains"/>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4000" fill="hold"/>
                                        <p:tgtEl>
                                          <p:spTgt spid="4098"/>
                                        </p:tgtEl>
                                        <p:attrNameLst>
                                          <p:attrName>ppt_w</p:attrName>
                                        </p:attrNameLst>
                                      </p:cBhvr>
                                      <p:tavLst>
                                        <p:tav tm="0">
                                          <p:val>
                                            <p:strVal val="2/3*#ppt_w"/>
                                          </p:val>
                                        </p:tav>
                                        <p:tav tm="100000">
                                          <p:val>
                                            <p:strVal val="#ppt_w"/>
                                          </p:val>
                                        </p:tav>
                                      </p:tavLst>
                                    </p:anim>
                                    <p:anim calcmode="lin" valueType="num">
                                      <p:cBhvr>
                                        <p:cTn id="8" dur="4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4000"/>
                                        <p:tgtEl>
                                          <p:spTgt spid="409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4000" fill="hold"/>
                                        <p:tgtEl>
                                          <p:spTgt spid="11"/>
                                        </p:tgtEl>
                                        <p:attrNameLst>
                                          <p:attrName>ppt_w</p:attrName>
                                        </p:attrNameLst>
                                      </p:cBhvr>
                                      <p:tavLst>
                                        <p:tav tm="0">
                                          <p:val>
                                            <p:strVal val="4/3*#ppt_w"/>
                                          </p:val>
                                        </p:tav>
                                        <p:tav tm="100000">
                                          <p:val>
                                            <p:strVal val="#ppt_w"/>
                                          </p:val>
                                        </p:tav>
                                      </p:tavLst>
                                    </p:anim>
                                    <p:anim calcmode="lin" valueType="num">
                                      <p:cBhvr>
                                        <p:cTn id="15" dur="4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4000"/>
                                        <p:tgtEl>
                                          <p:spTgt spid="11"/>
                                        </p:tgtEl>
                                      </p:cBhvr>
                                    </p:animEffect>
                                    <p:anim calcmode="lin" valueType="num">
                                      <p:cBhvr>
                                        <p:cTn id="19" dur="4000" fill="hold"/>
                                        <p:tgtEl>
                                          <p:spTgt spid="11"/>
                                        </p:tgtEl>
                                        <p:attrNameLst>
                                          <p:attrName>ppt_x</p:attrName>
                                        </p:attrNameLst>
                                      </p:cBhvr>
                                      <p:tavLst>
                                        <p:tav tm="0">
                                          <p:val>
                                            <p:strVal val="#ppt_x"/>
                                          </p:val>
                                        </p:tav>
                                        <p:tav tm="100000">
                                          <p:val>
                                            <p:strVal val="#ppt_x"/>
                                          </p:val>
                                        </p:tav>
                                      </p:tavLst>
                                    </p:anim>
                                    <p:anim calcmode="lin" valueType="num">
                                      <p:cBhvr>
                                        <p:cTn id="20" dur="4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cstate="print"/>
          <a:stretch>
            <a:fillRect/>
          </a:stretch>
        </p:blipFill>
        <p:spPr>
          <a:xfrm flipH="1">
            <a:off x="-8729" y="0"/>
            <a:ext cx="9143998" cy="5714999"/>
          </a:xfrm>
        </p:spPr>
      </p:pic>
      <p:pic>
        <p:nvPicPr>
          <p:cNvPr id="12" name="11 Imagen" descr="Islas-Farne-Northumberland_15.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79512" y="4297660"/>
            <a:ext cx="8784976"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El Bosque de los Deseos. </a:t>
            </a:r>
            <a:r>
              <a:rPr lang="es-ES" i="1" dirty="0" smtClean="0">
                <a:effectLst>
                  <a:glow rad="101600">
                    <a:srgbClr val="C00000">
                      <a:alpha val="60000"/>
                    </a:srgbClr>
                  </a:glow>
                  <a:outerShdw blurRad="38100" dist="38100" dir="2700000" algn="tl">
                    <a:srgbClr val="000000">
                      <a:alpha val="43137"/>
                    </a:srgbClr>
                  </a:outerShdw>
                </a:effectLst>
              </a:rPr>
              <a:t>Ubicado en la Real Casa de Postas. Este Bosque de los Deseos consta de una docena de abetos artificiales decorados </a:t>
            </a:r>
            <a:r>
              <a:rPr lang="es-ES" i="1" dirty="0" smtClean="0">
                <a:effectLst>
                  <a:glow rad="101600">
                    <a:srgbClr val="C00000">
                      <a:alpha val="60000"/>
                    </a:srgbClr>
                  </a:glow>
                  <a:outerShdw blurRad="38100" dist="38100" dir="2700000" algn="tl">
                    <a:srgbClr val="000000">
                      <a:alpha val="43137"/>
                    </a:srgbClr>
                  </a:outerShdw>
                </a:effectLst>
              </a:rPr>
              <a:t>que </a:t>
            </a:r>
            <a:r>
              <a:rPr lang="es-ES" i="1" dirty="0" smtClean="0">
                <a:effectLst>
                  <a:glow rad="101600">
                    <a:srgbClr val="C00000">
                      <a:alpha val="60000"/>
                    </a:srgbClr>
                  </a:glow>
                  <a:outerShdw blurRad="38100" dist="38100" dir="2700000" algn="tl">
                    <a:srgbClr val="000000">
                      <a:alpha val="43137"/>
                    </a:srgbClr>
                  </a:outerShdw>
                </a:effectLst>
              </a:rPr>
              <a:t>recogerán las aspiraciones y mensajes para Año Nuevo de grandes y pequeños, que podrán ser escritas y colgadas de estos árboles.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warp dir="in"/>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4000" fill="hold"/>
                                        <p:tgtEl>
                                          <p:spTgt spid="12"/>
                                        </p:tgtEl>
                                        <p:attrNameLst>
                                          <p:attrName>ppt_w</p:attrName>
                                        </p:attrNameLst>
                                      </p:cBhvr>
                                      <p:tavLst>
                                        <p:tav tm="0">
                                          <p:val>
                                            <p:strVal val="4/3*#ppt_w"/>
                                          </p:val>
                                        </p:tav>
                                        <p:tav tm="100000">
                                          <p:val>
                                            <p:strVal val="#ppt_w"/>
                                          </p:val>
                                        </p:tav>
                                      </p:tavLst>
                                    </p:anim>
                                    <p:anim calcmode="lin" valueType="num">
                                      <p:cBhvr>
                                        <p:cTn id="15" dur="4000" fill="hold"/>
                                        <p:tgtEl>
                                          <p:spTgt spid="12"/>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4000"/>
                                        <p:tgtEl>
                                          <p:spTgt spid="12"/>
                                        </p:tgtEl>
                                      </p:cBhvr>
                                    </p:animEffect>
                                    <p:anim calcmode="lin" valueType="num">
                                      <p:cBhvr>
                                        <p:cTn id="19" dur="4000" fill="hold"/>
                                        <p:tgtEl>
                                          <p:spTgt spid="12"/>
                                        </p:tgtEl>
                                        <p:attrNameLst>
                                          <p:attrName>ppt_x</p:attrName>
                                        </p:attrNameLst>
                                      </p:cBhvr>
                                      <p:tavLst>
                                        <p:tav tm="0">
                                          <p:val>
                                            <p:strVal val="#ppt_x"/>
                                          </p:val>
                                        </p:tav>
                                        <p:tav tm="100000">
                                          <p:val>
                                            <p:strVal val="#ppt_x"/>
                                          </p:val>
                                        </p:tav>
                                      </p:tavLst>
                                    </p:anim>
                                    <p:anim calcmode="lin" valueType="num">
                                      <p:cBhvr>
                                        <p:cTn id="20" dur="40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2" y="0"/>
            <a:ext cx="9144002"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2" y="0"/>
            <a:ext cx="9144002"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uno de los lugares más mágicos de la región durante estas fechas. Y se encuentra en pleno centro. Como viene siendo tradición, la Puerta del Sol acoge el 'Bosque de los Deseos', donde los madrileños pueden acudir a depositar sus peticiones para el nuevo año hasta el 8 de enero.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warp dir="in"/>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6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1" y="0"/>
            <a:ext cx="9144000" cy="64579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6457900"/>
          </a:xfrm>
          <a:prstGeom prst="rect">
            <a:avLst/>
          </a:prstGeom>
          <a:noFill/>
          <a:ln w="9525">
            <a:noFill/>
            <a:miter lim="800000"/>
            <a:headEnd/>
            <a:tailEnd/>
          </a:ln>
        </p:spPr>
      </p:pic>
      <p:sp>
        <p:nvSpPr>
          <p:cNvPr id="4" name="3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año más vuelve este bosque de abetos artificiales en el que podrás escribir tu deseo y colgarlo para que se cumpla este próximo año. Es un plan gratuito de la Comunidad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erris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4000"/>
                                        <p:tgtEl>
                                          <p:spTgt spid="17"/>
                                        </p:tgtEl>
                                        <p:attrNameLst>
                                          <p:attrName>ppt_w</p:attrName>
                                        </p:attrNameLst>
                                      </p:cBhvr>
                                      <p:tavLst>
                                        <p:tav tm="0">
                                          <p:val>
                                            <p:strVal val="ppt_w"/>
                                          </p:val>
                                        </p:tav>
                                        <p:tav tm="100000">
                                          <p:val>
                                            <p:strVal val="4/3*ppt_w"/>
                                          </p:val>
                                        </p:tav>
                                      </p:tavLst>
                                    </p:anim>
                                    <p:anim calcmode="lin" valueType="num">
                                      <p:cBhvr>
                                        <p:cTn id="14" dur="4000"/>
                                        <p:tgtEl>
                                          <p:spTgt spid="17"/>
                                        </p:tgtEl>
                                        <p:attrNameLst>
                                          <p:attrName>ppt_h</p:attrName>
                                        </p:attrNameLst>
                                      </p:cBhvr>
                                      <p:tavLst>
                                        <p:tav tm="0">
                                          <p:val>
                                            <p:strVal val="ppt_h"/>
                                          </p:val>
                                        </p:tav>
                                        <p:tav tm="100000">
                                          <p:val>
                                            <p:strVal val="4/3*ppt_h"/>
                                          </p:val>
                                        </p:tav>
                                      </p:tavLst>
                                    </p:anim>
                                    <p:set>
                                      <p:cBhvr>
                                        <p:cTn id="15" dur="1" fill="hold">
                                          <p:stCondLst>
                                            <p:cond delay="3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4000" fill="hold"/>
                                        <p:tgtEl>
                                          <p:spTgt spid="18"/>
                                        </p:tgtEl>
                                        <p:attrNameLst>
                                          <p:attrName>ppt_w</p:attrName>
                                        </p:attrNameLst>
                                      </p:cBhvr>
                                      <p:tavLst>
                                        <p:tav tm="0">
                                          <p:val>
                                            <p:strVal val="4/3*#ppt_w"/>
                                          </p:val>
                                        </p:tav>
                                        <p:tav tm="100000">
                                          <p:val>
                                            <p:strVal val="#ppt_w"/>
                                          </p:val>
                                        </p:tav>
                                      </p:tavLst>
                                    </p:anim>
                                    <p:anim calcmode="lin" valueType="num">
                                      <p:cBhvr>
                                        <p:cTn id="19" dur="4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4000"/>
                                        <p:tgtEl>
                                          <p:spTgt spid="18"/>
                                        </p:tgtEl>
                                      </p:cBhvr>
                                    </p:animEffect>
                                    <p:anim calcmode="lin" valueType="num">
                                      <p:cBhvr>
                                        <p:cTn id="23" dur="4000" fill="hold"/>
                                        <p:tgtEl>
                                          <p:spTgt spid="18"/>
                                        </p:tgtEl>
                                        <p:attrNameLst>
                                          <p:attrName>ppt_x</p:attrName>
                                        </p:attrNameLst>
                                      </p:cBhvr>
                                      <p:tavLst>
                                        <p:tav tm="0">
                                          <p:val>
                                            <p:strVal val="#ppt_x"/>
                                          </p:val>
                                        </p:tav>
                                        <p:tav tm="100000">
                                          <p:val>
                                            <p:strVal val="#ppt_x"/>
                                          </p:val>
                                        </p:tav>
                                      </p:tavLst>
                                    </p:anim>
                                    <p:anim calcmode="lin" valueType="num">
                                      <p:cBhvr>
                                        <p:cTn id="24" dur="4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6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0" y="0"/>
            <a:ext cx="9144000" cy="609786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6097860"/>
          </a:xfrm>
          <a:prstGeom prst="rect">
            <a:avLst/>
          </a:prstGeom>
          <a:noFill/>
          <a:ln w="9525">
            <a:noFill/>
            <a:miter lim="800000"/>
            <a:headEnd/>
            <a:tailEnd/>
          </a:ln>
        </p:spPr>
      </p:pic>
      <p:sp>
        <p:nvSpPr>
          <p:cNvPr id="5" name="4 CuadroTexto"/>
          <p:cNvSpPr txBox="1"/>
          <p:nvPr/>
        </p:nvSpPr>
        <p:spPr>
          <a:xfrm>
            <a:off x="755576" y="4514671"/>
            <a:ext cx="8063105" cy="1200329"/>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Terminamos nuestra visita al belén de la Real Casa de Correos, y de la Real </a:t>
            </a:r>
          </a:p>
          <a:p>
            <a:r>
              <a:rPr lang="es-ES" i="1" dirty="0" smtClean="0">
                <a:effectLst>
                  <a:glow rad="101600">
                    <a:srgbClr val="C00000">
                      <a:alpha val="60000"/>
                    </a:srgbClr>
                  </a:glow>
                  <a:outerShdw blurRad="38100" dist="38100" dir="2700000" algn="tl">
                    <a:srgbClr val="000000">
                      <a:alpha val="43137"/>
                    </a:srgbClr>
                  </a:outerShdw>
                </a:effectLst>
              </a:rPr>
              <a:t>Casa de Postas donde dejamos escritas nuestras peticiones, y colgamos en </a:t>
            </a:r>
          </a:p>
          <a:p>
            <a:r>
              <a:rPr lang="es-ES" i="1" dirty="0" smtClean="0">
                <a:effectLst>
                  <a:glow rad="101600">
                    <a:srgbClr val="C00000">
                      <a:alpha val="60000"/>
                    </a:srgbClr>
                  </a:glow>
                  <a:outerShdw blurRad="38100" dist="38100" dir="2700000" algn="tl">
                    <a:srgbClr val="000000">
                      <a:alpha val="43137"/>
                    </a:srgbClr>
                  </a:outerShdw>
                </a:effectLst>
              </a:rPr>
              <a:t>uno de los abetos del Bosque de los Deseos, y aprovechando la buena </a:t>
            </a:r>
          </a:p>
          <a:p>
            <a:r>
              <a:rPr lang="es-ES" i="1" dirty="0" smtClean="0">
                <a:effectLst>
                  <a:glow rad="101600">
                    <a:srgbClr val="C00000">
                      <a:alpha val="60000"/>
                    </a:srgbClr>
                  </a:glow>
                  <a:outerShdw blurRad="38100" dist="38100" dir="2700000" algn="tl">
                    <a:srgbClr val="000000">
                      <a:alpha val="43137"/>
                    </a:srgbClr>
                  </a:outerShdw>
                </a:effectLst>
              </a:rPr>
              <a:t>temperatura nos dimos un paseo por la Puerta del Sol.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ferris dir="l"/>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4000"/>
                                        <p:tgtEl>
                                          <p:spTgt spid="30"/>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000" fill="hold"/>
                                        <p:tgtEl>
                                          <p:spTgt spid="30"/>
                                        </p:tgtEl>
                                        <p:attrNameLst>
                                          <p:attrName>ppt_w</p:attrName>
                                        </p:attrNameLst>
                                      </p:cBhvr>
                                      <p:tavLst>
                                        <p:tav tm="0">
                                          <p:val>
                                            <p:strVal val="4/3*#ppt_w"/>
                                          </p:val>
                                        </p:tav>
                                        <p:tav tm="100000">
                                          <p:val>
                                            <p:strVal val="#ppt_w"/>
                                          </p:val>
                                        </p:tav>
                                      </p:tavLst>
                                    </p:anim>
                                    <p:anim calcmode="lin" valueType="num">
                                      <p:cBhvr>
                                        <p:cTn id="18" dur="4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691680" y="0"/>
            <a:ext cx="5832648"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691677" y="0"/>
            <a:ext cx="5832647"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1691680" y="0"/>
            <a:ext cx="5832648" cy="5715000"/>
          </a:xfrm>
          <a:prstGeom prst="rect">
            <a:avLst/>
          </a:prstGeom>
          <a:noFill/>
          <a:ln w="9525">
            <a:noFill/>
            <a:miter lim="800000"/>
            <a:headEnd/>
            <a:tailEnd/>
          </a:ln>
        </p:spPr>
      </p:pic>
      <p:pic>
        <p:nvPicPr>
          <p:cNvPr id="8" name="7 Imagen" descr="04.jpg"/>
          <p:cNvPicPr>
            <a:picLocks noChangeAspect="1"/>
          </p:cNvPicPr>
          <p:nvPr/>
        </p:nvPicPr>
        <p:blipFill>
          <a:blip r:embed="rId3" cstate="print"/>
          <a:stretch>
            <a:fillRect/>
          </a:stretch>
        </p:blipFill>
        <p:spPr>
          <a:xfrm>
            <a:off x="7524328" y="0"/>
            <a:ext cx="1619672" cy="5715000"/>
          </a:xfrm>
          <a:prstGeom prst="rect">
            <a:avLst/>
          </a:prstGeom>
        </p:spPr>
      </p:pic>
      <p:pic>
        <p:nvPicPr>
          <p:cNvPr id="9" name="8 Imagen" descr="04.jpg"/>
          <p:cNvPicPr>
            <a:picLocks noChangeAspect="1"/>
          </p:cNvPicPr>
          <p:nvPr/>
        </p:nvPicPr>
        <p:blipFill>
          <a:blip r:embed="rId3" cstate="print"/>
          <a:stretch>
            <a:fillRect/>
          </a:stretch>
        </p:blipFill>
        <p:spPr>
          <a:xfrm>
            <a:off x="0" y="0"/>
            <a:ext cx="1691680" cy="5715000"/>
          </a:xfrm>
          <a:prstGeom prst="rect">
            <a:avLst/>
          </a:prstGeom>
        </p:spPr>
      </p:pic>
      <p:sp>
        <p:nvSpPr>
          <p:cNvPr id="10" name="9 CuadroTexto"/>
          <p:cNvSpPr txBox="1"/>
          <p:nvPr/>
        </p:nvSpPr>
        <p:spPr>
          <a:xfrm>
            <a:off x="467544"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árbol de Navidad de la Puerta del Sol este año tiene 35 metros de altura y es un abeto luminoso que simula un abeto natural e incluye la tradicional estrella en su punta. Cuenta con 14 metros de diámetro y un total de 240 mil puntos de luz </a:t>
            </a:r>
            <a:r>
              <a:rPr lang="es-ES" i="1" dirty="0" err="1" smtClean="0">
                <a:effectLst>
                  <a:glow rad="101600">
                    <a:srgbClr val="C00000">
                      <a:alpha val="60000"/>
                    </a:srgbClr>
                  </a:glow>
                  <a:outerShdw blurRad="38100" dist="38100" dir="2700000" algn="tl">
                    <a:srgbClr val="000000">
                      <a:alpha val="43137"/>
                    </a:srgbClr>
                  </a:outerShdw>
                </a:effectLst>
              </a:rPr>
              <a:t>led</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ferris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par>
                                <p:cTn id="22" presetID="13" presetClass="entr" presetSubtype="16"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4000"/>
                                        <p:tgtEl>
                                          <p:spTgt spid="8"/>
                                        </p:tgtEl>
                                      </p:cBhvr>
                                    </p:animEffect>
                                  </p:childTnLst>
                                </p:cTn>
                              </p:par>
                              <p:par>
                                <p:cTn id="25" presetID="1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4000"/>
                                        <p:tgtEl>
                                          <p:spTgt spid="9"/>
                                        </p:tgtEl>
                                      </p:cBhvr>
                                    </p:animEffect>
                                  </p:childTnLst>
                                </p:cTn>
                              </p:par>
                            </p:childTnLst>
                          </p:cTn>
                        </p:par>
                        <p:par>
                          <p:cTn id="28" fill="hold">
                            <p:stCondLst>
                              <p:cond delay="6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1"/>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670892"/>
            <a:ext cx="9144000" cy="6385891"/>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670892"/>
            <a:ext cx="9144000" cy="6385891"/>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670892"/>
            <a:ext cx="9144000" cy="6385891"/>
          </a:xfrm>
          <a:prstGeom prst="rect">
            <a:avLst/>
          </a:prstGeom>
          <a:noFill/>
          <a:ln w="9525">
            <a:noFill/>
            <a:miter lim="800000"/>
            <a:headEnd/>
            <a:tailEnd/>
          </a:ln>
        </p:spPr>
      </p:pic>
      <p:sp>
        <p:nvSpPr>
          <p:cNvPr id="5" name="4 CuadroTexto"/>
          <p:cNvSpPr txBox="1"/>
          <p:nvPr/>
        </p:nvSpPr>
        <p:spPr>
          <a:xfrm>
            <a:off x="323529"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la plaza de la Puerta del Sol, nos metimos por la Calle del Arenal para ver </a:t>
            </a:r>
          </a:p>
          <a:p>
            <a:r>
              <a:rPr lang="es-ES" i="1" dirty="0" smtClean="0">
                <a:effectLst>
                  <a:glow rad="101600">
                    <a:srgbClr val="C00000">
                      <a:alpha val="60000"/>
                    </a:srgbClr>
                  </a:glow>
                  <a:outerShdw blurRad="38100" dist="38100" dir="2700000" algn="tl">
                    <a:srgbClr val="000000">
                      <a:alpha val="43137"/>
                    </a:srgbClr>
                  </a:outerShdw>
                </a:effectLst>
              </a:rPr>
              <a:t>si podíamos coger sitio  donde otros años nos ha sido imposible, pues siempre </a:t>
            </a:r>
          </a:p>
          <a:p>
            <a:r>
              <a:rPr lang="es-ES" i="1" dirty="0" smtClean="0">
                <a:effectLst>
                  <a:glow rad="101600">
                    <a:srgbClr val="C00000">
                      <a:alpha val="60000"/>
                    </a:srgbClr>
                  </a:glow>
                  <a:outerShdw blurRad="38100" dist="38100" dir="2700000" algn="tl">
                    <a:srgbClr val="000000">
                      <a:alpha val="43137"/>
                    </a:srgbClr>
                  </a:outerShdw>
                </a:effectLst>
              </a:rPr>
              <a:t>que hemos ido nos a pasado lo mismo, y es que en esta época del año vengas el </a:t>
            </a:r>
          </a:p>
          <a:p>
            <a:r>
              <a:rPr lang="es-ES" i="1" dirty="0" smtClean="0">
                <a:effectLst>
                  <a:glow rad="101600">
                    <a:srgbClr val="C00000">
                      <a:alpha val="60000"/>
                    </a:srgbClr>
                  </a:glow>
                  <a:outerShdw blurRad="38100" dist="38100" dir="2700000" algn="tl">
                    <a:srgbClr val="000000">
                      <a:alpha val="43137"/>
                    </a:srgbClr>
                  </a:outerShdw>
                </a:effectLst>
              </a:rPr>
              <a:t>día que vengas, siempre está igual, a tope de gente.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flythrough/>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6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2" cstate="print"/>
          <a:stretch>
            <a:fillRect/>
          </a:stretch>
        </p:blipFill>
        <p:spPr bwMode="auto">
          <a:xfrm flipH="1">
            <a:off x="34291" y="-1"/>
            <a:ext cx="9075420" cy="6052127"/>
          </a:xfrm>
          <a:prstGeom prst="rect">
            <a:avLst/>
          </a:prstGeom>
          <a:noFill/>
          <a:ln w="9525">
            <a:noFill/>
            <a:miter lim="800000"/>
            <a:headEnd/>
            <a:tailEnd/>
          </a:ln>
        </p:spPr>
      </p:pic>
      <p:pic>
        <p:nvPicPr>
          <p:cNvPr id="15" name="14 Imagen" descr="frailecillos_6796.jpg"/>
          <p:cNvPicPr>
            <a:picLocks noGrp="1" noChangeAspect="1"/>
          </p:cNvPicPr>
          <p:nvPr isPhoto="1"/>
        </p:nvPicPr>
        <p:blipFill>
          <a:blip r:embed="rId2" cstate="print"/>
          <a:stretch>
            <a:fillRect/>
          </a:stretch>
        </p:blipFill>
        <p:spPr bwMode="auto">
          <a:xfrm>
            <a:off x="0" y="0"/>
            <a:ext cx="9144000" cy="6097860"/>
          </a:xfrm>
          <a:prstGeom prst="rect">
            <a:avLst/>
          </a:prstGeom>
          <a:noFill/>
          <a:ln w="9525">
            <a:noFill/>
            <a:miter lim="800000"/>
            <a:headEnd/>
            <a:tailEnd/>
          </a:ln>
        </p:spPr>
      </p:pic>
      <p:sp>
        <p:nvSpPr>
          <p:cNvPr id="5" name="4 CuadroTexto"/>
          <p:cNvSpPr txBox="1"/>
          <p:nvPr/>
        </p:nvSpPr>
        <p:spPr>
          <a:xfrm>
            <a:off x="539552" y="4369668"/>
            <a:ext cx="8417689" cy="1200329"/>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Continuamos caminando por la Calle del Arenal hasta llegar a esta calle de la </a:t>
            </a:r>
          </a:p>
          <a:p>
            <a:r>
              <a:rPr lang="es-ES" i="1" dirty="0" smtClean="0">
                <a:effectLst>
                  <a:glow rad="101600">
                    <a:srgbClr val="C00000">
                      <a:alpha val="60000"/>
                    </a:srgbClr>
                  </a:glow>
                  <a:outerShdw blurRad="38100" dist="38100" dir="2700000" algn="tl">
                    <a:srgbClr val="000000">
                      <a:alpha val="43137"/>
                    </a:srgbClr>
                  </a:outerShdw>
                </a:effectLst>
              </a:rPr>
              <a:t>derecha para ir directamente a lo que queríamos ver. Tuvimos mucha suerte ya </a:t>
            </a:r>
          </a:p>
          <a:p>
            <a:r>
              <a:rPr lang="es-ES" i="1" dirty="0" smtClean="0">
                <a:effectLst>
                  <a:glow rad="101600">
                    <a:srgbClr val="C00000">
                      <a:alpha val="60000"/>
                    </a:srgbClr>
                  </a:glow>
                  <a:outerShdw blurRad="38100" dist="38100" dir="2700000" algn="tl">
                    <a:srgbClr val="000000">
                      <a:alpha val="43137"/>
                    </a:srgbClr>
                  </a:outerShdw>
                </a:effectLst>
              </a:rPr>
              <a:t>que la noche anterior había estado lloviendo, pero ahora hacía una temperatura </a:t>
            </a:r>
          </a:p>
          <a:p>
            <a:r>
              <a:rPr lang="es-ES" i="1" dirty="0" smtClean="0">
                <a:effectLst>
                  <a:glow rad="101600">
                    <a:srgbClr val="C00000">
                      <a:alpha val="60000"/>
                    </a:srgbClr>
                  </a:glow>
                  <a:outerShdw blurRad="38100" dist="38100" dir="2700000" algn="tl">
                    <a:srgbClr val="000000">
                      <a:alpha val="43137"/>
                    </a:srgbClr>
                  </a:outerShdw>
                </a:effectLst>
              </a:rPr>
              <a:t>estupenda para pasear y decidimos aprovecharlo.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5000">
        <p15:prstTrans prst="pageCurlDouble"/>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4000" fill="hold"/>
                                        <p:tgtEl>
                                          <p:spTgt spid="15"/>
                                        </p:tgtEl>
                                        <p:attrNameLst>
                                          <p:attrName>ppt_w</p:attrName>
                                        </p:attrNameLst>
                                      </p:cBhvr>
                                      <p:tavLst>
                                        <p:tav tm="0">
                                          <p:val>
                                            <p:strVal val="4/3*#ppt_w"/>
                                          </p:val>
                                        </p:tav>
                                        <p:tav tm="100000">
                                          <p:val>
                                            <p:strVal val="#ppt_w"/>
                                          </p:val>
                                        </p:tav>
                                      </p:tavLst>
                                    </p:anim>
                                    <p:anim calcmode="lin" valueType="num">
                                      <p:cBhvr>
                                        <p:cTn id="15" dur="4000" fill="hold"/>
                                        <p:tgtEl>
                                          <p:spTgt spid="15"/>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4000"/>
                                        <p:tgtEl>
                                          <p:spTgt spid="15"/>
                                        </p:tgtEl>
                                      </p:cBhvr>
                                    </p:animEffect>
                                    <p:anim calcmode="lin" valueType="num">
                                      <p:cBhvr>
                                        <p:cTn id="19" dur="4000" fill="hold"/>
                                        <p:tgtEl>
                                          <p:spTgt spid="15"/>
                                        </p:tgtEl>
                                        <p:attrNameLst>
                                          <p:attrName>ppt_x</p:attrName>
                                        </p:attrNameLst>
                                      </p:cBhvr>
                                      <p:tavLst>
                                        <p:tav tm="0">
                                          <p:val>
                                            <p:strVal val="#ppt_x"/>
                                          </p:val>
                                        </p:tav>
                                        <p:tav tm="100000">
                                          <p:val>
                                            <p:strVal val="#ppt_x"/>
                                          </p:val>
                                        </p:tav>
                                      </p:tavLst>
                                    </p:anim>
                                    <p:anim calcmode="lin" valueType="num">
                                      <p:cBhvr>
                                        <p:cTn id="20" dur="4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87016" y="4369668"/>
            <a:ext cx="8856984" cy="123110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fin llegamos al sitio que estábamos buscando, </a:t>
            </a:r>
            <a:r>
              <a:rPr lang="es-ES" sz="2000" b="1" i="1" dirty="0" err="1" smtClean="0">
                <a:effectLst>
                  <a:glow rad="101600">
                    <a:srgbClr val="C00000">
                      <a:alpha val="60000"/>
                    </a:srgbClr>
                  </a:glow>
                  <a:outerShdw blurRad="38100" dist="38100" dir="2700000" algn="tl">
                    <a:srgbClr val="000000">
                      <a:alpha val="43137"/>
                    </a:srgbClr>
                  </a:outerShdw>
                </a:effectLst>
              </a:rPr>
              <a:t>Cortylandia</a:t>
            </a:r>
            <a:r>
              <a:rPr lang="es-ES" sz="2000"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Pero como ocurre  </a:t>
            </a:r>
          </a:p>
          <a:p>
            <a:r>
              <a:rPr lang="es-ES" i="1" dirty="0" smtClean="0">
                <a:effectLst>
                  <a:glow rad="101600">
                    <a:srgbClr val="C00000">
                      <a:alpha val="60000"/>
                    </a:srgbClr>
                  </a:glow>
                  <a:outerShdw blurRad="38100" dist="38100" dir="2700000" algn="tl">
                    <a:srgbClr val="000000">
                      <a:alpha val="43137"/>
                    </a:srgbClr>
                  </a:outerShdw>
                </a:effectLst>
              </a:rPr>
              <a:t>siempre que venimos, la función había terminado hacía 10 minutos y para ver la </a:t>
            </a:r>
          </a:p>
          <a:p>
            <a:r>
              <a:rPr lang="es-ES" i="1" dirty="0" smtClean="0">
                <a:effectLst>
                  <a:glow rad="101600">
                    <a:srgbClr val="C00000">
                      <a:alpha val="60000"/>
                    </a:srgbClr>
                  </a:glow>
                  <a:outerShdw blurRad="38100" dist="38100" dir="2700000" algn="tl">
                    <a:srgbClr val="000000">
                      <a:alpha val="43137"/>
                    </a:srgbClr>
                  </a:outerShdw>
                </a:effectLst>
              </a:rPr>
              <a:t>siguiente, debíamos esperar casi una ora entre apretujones, pisotones y empujones, </a:t>
            </a:r>
          </a:p>
          <a:p>
            <a:r>
              <a:rPr lang="es-ES" i="1" dirty="0" smtClean="0">
                <a:effectLst>
                  <a:glow rad="101600">
                    <a:srgbClr val="C00000">
                      <a:alpha val="60000"/>
                    </a:srgbClr>
                  </a:glow>
                  <a:outerShdw blurRad="38100" dist="38100" dir="2700000" algn="tl">
                    <a:srgbClr val="000000">
                      <a:alpha val="43137"/>
                    </a:srgbClr>
                  </a:outerShdw>
                </a:effectLst>
              </a:rPr>
              <a:t>y decidimos marcharnos a casa pues se acercaba la hora del comercio y </a:t>
            </a:r>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bebercio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2000">
        <p14:conveyor dir="l"/>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4000"/>
                                        <p:tgtEl>
                                          <p:spTgt spid="12"/>
                                        </p:tgtEl>
                                      </p:cBhvr>
                                    </p:animEffect>
                                    <p:anim calcmode="lin" valueType="num">
                                      <p:cBhvr>
                                        <p:cTn id="8" dur="4000" fill="hold"/>
                                        <p:tgtEl>
                                          <p:spTgt spid="12"/>
                                        </p:tgtEl>
                                        <p:attrNameLst>
                                          <p:attrName>ppt_x</p:attrName>
                                        </p:attrNameLst>
                                      </p:cBhvr>
                                      <p:tavLst>
                                        <p:tav tm="0">
                                          <p:val>
                                            <p:strVal val="#ppt_x"/>
                                          </p:val>
                                        </p:tav>
                                        <p:tav tm="100000">
                                          <p:val>
                                            <p:strVal val="#ppt_x"/>
                                          </p:val>
                                        </p:tav>
                                      </p:tavLst>
                                    </p:anim>
                                    <p:anim calcmode="lin" valueType="num">
                                      <p:cBhvr>
                                        <p:cTn id="9" dur="4000" fill="hold"/>
                                        <p:tgtEl>
                                          <p:spTgt spid="12"/>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4000" fill="hold"/>
                                        <p:tgtEl>
                                          <p:spTgt spid="12"/>
                                        </p:tgtEl>
                                        <p:attrNameLst>
                                          <p:attrName>ppt_w</p:attrName>
                                        </p:attrNameLst>
                                      </p:cBhvr>
                                      <p:tavLst>
                                        <p:tav tm="0">
                                          <p:val>
                                            <p:strVal val="4/3*#ppt_w"/>
                                          </p:val>
                                        </p:tav>
                                        <p:tav tm="100000">
                                          <p:val>
                                            <p:strVal val="#ppt_w"/>
                                          </p:val>
                                        </p:tav>
                                      </p:tavLst>
                                    </p:anim>
                                    <p:anim calcmode="lin" valueType="num">
                                      <p:cBhvr>
                                        <p:cTn id="13" dur="4000" fill="hold"/>
                                        <p:tgtEl>
                                          <p:spTgt spid="12"/>
                                        </p:tgtEl>
                                        <p:attrNameLst>
                                          <p:attrName>ppt_h</p:attrName>
                                        </p:attrNameLst>
                                      </p:cBhvr>
                                      <p:tavLst>
                                        <p:tav tm="0">
                                          <p:val>
                                            <p:strVal val="4/3*#ppt_h"/>
                                          </p:val>
                                        </p:tav>
                                        <p:tav tm="100000">
                                          <p:val>
                                            <p:strVal val="#ppt_h"/>
                                          </p:val>
                                        </p:tav>
                                      </p:tavLst>
                                    </p:anim>
                                  </p:childTnLst>
                                </p:cTn>
                              </p:par>
                              <p:par>
                                <p:cTn id="14" presetID="47" presetClass="entr" presetSubtype="0" fill="hold" nodeType="withEffect">
                                  <p:stCondLst>
                                    <p:cond delay="200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4000"/>
                                        <p:tgtEl>
                                          <p:spTgt spid="13"/>
                                        </p:tgtEl>
                                      </p:cBhvr>
                                    </p:animEffect>
                                    <p:anim calcmode="lin" valueType="num">
                                      <p:cBhvr>
                                        <p:cTn id="17" dur="4000" fill="hold"/>
                                        <p:tgtEl>
                                          <p:spTgt spid="13"/>
                                        </p:tgtEl>
                                        <p:attrNameLst>
                                          <p:attrName>ppt_x</p:attrName>
                                        </p:attrNameLst>
                                      </p:cBhvr>
                                      <p:tavLst>
                                        <p:tav tm="0">
                                          <p:val>
                                            <p:strVal val="#ppt_x"/>
                                          </p:val>
                                        </p:tav>
                                        <p:tav tm="100000">
                                          <p:val>
                                            <p:strVal val="#ppt_x"/>
                                          </p:val>
                                        </p:tav>
                                      </p:tavLst>
                                    </p:anim>
                                    <p:anim calcmode="lin" valueType="num">
                                      <p:cBhvr>
                                        <p:cTn id="18" dur="4000" fill="hold"/>
                                        <p:tgtEl>
                                          <p:spTgt spid="13"/>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13"/>
                                        </p:tgtEl>
                                        <p:attrNameLst>
                                          <p:attrName>style.visibility</p:attrName>
                                        </p:attrNameLst>
                                      </p:cBhvr>
                                      <p:to>
                                        <p:strVal val="visible"/>
                                      </p:to>
                                    </p:set>
                                    <p:anim calcmode="lin" valueType="num">
                                      <p:cBhvr>
                                        <p:cTn id="21" dur="4000" fill="hold"/>
                                        <p:tgtEl>
                                          <p:spTgt spid="13"/>
                                        </p:tgtEl>
                                        <p:attrNameLst>
                                          <p:attrName>ppt_w</p:attrName>
                                        </p:attrNameLst>
                                      </p:cBhvr>
                                      <p:tavLst>
                                        <p:tav tm="0">
                                          <p:val>
                                            <p:strVal val="4/3*#ppt_w"/>
                                          </p:val>
                                        </p:tav>
                                        <p:tav tm="100000">
                                          <p:val>
                                            <p:strVal val="#ppt_w"/>
                                          </p:val>
                                        </p:tav>
                                      </p:tavLst>
                                    </p:anim>
                                    <p:anim calcmode="lin" valueType="num">
                                      <p:cBhvr>
                                        <p:cTn id="22" dur="4000" fill="hold"/>
                                        <p:tgtEl>
                                          <p:spTgt spid="13"/>
                                        </p:tgtEl>
                                        <p:attrNameLst>
                                          <p:attrName>ppt_h</p:attrName>
                                        </p:attrNameLst>
                                      </p:cBhvr>
                                      <p:tavLst>
                                        <p:tav tm="0">
                                          <p:val>
                                            <p:strVal val="4/3*#ppt_h"/>
                                          </p:val>
                                        </p:tav>
                                        <p:tav tm="100000">
                                          <p:val>
                                            <p:strVal val="#ppt_h"/>
                                          </p:val>
                                        </p:tav>
                                      </p:tavLst>
                                    </p:anim>
                                  </p:childTnLst>
                                </p:cTn>
                              </p:par>
                            </p:childTnLst>
                          </p:cTn>
                        </p:par>
                        <p:par>
                          <p:cTn id="23" fill="hold">
                            <p:stCondLst>
                              <p:cond delay="6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619672" y="0"/>
            <a:ext cx="5544616" cy="720080"/>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95736" y="769268"/>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907704" y="2713484"/>
            <a:ext cx="4536504" cy="648718"/>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Campana sobre campana  </a:t>
            </a:r>
            <a:endParaRPr lang="es-ES" sz="3600" kern="10" spc="-360" dirty="0">
              <a:ln w="12700">
                <a:solidFill>
                  <a:srgbClr val="000099"/>
                </a:solidFill>
                <a:round/>
                <a:headEnd/>
                <a:tailEnd/>
              </a:ln>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979712" y="2065412"/>
            <a:ext cx="4320480" cy="60172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Arre Burro Arre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979712" y="1489348"/>
            <a:ext cx="4176463" cy="60172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 la Nanita Nana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2123728" y="3433564"/>
            <a:ext cx="4176464" cy="60172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El Burrito Sabanero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2123728" y="4081636"/>
            <a:ext cx="4752528" cy="60172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Hacia Belén va una burra Rin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Rin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10" name="WordArt 11"/>
          <p:cNvSpPr>
            <a:spLocks noChangeArrowheads="1" noChangeShapeType="1" noTextEdit="1"/>
          </p:cNvSpPr>
          <p:nvPr/>
        </p:nvSpPr>
        <p:spPr bwMode="auto">
          <a:xfrm>
            <a:off x="1835696" y="4801716"/>
            <a:ext cx="5328592" cy="60172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b="1" kern="10" dirty="0"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 Coro Luz de las Naciones )  </a:t>
            </a:r>
            <a:endParaRPr lang="es-ES" sz="3600" b="1" kern="10" dirty="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17" presetClass="entr" presetSubtype="1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fltVal val="0"/>
                                          </p:val>
                                        </p:tav>
                                        <p:tav tm="100000">
                                          <p:val>
                                            <p:strVal val="#ppt_w"/>
                                          </p:val>
                                        </p:tav>
                                      </p:tavLst>
                                    </p:anim>
                                    <p:anim calcmode="lin" valueType="num">
                                      <p:cBhvr>
                                        <p:cTn id="44" dur="2000" fill="hold"/>
                                        <p:tgtEl>
                                          <p:spTgt spid="7"/>
                                        </p:tgtEl>
                                        <p:attrNameLst>
                                          <p:attrName>ppt_h</p:attrName>
                                        </p:attrNameLst>
                                      </p:cBhvr>
                                      <p:tavLst>
                                        <p:tav tm="0">
                                          <p:val>
                                            <p:strVal val="#ppt_h"/>
                                          </p:val>
                                        </p:tav>
                                        <p:tav tm="100000">
                                          <p:val>
                                            <p:strVal val="#ppt_h"/>
                                          </p:val>
                                        </p:tav>
                                      </p:tavLst>
                                    </p:anim>
                                  </p:childTnLst>
                                </p:cTn>
                              </p:par>
                            </p:childTnLst>
                          </p:cTn>
                        </p:par>
                        <p:par>
                          <p:cTn id="45" fill="hold">
                            <p:stCondLst>
                              <p:cond delay="15500"/>
                            </p:stCondLst>
                            <p:childTnLst>
                              <p:par>
                                <p:cTn id="46" presetID="17" presetClass="entr" presetSubtype="10" fill="hold" nodeType="afterEffect">
                                  <p:stCondLst>
                                    <p:cond delay="500"/>
                                  </p:stCondLst>
                                  <p:childTnLst>
                                    <p:set>
                                      <p:cBhvr>
                                        <p:cTn id="47" dur="1" fill="hold">
                                          <p:stCondLst>
                                            <p:cond delay="0"/>
                                          </p:stCondLst>
                                        </p:cTn>
                                        <p:tgtEl>
                                          <p:spTgt spid="9"/>
                                        </p:tgtEl>
                                        <p:attrNameLst>
                                          <p:attrName>style.visibility</p:attrName>
                                        </p:attrNameLst>
                                      </p:cBhvr>
                                      <p:to>
                                        <p:strVal val="visible"/>
                                      </p:to>
                                    </p:set>
                                    <p:anim calcmode="lin" valueType="num">
                                      <p:cBhvr>
                                        <p:cTn id="48" dur="2000" fill="hold"/>
                                        <p:tgtEl>
                                          <p:spTgt spid="9"/>
                                        </p:tgtEl>
                                        <p:attrNameLst>
                                          <p:attrName>ppt_w</p:attrName>
                                        </p:attrNameLst>
                                      </p:cBhvr>
                                      <p:tavLst>
                                        <p:tav tm="0">
                                          <p:val>
                                            <p:fltVal val="0"/>
                                          </p:val>
                                        </p:tav>
                                        <p:tav tm="100000">
                                          <p:val>
                                            <p:strVal val="#ppt_w"/>
                                          </p:val>
                                        </p:tav>
                                      </p:tavLst>
                                    </p:anim>
                                    <p:anim calcmode="lin" valueType="num">
                                      <p:cBhvr>
                                        <p:cTn id="49" dur="2000" fill="hold"/>
                                        <p:tgtEl>
                                          <p:spTgt spid="9"/>
                                        </p:tgtEl>
                                        <p:attrNameLst>
                                          <p:attrName>ppt_h</p:attrName>
                                        </p:attrNameLst>
                                      </p:cBhvr>
                                      <p:tavLst>
                                        <p:tav tm="0">
                                          <p:val>
                                            <p:strVal val="#ppt_h"/>
                                          </p:val>
                                        </p:tav>
                                        <p:tav tm="100000">
                                          <p:val>
                                            <p:strVal val="#ppt_h"/>
                                          </p:val>
                                        </p:tav>
                                      </p:tavLst>
                                    </p:anim>
                                  </p:childTnLst>
                                </p:cTn>
                              </p:par>
                            </p:childTnLst>
                          </p:cTn>
                        </p:par>
                        <p:par>
                          <p:cTn id="50" fill="hold">
                            <p:stCondLst>
                              <p:cond delay="18000"/>
                            </p:stCondLst>
                            <p:childTnLst>
                              <p:par>
                                <p:cTn id="51" presetID="23" presetClass="entr" presetSubtype="16" fill="hold" nodeType="afterEffect">
                                  <p:stCondLst>
                                    <p:cond delay="500"/>
                                  </p:stCondLst>
                                  <p:childTnLst>
                                    <p:set>
                                      <p:cBhvr>
                                        <p:cTn id="52" dur="1" fill="hold">
                                          <p:stCondLst>
                                            <p:cond delay="0"/>
                                          </p:stCondLst>
                                        </p:cTn>
                                        <p:tgtEl>
                                          <p:spTgt spid="10"/>
                                        </p:tgtEl>
                                        <p:attrNameLst>
                                          <p:attrName>style.visibility</p:attrName>
                                        </p:attrNameLst>
                                      </p:cBhvr>
                                      <p:to>
                                        <p:strVal val="visible"/>
                                      </p:to>
                                    </p:set>
                                    <p:anim calcmode="lin" valueType="num">
                                      <p:cBhvr>
                                        <p:cTn id="53" dur="2000" fill="hold"/>
                                        <p:tgtEl>
                                          <p:spTgt spid="10"/>
                                        </p:tgtEl>
                                        <p:attrNameLst>
                                          <p:attrName>ppt_w</p:attrName>
                                        </p:attrNameLst>
                                      </p:cBhvr>
                                      <p:tavLst>
                                        <p:tav tm="0">
                                          <p:val>
                                            <p:fltVal val="0"/>
                                          </p:val>
                                        </p:tav>
                                        <p:tav tm="100000">
                                          <p:val>
                                            <p:strVal val="#ppt_w"/>
                                          </p:val>
                                        </p:tav>
                                      </p:tavLst>
                                    </p:anim>
                                    <p:anim calcmode="lin" valueType="num">
                                      <p:cBhvr>
                                        <p:cTn id="54"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294864484"/>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2480</Words>
  <Application>Microsoft Office PowerPoint</Application>
  <PresentationFormat>Presentación en pantalla (16:10)</PresentationFormat>
  <Paragraphs>87</Paragraphs>
  <Slides>57</Slides>
  <Notes>3</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57</vt:i4>
      </vt:variant>
    </vt:vector>
  </HeadingPairs>
  <TitlesOfParts>
    <vt:vector size="66" baseType="lpstr">
      <vt:lpstr>Arial</vt:lpstr>
      <vt:lpstr>Arial Black</vt:lpstr>
      <vt:lpstr>Calibri</vt:lpstr>
      <vt:lpstr>Georgia</vt:lpstr>
      <vt:lpstr>High Tower Text</vt:lpstr>
      <vt:lpstr>Kristen ITC</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2024-11-01T13:41:52Z</dcterms:modified>
</cp:coreProperties>
</file>