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99" r:id="rId3"/>
    <p:sldId id="402" r:id="rId4"/>
    <p:sldId id="331" r:id="rId5"/>
    <p:sldId id="395" r:id="rId6"/>
    <p:sldId id="332" r:id="rId7"/>
    <p:sldId id="334" r:id="rId8"/>
    <p:sldId id="330" r:id="rId9"/>
    <p:sldId id="335" r:id="rId10"/>
    <p:sldId id="337" r:id="rId11"/>
    <p:sldId id="339" r:id="rId12"/>
    <p:sldId id="340" r:id="rId13"/>
    <p:sldId id="344" r:id="rId14"/>
    <p:sldId id="345" r:id="rId15"/>
    <p:sldId id="346" r:id="rId16"/>
    <p:sldId id="349" r:id="rId17"/>
    <p:sldId id="350" r:id="rId18"/>
    <p:sldId id="360" r:id="rId19"/>
    <p:sldId id="365" r:id="rId20"/>
    <p:sldId id="361" r:id="rId21"/>
    <p:sldId id="362" r:id="rId22"/>
    <p:sldId id="366" r:id="rId23"/>
    <p:sldId id="367" r:id="rId24"/>
    <p:sldId id="370" r:id="rId25"/>
    <p:sldId id="374" r:id="rId26"/>
    <p:sldId id="372" r:id="rId27"/>
    <p:sldId id="371" r:id="rId28"/>
    <p:sldId id="377" r:id="rId29"/>
    <p:sldId id="373" r:id="rId30"/>
    <p:sldId id="378" r:id="rId31"/>
    <p:sldId id="379" r:id="rId32"/>
    <p:sldId id="381" r:id="rId33"/>
    <p:sldId id="382" r:id="rId34"/>
    <p:sldId id="383" r:id="rId35"/>
    <p:sldId id="384" r:id="rId36"/>
    <p:sldId id="385" r:id="rId37"/>
    <p:sldId id="386" r:id="rId38"/>
    <p:sldId id="388" r:id="rId39"/>
    <p:sldId id="389" r:id="rId40"/>
    <p:sldId id="390" r:id="rId41"/>
    <p:sldId id="391" r:id="rId42"/>
    <p:sldId id="394" r:id="rId43"/>
    <p:sldId id="396" r:id="rId44"/>
    <p:sldId id="397" r:id="rId45"/>
    <p:sldId id="356" r:id="rId46"/>
    <p:sldId id="354" r:id="rId47"/>
    <p:sldId id="355" r:id="rId48"/>
    <p:sldId id="401" r:id="rId49"/>
    <p:sldId id="398" r:id="rId50"/>
    <p:sldId id="403" r:id="rId51"/>
    <p:sldId id="400" r:id="rId52"/>
    <p:sldId id="404" r:id="rId5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Fgi4X3S0I0w+lTw4nCPbA==" hashData="24SOq57BTn9V3WXub+4w4pum7E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11" autoAdjust="0"/>
    <p:restoredTop sz="94660"/>
  </p:normalViewPr>
  <p:slideViewPr>
    <p:cSldViewPr>
      <p:cViewPr>
        <p:scale>
          <a:sx n="60" d="100"/>
          <a:sy n="60" d="100"/>
        </p:scale>
        <p:origin x="619"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55F5EE96-731E-42E5-8DB8-25E08A6C2F0F}" type="datetimeFigureOut">
              <a:rPr lang="es-ES"/>
              <a:pPr/>
              <a:t>23/11/2023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9A2ED83-27FB-499D-9A05-CAFEE06AF9EA}"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22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2228" name="3 Marcador de número de diapositiva"/>
          <p:cNvSpPr>
            <a:spLocks noGrp="1"/>
          </p:cNvSpPr>
          <p:nvPr>
            <p:ph type="sldNum" sz="quarter" idx="5"/>
          </p:nvPr>
        </p:nvSpPr>
        <p:spPr bwMode="auto">
          <a:noFill/>
          <a:ln>
            <a:miter lim="800000"/>
            <a:headEnd/>
            <a:tailEnd/>
          </a:ln>
        </p:spPr>
        <p:txBody>
          <a:bodyPr/>
          <a:lstStyle/>
          <a:p>
            <a:fld id="{AF4BEEEA-DA0C-48BC-A886-7A19565F1398}" type="slidenum">
              <a:rPr lang="es-ES"/>
              <a:pPr/>
              <a:t>31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32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3252" name="3 Marcador de número de diapositiva"/>
          <p:cNvSpPr>
            <a:spLocks noGrp="1"/>
          </p:cNvSpPr>
          <p:nvPr>
            <p:ph type="sldNum" sz="quarter" idx="5"/>
          </p:nvPr>
        </p:nvSpPr>
        <p:spPr bwMode="auto">
          <a:noFill/>
          <a:ln>
            <a:miter lim="800000"/>
            <a:headEnd/>
            <a:tailEnd/>
          </a:ln>
        </p:spPr>
        <p:txBody>
          <a:bodyPr/>
          <a:lstStyle/>
          <a:p>
            <a:fld id="{AB8113A3-FA94-4965-96EB-93D46C6ECA90}" type="slidenum">
              <a:rPr lang="es-ES"/>
              <a:pPr/>
              <a:t>35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DE099038-DC68-496B-8060-5D6DD455F2ED}" type="datetimeFigureOut">
              <a:rPr lang="es-ES"/>
              <a:pPr/>
              <a:t>23/11/2023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DB0B965-1446-41C2-87F0-7170FB614F67}"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E2A4950-B60F-4BB3-83A8-BB0690E3D9F8}" type="datetimeFigureOut">
              <a:rPr lang="es-ES"/>
              <a:pPr/>
              <a:t>23/11/2023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BD4D55C-B183-4DB8-AA7D-C31C520CCEE2}"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49B91180-5699-4BC8-91AC-B43306090C74}" type="datetimeFigureOut">
              <a:rPr lang="es-ES"/>
              <a:pPr/>
              <a:t>23/11/2023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56359E3-5442-4660-94A5-70645A54F63D}"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DFBF1F2-232B-4B44-A1E0-5BDAFA6D8532}" type="datetimeFigureOut">
              <a:rPr lang="es-ES"/>
              <a:pPr/>
              <a:t>23/11/2023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D7FA278-0130-4F6D-A355-93EDB0D29245}"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BF66392C-B5FA-484F-9DA9-7EE065A5F29F}" type="datetimeFigureOut">
              <a:rPr lang="es-ES"/>
              <a:pPr/>
              <a:t>23/11/2023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C4B7541B-E907-495D-ABC8-78532499D438}"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6947E15-C0B6-4E02-915F-FC269A92DAFE}" type="datetimeFigureOut">
              <a:rPr lang="es-ES"/>
              <a:pPr/>
              <a:t>23/11/2023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CC866568-03B6-48B4-929A-6332A8D34209}"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5E7404B-BA96-47AE-A92B-DFD2348C0ED0}" type="datetimeFigureOut">
              <a:rPr lang="es-ES"/>
              <a:pPr/>
              <a:t>23/11/2023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68BD35AD-8A1A-40FC-9F6E-322CE2321962}"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39EDBDE2-7B05-4082-92BE-B3FE94B9233F}" type="datetimeFigureOut">
              <a:rPr lang="es-ES"/>
              <a:pPr/>
              <a:t>23/11/2023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C4AA107-6C7A-4742-B257-C2300A3004F6}"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3D664054-575F-4983-82C3-F428CE19191F}" type="datetimeFigureOut">
              <a:rPr lang="es-ES"/>
              <a:pPr/>
              <a:t>23/11/2023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C6A05F6-D6E1-44C5-8511-5F5FC53D945A}"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A9C8F42-6B49-4C8C-A052-5A824FFB9E66}" type="datetimeFigureOut">
              <a:rPr lang="es-ES"/>
              <a:pPr/>
              <a:t>23/11/2023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20A06D9-5927-4E13-A3A7-B5F2FE8776A8}"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90500"/>
            <a:ext cx="2057400" cy="40640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90500"/>
            <a:ext cx="6019800" cy="4064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A3838CF-F954-4526-9E8E-5B9E3FF49185}" type="datetimeFigureOut">
              <a:rPr lang="es-ES"/>
              <a:pPr/>
              <a:t>23/11/2023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C209930-23E2-4C84-8DBD-4F70FA30CC84}"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21560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8D6A01D4-BBAB-4B15-9631-7E4B238300DE}" type="datetimeFigureOut">
              <a:rPr lang="es-ES"/>
              <a:pPr/>
              <a:t>23/11/2023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248E0EFC-F6AB-4A12-BCE7-834BD139EAF4}"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26237995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8.jpeg"/><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 Id="rId14" Type="http://schemas.openxmlformats.org/officeDocument/2006/relationships/image" Target="../media/image39.jpeg"/></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755576" y="0"/>
            <a:ext cx="7345363" cy="1079500"/>
          </a:xfrm>
          <a:prstGeom prst="rect">
            <a:avLst/>
          </a:prstGeom>
        </p:spPr>
        <p:txBody>
          <a:bodyPr wrap="none" fromWordArt="1">
            <a:prstTxWarp prst="textTriangle">
              <a:avLst>
                <a:gd name="adj" fmla="val 32835"/>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Belén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Napolitano del Palacio Real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de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755576" y="1201316"/>
            <a:ext cx="7560840" cy="79208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de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mi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propiedad y alguna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611560" y="2375321"/>
            <a:ext cx="8064500"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16390" name="WordArt 6"/>
          <p:cNvSpPr>
            <a:spLocks noChangeArrowheads="1" noChangeShapeType="1" noTextEdit="1"/>
          </p:cNvSpPr>
          <p:nvPr/>
        </p:nvSpPr>
        <p:spPr bwMode="auto">
          <a:xfrm>
            <a:off x="1547664" y="3390828"/>
            <a:ext cx="5904656" cy="79154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483768" y="4507861"/>
            <a:ext cx="3960440" cy="69535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t>
            </a:r>
            <a:r>
              <a:rPr lang="es-ES" sz="3200"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smtClean="0">
                <a:ln w="9525">
                  <a:noFill/>
                  <a:round/>
                  <a:headEnd/>
                  <a:tailEnd/>
                </a:ln>
                <a:solidFill>
                  <a:srgbClr val="FFFFFF"/>
                </a:solidFill>
                <a:effectLst>
                  <a:prstShdw prst="shdw17" dist="17961" dir="13500000">
                    <a:srgbClr val="999999"/>
                  </a:prstShdw>
                </a:effectLst>
                <a:latin typeface="High Tower Text"/>
              </a:rPr>
              <a:t>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03648" y="193204"/>
            <a:ext cx="5760640" cy="707886"/>
          </a:xfrm>
          <a:prstGeom prst="rect">
            <a:avLst/>
          </a:prstGeom>
          <a:noFill/>
        </p:spPr>
        <p:txBody>
          <a:bodyPr wrap="none" lIns="91440" tIns="45720" rIns="91440" bIns="45720">
            <a:prstTxWarp prst="textDeflateTop">
              <a:avLst>
                <a:gd name="adj" fmla="val 23089"/>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Un Belén lleno de Historia</a:t>
            </a: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323528" y="1201316"/>
            <a:ext cx="849694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Belén Napolitano o Belén del Príncipe del Palacio Real de Madrid tiene su origen en el conjunto iniciado por Carlos III para su hijo Carlos IV. Fue él quien trajo de Nápoles las 600 piezas que lo componían. De aquellas figuras originales Patrimonio Nacional conserva en torno a 80.</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23528" y="3217540"/>
            <a:ext cx="8496944"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2001, Patrimonio Nacional decidió completar el belén histórico y compró figuras elaboradas en los talleres napolitanos tradicionales. Además, el departamento de Restauración elabora cada temporada nuevos elementos, figuras y arquitecturas con las que se va ampliando paulatinamente el conjunto.</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250" advTm="59000">
        <p14:vortex dir="r"/>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69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ombinar"/>
          <p:cNvSpPr/>
          <p:nvPr/>
        </p:nvSpPr>
        <p:spPr>
          <a:xfrm rot="16200000">
            <a:off x="-571502" y="571498"/>
            <a:ext cx="5715004" cy="4572000"/>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5400000">
            <a:off x="4000501" y="571501"/>
            <a:ext cx="5714997" cy="4572000"/>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mbinar"/>
          <p:cNvSpPr/>
          <p:nvPr/>
        </p:nvSpPr>
        <p:spPr>
          <a:xfrm rot="16200000">
            <a:off x="-591183" y="1000409"/>
            <a:ext cx="4968554" cy="3786188"/>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rot="5400000">
            <a:off x="4658902" y="964692"/>
            <a:ext cx="5112569" cy="3857625"/>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rot="16200000">
            <a:off x="-588616" y="1357884"/>
            <a:ext cx="4320481" cy="3143250"/>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rot="5400000">
            <a:off x="5340696" y="1286445"/>
            <a:ext cx="4320480" cy="3286125"/>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rot="16200000">
            <a:off x="-657486" y="1786794"/>
            <a:ext cx="3672409" cy="2357438"/>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rot="5400000">
            <a:off x="6021921" y="1679640"/>
            <a:ext cx="3672407" cy="2571750"/>
          </a:xfrm>
          <a:prstGeom prst="flowChartMerge">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67544"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4" name="13 CuadroTexto"/>
          <p:cNvSpPr txBox="1"/>
          <p:nvPr/>
        </p:nvSpPr>
        <p:spPr>
          <a:xfrm>
            <a:off x="32352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montaje de este año incorpora unas doscientas figuras, tiene forma de “U” y homenajea a Juan Sebastián Elcano en el quinto centenario de la primera vuelta al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wipe/>
        <p:sndAc>
          <p:stSnd loop="1">
            <p:snd r:embed="rId2" name="Variadas.wav"/>
          </p:stSnd>
        </p:sndAc>
      </p:transition>
    </mc:Choice>
    <mc:Fallback xmlns="">
      <p:transition spd="slow" advTm="30000">
        <p:wip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8"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in)">
                                      <p:cBhvr>
                                        <p:cTn id="39" dur="3000"/>
                                        <p:tgtEl>
                                          <p:spTgt spid="5"/>
                                        </p:tgtEl>
                                      </p:cBhvr>
                                    </p:animEffect>
                                  </p:childTnLst>
                                </p:cTn>
                              </p:par>
                              <p:par>
                                <p:cTn id="40" presetID="8"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in)">
                                      <p:cBhvr>
                                        <p:cTn id="42" dur="3000"/>
                                        <p:tgtEl>
                                          <p:spTgt spid="6"/>
                                        </p:tgtEl>
                                      </p:cBhvr>
                                    </p:animEffect>
                                  </p:childTnLst>
                                </p:cTn>
                              </p:par>
                              <p:par>
                                <p:cTn id="43" presetID="8"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in)">
                                      <p:cBhvr>
                                        <p:cTn id="45" dur="3000"/>
                                        <p:tgtEl>
                                          <p:spTgt spid="7"/>
                                        </p:tgtEl>
                                      </p:cBhvr>
                                    </p:animEffect>
                                  </p:childTnLst>
                                </p:cTn>
                              </p:par>
                              <p:par>
                                <p:cTn id="46" presetID="8"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in)">
                                      <p:cBhvr>
                                        <p:cTn id="48" dur="3000"/>
                                        <p:tgtEl>
                                          <p:spTgt spid="8"/>
                                        </p:tgtEl>
                                      </p:cBhvr>
                                    </p:animEffect>
                                  </p:childTnLst>
                                </p:cTn>
                              </p:par>
                              <p:par>
                                <p:cTn id="49" presetID="8"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diamond(in)">
                                      <p:cBhvr>
                                        <p:cTn id="51" dur="3000"/>
                                        <p:tgtEl>
                                          <p:spTgt spid="9"/>
                                        </p:tgtEl>
                                      </p:cBhvr>
                                    </p:animEffect>
                                  </p:childTnLst>
                                </p:cTn>
                              </p:par>
                              <p:par>
                                <p:cTn id="52" presetID="8"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diamond(in)">
                                      <p:cBhvr>
                                        <p:cTn id="54" dur="3000"/>
                                        <p:tgtEl>
                                          <p:spTgt spid="10"/>
                                        </p:tgtEl>
                                      </p:cBhvr>
                                    </p:animEffect>
                                  </p:childTnLst>
                                </p:cTn>
                              </p:par>
                              <p:par>
                                <p:cTn id="55" presetID="8" presetClass="entr" presetSubtype="1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amond(in)">
                                      <p:cBhvr>
                                        <p:cTn id="57" dur="3000"/>
                                        <p:tgtEl>
                                          <p:spTgt spid="11"/>
                                        </p:tgtEl>
                                      </p:cBhvr>
                                    </p:animEffect>
                                  </p:childTnLst>
                                </p:cTn>
                              </p:par>
                              <p:par>
                                <p:cTn id="58" presetID="8"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diamond(in)">
                                      <p:cBhvr>
                                        <p:cTn id="60" dur="3000"/>
                                        <p:tgtEl>
                                          <p:spTgt spid="12"/>
                                        </p:tgtEl>
                                      </p:cBhvr>
                                    </p:animEffect>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1+ppt_w/2"/>
                                          </p:val>
                                        </p:tav>
                                      </p:tavLst>
                                    </p:anim>
                                    <p:anim calcmode="lin" valueType="num">
                                      <p:cBhvr additive="base">
                                        <p:cTn id="76" dur="3000"/>
                                        <p:tgtEl>
                                          <p:spTgt spid="11"/>
                                        </p:tgtEl>
                                        <p:attrNameLst>
                                          <p:attrName>ppt_y</p:attrName>
                                        </p:attrNameLst>
                                      </p:cBhvr>
                                      <p:tavLst>
                                        <p:tav tm="0">
                                          <p:val>
                                            <p:strVal val="ppt_y"/>
                                          </p:val>
                                        </p:tav>
                                        <p:tav tm="100000">
                                          <p:val>
                                            <p:strVal val="ppt_y"/>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0-ppt_w/2"/>
                                          </p:val>
                                        </p:tav>
                                      </p:tavLst>
                                    </p:anim>
                                    <p:anim calcmode="lin" valueType="num">
                                      <p:cBhvr additive="base">
                                        <p:cTn id="84" dur="3000"/>
                                        <p:tgtEl>
                                          <p:spTgt spid="8"/>
                                        </p:tgtEl>
                                        <p:attrNameLst>
                                          <p:attrName>ppt_y</p:attrName>
                                        </p:attrNameLst>
                                      </p:cBhvr>
                                      <p:tavLst>
                                        <p:tav tm="0">
                                          <p:val>
                                            <p:strVal val="ppt_y"/>
                                          </p:val>
                                        </p:tav>
                                        <p:tav tm="100000">
                                          <p:val>
                                            <p:strVal val="ppt_y"/>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ppt_y"/>
                                          </p:val>
                                        </p:tav>
                                      </p:tavLst>
                                    </p:anim>
                                    <p:set>
                                      <p:cBhvr>
                                        <p:cTn id="93" dur="1" fill="hold">
                                          <p:stCondLst>
                                            <p:cond delay="2999"/>
                                          </p:stCondLst>
                                        </p:cTn>
                                        <p:tgtEl>
                                          <p:spTgt spid="12"/>
                                        </p:tgtEl>
                                        <p:attrNameLst>
                                          <p:attrName>style.visibility</p:attrName>
                                        </p:attrNameLst>
                                      </p:cBhvr>
                                      <p:to>
                                        <p:strVal val="hidden"/>
                                      </p:to>
                                    </p:set>
                                  </p:childTnLst>
                                </p:cTn>
                              </p:par>
                              <p:par>
                                <p:cTn id="94" presetID="8" presetClass="exit" presetSubtype="32" fill="hold" nodeType="withEffect">
                                  <p:stCondLst>
                                    <p:cond delay="0"/>
                                  </p:stCondLst>
                                  <p:childTnLst>
                                    <p:animEffect transition="out" filter="diamond(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8" presetClass="exit" presetSubtype="32" fill="hold" nodeType="withEffect">
                                  <p:stCondLst>
                                    <p:cond delay="0"/>
                                  </p:stCondLst>
                                  <p:childTnLst>
                                    <p:animEffect transition="out" filter="diamond(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8" presetClass="exit" presetSubtype="32" fill="hold" nodeType="withEffect">
                                  <p:stCondLst>
                                    <p:cond delay="0"/>
                                  </p:stCondLst>
                                  <p:childTnLst>
                                    <p:animEffect transition="out" filter="diamond(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8" presetClass="exit" presetSubtype="32" fill="hold" nodeType="withEffect">
                                  <p:stCondLst>
                                    <p:cond delay="0"/>
                                  </p:stCondLst>
                                  <p:childTnLst>
                                    <p:animEffect transition="out" filter="diamond(out)">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8" presetClass="exit" presetSubtype="32" fill="hold" nodeType="withEffect">
                                  <p:stCondLst>
                                    <p:cond delay="0"/>
                                  </p:stCondLst>
                                  <p:childTnLst>
                                    <p:animEffect transition="out" filter="diamond(out)">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8" presetClass="exit" presetSubtype="32" fill="hold" nodeType="withEffect">
                                  <p:stCondLst>
                                    <p:cond delay="0"/>
                                  </p:stCondLst>
                                  <p:childTnLst>
                                    <p:animEffect transition="out" filter="diamond(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8" presetClass="exit" presetSubtype="32" fill="hold" nodeType="withEffect">
                                  <p:stCondLst>
                                    <p:cond delay="0"/>
                                  </p:stCondLst>
                                  <p:childTnLst>
                                    <p:animEffect transition="out" filter="diamond(out)">
                                      <p:cBhvr>
                                        <p:cTn id="113" dur="3000"/>
                                        <p:tgtEl>
                                          <p:spTgt spid="11"/>
                                        </p:tgtEl>
                                      </p:cBhvr>
                                    </p:animEffect>
                                    <p:set>
                                      <p:cBhvr>
                                        <p:cTn id="114" dur="1" fill="hold">
                                          <p:stCondLst>
                                            <p:cond delay="2999"/>
                                          </p:stCondLst>
                                        </p:cTn>
                                        <p:tgtEl>
                                          <p:spTgt spid="11"/>
                                        </p:tgtEl>
                                        <p:attrNameLst>
                                          <p:attrName>style.visibility</p:attrName>
                                        </p:attrNameLst>
                                      </p:cBhvr>
                                      <p:to>
                                        <p:strVal val="hidden"/>
                                      </p:to>
                                    </p:set>
                                  </p:childTnLst>
                                </p:cTn>
                              </p:par>
                              <p:par>
                                <p:cTn id="115" presetID="8" presetClass="exit" presetSubtype="32" fill="hold" nodeType="withEffect">
                                  <p:stCondLst>
                                    <p:cond delay="0"/>
                                  </p:stCondLst>
                                  <p:childTnLst>
                                    <p:animEffect transition="out" filter="diamond(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16" presetClass="entr" presetSubtype="37"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Vertical)">
                                      <p:cBhvr>
                                        <p:cTn id="124" dur="3000"/>
                                        <p:tgtEl>
                                          <p:spTgt spid="4"/>
                                        </p:tgtEl>
                                      </p:cBhvr>
                                    </p:animEffect>
                                  </p:childTnLst>
                                </p:cTn>
                              </p:par>
                            </p:childTnLst>
                          </p:cTn>
                        </p:par>
                        <p:par>
                          <p:cTn id="125" fill="hold">
                            <p:stCondLst>
                              <p:cond delay="6000"/>
                            </p:stCondLst>
                            <p:childTnLst>
                              <p:par>
                                <p:cTn id="126" presetID="23" presetClass="entr" presetSubtype="16" fill="hold" grpId="0" nodeType="afterEffect">
                                  <p:stCondLst>
                                    <p:cond delay="500"/>
                                  </p:stCondLst>
                                  <p:childTnLst>
                                    <p:set>
                                      <p:cBhvr>
                                        <p:cTn id="127" dur="1" fill="hold">
                                          <p:stCondLst>
                                            <p:cond delay="0"/>
                                          </p:stCondLst>
                                        </p:cTn>
                                        <p:tgtEl>
                                          <p:spTgt spid="13"/>
                                        </p:tgtEl>
                                        <p:attrNameLst>
                                          <p:attrName>style.visibility</p:attrName>
                                        </p:attrNameLst>
                                      </p:cBhvr>
                                      <p:to>
                                        <p:strVal val="visible"/>
                                      </p:to>
                                    </p:set>
                                    <p:anim calcmode="lin" valueType="num">
                                      <p:cBhvr>
                                        <p:cTn id="128" dur="2000" fill="hold"/>
                                        <p:tgtEl>
                                          <p:spTgt spid="13"/>
                                        </p:tgtEl>
                                        <p:attrNameLst>
                                          <p:attrName>ppt_w</p:attrName>
                                        </p:attrNameLst>
                                      </p:cBhvr>
                                      <p:tavLst>
                                        <p:tav tm="0">
                                          <p:val>
                                            <p:fltVal val="0"/>
                                          </p:val>
                                        </p:tav>
                                        <p:tav tm="100000">
                                          <p:val>
                                            <p:strVal val="#ppt_w"/>
                                          </p:val>
                                        </p:tav>
                                      </p:tavLst>
                                    </p:anim>
                                    <p:anim calcmode="lin" valueType="num">
                                      <p:cBhvr>
                                        <p:cTn id="129" dur="2000" fill="hold"/>
                                        <p:tgtEl>
                                          <p:spTgt spid="13"/>
                                        </p:tgtEl>
                                        <p:attrNameLst>
                                          <p:attrName>ppt_h</p:attrName>
                                        </p:attrNameLst>
                                      </p:cBhvr>
                                      <p:tavLst>
                                        <p:tav tm="0">
                                          <p:val>
                                            <p:fltVal val="0"/>
                                          </p:val>
                                        </p:tav>
                                        <p:tav tm="100000">
                                          <p:val>
                                            <p:strVal val="#ppt_h"/>
                                          </p:val>
                                        </p:tav>
                                      </p:tavLst>
                                    </p:anim>
                                  </p:childTnLst>
                                </p:cTn>
                              </p:par>
                            </p:childTnLst>
                          </p:cTn>
                        </p:par>
                        <p:par>
                          <p:cTn id="130" fill="hold">
                            <p:stCondLst>
                              <p:cond delay="8500"/>
                            </p:stCondLst>
                            <p:childTnLst>
                              <p:par>
                                <p:cTn id="131" presetID="10" presetClass="exit" presetSubtype="0" fill="hold" grpId="1" nodeType="afterEffect">
                                  <p:stCondLst>
                                    <p:cond delay="2000"/>
                                  </p:stCondLst>
                                  <p:childTnLst>
                                    <p:animEffect transition="out" filter="fade">
                                      <p:cBhvr>
                                        <p:cTn id="132" dur="2000"/>
                                        <p:tgtEl>
                                          <p:spTgt spid="13"/>
                                        </p:tgtEl>
                                      </p:cBhvr>
                                    </p:animEffect>
                                    <p:set>
                                      <p:cBhvr>
                                        <p:cTn id="133" dur="1" fill="hold">
                                          <p:stCondLst>
                                            <p:cond delay="1999"/>
                                          </p:stCondLst>
                                        </p:cTn>
                                        <p:tgtEl>
                                          <p:spTgt spid="13"/>
                                        </p:tgtEl>
                                        <p:attrNameLst>
                                          <p:attrName>style.visibility</p:attrName>
                                        </p:attrNameLst>
                                      </p:cBhvr>
                                      <p:to>
                                        <p:strVal val="hidden"/>
                                      </p:to>
                                    </p:set>
                                  </p:childTnLst>
                                </p:cTn>
                              </p:par>
                              <p:par>
                                <p:cTn id="134" presetID="40" presetClass="entr" presetSubtype="0" fill="hold" grpId="0" nodeType="withEffect">
                                  <p:stCondLst>
                                    <p:cond delay="2000"/>
                                  </p:stCondLst>
                                  <p:iterate type="lt">
                                    <p:tmPct val="10000"/>
                                  </p:iterate>
                                  <p:childTnLst>
                                    <p:set>
                                      <p:cBhvr>
                                        <p:cTn id="135" dur="1" fill="hold">
                                          <p:stCondLst>
                                            <p:cond delay="0"/>
                                          </p:stCondLst>
                                        </p:cTn>
                                        <p:tgtEl>
                                          <p:spTgt spid="14"/>
                                        </p:tgtEl>
                                        <p:attrNameLst>
                                          <p:attrName>style.visibility</p:attrName>
                                        </p:attrNameLst>
                                      </p:cBhvr>
                                      <p:to>
                                        <p:strVal val="visible"/>
                                      </p:to>
                                    </p:set>
                                    <p:animEffect transition="in" filter="fade">
                                      <p:cBhvr>
                                        <p:cTn id="136" dur="1000"/>
                                        <p:tgtEl>
                                          <p:spTgt spid="14"/>
                                        </p:tgtEl>
                                      </p:cBhvr>
                                    </p:animEffect>
                                    <p:anim calcmode="lin" valueType="num">
                                      <p:cBhvr>
                                        <p:cTn id="137" dur="1000" fill="hold"/>
                                        <p:tgtEl>
                                          <p:spTgt spid="14"/>
                                        </p:tgtEl>
                                        <p:attrNameLst>
                                          <p:attrName>ppt_x</p:attrName>
                                        </p:attrNameLst>
                                      </p:cBhvr>
                                      <p:tavLst>
                                        <p:tav tm="0">
                                          <p:val>
                                            <p:strVal val="#ppt_x-.1"/>
                                          </p:val>
                                        </p:tav>
                                        <p:tav tm="100000">
                                          <p:val>
                                            <p:strVal val="#ppt_x"/>
                                          </p:val>
                                        </p:tav>
                                      </p:tavLst>
                                    </p:anim>
                                    <p:anim calcmode="lin" valueType="num">
                                      <p:cBhvr>
                                        <p:cTn id="1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6).jpg"/>
          <p:cNvPicPr>
            <a:picLocks noChangeAspect="1"/>
          </p:cNvPicPr>
          <p:nvPr/>
        </p:nvPicPr>
        <p:blipFill>
          <a:blip r:embed="rId2" cstate="print"/>
          <a:stretch>
            <a:fillRect/>
          </a:stretch>
        </p:blipFill>
        <p:spPr bwMode="auto">
          <a:xfrm>
            <a:off x="8908" y="11113"/>
            <a:ext cx="9126184"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6).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 mayor novedad este año es el guiño a la próxima apertura de la Galería de las Colecciones Reales en verano del 2023. El Belén incluye un edificio que se llama “Galería”, donde se puede ver varias de las obras que allí se expondrán, como por ejemplo “El caballo blanco” de Velázquez.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p:transition>
    </mc:Choice>
    <mc:Fallback xmlns="">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91758755_47098cdd28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10" name="9 Imagen" descr="4191758755_47098cdd28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715000"/>
          </a:xfrm>
          <a:prstGeom prst="rect">
            <a:avLst/>
          </a:prstGeom>
          <a:solidFill>
            <a:schemeClr val="accent1">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entorno aparecen trabajadores en pleno traslado de piezas, entre ellas “La Santa Liga” de El Greco y la silla de manos que decoró </a:t>
            </a:r>
            <a:r>
              <a:rPr lang="es-ES" i="1" dirty="0" err="1" smtClean="0">
                <a:effectLst>
                  <a:glow rad="101600">
                    <a:srgbClr val="C00000">
                      <a:alpha val="60000"/>
                    </a:srgbClr>
                  </a:glow>
                  <a:outerShdw blurRad="38100" dist="38100" dir="2700000" algn="tl">
                    <a:srgbClr val="000000">
                      <a:alpha val="43137"/>
                    </a:srgbClr>
                  </a:outerShdw>
                </a:effectLst>
              </a:rPr>
              <a:t>Corrado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Giaquinto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blinds dir="vert"/>
      </p:transition>
    </mc:Choice>
    <mc:Fallback xmlns="">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jpg"/>
          <p:cNvPicPr>
            <a:picLocks noChangeAspect="1"/>
          </p:cNvPicPr>
          <p:nvPr/>
        </p:nvPicPr>
        <p:blipFill>
          <a:blip r:embed="rId2" cstate="print"/>
          <a:stretch>
            <a:fillRect/>
          </a:stretch>
        </p:blipFill>
        <p:spPr bwMode="auto">
          <a:xfrm>
            <a:off x="7637" y="12700"/>
            <a:ext cx="9128726" cy="6159562"/>
          </a:xfrm>
          <a:prstGeom prst="rect">
            <a:avLst/>
          </a:prstGeom>
          <a:noFill/>
          <a:ln w="9525">
            <a:noFill/>
            <a:miter lim="800000"/>
            <a:headEnd/>
            <a:tailEnd/>
          </a:ln>
        </p:spPr>
      </p:pic>
      <p:pic>
        <p:nvPicPr>
          <p:cNvPr id="35" name="34 Imagen" descr="0.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pic>
        <p:nvPicPr>
          <p:cNvPr id="36" name="35 Imagen" descr="0.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Belén Napolitano del Palacio Real tiene su origen en el iniciado por Carlos III para su hijo, el Príncipe de Asturias y futuro rey Carlos IV, en el siglo XVIII. De aquel primer montaje aún se conservan en torno a 80 piezas.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6"/>
                                        </p:tgtEl>
                                        <p:attrNameLst>
                                          <p:attrName>ppt_w</p:attrName>
                                        </p:attrNameLst>
                                      </p:cBhvr>
                                      <p:tavLst>
                                        <p:tav tm="0">
                                          <p:val>
                                            <p:strVal val="ppt_w"/>
                                          </p:val>
                                        </p:tav>
                                        <p:tav tm="100000">
                                          <p:val>
                                            <p:strVal val="4/3*ppt_w"/>
                                          </p:val>
                                        </p:tav>
                                      </p:tavLst>
                                    </p:anim>
                                    <p:anim calcmode="lin" valueType="num">
                                      <p:cBhvr>
                                        <p:cTn id="7" dur="4000"/>
                                        <p:tgtEl>
                                          <p:spTgt spid="36"/>
                                        </p:tgtEl>
                                        <p:attrNameLst>
                                          <p:attrName>ppt_h</p:attrName>
                                        </p:attrNameLst>
                                      </p:cBhvr>
                                      <p:tavLst>
                                        <p:tav tm="0">
                                          <p:val>
                                            <p:strVal val="ppt_h"/>
                                          </p:val>
                                        </p:tav>
                                        <p:tav tm="100000">
                                          <p:val>
                                            <p:strVal val="4/3*ppt_h"/>
                                          </p:val>
                                        </p:tav>
                                      </p:tavLst>
                                    </p:anim>
                                    <p:set>
                                      <p:cBhvr>
                                        <p:cTn id="8" dur="1" fill="hold">
                                          <p:stCondLst>
                                            <p:cond delay="3999"/>
                                          </p:stCondLst>
                                        </p:cTn>
                                        <p:tgtEl>
                                          <p:spTgt spid="3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36"/>
                                        </p:tgtEl>
                                      </p:cBhvr>
                                    </p:animEffect>
                                    <p:set>
                                      <p:cBhvr>
                                        <p:cTn id="11" dur="1" fill="hold">
                                          <p:stCondLst>
                                            <p:cond delay="3999"/>
                                          </p:stCondLst>
                                        </p:cTn>
                                        <p:tgtEl>
                                          <p:spTgt spid="3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35"/>
                                        </p:tgtEl>
                                        <p:attrNameLst>
                                          <p:attrName>ppt_w</p:attrName>
                                        </p:attrNameLst>
                                      </p:cBhvr>
                                      <p:tavLst>
                                        <p:tav tm="0">
                                          <p:val>
                                            <p:strVal val="ppt_w"/>
                                          </p:val>
                                        </p:tav>
                                        <p:tav tm="100000">
                                          <p:val>
                                            <p:strVal val="4/3*ppt_w"/>
                                          </p:val>
                                        </p:tav>
                                      </p:tavLst>
                                    </p:anim>
                                    <p:anim calcmode="lin" valueType="num">
                                      <p:cBhvr>
                                        <p:cTn id="14" dur="4000"/>
                                        <p:tgtEl>
                                          <p:spTgt spid="35"/>
                                        </p:tgtEl>
                                        <p:attrNameLst>
                                          <p:attrName>ppt_h</p:attrName>
                                        </p:attrNameLst>
                                      </p:cBhvr>
                                      <p:tavLst>
                                        <p:tav tm="0">
                                          <p:val>
                                            <p:strVal val="ppt_h"/>
                                          </p:val>
                                        </p:tav>
                                        <p:tav tm="100000">
                                          <p:val>
                                            <p:strVal val="4/3*ppt_h"/>
                                          </p:val>
                                        </p:tav>
                                      </p:tavLst>
                                    </p:anim>
                                    <p:set>
                                      <p:cBhvr>
                                        <p:cTn id="15" dur="1" fill="hold">
                                          <p:stCondLst>
                                            <p:cond delay="3999"/>
                                          </p:stCondLst>
                                        </p:cTn>
                                        <p:tgtEl>
                                          <p:spTgt spid="3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35"/>
                                        </p:tgtEl>
                                      </p:cBhvr>
                                    </p:animEffect>
                                    <p:set>
                                      <p:cBhvr>
                                        <p:cTn id="18" dur="1" fill="hold">
                                          <p:stCondLst>
                                            <p:cond delay="3999"/>
                                          </p:stCondLst>
                                        </p:cTn>
                                        <p:tgtEl>
                                          <p:spTgt spid="3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843950330_e459fed50b_b.jpg"/>
          <p:cNvPicPr>
            <a:picLocks noChangeAspect="1"/>
          </p:cNvPicPr>
          <p:nvPr/>
        </p:nvPicPr>
        <p:blipFill>
          <a:blip r:embed="rId3" cstate="print"/>
          <a:stretch>
            <a:fillRect/>
          </a:stretch>
        </p:blipFill>
        <p:spPr bwMode="auto">
          <a:xfrm>
            <a:off x="0" y="-310852"/>
            <a:ext cx="9144000" cy="6336704"/>
          </a:xfrm>
          <a:prstGeom prst="rect">
            <a:avLst/>
          </a:prstGeom>
          <a:noFill/>
          <a:ln w="9525">
            <a:noFill/>
            <a:miter lim="800000"/>
            <a:headEnd/>
            <a:tailEnd/>
          </a:ln>
        </p:spPr>
      </p:pic>
      <p:sp>
        <p:nvSpPr>
          <p:cNvPr id="18" name="17 Rectángulo"/>
          <p:cNvSpPr/>
          <p:nvPr/>
        </p:nvSpPr>
        <p:spPr>
          <a:xfrm>
            <a:off x="0" y="0"/>
            <a:ext cx="4572000" cy="2857500"/>
          </a:xfrm>
          <a:prstGeom prst="rect">
            <a:avLst/>
          </a:prstGeom>
          <a:solidFill>
            <a:schemeClr val="tx2">
              <a:lumMod val="2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4572000" y="2857500"/>
            <a:ext cx="4572000" cy="2857500"/>
          </a:xfrm>
          <a:prstGeom prst="rect">
            <a:avLst/>
          </a:prstGeom>
          <a:solidFill>
            <a:schemeClr val="tx2">
              <a:lumMod val="25000"/>
              <a:alpha val="8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0" y="2857500"/>
            <a:ext cx="4572000" cy="2857500"/>
          </a:xfrm>
          <a:prstGeom prst="rect">
            <a:avLst/>
          </a:prstGeom>
          <a:solidFill>
            <a:schemeClr val="tx2">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4572000" y="0"/>
            <a:ext cx="4572000" cy="2857500"/>
          </a:xfrm>
          <a:prstGeom prst="rect">
            <a:avLst/>
          </a:prstGeom>
          <a:solidFill>
            <a:schemeClr val="tx2">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se ha ido ampliando con figuras adquiridas en talleres tradicionales de Nápoles, así como con nuevos elementos que se elaboran cada año en el Departamento de Restauración de la institución.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18"/>
                                        </p:tgtEl>
                                      </p:cBhvr>
                                    </p:animEffect>
                                    <p:set>
                                      <p:cBhvr>
                                        <p:cTn id="7" dur="1" fill="hold">
                                          <p:stCondLst>
                                            <p:cond delay="3999"/>
                                          </p:stCondLst>
                                        </p:cTn>
                                        <p:tgtEl>
                                          <p:spTgt spid="1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9"/>
                                        </p:tgtEl>
                                      </p:cBhvr>
                                    </p:animEffect>
                                    <p:set>
                                      <p:cBhvr>
                                        <p:cTn id="10" dur="1" fill="hold">
                                          <p:stCondLst>
                                            <p:cond delay="3999"/>
                                          </p:stCondLst>
                                        </p:cTn>
                                        <p:tgtEl>
                                          <p:spTgt spid="19"/>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20"/>
                                        </p:tgtEl>
                                      </p:cBhvr>
                                    </p:animEffect>
                                    <p:set>
                                      <p:cBhvr>
                                        <p:cTn id="13" dur="1" fill="hold">
                                          <p:stCondLst>
                                            <p:cond delay="3999"/>
                                          </p:stCondLst>
                                        </p:cTn>
                                        <p:tgtEl>
                                          <p:spTgt spid="2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21"/>
                                        </p:tgtEl>
                                      </p:cBhvr>
                                    </p:animEffect>
                                    <p:set>
                                      <p:cBhvr>
                                        <p:cTn id="16" dur="1" fill="hold">
                                          <p:stCondLst>
                                            <p:cond delay="3999"/>
                                          </p:stCondLst>
                                        </p:cTn>
                                        <p:tgtEl>
                                          <p:spTgt spid="21"/>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vertical)">
                                      <p:cBhvr>
                                        <p:cTn id="19" dur="4000"/>
                                        <p:tgtEl>
                                          <p:spTgt spid="15"/>
                                        </p:tgtEl>
                                      </p:cBhvr>
                                    </p:animEffect>
                                  </p:childTnLst>
                                </p:cTn>
                              </p:par>
                              <p:par>
                                <p:cTn id="20" presetID="23" presetClass="entr" presetSubtype="27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4000" fill="hold"/>
                                        <p:tgtEl>
                                          <p:spTgt spid="15"/>
                                        </p:tgtEl>
                                        <p:attrNameLst>
                                          <p:attrName>ppt_w</p:attrName>
                                        </p:attrNameLst>
                                      </p:cBhvr>
                                      <p:tavLst>
                                        <p:tav tm="0">
                                          <p:val>
                                            <p:strVal val="2/3*#ppt_w"/>
                                          </p:val>
                                        </p:tav>
                                        <p:tav tm="100000">
                                          <p:val>
                                            <p:strVal val="#ppt_w"/>
                                          </p:val>
                                        </p:tav>
                                      </p:tavLst>
                                    </p:anim>
                                    <p:anim calcmode="lin" valueType="num">
                                      <p:cBhvr>
                                        <p:cTn id="23" dur="4000" fill="hold"/>
                                        <p:tgtEl>
                                          <p:spTgt spid="15"/>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1"/>
                                          </p:val>
                                        </p:tav>
                                        <p:tav tm="100000">
                                          <p:val>
                                            <p:strVal val="#ppt_x"/>
                                          </p:val>
                                        </p:tav>
                                      </p:tavLst>
                                    </p:anim>
                                    <p:anim calcmode="lin" valueType="num">
                                      <p:cBhvr>
                                        <p:cTn id="2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pic>
        <p:nvPicPr>
          <p:cNvPr id="18" name="17 Imagen" descr="0(49).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5" name="4 Rectángulo"/>
          <p:cNvSpPr/>
          <p:nvPr/>
        </p:nvSpPr>
        <p:spPr>
          <a:xfrm>
            <a:off x="467544"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7" name="6 CuadroTexto"/>
          <p:cNvSpPr txBox="1"/>
          <p:nvPr/>
        </p:nvSpPr>
        <p:spPr>
          <a:xfrm>
            <a:off x="75557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belenes napolitanos las escenografías eran efímeras y cada año se concebían con un montaje diferente. Siguiendo esta tradición, importada por Carlos III a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18"/>
                                        </p:tgtEl>
                                        <p:attrNameLst>
                                          <p:attrName>ppt_w</p:attrName>
                                        </p:attrNameLst>
                                      </p:cBhvr>
                                      <p:tavLst>
                                        <p:tav tm="0">
                                          <p:val>
                                            <p:strVal val="ppt_w"/>
                                          </p:val>
                                        </p:tav>
                                        <p:tav tm="100000">
                                          <p:val>
                                            <p:strVal val="4/3*ppt_w"/>
                                          </p:val>
                                        </p:tav>
                                      </p:tavLst>
                                    </p:anim>
                                    <p:anim calcmode="lin" valueType="num">
                                      <p:cBhvr>
                                        <p:cTn id="7" dur="3000"/>
                                        <p:tgtEl>
                                          <p:spTgt spid="18"/>
                                        </p:tgtEl>
                                        <p:attrNameLst>
                                          <p:attrName>ppt_h</p:attrName>
                                        </p:attrNameLst>
                                      </p:cBhvr>
                                      <p:tavLst>
                                        <p:tav tm="0">
                                          <p:val>
                                            <p:strVal val="ppt_h"/>
                                          </p:val>
                                        </p:tav>
                                        <p:tav tm="100000">
                                          <p:val>
                                            <p:strVal val="4/3*ppt_h"/>
                                          </p:val>
                                        </p:tav>
                                      </p:tavLst>
                                    </p:anim>
                                    <p:set>
                                      <p:cBhvr>
                                        <p:cTn id="8" dur="1" fill="hold">
                                          <p:stCondLst>
                                            <p:cond delay="2999"/>
                                          </p:stCondLst>
                                        </p:cTn>
                                        <p:tgtEl>
                                          <p:spTgt spid="18"/>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18"/>
                                        </p:tgtEl>
                                      </p:cBhvr>
                                    </p:animEffect>
                                    <p:set>
                                      <p:cBhvr>
                                        <p:cTn id="11" dur="1" fill="hold">
                                          <p:stCondLst>
                                            <p:cond delay="2999"/>
                                          </p:stCondLst>
                                        </p:cTn>
                                        <p:tgtEl>
                                          <p:spTgt spid="1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5500"/>
                            </p:stCondLst>
                            <p:childTnLst>
                              <p:par>
                                <p:cTn id="25" presetID="10" presetClass="exit" presetSubtype="0" fill="hold" grpId="1" nodeType="afterEffect">
                                  <p:stCondLst>
                                    <p:cond delay="2000"/>
                                  </p:stCondLst>
                                  <p:childTnLst>
                                    <p:animEffect transition="out" filter="fade">
                                      <p:cBhvr>
                                        <p:cTn id="26" dur="2000"/>
                                        <p:tgtEl>
                                          <p:spTgt spid="5"/>
                                        </p:tgtEl>
                                      </p:cBhvr>
                                    </p:animEffect>
                                    <p:set>
                                      <p:cBhvr>
                                        <p:cTn id="27" dur="1" fill="hold">
                                          <p:stCondLst>
                                            <p:cond delay="1999"/>
                                          </p:stCondLst>
                                        </p:cTn>
                                        <p:tgtEl>
                                          <p:spTgt spid="5"/>
                                        </p:tgtEl>
                                        <p:attrNameLst>
                                          <p:attrName>style.visibility</p:attrName>
                                        </p:attrNameLst>
                                      </p:cBhvr>
                                      <p:to>
                                        <p:strVal val="hidden"/>
                                      </p:to>
                                    </p:set>
                                  </p:childTnLst>
                                </p:cTn>
                              </p:par>
                              <p:par>
                                <p:cTn id="28" presetID="40" presetClass="entr" presetSubtype="0" fill="hold" grpId="0" nodeType="withEffect">
                                  <p:stCondLst>
                                    <p:cond delay="20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0" y="-310852"/>
            <a:ext cx="9144000" cy="6336703"/>
          </a:xfrm>
          <a:prstGeom prst="rect">
            <a:avLst/>
          </a:prstGeom>
          <a:noFill/>
          <a:ln w="9525">
            <a:noFill/>
            <a:miter lim="800000"/>
            <a:headEnd/>
            <a:tailEnd/>
          </a:ln>
        </p:spPr>
      </p:pic>
      <p:sp>
        <p:nvSpPr>
          <p:cNvPr id="5" name="4 Luna"/>
          <p:cNvSpPr/>
          <p:nvPr/>
        </p:nvSpPr>
        <p:spPr>
          <a:xfrm rot="16200000">
            <a:off x="3247231" y="-2023268"/>
            <a:ext cx="2740025" cy="6786562"/>
          </a:xfrm>
          <a:prstGeom prst="moon">
            <a:avLst>
              <a:gd name="adj" fmla="val 26179"/>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rot="5400000">
            <a:off x="3058319" y="762794"/>
            <a:ext cx="2974975" cy="6929437"/>
          </a:xfrm>
          <a:prstGeom prst="moon">
            <a:avLst>
              <a:gd name="adj" fmla="val 26032"/>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6200000">
            <a:off x="3593307" y="-2012157"/>
            <a:ext cx="1905000" cy="5929313"/>
          </a:xfrm>
          <a:prstGeom prst="moon">
            <a:avLst>
              <a:gd name="adj" fmla="val 24311"/>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5400000">
            <a:off x="3498850" y="1846263"/>
            <a:ext cx="2022475" cy="5715000"/>
          </a:xfrm>
          <a:prstGeom prst="moon">
            <a:avLst>
              <a:gd name="adj" fmla="val 20088"/>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3854450" y="-1844675"/>
            <a:ext cx="1311275" cy="5000625"/>
          </a:xfrm>
          <a:prstGeom prst="moon">
            <a:avLst>
              <a:gd name="adj" fmla="val 30307"/>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5400000">
            <a:off x="3765550" y="2541588"/>
            <a:ext cx="1489075" cy="4857750"/>
          </a:xfrm>
          <a:prstGeom prst="moon">
            <a:avLst>
              <a:gd name="adj" fmla="val 26825"/>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5400000">
            <a:off x="3998119" y="3345656"/>
            <a:ext cx="952500" cy="3786188"/>
          </a:xfrm>
          <a:prstGeom prst="moon">
            <a:avLst>
              <a:gd name="adj" fmla="val 38855"/>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a:off x="4163219" y="-1510506"/>
            <a:ext cx="765175" cy="3786187"/>
          </a:xfrm>
          <a:prstGeom prst="moon">
            <a:avLst>
              <a:gd name="adj" fmla="val 38946"/>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belén se han ido incorporando cada Navidad objetos inspirados en las Colecciones Reales, así como en las arquitecturas de los diferentes Reales Sitios, que han sido realizados por los propios técnicos de Patrimonio Nacional.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iterate type="lt">
                                    <p:tmPct val="0"/>
                                  </p:iterate>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iterate type="lt">
                                    <p:tmPct val="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iterate type="lt">
                                    <p:tmPct val="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iterate type="lt">
                                    <p:tmPct val="0"/>
                                  </p:iterate>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iterate type="lt">
                                    <p:tmPct val="0"/>
                                  </p:iterate>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iterate type="lt">
                                    <p:tmPct val="0"/>
                                  </p:iterate>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4" fill="hold" nodeType="afterEffect">
                                  <p:stCondLst>
                                    <p:cond delay="0"/>
                                  </p:stCondLst>
                                  <p:iterate type="lt">
                                    <p:tmPct val="0"/>
                                  </p:iterate>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4" fill="hold" nodeType="withEffect">
                                  <p:stCondLst>
                                    <p:cond delay="0"/>
                                  </p:stCondLst>
                                  <p:iterate type="lt">
                                    <p:tmPct val="0"/>
                                  </p:iterate>
                                  <p:childTnLst>
                                    <p:anim calcmode="lin" valueType="num">
                                      <p:cBhvr additive="base">
                                        <p:cTn id="67" dur="3000"/>
                                        <p:tgtEl>
                                          <p:spTgt spid="7"/>
                                        </p:tgtEl>
                                        <p:attrNameLst>
                                          <p:attrName>ppt_x</p:attrName>
                                        </p:attrNameLst>
                                      </p:cBhvr>
                                      <p:tavLst>
                                        <p:tav tm="0">
                                          <p:val>
                                            <p:strVal val="ppt_x"/>
                                          </p:val>
                                        </p:tav>
                                        <p:tav tm="100000">
                                          <p:val>
                                            <p:strVal val="ppt_x"/>
                                          </p:val>
                                        </p:tav>
                                      </p:tavLst>
                                    </p:anim>
                                    <p:anim calcmode="lin" valueType="num">
                                      <p:cBhvr additive="base">
                                        <p:cTn id="68" dur="3000"/>
                                        <p:tgtEl>
                                          <p:spTgt spid="7"/>
                                        </p:tgtEl>
                                        <p:attrNameLst>
                                          <p:attrName>ppt_y</p:attrName>
                                        </p:attrNameLst>
                                      </p:cBhvr>
                                      <p:tavLst>
                                        <p:tav tm="0">
                                          <p:val>
                                            <p:strVal val="ppt_y"/>
                                          </p:val>
                                        </p:tav>
                                        <p:tav tm="100000">
                                          <p:val>
                                            <p:strVal val="1+ppt_h/2"/>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iterate type="lt">
                                    <p:tmPct val="0"/>
                                  </p:iterate>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nodeType="withEffect">
                                  <p:stCondLst>
                                    <p:cond delay="0"/>
                                  </p:stCondLst>
                                  <p:iterate type="lt">
                                    <p:tmPct val="0"/>
                                  </p:iterate>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1" fill="hold" nodeType="withEffect">
                                  <p:stCondLst>
                                    <p:cond delay="0"/>
                                  </p:stCondLst>
                                  <p:iterate type="lt">
                                    <p:tmPct val="0"/>
                                  </p:iterate>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1" fill="hold" nodeType="withEffect">
                                  <p:stCondLst>
                                    <p:cond delay="0"/>
                                  </p:stCondLst>
                                  <p:iterate type="lt">
                                    <p:tmPct val="0"/>
                                  </p:iterate>
                                  <p:childTnLst>
                                    <p:anim calcmode="lin" valueType="num">
                                      <p:cBhvr additive="base">
                                        <p:cTn id="83" dur="3000"/>
                                        <p:tgtEl>
                                          <p:spTgt spid="8"/>
                                        </p:tgtEl>
                                        <p:attrNameLst>
                                          <p:attrName>ppt_x</p:attrName>
                                        </p:attrNameLst>
                                      </p:cBhvr>
                                      <p:tavLst>
                                        <p:tav tm="0">
                                          <p:val>
                                            <p:strVal val="ppt_x"/>
                                          </p:val>
                                        </p:tav>
                                        <p:tav tm="100000">
                                          <p:val>
                                            <p:strVal val="ppt_x"/>
                                          </p:val>
                                        </p:tav>
                                      </p:tavLst>
                                    </p:anim>
                                    <p:anim calcmode="lin" valueType="num">
                                      <p:cBhvr additive="base">
                                        <p:cTn id="84" dur="3000"/>
                                        <p:tgtEl>
                                          <p:spTgt spid="8"/>
                                        </p:tgtEl>
                                        <p:attrNameLst>
                                          <p:attrName>ppt_y</p:attrName>
                                        </p:attrNameLst>
                                      </p:cBhvr>
                                      <p:tavLst>
                                        <p:tav tm="0">
                                          <p:val>
                                            <p:strVal val="ppt_y"/>
                                          </p:val>
                                        </p:tav>
                                        <p:tav tm="100000">
                                          <p:val>
                                            <p:strVal val="0-ppt_h/2"/>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1" fill="hold" nodeType="withEffect">
                                  <p:stCondLst>
                                    <p:cond delay="0"/>
                                  </p:stCondLst>
                                  <p:iterate type="lt">
                                    <p:tmPct val="0"/>
                                  </p:iterate>
                                  <p:childTnLst>
                                    <p:anim calcmode="lin" valueType="num">
                                      <p:cBhvr additive="base">
                                        <p:cTn id="87" dur="3000"/>
                                        <p:tgtEl>
                                          <p:spTgt spid="10"/>
                                        </p:tgtEl>
                                        <p:attrNameLst>
                                          <p:attrName>ppt_x</p:attrName>
                                        </p:attrNameLst>
                                      </p:cBhvr>
                                      <p:tavLst>
                                        <p:tav tm="0">
                                          <p:val>
                                            <p:strVal val="ppt_x"/>
                                          </p:val>
                                        </p:tav>
                                        <p:tav tm="100000">
                                          <p:val>
                                            <p:strVal val="ppt_x"/>
                                          </p:val>
                                        </p:tav>
                                      </p:tavLst>
                                    </p:anim>
                                    <p:anim calcmode="lin" valueType="num">
                                      <p:cBhvr additive="base">
                                        <p:cTn id="88" dur="3000"/>
                                        <p:tgtEl>
                                          <p:spTgt spid="10"/>
                                        </p:tgtEl>
                                        <p:attrNameLst>
                                          <p:attrName>ppt_y</p:attrName>
                                        </p:attrNameLst>
                                      </p:cBhvr>
                                      <p:tavLst>
                                        <p:tav tm="0">
                                          <p:val>
                                            <p:strVal val="ppt_y"/>
                                          </p:val>
                                        </p:tav>
                                        <p:tav tm="100000">
                                          <p:val>
                                            <p:strVal val="0-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1" fill="hold" nodeType="withEffect">
                                  <p:stCondLst>
                                    <p:cond delay="0"/>
                                  </p:stCondLst>
                                  <p:iterate type="lt">
                                    <p:tmPct val="0"/>
                                  </p:iterate>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p:cTn id="96" dur="3000" fill="hold"/>
                                        <p:tgtEl>
                                          <p:spTgt spid="4"/>
                                        </p:tgtEl>
                                        <p:attrNameLst>
                                          <p:attrName>ppt_w</p:attrName>
                                        </p:attrNameLst>
                                      </p:cBhvr>
                                      <p:tavLst>
                                        <p:tav tm="0">
                                          <p:val>
                                            <p:strVal val="4/3*#ppt_w"/>
                                          </p:val>
                                        </p:tav>
                                        <p:tav tm="100000">
                                          <p:val>
                                            <p:strVal val="#ppt_w"/>
                                          </p:val>
                                        </p:tav>
                                      </p:tavLst>
                                    </p:anim>
                                    <p:anim calcmode="lin" valueType="num">
                                      <p:cBhvr>
                                        <p:cTn id="97" dur="3000" fill="hold"/>
                                        <p:tgtEl>
                                          <p:spTgt spid="4"/>
                                        </p:tgtEl>
                                        <p:attrNameLst>
                                          <p:attrName>ppt_h</p:attrName>
                                        </p:attrNameLst>
                                      </p:cBhvr>
                                      <p:tavLst>
                                        <p:tav tm="0">
                                          <p:val>
                                            <p:strVal val="4/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Horizont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31032"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con la tradición participativa que caracteriza desde su origen en Nápoles la instalación de los “</a:t>
            </a:r>
            <a:r>
              <a:rPr lang="es-ES" i="1" dirty="0" err="1" smtClean="0">
                <a:effectLst>
                  <a:glow rad="101600">
                    <a:srgbClr val="C00000">
                      <a:alpha val="60000"/>
                    </a:srgbClr>
                  </a:glow>
                  <a:outerShdw blurRad="38100" dist="38100" dir="2700000" algn="tl">
                    <a:srgbClr val="000000">
                      <a:alpha val="43137"/>
                    </a:srgbClr>
                  </a:outerShdw>
                </a:effectLst>
              </a:rPr>
              <a:t>pesepri</a:t>
            </a:r>
            <a:r>
              <a:rPr lang="es-ES" i="1" dirty="0" smtClean="0">
                <a:effectLst>
                  <a:glow rad="101600">
                    <a:srgbClr val="C00000">
                      <a:alpha val="60000"/>
                    </a:srgbClr>
                  </a:glow>
                  <a:outerShdw blurRad="38100" dist="38100" dir="2700000" algn="tl">
                    <a:srgbClr val="000000">
                      <a:alpha val="43137"/>
                    </a:srgbClr>
                  </a:outerShdw>
                </a:effectLst>
              </a:rPr>
              <a:t>”, en cuya elaboración, disposición, escenografías y vestimentas colaboraban los propios miembros de las residencias que los poseían.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80).jpg"/>
          <p:cNvPicPr>
            <a:picLocks noGrp="1" noChangeAspect="1"/>
          </p:cNvPicPr>
          <p:nvPr>
            <p:ph idx="4294967295"/>
          </p:nvPr>
        </p:nvPicPr>
        <p:blipFill>
          <a:blip r:embed="rId2" cstate="print"/>
          <a:stretch>
            <a:fillRect/>
          </a:stretch>
        </p:blipFill>
        <p:spPr>
          <a:xfrm>
            <a:off x="8908" y="11113"/>
            <a:ext cx="9126183" cy="56927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0(80).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3 Marcador de contenido" descr="0(80).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los elementos creados en años anteriores, como son los bancos, inspirados en los de los jardines de la Granja de San Ildefonso, o la silla de manos que recrea en miniatura la que perteneció a la Reina Bárbara de Braganza….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eelOff"/>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2/3*#ppt_w"/>
                                          </p:val>
                                        </p:tav>
                                        <p:tav tm="100000">
                                          <p:val>
                                            <p:strVal val="#ppt_w"/>
                                          </p:val>
                                        </p:tav>
                                      </p:tavLst>
                                    </p:anim>
                                    <p:anim calcmode="lin" valueType="num">
                                      <p:cBhvr>
                                        <p:cTn id="12" dur="4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4000" fill="hold"/>
                                        <p:tgtEl>
                                          <p:spTgt spid="8"/>
                                        </p:tgtEl>
                                        <p:attrNameLst>
                                          <p:attrName>ppt_w</p:attrName>
                                        </p:attrNameLst>
                                      </p:cBhvr>
                                      <p:tavLst>
                                        <p:tav tm="0">
                                          <p:val>
                                            <p:strVal val="4/3*#ppt_w"/>
                                          </p:val>
                                        </p:tav>
                                        <p:tav tm="100000">
                                          <p:val>
                                            <p:strVal val="#ppt_w"/>
                                          </p:val>
                                        </p:tav>
                                      </p:tavLst>
                                    </p:anim>
                                    <p:anim calcmode="lin" valueType="num">
                                      <p:cBhvr>
                                        <p:cTn id="16" dur="4000" fill="hold"/>
                                        <p:tgtEl>
                                          <p:spTgt spid="8"/>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out)">
                                      <p:cBhvr>
                                        <p:cTn id="19" dur="4000"/>
                                        <p:tgtEl>
                                          <p:spTgt spid="8"/>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4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p:spPr>
      </p:pic>
      <p:pic>
        <p:nvPicPr>
          <p:cNvPr id="5" name="4 Imagen" descr="0(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montaje de esta Navidad refleja el ambiente ilustrado del reinado de Carlos III, como un homenaje más entre las celebraciones del III Centenario del nacimiento de este monarca organizadas por Patrimonio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shre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4).jpg"/>
          <p:cNvPicPr>
            <a:picLocks noChangeAspect="1"/>
          </p:cNvPicPr>
          <p:nvPr/>
        </p:nvPicPr>
        <p:blipFill>
          <a:blip r:embed="rId2" cstate="print"/>
          <a:stretch>
            <a:fillRect/>
          </a:stretch>
        </p:blipFill>
        <p:spPr bwMode="auto">
          <a:xfrm>
            <a:off x="11459" y="14288"/>
            <a:ext cx="9121081" cy="5686425"/>
          </a:xfrm>
          <a:prstGeom prst="rect">
            <a:avLst/>
          </a:prstGeom>
          <a:noFill/>
          <a:ln w="9525">
            <a:noFill/>
            <a:miter lim="800000"/>
            <a:headEnd/>
            <a:tailEnd/>
          </a:ln>
        </p:spPr>
      </p:pic>
      <p:pic>
        <p:nvPicPr>
          <p:cNvPr id="6" name="5 Imagen" descr="0(4).jpg"/>
          <p:cNvPicPr>
            <a:picLocks noChangeAspect="1"/>
          </p:cNvPicPr>
          <p:nvPr/>
        </p:nvPicPr>
        <p:blipFill>
          <a:blip r:embed="rId2" cstate="print"/>
          <a:stretch>
            <a:fillRect/>
          </a:stretch>
        </p:blipFill>
        <p:spPr bwMode="auto">
          <a:xfrm>
            <a:off x="-2546" y="0"/>
            <a:ext cx="9149092" cy="5703888"/>
          </a:xfrm>
          <a:prstGeom prst="rect">
            <a:avLst/>
          </a:prstGeom>
          <a:noFill/>
          <a:ln w="9525">
            <a:noFill/>
            <a:miter lim="800000"/>
            <a:headEnd/>
            <a:tailEnd/>
          </a:ln>
        </p:spPr>
      </p:pic>
      <p:pic>
        <p:nvPicPr>
          <p:cNvPr id="7" name="6 Imagen" descr="0(4).jpg"/>
          <p:cNvPicPr>
            <a:picLocks noChangeAspect="1"/>
          </p:cNvPicPr>
          <p:nvPr/>
        </p:nvPicPr>
        <p:blipFill>
          <a:blip r:embed="rId2" cstate="print"/>
          <a:stretch>
            <a:fillRect/>
          </a:stretch>
        </p:blipFill>
        <p:spPr bwMode="auto">
          <a:xfrm>
            <a:off x="0" y="0"/>
            <a:ext cx="9143999" cy="5700713"/>
          </a:xfrm>
          <a:prstGeom prst="rect">
            <a:avLst/>
          </a:prstGeom>
          <a:noFill/>
          <a:ln w="9525">
            <a:noFill/>
            <a:miter lim="800000"/>
            <a:headEnd/>
            <a:tailEnd/>
          </a:ln>
        </p:spPr>
      </p:pic>
      <p:sp>
        <p:nvSpPr>
          <p:cNvPr id="10" name="9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Belén incluye un edificio que se llama “Galería”, donde se puede ver varias de las obras que allí se expondrán, como por ejemplo “El caballo blanco” de Velázquez.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4000"/>
                                        <p:tgtEl>
                                          <p:spTgt spid="6"/>
                                        </p:tgtEl>
                                        <p:attrNameLst>
                                          <p:attrName>ppt_w</p:attrName>
                                        </p:attrNameLst>
                                      </p:cBhvr>
                                      <p:tavLst>
                                        <p:tav tm="0">
                                          <p:val>
                                            <p:strVal val="ppt_w"/>
                                          </p:val>
                                        </p:tav>
                                        <p:tav tm="100000">
                                          <p:val>
                                            <p:strVal val="4/3*ppt_w"/>
                                          </p:val>
                                        </p:tav>
                                      </p:tavLst>
                                    </p:anim>
                                    <p:anim calcmode="lin" valueType="num">
                                      <p:cBhvr>
                                        <p:cTn id="11" dur="4000"/>
                                        <p:tgtEl>
                                          <p:spTgt spid="6"/>
                                        </p:tgtEl>
                                        <p:attrNameLst>
                                          <p:attrName>ppt_h</p:attrName>
                                        </p:attrNameLst>
                                      </p:cBhvr>
                                      <p:tavLst>
                                        <p:tav tm="0">
                                          <p:val>
                                            <p:strVal val="ppt_h"/>
                                          </p:val>
                                        </p:tav>
                                        <p:tav tm="100000">
                                          <p:val>
                                            <p:strVal val="4/3*ppt_h"/>
                                          </p:val>
                                        </p:tav>
                                      </p:tavLst>
                                    </p:anim>
                                    <p:set>
                                      <p:cBhvr>
                                        <p:cTn id="12" dur="1" fill="hold">
                                          <p:stCondLst>
                                            <p:cond delay="3999"/>
                                          </p:stCondLst>
                                        </p:cTn>
                                        <p:tgtEl>
                                          <p:spTgt spid="6"/>
                                        </p:tgtEl>
                                        <p:attrNameLst>
                                          <p:attrName>style.visibility</p:attrName>
                                        </p:attrNameLst>
                                      </p:cBhvr>
                                      <p:to>
                                        <p:strVal val="hidden"/>
                                      </p:to>
                                    </p:set>
                                  </p:childTnLst>
                                </p:cTn>
                              </p:par>
                              <p:par>
                                <p:cTn id="13" presetID="8" presetClass="exit" presetSubtype="32" fill="hold" nodeType="withEffect">
                                  <p:stCondLst>
                                    <p:cond delay="0"/>
                                  </p:stCondLst>
                                  <p:childTnLst>
                                    <p:animEffect transition="out" filter="diamond(out)">
                                      <p:cBhvr>
                                        <p:cTn id="14" dur="4000"/>
                                        <p:tgtEl>
                                          <p:spTgt spid="7"/>
                                        </p:tgtEl>
                                      </p:cBhvr>
                                    </p:animEffect>
                                    <p:set>
                                      <p:cBhvr>
                                        <p:cTn id="15" dur="1" fill="hold">
                                          <p:stCondLst>
                                            <p:cond delay="3999"/>
                                          </p:stCondLst>
                                        </p:cTn>
                                        <p:tgtEl>
                                          <p:spTgt spid="7"/>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strVal val="2/3*#ppt_w"/>
                                          </p:val>
                                        </p:tav>
                                        <p:tav tm="100000">
                                          <p:val>
                                            <p:strVal val="#ppt_w"/>
                                          </p:val>
                                        </p:tav>
                                      </p:tavLst>
                                    </p:anim>
                                    <p:anim calcmode="lin" valueType="num">
                                      <p:cBhvr>
                                        <p:cTn id="22" dur="4000" fill="hold"/>
                                        <p:tgtEl>
                                          <p:spTgt spid="5"/>
                                        </p:tgtEl>
                                        <p:attrNameLst>
                                          <p:attrName>ppt_h</p:attrName>
                                        </p:attrNameLst>
                                      </p:cBhvr>
                                      <p:tavLst>
                                        <p:tav tm="0">
                                          <p:val>
                                            <p:strVal val="2/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4000"/>
                                        <p:tgtEl>
                                          <p:spTgt spid="5"/>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lecha curvada hacia la derecha"/>
          <p:cNvSpPr/>
          <p:nvPr/>
        </p:nvSpPr>
        <p:spPr>
          <a:xfrm>
            <a:off x="2071688" y="517714"/>
            <a:ext cx="2571750" cy="3847722"/>
          </a:xfrm>
          <a:prstGeom prst="curvedRightArrow">
            <a:avLst>
              <a:gd name="adj1" fmla="val 46605"/>
              <a:gd name="adj2" fmla="val 41061"/>
              <a:gd name="adj3" fmla="val 1053"/>
            </a:avLst>
          </a:prstGeom>
          <a:blipFill>
            <a:blip r:embed="rId2" cstate="print"/>
            <a:stretch>
              <a:fillRect/>
            </a:stretch>
          </a:blipFill>
          <a:ln>
            <a:solidFill>
              <a:schemeClr val="tx2">
                <a:lumMod val="50000"/>
              </a:schemeClr>
            </a:solidFill>
          </a:ln>
          <a:effectLst>
            <a:outerShdw blurRad="44450" dist="27940" dir="5400000" algn="ctr">
              <a:srgbClr val="000000">
                <a:alpha val="32000"/>
              </a:srgbClr>
            </a:outerShdw>
            <a:reflection blurRad="6350" stA="50000" endA="300" endPos="90000" dir="5400000" sy="-100000" algn="bl" rotWithShape="0"/>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Flecha curvada hacia la derecha"/>
          <p:cNvSpPr/>
          <p:nvPr/>
        </p:nvSpPr>
        <p:spPr>
          <a:xfrm rot="10800000">
            <a:off x="4572000" y="517713"/>
            <a:ext cx="2571750" cy="3847722"/>
          </a:xfrm>
          <a:prstGeom prst="curvedRightArrow">
            <a:avLst>
              <a:gd name="adj1" fmla="val 46605"/>
              <a:gd name="adj2" fmla="val 41061"/>
              <a:gd name="adj3" fmla="val 1053"/>
            </a:avLst>
          </a:prstGeom>
          <a:blipFill>
            <a:blip r:embed="rId2" cstate="print"/>
            <a:stretch>
              <a:fillRect/>
            </a:stretch>
          </a:blipFill>
          <a:ln>
            <a:solidFill>
              <a:schemeClr val="tx2">
                <a:lumMod val="50000"/>
              </a:schemeClr>
            </a:solidFill>
          </a:ln>
          <a:effectLst>
            <a:outerShdw blurRad="44450" dist="27940" dir="5400000" algn="ctr">
              <a:srgbClr val="000000">
                <a:alpha val="32000"/>
              </a:srgbClr>
            </a:outerShdw>
            <a:reflection blurRad="6350" stA="50000" endA="300" endPos="90000" dir="5400000" sy="-100000" algn="bl" rotWithShape="0"/>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uadroTexto"/>
          <p:cNvSpPr txBox="1"/>
          <p:nvPr/>
        </p:nvSpPr>
        <p:spPr>
          <a:xfrm>
            <a:off x="323528" y="4009628"/>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novedades de este año incorporan además la presencia del propio monarca en el Belén, modelada su característica figura y elaborado su vestuario con esta ocasión, y evocan una de las empresas culturales de mayor repercusión en toda Europa durante su periodo como rey de Nápoles, como fue el descubrimiento de las ruinas de Pompeya y </a:t>
            </a:r>
            <a:r>
              <a:rPr lang="es-ES" i="1" dirty="0" err="1" smtClean="0">
                <a:effectLst>
                  <a:glow rad="101600">
                    <a:srgbClr val="C00000">
                      <a:alpha val="60000"/>
                    </a:srgbClr>
                  </a:glow>
                  <a:outerShdw blurRad="38100" dist="38100" dir="2700000" algn="tl">
                    <a:srgbClr val="000000">
                      <a:alpha val="43137"/>
                    </a:srgbClr>
                  </a:outerShdw>
                </a:effectLst>
              </a:rPr>
              <a:t>Herculano</a:t>
            </a:r>
            <a:r>
              <a:rPr lang="es-ES" i="1" dirty="0" smtClean="0">
                <a:effectLst>
                  <a:glow rad="101600">
                    <a:srgbClr val="C00000">
                      <a:alpha val="60000"/>
                    </a:srgbClr>
                  </a:glow>
                  <a:outerShdw blurRad="38100" dist="38100" dir="2700000" algn="tl">
                    <a:srgbClr val="000000">
                      <a:alpha val="43137"/>
                    </a:srgbClr>
                  </a:outerShdw>
                </a:effectLst>
              </a:rPr>
              <a:t> y su pasión por la Arqueología.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4000">
        <p14:glitter pattern="hexagon"/>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3000"/>
                                        <p:tgtEl>
                                          <p:spTgt spid="7"/>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8" presetClass="emph" presetSubtype="0" fill="hold" grpId="2"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grpId="2" nodeType="withEffect">
                                  <p:stCondLst>
                                    <p:cond delay="0"/>
                                  </p:stCondLst>
                                  <p:childTnLst>
                                    <p:animRot by="21600000">
                                      <p:cBhvr>
                                        <p:cTn id="22" dur="3000" fill="hold"/>
                                        <p:tgtEl>
                                          <p:spTgt spid="7"/>
                                        </p:tgtEl>
                                        <p:attrNameLst>
                                          <p:attrName>r</p:attrName>
                                        </p:attrNameLst>
                                      </p:cBhvr>
                                    </p:animRot>
                                  </p:childTnLst>
                                </p:cTn>
                              </p:par>
                            </p:childTnLst>
                          </p:cTn>
                        </p:par>
                        <p:par>
                          <p:cTn id="23" fill="hold">
                            <p:stCondLst>
                              <p:cond delay="3000"/>
                            </p:stCondLst>
                            <p:childTnLst>
                              <p:par>
                                <p:cTn id="24" presetID="9" presetClass="exit" presetSubtype="0" fill="hold" grpId="3" nodeType="afterEffect">
                                  <p:stCondLst>
                                    <p:cond delay="0"/>
                                  </p:stCondLst>
                                  <p:childTnLst>
                                    <p:animEffect transition="out" filter="dissolv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9" presetClass="exit" presetSubtype="0" fill="hold" grpId="3" nodeType="withEffect">
                                  <p:stCondLst>
                                    <p:cond delay="0"/>
                                  </p:stCondLst>
                                  <p:childTnLst>
                                    <p:animEffect transition="out" filter="dissolve">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mph" presetSubtype="0" fill="hold" grpId="4"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fill="hold" grpId="4" nodeType="withEffect">
                                  <p:stCondLst>
                                    <p:cond delay="0"/>
                                  </p:stCondLst>
                                  <p:childTnLst>
                                    <p:animRot by="21600000">
                                      <p:cBhvr>
                                        <p:cTn id="33" dur="3000" fill="hold"/>
                                        <p:tgtEl>
                                          <p:spTgt spid="7"/>
                                        </p:tgtEl>
                                        <p:attrNameLst>
                                          <p:attrName>r</p:attrName>
                                        </p:attrNameLst>
                                      </p:cBhvr>
                                    </p:animRot>
                                  </p:childTnLst>
                                </p:cTn>
                              </p:par>
                              <p:par>
                                <p:cTn id="34" presetID="23" presetClass="exit" presetSubtype="544" fill="hold" grpId="5" nodeType="withEffect">
                                  <p:stCondLst>
                                    <p:cond delay="0"/>
                                  </p:stCondLst>
                                  <p:childTnLst>
                                    <p:anim calcmode="lin" valueType="num">
                                      <p:cBhvr>
                                        <p:cTn id="35" dur="3000"/>
                                        <p:tgtEl>
                                          <p:spTgt spid="5"/>
                                        </p:tgtEl>
                                        <p:attrNameLst>
                                          <p:attrName>ppt_w</p:attrName>
                                        </p:attrNameLst>
                                      </p:cBhvr>
                                      <p:tavLst>
                                        <p:tav tm="0">
                                          <p:val>
                                            <p:strVal val="ppt_w"/>
                                          </p:val>
                                        </p:tav>
                                        <p:tav tm="100000">
                                          <p:val>
                                            <p:fltVal val="0"/>
                                          </p:val>
                                        </p:tav>
                                      </p:tavLst>
                                    </p:anim>
                                    <p:anim calcmode="lin" valueType="num">
                                      <p:cBhvr>
                                        <p:cTn id="36" dur="3000"/>
                                        <p:tgtEl>
                                          <p:spTgt spid="5"/>
                                        </p:tgtEl>
                                        <p:attrNameLst>
                                          <p:attrName>ppt_h</p:attrName>
                                        </p:attrNameLst>
                                      </p:cBhvr>
                                      <p:tavLst>
                                        <p:tav tm="0">
                                          <p:val>
                                            <p:strVal val="ppt_h"/>
                                          </p:val>
                                        </p:tav>
                                        <p:tav tm="100000">
                                          <p:val>
                                            <p:fltVal val="0"/>
                                          </p:val>
                                        </p:tav>
                                      </p:tavLst>
                                    </p:anim>
                                    <p:anim calcmode="lin" valueType="num">
                                      <p:cBhvr>
                                        <p:cTn id="37" dur="3000"/>
                                        <p:tgtEl>
                                          <p:spTgt spid="5"/>
                                        </p:tgtEl>
                                        <p:attrNameLst>
                                          <p:attrName>ppt_x</p:attrName>
                                        </p:attrNameLst>
                                      </p:cBhvr>
                                      <p:tavLst>
                                        <p:tav tm="0">
                                          <p:val>
                                            <p:strVal val="ppt_x"/>
                                          </p:val>
                                        </p:tav>
                                        <p:tav tm="100000">
                                          <p:val>
                                            <p:fltVal val="0.5"/>
                                          </p:val>
                                        </p:tav>
                                      </p:tavLst>
                                    </p:anim>
                                    <p:anim calcmode="lin" valueType="num">
                                      <p:cBhvr>
                                        <p:cTn id="38" dur="3000"/>
                                        <p:tgtEl>
                                          <p:spTgt spid="5"/>
                                        </p:tgtEl>
                                        <p:attrNameLst>
                                          <p:attrName>ppt_y</p:attrName>
                                        </p:attrNameLst>
                                      </p:cBhvr>
                                      <p:tavLst>
                                        <p:tav tm="0">
                                          <p:val>
                                            <p:strVal val="ppt_y"/>
                                          </p:val>
                                        </p:tav>
                                        <p:tav tm="100000">
                                          <p:val>
                                            <p:fltVal val="0.5"/>
                                          </p:val>
                                        </p:tav>
                                      </p:tavLst>
                                    </p:anim>
                                    <p:set>
                                      <p:cBhvr>
                                        <p:cTn id="39" dur="1" fill="hold">
                                          <p:stCondLst>
                                            <p:cond delay="2999"/>
                                          </p:stCondLst>
                                        </p:cTn>
                                        <p:tgtEl>
                                          <p:spTgt spid="5"/>
                                        </p:tgtEl>
                                        <p:attrNameLst>
                                          <p:attrName>style.visibility</p:attrName>
                                        </p:attrNameLst>
                                      </p:cBhvr>
                                      <p:to>
                                        <p:strVal val="hidden"/>
                                      </p:to>
                                    </p:set>
                                  </p:childTnLst>
                                </p:cTn>
                              </p:par>
                              <p:par>
                                <p:cTn id="40" presetID="23" presetClass="exit" presetSubtype="544" fill="hold" grpId="5" nodeType="withEffect">
                                  <p:stCondLst>
                                    <p:cond delay="0"/>
                                  </p:stCondLst>
                                  <p:childTnLst>
                                    <p:anim calcmode="lin" valueType="num">
                                      <p:cBhvr>
                                        <p:cTn id="41" dur="3000"/>
                                        <p:tgtEl>
                                          <p:spTgt spid="7"/>
                                        </p:tgtEl>
                                        <p:attrNameLst>
                                          <p:attrName>ppt_w</p:attrName>
                                        </p:attrNameLst>
                                      </p:cBhvr>
                                      <p:tavLst>
                                        <p:tav tm="0">
                                          <p:val>
                                            <p:strVal val="ppt_w"/>
                                          </p:val>
                                        </p:tav>
                                        <p:tav tm="100000">
                                          <p:val>
                                            <p:fltVal val="0"/>
                                          </p:val>
                                        </p:tav>
                                      </p:tavLst>
                                    </p:anim>
                                    <p:anim calcmode="lin" valueType="num">
                                      <p:cBhvr>
                                        <p:cTn id="42" dur="3000"/>
                                        <p:tgtEl>
                                          <p:spTgt spid="7"/>
                                        </p:tgtEl>
                                        <p:attrNameLst>
                                          <p:attrName>ppt_h</p:attrName>
                                        </p:attrNameLst>
                                      </p:cBhvr>
                                      <p:tavLst>
                                        <p:tav tm="0">
                                          <p:val>
                                            <p:strVal val="ppt_h"/>
                                          </p:val>
                                        </p:tav>
                                        <p:tav tm="100000">
                                          <p:val>
                                            <p:fltVal val="0"/>
                                          </p:val>
                                        </p:tav>
                                      </p:tavLst>
                                    </p:anim>
                                    <p:anim calcmode="lin" valueType="num">
                                      <p:cBhvr>
                                        <p:cTn id="43" dur="3000"/>
                                        <p:tgtEl>
                                          <p:spTgt spid="7"/>
                                        </p:tgtEl>
                                        <p:attrNameLst>
                                          <p:attrName>ppt_x</p:attrName>
                                        </p:attrNameLst>
                                      </p:cBhvr>
                                      <p:tavLst>
                                        <p:tav tm="0">
                                          <p:val>
                                            <p:strVal val="ppt_x"/>
                                          </p:val>
                                        </p:tav>
                                        <p:tav tm="100000">
                                          <p:val>
                                            <p:fltVal val="0.5"/>
                                          </p:val>
                                        </p:tav>
                                      </p:tavLst>
                                    </p:anim>
                                    <p:anim calcmode="lin" valueType="num">
                                      <p:cBhvr>
                                        <p:cTn id="44" dur="3000"/>
                                        <p:tgtEl>
                                          <p:spTgt spid="7"/>
                                        </p:tgtEl>
                                        <p:attrNameLst>
                                          <p:attrName>ppt_y</p:attrName>
                                        </p:attrNameLst>
                                      </p:cBhvr>
                                      <p:tavLst>
                                        <p:tav tm="0">
                                          <p:val>
                                            <p:strVal val="ppt_y"/>
                                          </p:val>
                                        </p:tav>
                                        <p:tav tm="100000">
                                          <p:val>
                                            <p:fltVal val="0.5"/>
                                          </p:val>
                                        </p:tav>
                                      </p:tavLst>
                                    </p:anim>
                                    <p:set>
                                      <p:cBhvr>
                                        <p:cTn id="45" dur="1" fill="hold">
                                          <p:stCondLst>
                                            <p:cond delay="2999"/>
                                          </p:stCondLst>
                                        </p:cTn>
                                        <p:tgtEl>
                                          <p:spTgt spid="7"/>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4/3*#ppt_w"/>
                                          </p:val>
                                        </p:tav>
                                        <p:tav tm="100000">
                                          <p:val>
                                            <p:strVal val="#ppt_w"/>
                                          </p:val>
                                        </p:tav>
                                      </p:tavLst>
                                    </p:anim>
                                    <p:anim calcmode="lin" valueType="num">
                                      <p:cBhvr>
                                        <p:cTn id="49" dur="3000" fill="hold"/>
                                        <p:tgtEl>
                                          <p:spTgt spid="4"/>
                                        </p:tgtEl>
                                        <p:attrNameLst>
                                          <p:attrName>ppt_h</p:attrName>
                                        </p:attrNameLst>
                                      </p:cBhvr>
                                      <p:tavLst>
                                        <p:tav tm="0">
                                          <p:val>
                                            <p:strVal val="4/3*#ppt_h"/>
                                          </p:val>
                                        </p:tav>
                                        <p:tav tm="100000">
                                          <p:val>
                                            <p:strVal val="#ppt_h"/>
                                          </p:val>
                                        </p:tav>
                                      </p:tavLst>
                                    </p:anim>
                                  </p:childTnLst>
                                </p:cTn>
                              </p:par>
                              <p:par>
                                <p:cTn id="50" presetID="21" presetClass="entr" presetSubtype="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2)">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1"/>
                                          </p:val>
                                        </p:tav>
                                        <p:tav tm="100000">
                                          <p:val>
                                            <p:strVal val="#ppt_x"/>
                                          </p:val>
                                        </p:tav>
                                      </p:tavLst>
                                    </p:anim>
                                    <p:anim calcmode="lin" valueType="num">
                                      <p:cBhvr>
                                        <p:cTn id="5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7" grpId="0" animBg="1"/>
      <p:bldP spid="7" grpId="1" animBg="1"/>
      <p:bldP spid="7" grpId="2" animBg="1"/>
      <p:bldP spid="7" grpId="3" animBg="1"/>
      <p:bldP spid="7" grpId="4" animBg="1"/>
      <p:bldP spid="7" grpId="5"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3).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7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7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entorno aparecen trabajadores en pleno traslado de piezas, entre ellas “La Santa Liga” de El Greco y la silla de manos que decoró </a:t>
            </a:r>
            <a:r>
              <a:rPr lang="es-ES" i="1" dirty="0" err="1" smtClean="0">
                <a:effectLst>
                  <a:glow rad="101600">
                    <a:srgbClr val="C00000">
                      <a:alpha val="60000"/>
                    </a:srgbClr>
                  </a:glow>
                  <a:outerShdw blurRad="38100" dist="38100" dir="2700000" algn="tl">
                    <a:srgbClr val="000000">
                      <a:alpha val="43137"/>
                    </a:srgbClr>
                  </a:outerShdw>
                </a:effectLst>
              </a:rPr>
              <a:t>Corrado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Giaquinto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6).jpg"/>
          <p:cNvPicPr>
            <a:picLocks noChangeAspect="1"/>
          </p:cNvPicPr>
          <p:nvPr/>
        </p:nvPicPr>
        <p:blipFill>
          <a:blip r:embed="rId2" cstate="print"/>
          <a:stretch>
            <a:fillRect/>
          </a:stretch>
        </p:blipFill>
        <p:spPr bwMode="auto">
          <a:xfrm>
            <a:off x="12711" y="4763"/>
            <a:ext cx="9118578" cy="56943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jpg"/>
          <p:cNvPicPr>
            <a:picLocks noChangeAspect="1"/>
          </p:cNvPicPr>
          <p:nvPr/>
        </p:nvPicPr>
        <p:blipFill>
          <a:blip r:embed="rId2" cstate="print"/>
          <a:stretch>
            <a:fillRect/>
          </a:stretch>
        </p:blipFill>
        <p:spPr bwMode="auto">
          <a:xfrm>
            <a:off x="-1" y="0"/>
            <a:ext cx="9144001"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cstate="print"/>
          <a:stretch>
            <a:fillRect/>
          </a:stretch>
        </p:blipFill>
        <p:spPr bwMode="auto">
          <a:xfrm>
            <a:off x="0" y="4763"/>
            <a:ext cx="914400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467544"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9" name="8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belén se une al de la Plaza Mayor para brindarle a los madrileños una actividad más para celebrar la Navidad. Además, este se diferencia del resto que se inaugurarán por su estilo y composición.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warp dir="in"/>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4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2/3*#ppt_w"/>
                                          </p:val>
                                        </p:tav>
                                        <p:tav tm="100000">
                                          <p:val>
                                            <p:strVal val="#ppt_w"/>
                                          </p:val>
                                        </p:tav>
                                      </p:tavLst>
                                    </p:anim>
                                    <p:anim calcmode="lin" valueType="num">
                                      <p:cBhvr>
                                        <p:cTn id="15" dur="3000" fill="hold"/>
                                        <p:tgtEl>
                                          <p:spTgt spid="6"/>
                                        </p:tgtEl>
                                        <p:attrNameLst>
                                          <p:attrName>ppt_h</p:attrName>
                                        </p:attrNameLst>
                                      </p:cBhvr>
                                      <p:tavLst>
                                        <p:tav tm="0">
                                          <p:val>
                                            <p:strVal val="2/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strVal val="4/3*#ppt_w"/>
                                          </p:val>
                                        </p:tav>
                                        <p:tav tm="100000">
                                          <p:val>
                                            <p:strVal val="#ppt_w"/>
                                          </p:val>
                                        </p:tav>
                                      </p:tavLst>
                                    </p:anim>
                                    <p:anim calcmode="lin" valueType="num">
                                      <p:cBhvr>
                                        <p:cTn id="22" dur="4000" fill="hold"/>
                                        <p:tgtEl>
                                          <p:spTgt spid="7"/>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ircle(out)">
                                      <p:cBhvr>
                                        <p:cTn id="25" dur="4000"/>
                                        <p:tgtEl>
                                          <p:spTgt spid="7"/>
                                        </p:tgtEl>
                                      </p:cBhvr>
                                    </p:animEffect>
                                  </p:childTnLst>
                                </p:cTn>
                              </p:par>
                            </p:childTnLst>
                          </p:cTn>
                        </p:par>
                        <p:par>
                          <p:cTn id="26" fill="hold">
                            <p:stCondLst>
                              <p:cond delay="40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500"/>
                            </p:stCondLst>
                            <p:childTnLst>
                              <p:par>
                                <p:cTn id="32" presetID="10" presetClass="exit" presetSubtype="0" fill="hold" grpId="1" nodeType="afterEffect">
                                  <p:stCondLst>
                                    <p:cond delay="2000"/>
                                  </p:stCondLst>
                                  <p:childTnLst>
                                    <p:animEffect transition="out" filter="fade">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par>
                                <p:cTn id="35" presetID="40" presetClass="entr" presetSubtype="0" fill="hold" grpId="0" nodeType="withEffect">
                                  <p:stCondLst>
                                    <p:cond delay="200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5).jpg"/>
          <p:cNvPicPr>
            <a:picLocks noChangeAspect="1"/>
          </p:cNvPicPr>
          <p:nvPr/>
        </p:nvPicPr>
        <p:blipFill>
          <a:blip r:embed="rId2" cstate="print"/>
          <a:stretch>
            <a:fillRect/>
          </a:stretch>
        </p:blipFill>
        <p:spPr bwMode="auto">
          <a:xfrm>
            <a:off x="0" y="3175"/>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Belén napolitano del Palacio, cuyo origen se remonta al siglo XVIII, es el patrón de la iconografía </a:t>
            </a:r>
            <a:r>
              <a:rPr lang="es-ES" i="1" dirty="0" err="1" smtClean="0">
                <a:effectLst>
                  <a:glow rad="101600">
                    <a:srgbClr val="C00000">
                      <a:alpha val="60000"/>
                    </a:srgbClr>
                  </a:glow>
                  <a:outerShdw blurRad="38100" dist="38100" dir="2700000" algn="tl">
                    <a:srgbClr val="000000">
                      <a:alpha val="43137"/>
                    </a:srgbClr>
                  </a:outerShdw>
                </a:effectLst>
              </a:rPr>
              <a:t>belenística</a:t>
            </a:r>
            <a:r>
              <a:rPr lang="es-ES" i="1" dirty="0" smtClean="0">
                <a:effectLst>
                  <a:glow rad="101600">
                    <a:srgbClr val="C00000">
                      <a:alpha val="60000"/>
                    </a:srgbClr>
                  </a:glow>
                  <a:outerShdw blurRad="38100" dist="38100" dir="2700000" algn="tl">
                    <a:srgbClr val="000000">
                      <a:alpha val="43137"/>
                    </a:srgbClr>
                  </a:outerShdw>
                </a:effectLst>
              </a:rPr>
              <a:t> en España. Conforme a la tradición de los </a:t>
            </a:r>
            <a:r>
              <a:rPr lang="es-ES" i="1" dirty="0" err="1" smtClean="0">
                <a:effectLst>
                  <a:glow rad="101600">
                    <a:srgbClr val="C00000">
                      <a:alpha val="60000"/>
                    </a:srgbClr>
                  </a:glow>
                  <a:outerShdw blurRad="38100" dist="38100" dir="2700000" algn="tl">
                    <a:srgbClr val="000000">
                      <a:alpha val="43137"/>
                    </a:srgbClr>
                  </a:outerShdw>
                </a:effectLst>
              </a:rPr>
              <a:t>presepi</a:t>
            </a:r>
            <a:r>
              <a:rPr lang="es-ES" i="1" dirty="0" smtClean="0">
                <a:effectLst>
                  <a:glow rad="101600">
                    <a:srgbClr val="C00000">
                      <a:alpha val="60000"/>
                    </a:srgbClr>
                  </a:glow>
                  <a:outerShdw blurRad="38100" dist="38100" dir="2700000" algn="tl">
                    <a:srgbClr val="000000">
                      <a:alpha val="43137"/>
                    </a:srgbClr>
                  </a:outerShdw>
                </a:effectLst>
              </a:rPr>
              <a:t> napolitanos, cada año se incorporan "novedades" en torno a las cuales gira su composición.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comb/>
      </p:transition>
    </mc:Choice>
    <mc:Fallback xmlns="">
      <p:transition spd="slow" advTm="3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7).jpg"/>
          <p:cNvPicPr>
            <a:picLocks noChangeAspect="1"/>
          </p:cNvPicPr>
          <p:nvPr/>
        </p:nvPicPr>
        <p:blipFill>
          <a:blip r:embed="rId2" cstate="print"/>
          <a:stretch>
            <a:fillRect/>
          </a:stretch>
        </p:blipFill>
        <p:spPr bwMode="auto">
          <a:xfrm>
            <a:off x="0" y="7937"/>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Navidad, el Rey Carlos IV y su época constituyen la temática pre-        dominante, al cumplirse en 2019 el segundo Centenario de la muerte de este monarca, incluyéndose su figura y escenas de los tapices de Goya.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p:val>
                                            <p:strVal val="4/3*#ppt_w"/>
                                          </p:val>
                                        </p:tav>
                                        <p:tav tm="100000">
                                          <p:val>
                                            <p:strVal val="#ppt_w"/>
                                          </p:val>
                                        </p:tav>
                                      </p:tavLst>
                                    </p:anim>
                                    <p:anim calcmode="lin" valueType="num">
                                      <p:cBhvr>
                                        <p:cTn id="16" dur="4000" fill="hold"/>
                                        <p:tgtEl>
                                          <p:spTgt spid="7"/>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4000"/>
                                        <p:tgtEl>
                                          <p:spTgt spid="7"/>
                                        </p:tgtEl>
                                      </p:cBhvr>
                                    </p:animEffect>
                                  </p:childTnLst>
                                </p:cTn>
                              </p:par>
                              <p:par>
                                <p:cTn id="20" presetID="16" presetClass="entr" presetSubtype="37"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outVertical)">
                                      <p:cBhvr>
                                        <p:cTn id="22" dur="4000"/>
                                        <p:tgtEl>
                                          <p:spTgt spid="6"/>
                                        </p:tgtEl>
                                      </p:cBhvr>
                                    </p:animEffect>
                                  </p:childTnLst>
                                </p:cTn>
                              </p:par>
                              <p:par>
                                <p:cTn id="23" presetID="6"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out)">
                                      <p:cBhvr>
                                        <p:cTn id="25" dur="4000"/>
                                        <p:tgtEl>
                                          <p:spTgt spid="5"/>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85).jpg"/>
          <p:cNvPicPr>
            <a:picLocks noGrp="1" noChangeAspect="1"/>
          </p:cNvPicPr>
          <p:nvPr>
            <p:ph idx="4294967295"/>
          </p:nvPr>
        </p:nvPicPr>
        <p:blipFill>
          <a:blip r:embed="rId2" cstate="print"/>
          <a:stretch>
            <a:fillRect/>
          </a:stretch>
        </p:blipFill>
        <p:spPr>
          <a:xfrm>
            <a:off x="0" y="5556"/>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0(85).jpg"/>
          <p:cNvPicPr>
            <a:picLocks noChangeAspect="1"/>
          </p:cNvPicPr>
          <p:nvPr/>
        </p:nvPicPr>
        <p:blipFill>
          <a:blip r:embed="rId2" cstate="print"/>
          <a:stretch>
            <a:fillRect/>
          </a:stretch>
        </p:blipFill>
        <p:spPr bwMode="auto">
          <a:xfrm>
            <a:off x="0" y="-4763"/>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0(8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Belén también ocupan un lugar destacado las fachadas de los Monasterios Reales de Las Descalzas y La Encarnación, con motivo de la celebración en Palacio de la exposición dedicada a ambos cenobios.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8).jpg"/>
          <p:cNvPicPr>
            <a:picLocks noChangeAspect="1"/>
          </p:cNvPicPr>
          <p:nvPr/>
        </p:nvPicPr>
        <p:blipFill>
          <a:blip r:embed="rId2" cstate="print"/>
          <a:stretch>
            <a:fillRect/>
          </a:stretch>
        </p:blipFill>
        <p:spPr bwMode="auto">
          <a:xfrm>
            <a:off x="0" y="3175"/>
            <a:ext cx="9144000" cy="5715000"/>
          </a:xfrm>
          <a:prstGeom prst="rect">
            <a:avLst/>
          </a:prstGeom>
          <a:noFill/>
          <a:ln w="9525">
            <a:noFill/>
            <a:miter lim="800000"/>
            <a:headEnd/>
            <a:tailEnd/>
          </a:ln>
        </p:spPr>
      </p:pic>
      <p:pic>
        <p:nvPicPr>
          <p:cNvPr id="5" name="4 Imagen" descr="0(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otra de las escenas novedosas del Belén muestra a un grupo de geógrafos y hombres de ciencia, junto a su carabela y el mapa con la ruta de Magallanes, en referencia al sexto centenario de este viaje.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p:spPr>
      </p:pic>
      <p:pic>
        <p:nvPicPr>
          <p:cNvPr id="5" name="4 Imagen" descr="0(20).jpg"/>
          <p:cNvPicPr>
            <a:picLocks noChangeAspect="1"/>
          </p:cNvPicPr>
          <p:nvPr/>
        </p:nvPicPr>
        <p:blipFill>
          <a:blip r:embed="rId2" cstate="print"/>
          <a:stretch>
            <a:fillRect/>
          </a:stretch>
        </p:blipFill>
        <p:spPr bwMode="auto">
          <a:xfrm>
            <a:off x="0" y="-4763"/>
            <a:ext cx="9144000" cy="5715000"/>
          </a:xfrm>
          <a:prstGeom prst="rect">
            <a:avLst/>
          </a:prstGeom>
          <a:noFill/>
          <a:ln w="9525">
            <a:noFill/>
            <a:miter lim="800000"/>
            <a:headEnd/>
            <a:tailEnd/>
          </a:ln>
        </p:spPr>
      </p:pic>
      <p:pic>
        <p:nvPicPr>
          <p:cNvPr id="6" name="5 Imagen" descr="0(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pieza principal del Belén, el Misterio, reproduce el zaguán principal del Palacio Real de Madrid. Además, destaca un caserío napolitano donde se disponen diversas escenas de la vida cotidiana y diferentes actividades, el mercado callejero y la taberna.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ythroug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tretch>
            <a:fillRect/>
          </a:stretch>
        </p:blipFill>
        <p:spPr bwMode="auto">
          <a:xfrm>
            <a:off x="0" y="7143"/>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parte, la figura del Rey Carlos IV, vestido con uniforme de coronel de las Reales Guardias de Corps, tal y como lo retrató Goya en 1799, se encuentra junto a la de su esposa, la Reina María Luisa de Parma.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cstate="print"/>
          <a:stretch>
            <a:fillRect/>
          </a:stretch>
        </p:blipFill>
        <p:spPr bwMode="auto">
          <a:xfrm>
            <a:off x="8908" y="11113"/>
            <a:ext cx="9126185"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1).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monarca también aparece reflejado, a lomos de su caballo, a través de una estatua ecuestre. Otras piezas curiosas son las réplicas de los bancos de los jardines de La Granja de San Ildefonso….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la asuncion-kentucky.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3555" name="4 CuadroTexto"/>
          <p:cNvSpPr txBox="1">
            <a:spLocks noChangeArrowheads="1"/>
          </p:cNvSpPr>
          <p:nvPr/>
        </p:nvSpPr>
        <p:spPr bwMode="auto">
          <a:xfrm>
            <a:off x="0" y="619125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6" name="5 Rectángulo"/>
          <p:cNvSpPr/>
          <p:nvPr/>
        </p:nvSpPr>
        <p:spPr>
          <a:xfrm>
            <a:off x="0" y="0"/>
            <a:ext cx="9143999" cy="57150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467544"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effectLst>
              </a:rPr>
              <a:t>….la miniatura de la silla de manos que perteneció a la Reina Bárbara de Braganza o el templete circular del estanque de los Chinescos del Jardín del Príncipe del Real Sitio de Aranjuez.</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23" presetClass="entr" presetSubtype="16"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childTnLst>
                          </p:cTn>
                        </p:par>
                        <p:par>
                          <p:cTn id="20" fill="hold">
                            <p:stCondLst>
                              <p:cond delay="6500"/>
                            </p:stCondLst>
                            <p:childTnLst>
                              <p:par>
                                <p:cTn id="21" presetID="10" presetClass="exit" presetSubtype="0" fill="hold" grpId="1" nodeType="afterEffect">
                                  <p:stCondLst>
                                    <p:cond delay="2000"/>
                                  </p:stCondLst>
                                  <p:childTnLst>
                                    <p:animEffect transition="out" filter="fade">
                                      <p:cBhvr>
                                        <p:cTn id="22" dur="2000"/>
                                        <p:tgtEl>
                                          <p:spTgt spid="5"/>
                                        </p:tgtEl>
                                      </p:cBhvr>
                                    </p:animEffect>
                                    <p:set>
                                      <p:cBhvr>
                                        <p:cTn id="23" dur="1" fill="hold">
                                          <p:stCondLst>
                                            <p:cond delay="1999"/>
                                          </p:stCondLst>
                                        </p:cTn>
                                        <p:tgtEl>
                                          <p:spTgt spid="5"/>
                                        </p:tgtEl>
                                        <p:attrNameLst>
                                          <p:attrName>style.visibility</p:attrName>
                                        </p:attrNameLst>
                                      </p:cBhvr>
                                      <p:to>
                                        <p:strVal val="hidden"/>
                                      </p:to>
                                    </p:set>
                                  </p:childTnLst>
                                </p:cTn>
                              </p:par>
                              <p:par>
                                <p:cTn id="24" presetID="40" presetClass="entr" presetSubtype="0" fill="hold" grpId="0" nodeType="withEffect">
                                  <p:stCondLst>
                                    <p:cond delay="2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5" grpId="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4762"/>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7).jpg"/>
          <p:cNvPicPr>
            <a:picLocks noChangeAspect="1"/>
          </p:cNvPicPr>
          <p:nvPr/>
        </p:nvPicPr>
        <p:blipFill>
          <a:blip r:embed="rId2" cstate="print"/>
          <a:stretch>
            <a:fillRect/>
          </a:stretch>
        </p:blipFill>
        <p:spPr bwMode="auto">
          <a:xfrm>
            <a:off x="0" y="-238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94573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el Belén contiene una representación del demonio y de la ciudad de Dios de San Agustín, así como otra del cetro y la Corona Real en una almohada.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23).jpg"/>
          <p:cNvPicPr>
            <a:picLocks noChangeAspect="1"/>
          </p:cNvPicPr>
          <p:nvPr/>
        </p:nvPicPr>
        <p:blipFill>
          <a:blip r:embed="rId2" cstate="print"/>
          <a:stretch>
            <a:fillRect/>
          </a:stretch>
        </p:blipFill>
        <p:spPr bwMode="auto">
          <a:xfrm>
            <a:off x="0" y="4762"/>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3).jpg"/>
          <p:cNvPicPr>
            <a:picLocks noChangeAspect="1"/>
          </p:cNvPicPr>
          <p:nvPr/>
        </p:nvPicPr>
        <p:blipFill>
          <a:blip r:embed="rId2" cstate="print"/>
          <a:stretch>
            <a:fillRect/>
          </a:stretch>
        </p:blipFill>
        <p:spPr bwMode="auto">
          <a:xfrm>
            <a:off x="0" y="873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801716"/>
            <a:ext cx="8208912" cy="738664"/>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¿Cual es el origen de este tradicional Belén? </a:t>
            </a:r>
            <a:r>
              <a:rPr lang="es-ES" i="1" dirty="0" smtClean="0">
                <a:effectLst>
                  <a:glow rad="101600">
                    <a:srgbClr val="C00000">
                      <a:alpha val="60000"/>
                    </a:srgbClr>
                  </a:glow>
                  <a:outerShdw blurRad="38100" dist="38100" dir="2700000" algn="tl">
                    <a:srgbClr val="000000">
                      <a:alpha val="43137"/>
                    </a:srgbClr>
                  </a:outerShdw>
                </a:effectLst>
              </a:rPr>
              <a:t>Felipe V, en su viaje a Italia en 1702, recibió como regalo un Belén napolitano.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erris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4000"/>
                                        <p:tgtEl>
                                          <p:spTgt spid="5"/>
                                        </p:tgtEl>
                                      </p:cBhvr>
                                    </p:animEffect>
                                  </p:childTnLst>
                                </p:cTn>
                              </p:par>
                              <p:par>
                                <p:cTn id="19" presetID="6"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out)">
                                      <p:cBhvr>
                                        <p:cTn id="21" dur="4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jpg"/>
          <p:cNvPicPr>
            <a:picLocks noChangeAspect="1"/>
          </p:cNvPicPr>
          <p:nvPr/>
        </p:nvPicPr>
        <p:blipFill>
          <a:blip r:embed="rId2" cstate="print"/>
          <a:stretch>
            <a:fillRect/>
          </a:stretch>
        </p:blipFill>
        <p:spPr bwMode="auto">
          <a:xfrm>
            <a:off x="0" y="1587"/>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9).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Será su hijo Carlos III, Rey de Nápoles desde 1735, quien traiga un Belén en 1760 para colocarlo en el Palacio del Buen Retiro en sus primeras navidades como Rey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40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GepxeLKvtpPoOCqpi7DelVRvpk.png"/>
          <p:cNvPicPr>
            <a:picLocks noChangeAspect="1"/>
          </p:cNvPicPr>
          <p:nvPr/>
        </p:nvPicPr>
        <p:blipFill>
          <a:blip r:embed="rId3" cstate="print">
            <a:clrChange>
              <a:clrFrom>
                <a:srgbClr val="FFC000"/>
              </a:clrFrom>
              <a:clrTo>
                <a:srgbClr val="FFC000">
                  <a:alpha val="0"/>
                </a:srgbClr>
              </a:clrTo>
            </a:clrChange>
          </a:blip>
          <a:stretch>
            <a:fillRect/>
          </a:stretch>
        </p:blipFill>
        <p:spPr>
          <a:xfrm>
            <a:off x="3775075" y="3035300"/>
            <a:ext cx="1522413" cy="9525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pic>
      <p:pic>
        <p:nvPicPr>
          <p:cNvPr id="6" name="5 Imagen" descr="CGepxeLKvtpPoOCqpi7DelVRvpk.png"/>
          <p:cNvPicPr>
            <a:picLocks noChangeAspect="1"/>
          </p:cNvPicPr>
          <p:nvPr/>
        </p:nvPicPr>
        <p:blipFill>
          <a:blip r:embed="rId5" cstate="print">
            <a:clrChange>
              <a:clrFrom>
                <a:srgbClr val="FFC000"/>
              </a:clrFrom>
              <a:clrTo>
                <a:srgbClr val="FFC000">
                  <a:alpha val="0"/>
                </a:srgbClr>
              </a:clrTo>
            </a:clrChange>
          </a:blip>
          <a:stretch>
            <a:fillRect/>
          </a:stretch>
        </p:blipFill>
        <p:spPr>
          <a:xfrm>
            <a:off x="3779838" y="3810000"/>
            <a:ext cx="1512887" cy="892175"/>
          </a:xfrm>
          <a:prstGeom prst="rect">
            <a:avLst/>
          </a:prstGeom>
          <a:blipFill>
            <a:blip r:embed="rId6"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pic>
      <p:pic>
        <p:nvPicPr>
          <p:cNvPr id="7" name="6 Imagen" descr="CGepxeLKvtpPoOCqpi7DelVRvpk.png"/>
          <p:cNvPicPr>
            <a:picLocks noChangeAspect="1"/>
          </p:cNvPicPr>
          <p:nvPr/>
        </p:nvPicPr>
        <p:blipFill>
          <a:blip r:embed="rId7" cstate="print">
            <a:clrChange>
              <a:clrFrom>
                <a:srgbClr val="FFC000"/>
              </a:clrFrom>
              <a:clrTo>
                <a:srgbClr val="FFC000">
                  <a:alpha val="0"/>
                </a:srgbClr>
              </a:clrTo>
            </a:clrChange>
          </a:blip>
          <a:stretch>
            <a:fillRect/>
          </a:stretch>
        </p:blipFill>
        <p:spPr>
          <a:xfrm>
            <a:off x="3781425" y="4524375"/>
            <a:ext cx="1509713" cy="946150"/>
          </a:xfrm>
          <a:prstGeom prst="rect">
            <a:avLst/>
          </a:prstGeom>
          <a:blipFill>
            <a:blip r:embed="rId8"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pic>
      <p:pic>
        <p:nvPicPr>
          <p:cNvPr id="8" name="7 Imagen" descr="CGepxeLKvtpPoOCqpi7DelVRvpk.png"/>
          <p:cNvPicPr>
            <a:picLocks noChangeAspect="1"/>
          </p:cNvPicPr>
          <p:nvPr/>
        </p:nvPicPr>
        <p:blipFill>
          <a:blip r:embed="rId9" cstate="print">
            <a:clrChange>
              <a:clrFrom>
                <a:srgbClr val="FFC000"/>
              </a:clrFrom>
              <a:clrTo>
                <a:srgbClr val="FFC000">
                  <a:alpha val="0"/>
                </a:srgbClr>
              </a:clrTo>
            </a:clrChange>
          </a:blip>
          <a:srcRect/>
          <a:stretch>
            <a:fillRect/>
          </a:stretch>
        </p:blipFill>
        <p:spPr bwMode="auto">
          <a:xfrm>
            <a:off x="3822700" y="2025650"/>
            <a:ext cx="1427163" cy="892175"/>
          </a:xfrm>
          <a:prstGeom prst="rect">
            <a:avLst/>
          </a:prstGeom>
          <a:blipFill>
            <a:blip r:embed="rId10"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CGepxeLKvtpPoOCqpi7DelVRvpk.png"/>
          <p:cNvPicPr>
            <a:picLocks noChangeAspect="1"/>
          </p:cNvPicPr>
          <p:nvPr/>
        </p:nvPicPr>
        <p:blipFill>
          <a:blip r:embed="rId9" cstate="print">
            <a:clrChange>
              <a:clrFrom>
                <a:srgbClr val="FFC000"/>
              </a:clrFrom>
              <a:clrTo>
                <a:srgbClr val="FFC000">
                  <a:alpha val="0"/>
                </a:srgbClr>
              </a:clrTo>
            </a:clrChange>
          </a:blip>
          <a:srcRect/>
          <a:stretch>
            <a:fillRect/>
          </a:stretch>
        </p:blipFill>
        <p:spPr bwMode="auto">
          <a:xfrm>
            <a:off x="3822700" y="1250950"/>
            <a:ext cx="1427163" cy="892175"/>
          </a:xfrm>
          <a:prstGeom prst="rect">
            <a:avLst/>
          </a:prstGeom>
          <a:blipFill>
            <a:blip r:embed="rId10"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CGepxeLKvtpPoOCqpi7DelVRvpk.png"/>
          <p:cNvPicPr>
            <a:picLocks noChangeAspect="1"/>
          </p:cNvPicPr>
          <p:nvPr/>
        </p:nvPicPr>
        <p:blipFill>
          <a:blip r:embed="rId9" cstate="print">
            <a:clrChange>
              <a:clrFrom>
                <a:srgbClr val="FFC000"/>
              </a:clrFrom>
              <a:clrTo>
                <a:srgbClr val="FFC000">
                  <a:alpha val="0"/>
                </a:srgbClr>
              </a:clrTo>
            </a:clrChange>
          </a:blip>
          <a:srcRect/>
          <a:stretch>
            <a:fillRect/>
          </a:stretch>
        </p:blipFill>
        <p:spPr bwMode="auto">
          <a:xfrm>
            <a:off x="3822700" y="476250"/>
            <a:ext cx="1427163" cy="892175"/>
          </a:xfrm>
          <a:prstGeom prst="rect">
            <a:avLst/>
          </a:prstGeom>
          <a:blipFill>
            <a:blip r:embed="rId10"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CGepxeLKvtpPoOCqpi7DelVRvpk.png"/>
          <p:cNvPicPr>
            <a:picLocks noChangeAspect="1"/>
          </p:cNvPicPr>
          <p:nvPr/>
        </p:nvPicPr>
        <p:blipFill>
          <a:blip r:embed="rId11" cstate="print">
            <a:clrChange>
              <a:clrFrom>
                <a:srgbClr val="FFC000"/>
              </a:clrFrom>
              <a:clrTo>
                <a:srgbClr val="FFC000">
                  <a:alpha val="0"/>
                </a:srgbClr>
              </a:clrTo>
            </a:clrChange>
          </a:blip>
          <a:srcRect/>
          <a:stretch>
            <a:fillRect/>
          </a:stretch>
        </p:blipFill>
        <p:spPr bwMode="auto">
          <a:xfrm>
            <a:off x="2000250" y="2378075"/>
            <a:ext cx="1071563" cy="1198563"/>
          </a:xfrm>
          <a:prstGeom prst="rect">
            <a:avLst/>
          </a:prstGeom>
          <a:blipFill>
            <a:blip r:embed="rId12"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CGepxeLKvtpPoOCqpi7DelVRvpk.png"/>
          <p:cNvPicPr>
            <a:picLocks noChangeAspect="1"/>
          </p:cNvPicPr>
          <p:nvPr/>
        </p:nvPicPr>
        <p:blipFill>
          <a:blip r:embed="rId11" cstate="print">
            <a:clrChange>
              <a:clrFrom>
                <a:srgbClr val="FFC000"/>
              </a:clrFrom>
              <a:clrTo>
                <a:srgbClr val="FFC000">
                  <a:alpha val="0"/>
                </a:srgbClr>
              </a:clrTo>
            </a:clrChange>
          </a:blip>
          <a:srcRect/>
          <a:stretch>
            <a:fillRect/>
          </a:stretch>
        </p:blipFill>
        <p:spPr bwMode="auto">
          <a:xfrm>
            <a:off x="2928938" y="2378075"/>
            <a:ext cx="1071562" cy="1198563"/>
          </a:xfrm>
          <a:prstGeom prst="rect">
            <a:avLst/>
          </a:prstGeom>
          <a:blipFill>
            <a:blip r:embed="rId12"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CGepxeLKvtpPoOCqpi7DelVRvpk.png"/>
          <p:cNvPicPr>
            <a:picLocks noChangeAspect="1"/>
          </p:cNvPicPr>
          <p:nvPr/>
        </p:nvPicPr>
        <p:blipFill>
          <a:blip r:embed="rId11" cstate="print">
            <a:clrChange>
              <a:clrFrom>
                <a:srgbClr val="FFC000"/>
              </a:clrFrom>
              <a:clrTo>
                <a:srgbClr val="FFC000">
                  <a:alpha val="0"/>
                </a:srgbClr>
              </a:clrTo>
            </a:clrChange>
          </a:blip>
          <a:srcRect/>
          <a:stretch>
            <a:fillRect/>
          </a:stretch>
        </p:blipFill>
        <p:spPr bwMode="auto">
          <a:xfrm>
            <a:off x="1042988" y="2378075"/>
            <a:ext cx="1071562" cy="1198563"/>
          </a:xfrm>
          <a:prstGeom prst="rect">
            <a:avLst/>
          </a:prstGeom>
          <a:blipFill>
            <a:blip r:embed="rId12"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4" name="13 Imagen" descr="CGepxeLKvtpPoOCqpi7DelVRvpk.png"/>
          <p:cNvPicPr>
            <a:picLocks noChangeAspect="1"/>
          </p:cNvPicPr>
          <p:nvPr/>
        </p:nvPicPr>
        <p:blipFill>
          <a:blip r:embed="rId13" cstate="print">
            <a:clrChange>
              <a:clrFrom>
                <a:srgbClr val="FFC000"/>
              </a:clrFrom>
              <a:clrTo>
                <a:srgbClr val="FFC000">
                  <a:alpha val="0"/>
                </a:srgbClr>
              </a:clrTo>
            </a:clrChange>
          </a:blip>
          <a:srcRect/>
          <a:stretch>
            <a:fillRect/>
          </a:stretch>
        </p:blipFill>
        <p:spPr bwMode="auto">
          <a:xfrm>
            <a:off x="5148263" y="2435225"/>
            <a:ext cx="1071562" cy="1203325"/>
          </a:xfrm>
          <a:prstGeom prst="rect">
            <a:avLst/>
          </a:prstGeom>
          <a:blipFill>
            <a:blip r:embed="rId14"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CGepxeLKvtpPoOCqpi7DelVRvpk.png"/>
          <p:cNvPicPr>
            <a:picLocks noChangeAspect="1"/>
          </p:cNvPicPr>
          <p:nvPr/>
        </p:nvPicPr>
        <p:blipFill>
          <a:blip r:embed="rId13" cstate="print">
            <a:clrChange>
              <a:clrFrom>
                <a:srgbClr val="FFC000"/>
              </a:clrFrom>
              <a:clrTo>
                <a:srgbClr val="FFC000">
                  <a:alpha val="0"/>
                </a:srgbClr>
              </a:clrTo>
            </a:clrChange>
          </a:blip>
          <a:srcRect/>
          <a:stretch>
            <a:fillRect/>
          </a:stretch>
        </p:blipFill>
        <p:spPr bwMode="auto">
          <a:xfrm>
            <a:off x="6072188" y="2435225"/>
            <a:ext cx="1071562" cy="1203325"/>
          </a:xfrm>
          <a:prstGeom prst="rect">
            <a:avLst/>
          </a:prstGeom>
          <a:blipFill>
            <a:blip r:embed="rId14"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CGepxeLKvtpPoOCqpi7DelVRvpk.png"/>
          <p:cNvPicPr>
            <a:picLocks noChangeAspect="1"/>
          </p:cNvPicPr>
          <p:nvPr/>
        </p:nvPicPr>
        <p:blipFill>
          <a:blip r:embed="rId13" cstate="print">
            <a:clrChange>
              <a:clrFrom>
                <a:srgbClr val="FFC000"/>
              </a:clrFrom>
              <a:clrTo>
                <a:srgbClr val="FFC000">
                  <a:alpha val="0"/>
                </a:srgbClr>
              </a:clrTo>
            </a:clrChange>
          </a:blip>
          <a:srcRect/>
          <a:stretch>
            <a:fillRect/>
          </a:stretch>
        </p:blipFill>
        <p:spPr bwMode="auto">
          <a:xfrm>
            <a:off x="7000875" y="2435225"/>
            <a:ext cx="1071563" cy="1203325"/>
          </a:xfrm>
          <a:prstGeom prst="rect">
            <a:avLst/>
          </a:prstGeom>
          <a:blipFill>
            <a:blip r:embed="rId14" cstate="print"/>
            <a:stretch>
              <a:fillRect/>
            </a:stretch>
          </a:blip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esa época, la </a:t>
            </a:r>
            <a:r>
              <a:rPr lang="es-ES" i="1" dirty="0" err="1" smtClean="0">
                <a:effectLst>
                  <a:glow rad="101600">
                    <a:srgbClr val="C00000">
                      <a:alpha val="60000"/>
                    </a:srgbClr>
                  </a:glow>
                  <a:outerShdw blurRad="38100" dist="38100" dir="2700000" algn="tl">
                    <a:srgbClr val="000000">
                      <a:alpha val="43137"/>
                    </a:srgbClr>
                  </a:outerShdw>
                </a:effectLst>
              </a:rPr>
              <a:t>belenística</a:t>
            </a:r>
            <a:r>
              <a:rPr lang="es-ES" i="1" dirty="0" smtClean="0">
                <a:effectLst>
                  <a:glow rad="101600">
                    <a:srgbClr val="C00000">
                      <a:alpha val="60000"/>
                    </a:srgbClr>
                  </a:glow>
                  <a:outerShdw blurRad="38100" dist="38100" dir="2700000" algn="tl">
                    <a:srgbClr val="000000">
                      <a:alpha val="43137"/>
                    </a:srgbClr>
                  </a:outerShdw>
                </a:effectLst>
              </a:rPr>
              <a:t> estaba limitada a los Monasterios de clausura y a reducidos conjuntos de imágenes que eran propiedad de algunas de las familias nobles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wheel spokes="1"/>
      </p:transition>
    </mc:Choice>
    <mc:Fallback xmlns="">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6"/>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3000" fill="hold"/>
                                        <p:tgtEl>
                                          <p:spTgt spid="5"/>
                                        </p:tgtEl>
                                        <p:attrNameLst>
                                          <p:attrName>ppt_w</p:attrName>
                                        </p:attrNameLst>
                                      </p:cBhvr>
                                      <p:tavLst>
                                        <p:tav tm="0">
                                          <p:val>
                                            <p:fltVal val="0"/>
                                          </p:val>
                                        </p:tav>
                                        <p:tav tm="100000">
                                          <p:val>
                                            <p:strVal val="#ppt_w"/>
                                          </p:val>
                                        </p:tav>
                                      </p:tavLst>
                                    </p:anim>
                                    <p:anim calcmode="lin" valueType="num">
                                      <p:cBhvr>
                                        <p:cTn id="80" dur="3000" fill="hold"/>
                                        <p:tgtEl>
                                          <p:spTgt spid="5"/>
                                        </p:tgtEl>
                                        <p:attrNameLst>
                                          <p:attrName>ppt_h</p:attrName>
                                        </p:attrNameLst>
                                      </p:cBhvr>
                                      <p:tavLst>
                                        <p:tav tm="0">
                                          <p:val>
                                            <p:fltVal val="0"/>
                                          </p:val>
                                        </p:tav>
                                        <p:tav tm="100000">
                                          <p:val>
                                            <p:strVal val="#ppt_h"/>
                                          </p:val>
                                        </p:tav>
                                      </p:tavLst>
                                    </p:anim>
                                  </p:childTnLst>
                                </p:cTn>
                              </p:par>
                              <p:par>
                                <p:cTn id="81" presetID="23" presetClass="entr" presetSubtype="16"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0" fill="hold"/>
                                        <p:tgtEl>
                                          <p:spTgt spid="6"/>
                                        </p:tgtEl>
                                        <p:attrNameLst>
                                          <p:attrName>ppt_w</p:attrName>
                                        </p:attrNameLst>
                                      </p:cBhvr>
                                      <p:tavLst>
                                        <p:tav tm="0">
                                          <p:val>
                                            <p:fltVal val="0"/>
                                          </p:val>
                                        </p:tav>
                                        <p:tav tm="100000">
                                          <p:val>
                                            <p:strVal val="#ppt_w"/>
                                          </p:val>
                                        </p:tav>
                                      </p:tavLst>
                                    </p:anim>
                                    <p:anim calcmode="lin" valueType="num">
                                      <p:cBhvr>
                                        <p:cTn id="84" dur="3000" fill="hold"/>
                                        <p:tgtEl>
                                          <p:spTgt spid="6"/>
                                        </p:tgtEl>
                                        <p:attrNameLst>
                                          <p:attrName>ppt_h</p:attrName>
                                        </p:attrNameLst>
                                      </p:cBhvr>
                                      <p:tavLst>
                                        <p:tav tm="0">
                                          <p:val>
                                            <p:fltVal val="0"/>
                                          </p:val>
                                        </p:tav>
                                        <p:tav tm="100000">
                                          <p:val>
                                            <p:strVal val="#ppt_h"/>
                                          </p:val>
                                        </p:tav>
                                      </p:tavLst>
                                    </p:anim>
                                  </p:childTnLst>
                                </p:cTn>
                              </p:par>
                              <p:par>
                                <p:cTn id="85" presetID="23" presetClass="entr" presetSubtype="16"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3000" fill="hold"/>
                                        <p:tgtEl>
                                          <p:spTgt spid="7"/>
                                        </p:tgtEl>
                                        <p:attrNameLst>
                                          <p:attrName>ppt_w</p:attrName>
                                        </p:attrNameLst>
                                      </p:cBhvr>
                                      <p:tavLst>
                                        <p:tav tm="0">
                                          <p:val>
                                            <p:fltVal val="0"/>
                                          </p:val>
                                        </p:tav>
                                        <p:tav tm="100000">
                                          <p:val>
                                            <p:strVal val="#ppt_w"/>
                                          </p:val>
                                        </p:tav>
                                      </p:tavLst>
                                    </p:anim>
                                    <p:anim calcmode="lin" valueType="num">
                                      <p:cBhvr>
                                        <p:cTn id="88" dur="3000" fill="hold"/>
                                        <p:tgtEl>
                                          <p:spTgt spid="7"/>
                                        </p:tgtEl>
                                        <p:attrNameLst>
                                          <p:attrName>ppt_h</p:attrName>
                                        </p:attrNameLst>
                                      </p:cBhvr>
                                      <p:tavLst>
                                        <p:tav tm="0">
                                          <p:val>
                                            <p:fltVal val="0"/>
                                          </p:val>
                                        </p:tav>
                                        <p:tav tm="100000">
                                          <p:val>
                                            <p:strVal val="#ppt_h"/>
                                          </p:val>
                                        </p:tav>
                                      </p:tavLst>
                                    </p:anim>
                                  </p:childTnLst>
                                </p:cTn>
                              </p:par>
                              <p:par>
                                <p:cTn id="89" presetID="23" presetClass="entr" presetSubtype="16" fill="hold"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p:val>
                                            <p:fltVal val="0"/>
                                          </p:val>
                                        </p:tav>
                                        <p:tav tm="100000">
                                          <p:val>
                                            <p:strVal val="#ppt_w"/>
                                          </p:val>
                                        </p:tav>
                                      </p:tavLst>
                                    </p:anim>
                                    <p:anim calcmode="lin" valueType="num">
                                      <p:cBhvr>
                                        <p:cTn id="92" dur="3000" fill="hold"/>
                                        <p:tgtEl>
                                          <p:spTgt spid="8"/>
                                        </p:tgtEl>
                                        <p:attrNameLst>
                                          <p:attrName>ppt_h</p:attrName>
                                        </p:attrNameLst>
                                      </p:cBhvr>
                                      <p:tavLst>
                                        <p:tav tm="0">
                                          <p:val>
                                            <p:fltVal val="0"/>
                                          </p:val>
                                        </p:tav>
                                        <p:tav tm="100000">
                                          <p:val>
                                            <p:strVal val="#ppt_h"/>
                                          </p:val>
                                        </p:tav>
                                      </p:tavLst>
                                    </p:anim>
                                  </p:childTnLst>
                                </p:cTn>
                              </p:par>
                              <p:par>
                                <p:cTn id="93" presetID="23" presetClass="entr" presetSubtype="16" fill="hold"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3000" fill="hold"/>
                                        <p:tgtEl>
                                          <p:spTgt spid="9"/>
                                        </p:tgtEl>
                                        <p:attrNameLst>
                                          <p:attrName>ppt_w</p:attrName>
                                        </p:attrNameLst>
                                      </p:cBhvr>
                                      <p:tavLst>
                                        <p:tav tm="0">
                                          <p:val>
                                            <p:fltVal val="0"/>
                                          </p:val>
                                        </p:tav>
                                        <p:tav tm="100000">
                                          <p:val>
                                            <p:strVal val="#ppt_w"/>
                                          </p:val>
                                        </p:tav>
                                      </p:tavLst>
                                    </p:anim>
                                    <p:anim calcmode="lin" valueType="num">
                                      <p:cBhvr>
                                        <p:cTn id="96" dur="3000" fill="hold"/>
                                        <p:tgtEl>
                                          <p:spTgt spid="9"/>
                                        </p:tgtEl>
                                        <p:attrNameLst>
                                          <p:attrName>ppt_h</p:attrName>
                                        </p:attrNameLst>
                                      </p:cBhvr>
                                      <p:tavLst>
                                        <p:tav tm="0">
                                          <p:val>
                                            <p:fltVal val="0"/>
                                          </p:val>
                                        </p:tav>
                                        <p:tav tm="100000">
                                          <p:val>
                                            <p:strVal val="#ppt_h"/>
                                          </p:val>
                                        </p:tav>
                                      </p:tavLst>
                                    </p:anim>
                                  </p:childTnLst>
                                </p:cTn>
                              </p:par>
                              <p:par>
                                <p:cTn id="97" presetID="23" presetClass="entr" presetSubtype="16"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 calcmode="lin" valueType="num">
                                      <p:cBhvr>
                                        <p:cTn id="99" dur="3000" fill="hold"/>
                                        <p:tgtEl>
                                          <p:spTgt spid="10"/>
                                        </p:tgtEl>
                                        <p:attrNameLst>
                                          <p:attrName>ppt_w</p:attrName>
                                        </p:attrNameLst>
                                      </p:cBhvr>
                                      <p:tavLst>
                                        <p:tav tm="0">
                                          <p:val>
                                            <p:fltVal val="0"/>
                                          </p:val>
                                        </p:tav>
                                        <p:tav tm="100000">
                                          <p:val>
                                            <p:strVal val="#ppt_w"/>
                                          </p:val>
                                        </p:tav>
                                      </p:tavLst>
                                    </p:anim>
                                    <p:anim calcmode="lin" valueType="num">
                                      <p:cBhvr>
                                        <p:cTn id="100" dur="3000" fill="hold"/>
                                        <p:tgtEl>
                                          <p:spTgt spid="10"/>
                                        </p:tgtEl>
                                        <p:attrNameLst>
                                          <p:attrName>ppt_h</p:attrName>
                                        </p:attrNameLst>
                                      </p:cBhvr>
                                      <p:tavLst>
                                        <p:tav tm="0">
                                          <p:val>
                                            <p:fltVal val="0"/>
                                          </p:val>
                                        </p:tav>
                                        <p:tav tm="100000">
                                          <p:val>
                                            <p:strVal val="#ppt_h"/>
                                          </p:val>
                                        </p:tav>
                                      </p:tavLst>
                                    </p:anim>
                                  </p:childTnLst>
                                </p:cTn>
                              </p:par>
                              <p:par>
                                <p:cTn id="101" presetID="23" presetClass="entr" presetSubtype="16" fill="hold"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p:val>
                                            <p:fltVal val="0"/>
                                          </p:val>
                                        </p:tav>
                                        <p:tav tm="100000">
                                          <p:val>
                                            <p:strVal val="#ppt_w"/>
                                          </p:val>
                                        </p:tav>
                                      </p:tavLst>
                                    </p:anim>
                                    <p:anim calcmode="lin" valueType="num">
                                      <p:cBhvr>
                                        <p:cTn id="104" dur="3000" fill="hold"/>
                                        <p:tgtEl>
                                          <p:spTgt spid="11"/>
                                        </p:tgtEl>
                                        <p:attrNameLst>
                                          <p:attrName>ppt_h</p:attrName>
                                        </p:attrNameLst>
                                      </p:cBhvr>
                                      <p:tavLst>
                                        <p:tav tm="0">
                                          <p:val>
                                            <p:fltVal val="0"/>
                                          </p:val>
                                        </p:tav>
                                        <p:tav tm="100000">
                                          <p:val>
                                            <p:strVal val="#ppt_h"/>
                                          </p:val>
                                        </p:tav>
                                      </p:tavLst>
                                    </p:anim>
                                  </p:childTnLst>
                                </p:cTn>
                              </p:par>
                              <p:par>
                                <p:cTn id="105" presetID="23" presetClass="entr" presetSubtype="16" fill="hold"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3000" fill="hold"/>
                                        <p:tgtEl>
                                          <p:spTgt spid="12"/>
                                        </p:tgtEl>
                                        <p:attrNameLst>
                                          <p:attrName>ppt_w</p:attrName>
                                        </p:attrNameLst>
                                      </p:cBhvr>
                                      <p:tavLst>
                                        <p:tav tm="0">
                                          <p:val>
                                            <p:fltVal val="0"/>
                                          </p:val>
                                        </p:tav>
                                        <p:tav tm="100000">
                                          <p:val>
                                            <p:strVal val="#ppt_w"/>
                                          </p:val>
                                        </p:tav>
                                      </p:tavLst>
                                    </p:anim>
                                    <p:anim calcmode="lin" valueType="num">
                                      <p:cBhvr>
                                        <p:cTn id="108" dur="3000" fill="hold"/>
                                        <p:tgtEl>
                                          <p:spTgt spid="12"/>
                                        </p:tgtEl>
                                        <p:attrNameLst>
                                          <p:attrName>ppt_h</p:attrName>
                                        </p:attrNameLst>
                                      </p:cBhvr>
                                      <p:tavLst>
                                        <p:tav tm="0">
                                          <p:val>
                                            <p:fltVal val="0"/>
                                          </p:val>
                                        </p:tav>
                                        <p:tav tm="100000">
                                          <p:val>
                                            <p:strVal val="#ppt_h"/>
                                          </p:val>
                                        </p:tav>
                                      </p:tavLst>
                                    </p:anim>
                                  </p:childTnLst>
                                </p:cTn>
                              </p:par>
                              <p:par>
                                <p:cTn id="109" presetID="23" presetClass="entr" presetSubtype="16"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p:cTn id="111" dur="3000" fill="hold"/>
                                        <p:tgtEl>
                                          <p:spTgt spid="13"/>
                                        </p:tgtEl>
                                        <p:attrNameLst>
                                          <p:attrName>ppt_w</p:attrName>
                                        </p:attrNameLst>
                                      </p:cBhvr>
                                      <p:tavLst>
                                        <p:tav tm="0">
                                          <p:val>
                                            <p:fltVal val="0"/>
                                          </p:val>
                                        </p:tav>
                                        <p:tav tm="100000">
                                          <p:val>
                                            <p:strVal val="#ppt_w"/>
                                          </p:val>
                                        </p:tav>
                                      </p:tavLst>
                                    </p:anim>
                                    <p:anim calcmode="lin" valueType="num">
                                      <p:cBhvr>
                                        <p:cTn id="112" dur="3000" fill="hold"/>
                                        <p:tgtEl>
                                          <p:spTgt spid="13"/>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3000" fill="hold"/>
                                        <p:tgtEl>
                                          <p:spTgt spid="15"/>
                                        </p:tgtEl>
                                        <p:attrNameLst>
                                          <p:attrName>ppt_w</p:attrName>
                                        </p:attrNameLst>
                                      </p:cBhvr>
                                      <p:tavLst>
                                        <p:tav tm="0">
                                          <p:val>
                                            <p:fltVal val="0"/>
                                          </p:val>
                                        </p:tav>
                                        <p:tav tm="100000">
                                          <p:val>
                                            <p:strVal val="#ppt_w"/>
                                          </p:val>
                                        </p:tav>
                                      </p:tavLst>
                                    </p:anim>
                                    <p:anim calcmode="lin" valueType="num">
                                      <p:cBhvr>
                                        <p:cTn id="120" dur="3000" fill="hold"/>
                                        <p:tgtEl>
                                          <p:spTgt spid="15"/>
                                        </p:tgtEl>
                                        <p:attrNameLst>
                                          <p:attrName>ppt_h</p:attrName>
                                        </p:attrNameLst>
                                      </p:cBhvr>
                                      <p:tavLst>
                                        <p:tav tm="0">
                                          <p:val>
                                            <p:fltVal val="0"/>
                                          </p:val>
                                        </p:tav>
                                        <p:tav tm="100000">
                                          <p:val>
                                            <p:strVal val="#ppt_h"/>
                                          </p:val>
                                        </p:tav>
                                      </p:tavLst>
                                    </p:anim>
                                  </p:childTnLst>
                                </p:cTn>
                              </p:par>
                              <p:par>
                                <p:cTn id="121" presetID="23" presetClass="entr" presetSubtype="16" fill="hold" nodeType="withEffect">
                                  <p:stCondLst>
                                    <p:cond delay="0"/>
                                  </p:stCondLst>
                                  <p:childTnLst>
                                    <p:set>
                                      <p:cBhvr>
                                        <p:cTn id="122" dur="1" fill="hold">
                                          <p:stCondLst>
                                            <p:cond delay="0"/>
                                          </p:stCondLst>
                                        </p:cTn>
                                        <p:tgtEl>
                                          <p:spTgt spid="16"/>
                                        </p:tgtEl>
                                        <p:attrNameLst>
                                          <p:attrName>style.visibility</p:attrName>
                                        </p:attrNameLst>
                                      </p:cBhvr>
                                      <p:to>
                                        <p:strVal val="visible"/>
                                      </p:to>
                                    </p:set>
                                    <p:anim calcmode="lin" valueType="num">
                                      <p:cBhvr>
                                        <p:cTn id="123" dur="3000" fill="hold"/>
                                        <p:tgtEl>
                                          <p:spTgt spid="16"/>
                                        </p:tgtEl>
                                        <p:attrNameLst>
                                          <p:attrName>ppt_w</p:attrName>
                                        </p:attrNameLst>
                                      </p:cBhvr>
                                      <p:tavLst>
                                        <p:tav tm="0">
                                          <p:val>
                                            <p:fltVal val="0"/>
                                          </p:val>
                                        </p:tav>
                                        <p:tav tm="100000">
                                          <p:val>
                                            <p:strVal val="#ppt_w"/>
                                          </p:val>
                                        </p:tav>
                                      </p:tavLst>
                                    </p:anim>
                                    <p:anim calcmode="lin" valueType="num">
                                      <p:cBhvr>
                                        <p:cTn id="124" dur="3000" fill="hold"/>
                                        <p:tgtEl>
                                          <p:spTgt spid="16"/>
                                        </p:tgtEl>
                                        <p:attrNameLst>
                                          <p:attrName>ppt_h</p:attrName>
                                        </p:attrNameLst>
                                      </p:cBhvr>
                                      <p:tavLst>
                                        <p:tav tm="0">
                                          <p:val>
                                            <p:fltVal val="0"/>
                                          </p:val>
                                        </p:tav>
                                        <p:tav tm="100000">
                                          <p:val>
                                            <p:strVal val="#ppt_h"/>
                                          </p:val>
                                        </p:tav>
                                      </p:tavLst>
                                    </p:anim>
                                  </p:childTnLst>
                                </p:cTn>
                              </p:par>
                            </p:childTnLst>
                          </p:cTn>
                        </p:par>
                        <p:par>
                          <p:cTn id="125" fill="hold">
                            <p:stCondLst>
                              <p:cond delay="3000"/>
                            </p:stCondLst>
                            <p:childTnLst>
                              <p:par>
                                <p:cTn id="126" presetID="2" presetClass="exit" presetSubtype="2" fill="hold" nodeType="after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1+ppt_w/2"/>
                                          </p:val>
                                        </p:tav>
                                      </p:tavLst>
                                    </p:anim>
                                    <p:anim calcmode="lin" valueType="num">
                                      <p:cBhvr additive="base">
                                        <p:cTn id="132" dur="3000"/>
                                        <p:tgtEl>
                                          <p:spTgt spid="12"/>
                                        </p:tgtEl>
                                        <p:attrNameLst>
                                          <p:attrName>ppt_y</p:attrName>
                                        </p:attrNameLst>
                                      </p:cBhvr>
                                      <p:tavLst>
                                        <p:tav tm="0">
                                          <p:val>
                                            <p:strVal val="ppt_y"/>
                                          </p:val>
                                        </p:tav>
                                        <p:tav tm="100000">
                                          <p:val>
                                            <p:strVal val="ppt_y"/>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ppt_y"/>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4"/>
                                        </p:tgtEl>
                                        <p:attrNameLst>
                                          <p:attrName>ppt_x</p:attrName>
                                        </p:attrNameLst>
                                      </p:cBhvr>
                                      <p:tavLst>
                                        <p:tav tm="0">
                                          <p:val>
                                            <p:strVal val="ppt_x"/>
                                          </p:val>
                                        </p:tav>
                                        <p:tav tm="100000">
                                          <p:val>
                                            <p:strVal val="0-ppt_w/2"/>
                                          </p:val>
                                        </p:tav>
                                      </p:tavLst>
                                    </p:anim>
                                    <p:anim calcmode="lin" valueType="num">
                                      <p:cBhvr additive="base">
                                        <p:cTn id="140" dur="3000"/>
                                        <p:tgtEl>
                                          <p:spTgt spid="14"/>
                                        </p:tgtEl>
                                        <p:attrNameLst>
                                          <p:attrName>ppt_y</p:attrName>
                                        </p:attrNameLst>
                                      </p:cBhvr>
                                      <p:tavLst>
                                        <p:tav tm="0">
                                          <p:val>
                                            <p:strVal val="ppt_y"/>
                                          </p:val>
                                        </p:tav>
                                        <p:tav tm="100000">
                                          <p:val>
                                            <p:strVal val="ppt_y"/>
                                          </p:val>
                                        </p:tav>
                                      </p:tavLst>
                                    </p:anim>
                                    <p:set>
                                      <p:cBhvr>
                                        <p:cTn id="141" dur="1" fill="hold">
                                          <p:stCondLst>
                                            <p:cond delay="2999"/>
                                          </p:stCondLst>
                                        </p:cTn>
                                        <p:tgtEl>
                                          <p:spTgt spid="14"/>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5"/>
                                        </p:tgtEl>
                                        <p:attrNameLst>
                                          <p:attrName>ppt_x</p:attrName>
                                        </p:attrNameLst>
                                      </p:cBhvr>
                                      <p:tavLst>
                                        <p:tav tm="0">
                                          <p:val>
                                            <p:strVal val="ppt_x"/>
                                          </p:val>
                                        </p:tav>
                                        <p:tav tm="100000">
                                          <p:val>
                                            <p:strVal val="0-ppt_w/2"/>
                                          </p:val>
                                        </p:tav>
                                      </p:tavLst>
                                    </p:anim>
                                    <p:anim calcmode="lin" valueType="num">
                                      <p:cBhvr additive="base">
                                        <p:cTn id="144" dur="3000"/>
                                        <p:tgtEl>
                                          <p:spTgt spid="15"/>
                                        </p:tgtEl>
                                        <p:attrNameLst>
                                          <p:attrName>ppt_y</p:attrName>
                                        </p:attrNameLst>
                                      </p:cBhvr>
                                      <p:tavLst>
                                        <p:tav tm="0">
                                          <p:val>
                                            <p:strVal val="ppt_y"/>
                                          </p:val>
                                        </p:tav>
                                        <p:tav tm="100000">
                                          <p:val>
                                            <p:strVal val="ppt_y"/>
                                          </p:val>
                                        </p:tav>
                                      </p:tavLst>
                                    </p:anim>
                                    <p:set>
                                      <p:cBhvr>
                                        <p:cTn id="145" dur="1" fill="hold">
                                          <p:stCondLst>
                                            <p:cond delay="2999"/>
                                          </p:stCondLst>
                                        </p:cTn>
                                        <p:tgtEl>
                                          <p:spTgt spid="15"/>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6"/>
                                        </p:tgtEl>
                                        <p:attrNameLst>
                                          <p:attrName>ppt_x</p:attrName>
                                        </p:attrNameLst>
                                      </p:cBhvr>
                                      <p:tavLst>
                                        <p:tav tm="0">
                                          <p:val>
                                            <p:strVal val="ppt_x"/>
                                          </p:val>
                                        </p:tav>
                                        <p:tav tm="100000">
                                          <p:val>
                                            <p:strVal val="0-ppt_w/2"/>
                                          </p:val>
                                        </p:tav>
                                      </p:tavLst>
                                    </p:anim>
                                    <p:anim calcmode="lin" valueType="num">
                                      <p:cBhvr additive="base">
                                        <p:cTn id="148" dur="3000"/>
                                        <p:tgtEl>
                                          <p:spTgt spid="16"/>
                                        </p:tgtEl>
                                        <p:attrNameLst>
                                          <p:attrName>ppt_y</p:attrName>
                                        </p:attrNameLst>
                                      </p:cBhvr>
                                      <p:tavLst>
                                        <p:tav tm="0">
                                          <p:val>
                                            <p:strVal val="ppt_y"/>
                                          </p:val>
                                        </p:tav>
                                        <p:tav tm="100000">
                                          <p:val>
                                            <p:strVal val="ppt_y"/>
                                          </p:val>
                                        </p:tav>
                                      </p:tavLst>
                                    </p:anim>
                                    <p:set>
                                      <p:cBhvr>
                                        <p:cTn id="149" dur="1" fill="hold">
                                          <p:stCondLst>
                                            <p:cond delay="2999"/>
                                          </p:stCondLst>
                                        </p:cTn>
                                        <p:tgtEl>
                                          <p:spTgt spid="16"/>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8"/>
                                        </p:tgtEl>
                                        <p:attrNameLst>
                                          <p:attrName>ppt_x</p:attrName>
                                        </p:attrNameLst>
                                      </p:cBhvr>
                                      <p:tavLst>
                                        <p:tav tm="0">
                                          <p:val>
                                            <p:strVal val="ppt_x"/>
                                          </p:val>
                                        </p:tav>
                                        <p:tav tm="100000">
                                          <p:val>
                                            <p:strVal val="ppt_x"/>
                                          </p:val>
                                        </p:tav>
                                      </p:tavLst>
                                    </p:anim>
                                    <p:anim calcmode="lin" valueType="num">
                                      <p:cBhvr additive="base">
                                        <p:cTn id="152" dur="3000"/>
                                        <p:tgtEl>
                                          <p:spTgt spid="8"/>
                                        </p:tgtEl>
                                        <p:attrNameLst>
                                          <p:attrName>ppt_y</p:attrName>
                                        </p:attrNameLst>
                                      </p:cBhvr>
                                      <p:tavLst>
                                        <p:tav tm="0">
                                          <p:val>
                                            <p:strVal val="ppt_y"/>
                                          </p:val>
                                        </p:tav>
                                        <p:tav tm="100000">
                                          <p:val>
                                            <p:strVal val="1+ppt_h/2"/>
                                          </p:val>
                                        </p:tav>
                                      </p:tavLst>
                                    </p:anim>
                                    <p:set>
                                      <p:cBhvr>
                                        <p:cTn id="153" dur="1" fill="hold">
                                          <p:stCondLst>
                                            <p:cond delay="2999"/>
                                          </p:stCondLst>
                                        </p:cTn>
                                        <p:tgtEl>
                                          <p:spTgt spid="8"/>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ppt_x"/>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1+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ppt_x"/>
                                          </p:val>
                                        </p:tav>
                                      </p:tavLst>
                                    </p:anim>
                                    <p:anim calcmode="lin" valueType="num">
                                      <p:cBhvr additive="base">
                                        <p:cTn id="164" dur="3000"/>
                                        <p:tgtEl>
                                          <p:spTgt spid="5"/>
                                        </p:tgtEl>
                                        <p:attrNameLst>
                                          <p:attrName>ppt_y</p:attrName>
                                        </p:attrNameLst>
                                      </p:cBhvr>
                                      <p:tavLst>
                                        <p:tav tm="0">
                                          <p:val>
                                            <p:strVal val="ppt_y"/>
                                          </p:val>
                                        </p:tav>
                                        <p:tav tm="100000">
                                          <p:val>
                                            <p:strVal val="0-ppt_h/2"/>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ppt_x"/>
                                          </p:val>
                                        </p:tav>
                                      </p:tavLst>
                                    </p:anim>
                                    <p:anim calcmode="lin" valueType="num">
                                      <p:cBhvr additive="base">
                                        <p:cTn id="168" dur="3000"/>
                                        <p:tgtEl>
                                          <p:spTgt spid="6"/>
                                        </p:tgtEl>
                                        <p:attrNameLst>
                                          <p:attrName>ppt_y</p:attrName>
                                        </p:attrNameLst>
                                      </p:cBhvr>
                                      <p:tavLst>
                                        <p:tav tm="0">
                                          <p:val>
                                            <p:strVal val="ppt_y"/>
                                          </p:val>
                                        </p:tav>
                                        <p:tav tm="100000">
                                          <p:val>
                                            <p:strVal val="0-ppt_h/2"/>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7"/>
                                        </p:tgtEl>
                                        <p:attrNameLst>
                                          <p:attrName>ppt_x</p:attrName>
                                        </p:attrNameLst>
                                      </p:cBhvr>
                                      <p:tavLst>
                                        <p:tav tm="0">
                                          <p:val>
                                            <p:strVal val="ppt_x"/>
                                          </p:val>
                                        </p:tav>
                                        <p:tav tm="100000">
                                          <p:val>
                                            <p:strVal val="ppt_x"/>
                                          </p:val>
                                        </p:tav>
                                      </p:tavLst>
                                    </p:anim>
                                    <p:anim calcmode="lin" valueType="num">
                                      <p:cBhvr additive="base">
                                        <p:cTn id="172" dur="3000"/>
                                        <p:tgtEl>
                                          <p:spTgt spid="7"/>
                                        </p:tgtEl>
                                        <p:attrNameLst>
                                          <p:attrName>ppt_y</p:attrName>
                                        </p:attrNameLst>
                                      </p:cBhvr>
                                      <p:tavLst>
                                        <p:tav tm="0">
                                          <p:val>
                                            <p:strVal val="ppt_y"/>
                                          </p:val>
                                        </p:tav>
                                        <p:tav tm="100000">
                                          <p:val>
                                            <p:strVal val="0-ppt_h/2"/>
                                          </p:val>
                                        </p:tav>
                                      </p:tavLst>
                                    </p:anim>
                                    <p:set>
                                      <p:cBhvr>
                                        <p:cTn id="173" dur="1" fill="hold">
                                          <p:stCondLst>
                                            <p:cond delay="2999"/>
                                          </p:stCondLst>
                                        </p:cTn>
                                        <p:tgtEl>
                                          <p:spTgt spid="7"/>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4"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ox(out)">
                                      <p:cBhvr>
                                        <p:cTn id="180" dur="3000"/>
                                        <p:tgtEl>
                                          <p:spTgt spid="4"/>
                                        </p:tgtEl>
                                      </p:cBhvr>
                                    </p:animEffect>
                                  </p:childTnLst>
                                </p:cTn>
                              </p:par>
                            </p:childTnLst>
                          </p:cTn>
                        </p:par>
                        <p:par>
                          <p:cTn id="181" fill="hold">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los nacimientos de origen napolitano, que se caracterizan por contar con gran cantidad de figuras, no tardaron en ser adoptados por el pueblo madrileño como elemento imprescindible para celebrar la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5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tretch>
            <a:fillRect/>
          </a:stretch>
        </p:blipFill>
        <p:spPr bwMode="auto">
          <a:xfrm>
            <a:off x="0" y="238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afición la heredaron los hijos del Rey Carlos III, el Infante don Gabriel y especialmente el Príncipe don Carlos, futuro Carlos IV, quien encargó a sus agentes italianos que adquirieran las mejores figuras de belén que existían en el mercado napolitano o genovés, que formaron el llamado Belén del Príncipe.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6000">
        <p15:prstTrans prst="pageCurlDoub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4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stol.com.ua-89250.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Acorde"/>
          <p:cNvSpPr/>
          <p:nvPr/>
        </p:nvSpPr>
        <p:spPr>
          <a:xfrm rot="5400000">
            <a:off x="2334415" y="-834231"/>
            <a:ext cx="4403725" cy="6072187"/>
          </a:xfrm>
          <a:prstGeom prst="chord">
            <a:avLst>
              <a:gd name="adj1" fmla="val 5472577"/>
              <a:gd name="adj2" fmla="val 16200000"/>
            </a:avLst>
          </a:prstGeom>
          <a:noFill/>
          <a:ln w="38100">
            <a:solidFill>
              <a:schemeClr val="accent1">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Acorde"/>
          <p:cNvSpPr/>
          <p:nvPr/>
        </p:nvSpPr>
        <p:spPr>
          <a:xfrm rot="5400000">
            <a:off x="2334415" y="-237331"/>
            <a:ext cx="4403725" cy="6072187"/>
          </a:xfrm>
          <a:prstGeom prst="chord">
            <a:avLst>
              <a:gd name="adj1" fmla="val 5472577"/>
              <a:gd name="adj2" fmla="val 16200000"/>
            </a:avLst>
          </a:prstGeom>
          <a:noFill/>
          <a:ln w="38100">
            <a:solidFill>
              <a:schemeClr val="accent1">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Acorde"/>
          <p:cNvSpPr/>
          <p:nvPr/>
        </p:nvSpPr>
        <p:spPr>
          <a:xfrm rot="5400000">
            <a:off x="2334415" y="477044"/>
            <a:ext cx="4403725" cy="6072187"/>
          </a:xfrm>
          <a:prstGeom prst="chord">
            <a:avLst>
              <a:gd name="adj1" fmla="val 5472577"/>
              <a:gd name="adj2" fmla="val 16200000"/>
            </a:avLst>
          </a:prstGeom>
          <a:noFill/>
          <a:ln w="38100">
            <a:solidFill>
              <a:schemeClr val="accent1">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Acorde"/>
          <p:cNvSpPr/>
          <p:nvPr/>
        </p:nvSpPr>
        <p:spPr>
          <a:xfrm rot="5400000">
            <a:off x="2129420" y="1339640"/>
            <a:ext cx="4908676" cy="6072188"/>
          </a:xfrm>
          <a:prstGeom prst="chord">
            <a:avLst>
              <a:gd name="adj1" fmla="val 5472577"/>
              <a:gd name="adj2" fmla="val 16200000"/>
            </a:avLst>
          </a:prstGeom>
          <a:noFill/>
          <a:ln w="38100">
            <a:solidFill>
              <a:schemeClr val="accent1">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Acorde"/>
          <p:cNvSpPr/>
          <p:nvPr/>
        </p:nvSpPr>
        <p:spPr>
          <a:xfrm rot="5400000">
            <a:off x="2405856" y="1845469"/>
            <a:ext cx="4403725" cy="6072188"/>
          </a:xfrm>
          <a:prstGeom prst="chord">
            <a:avLst>
              <a:gd name="adj1" fmla="val 5472577"/>
              <a:gd name="adj2" fmla="val 16200000"/>
            </a:avLst>
          </a:prstGeom>
          <a:noFill/>
          <a:ln w="38100">
            <a:solidFill>
              <a:schemeClr val="accent1">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Acorde"/>
          <p:cNvSpPr/>
          <p:nvPr/>
        </p:nvSpPr>
        <p:spPr>
          <a:xfrm rot="5400000">
            <a:off x="2381250" y="2644775"/>
            <a:ext cx="4524375" cy="6143625"/>
          </a:xfrm>
          <a:prstGeom prst="chord">
            <a:avLst>
              <a:gd name="adj1" fmla="val 5419019"/>
              <a:gd name="adj2" fmla="val 16200000"/>
            </a:avLst>
          </a:prstGeom>
          <a:noFill/>
          <a:ln w="38100">
            <a:solidFill>
              <a:schemeClr val="accent1">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753" name="27 CuadroTexto"/>
          <p:cNvSpPr txBox="1">
            <a:spLocks noChangeArrowheads="1"/>
          </p:cNvSpPr>
          <p:nvPr/>
        </p:nvSpPr>
        <p:spPr bwMode="auto">
          <a:xfrm>
            <a:off x="0" y="4623658"/>
            <a:ext cx="238125" cy="369332"/>
          </a:xfrm>
          <a:prstGeom prst="rect">
            <a:avLst/>
          </a:prstGeom>
          <a:noFill/>
          <a:ln w="9525">
            <a:noFill/>
            <a:miter lim="800000"/>
            <a:headEnd/>
            <a:tailEnd/>
          </a:ln>
        </p:spPr>
        <p:txBody>
          <a:bodyPr wrap="square">
            <a:spAutoFit/>
          </a:bodyPr>
          <a:lstStyle/>
          <a:p>
            <a:r>
              <a:rPr lang="es-ES_tradnl">
                <a:latin typeface="Calibri" pitchFamily="34" charset="0"/>
              </a:rPr>
              <a:t> </a:t>
            </a:r>
            <a:endParaRPr lang="es-ES">
              <a:latin typeface="Calibri" pitchFamily="34" charset="0"/>
            </a:endParaRPr>
          </a:p>
        </p:txBody>
      </p:sp>
      <p:sp>
        <p:nvSpPr>
          <p:cNvPr id="13" name="12 Rectángulo"/>
          <p:cNvSpPr/>
          <p:nvPr/>
        </p:nvSpPr>
        <p:spPr>
          <a:xfrm>
            <a:off x="467544"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2" name="11 CuadroTexto"/>
          <p:cNvSpPr txBox="1"/>
          <p:nvPr/>
        </p:nvSpPr>
        <p:spPr>
          <a:xfrm>
            <a:off x="755576"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figuras del Belén son piezas móviles para poder adecuar cada una de ellas a la escena que interesa representar.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6" presetClass="entr" presetSubtype="2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Horizontal)">
                                      <p:cBhvr>
                                        <p:cTn id="43" dur="3000"/>
                                        <p:tgtEl>
                                          <p:spTgt spid="6"/>
                                        </p:tgtEl>
                                      </p:cBhvr>
                                    </p:animEffect>
                                  </p:childTnLst>
                                </p:cTn>
                              </p:par>
                              <p:par>
                                <p:cTn id="44" presetID="16" presetClass="entr" presetSubtype="26"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Horizontal)">
                                      <p:cBhvr>
                                        <p:cTn id="46" dur="3000"/>
                                        <p:tgtEl>
                                          <p:spTgt spid="7"/>
                                        </p:tgtEl>
                                      </p:cBhvr>
                                    </p:animEffect>
                                  </p:childTnLst>
                                </p:cTn>
                              </p:par>
                              <p:par>
                                <p:cTn id="47" presetID="16" presetClass="entr" presetSubtype="2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arn(inHorizontal)">
                                      <p:cBhvr>
                                        <p:cTn id="49" dur="3000"/>
                                        <p:tgtEl>
                                          <p:spTgt spid="8"/>
                                        </p:tgtEl>
                                      </p:cBhvr>
                                    </p:animEffect>
                                  </p:childTnLst>
                                </p:cTn>
                              </p:par>
                              <p:par>
                                <p:cTn id="50" presetID="16" presetClass="entr" presetSubtype="2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arn(inHorizontal)">
                                      <p:cBhvr>
                                        <p:cTn id="52" dur="3000"/>
                                        <p:tgtEl>
                                          <p:spTgt spid="9"/>
                                        </p:tgtEl>
                                      </p:cBhvr>
                                    </p:animEffect>
                                  </p:childTnLst>
                                </p:cTn>
                              </p:par>
                              <p:par>
                                <p:cTn id="53" presetID="16" presetClass="entr" presetSubtype="26"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arn(inHorizontal)">
                                      <p:cBhvr>
                                        <p:cTn id="55" dur="3000"/>
                                        <p:tgtEl>
                                          <p:spTgt spid="10"/>
                                        </p:tgtEl>
                                      </p:cBhvr>
                                    </p:animEffect>
                                  </p:childTnLst>
                                </p:cTn>
                              </p:par>
                              <p:par>
                                <p:cTn id="56" presetID="16" presetClass="entr" presetSubtype="26"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arn(inHorizontal)">
                                      <p:cBhvr>
                                        <p:cTn id="58" dur="3000"/>
                                        <p:tgtEl>
                                          <p:spTgt spid="11"/>
                                        </p:tgtEl>
                                      </p:cBhvr>
                                    </p:animEffect>
                                  </p:childTnLst>
                                </p:cTn>
                              </p:par>
                            </p:childTnLst>
                          </p:cTn>
                        </p:par>
                        <p:par>
                          <p:cTn id="59" fill="hold">
                            <p:stCondLst>
                              <p:cond delay="3000"/>
                            </p:stCondLst>
                            <p:childTnLst>
                              <p:par>
                                <p:cTn id="60" presetID="17" presetClass="exit" presetSubtype="1" fill="hold" nodeType="afterEffect">
                                  <p:stCondLst>
                                    <p:cond delay="0"/>
                                  </p:stCondLst>
                                  <p:childTnLst>
                                    <p:anim calcmode="lin" valueType="num">
                                      <p:cBhvr>
                                        <p:cTn id="61" dur="3000"/>
                                        <p:tgtEl>
                                          <p:spTgt spid="6"/>
                                        </p:tgtEl>
                                        <p:attrNameLst>
                                          <p:attrName>ppt_x</p:attrName>
                                        </p:attrNameLst>
                                      </p:cBhvr>
                                      <p:tavLst>
                                        <p:tav tm="0">
                                          <p:val>
                                            <p:strVal val="ppt_x"/>
                                          </p:val>
                                        </p:tav>
                                        <p:tav tm="100000">
                                          <p:val>
                                            <p:strVal val="ppt_x"/>
                                          </p:val>
                                        </p:tav>
                                      </p:tavLst>
                                    </p:anim>
                                    <p:anim calcmode="lin" valueType="num">
                                      <p:cBhvr>
                                        <p:cTn id="62" dur="3000"/>
                                        <p:tgtEl>
                                          <p:spTgt spid="6"/>
                                        </p:tgtEl>
                                        <p:attrNameLst>
                                          <p:attrName>ppt_y</p:attrName>
                                        </p:attrNameLst>
                                      </p:cBhvr>
                                      <p:tavLst>
                                        <p:tav tm="0">
                                          <p:val>
                                            <p:strVal val="ppt_y"/>
                                          </p:val>
                                        </p:tav>
                                        <p:tav tm="100000">
                                          <p:val>
                                            <p:strVal val="ppt_y-ppt_h/2"/>
                                          </p:val>
                                        </p:tav>
                                      </p:tavLst>
                                    </p:anim>
                                    <p:anim calcmode="lin" valueType="num">
                                      <p:cBhvr>
                                        <p:cTn id="63" dur="3000"/>
                                        <p:tgtEl>
                                          <p:spTgt spid="6"/>
                                        </p:tgtEl>
                                        <p:attrNameLst>
                                          <p:attrName>ppt_w</p:attrName>
                                        </p:attrNameLst>
                                      </p:cBhvr>
                                      <p:tavLst>
                                        <p:tav tm="0">
                                          <p:val>
                                            <p:strVal val="ppt_w"/>
                                          </p:val>
                                        </p:tav>
                                        <p:tav tm="100000">
                                          <p:val>
                                            <p:strVal val="ppt_w"/>
                                          </p:val>
                                        </p:tav>
                                      </p:tavLst>
                                    </p:anim>
                                    <p:anim calcmode="lin" valueType="num">
                                      <p:cBhvr>
                                        <p:cTn id="64" dur="3000"/>
                                        <p:tgtEl>
                                          <p:spTgt spid="6"/>
                                        </p:tgtEl>
                                        <p:attrNameLst>
                                          <p:attrName>ppt_h</p:attrName>
                                        </p:attrNameLst>
                                      </p:cBhvr>
                                      <p:tavLst>
                                        <p:tav tm="0">
                                          <p:val>
                                            <p:strVal val="ppt_h"/>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17" presetClass="exit" presetSubtype="1" fill="hold" nodeType="withEffect">
                                  <p:stCondLst>
                                    <p:cond delay="0"/>
                                  </p:stCondLst>
                                  <p:childTnLst>
                                    <p:anim calcmode="lin" valueType="num">
                                      <p:cBhvr>
                                        <p:cTn id="67" dur="3000"/>
                                        <p:tgtEl>
                                          <p:spTgt spid="7"/>
                                        </p:tgtEl>
                                        <p:attrNameLst>
                                          <p:attrName>ppt_x</p:attrName>
                                        </p:attrNameLst>
                                      </p:cBhvr>
                                      <p:tavLst>
                                        <p:tav tm="0">
                                          <p:val>
                                            <p:strVal val="ppt_x"/>
                                          </p:val>
                                        </p:tav>
                                        <p:tav tm="100000">
                                          <p:val>
                                            <p:strVal val="ppt_x"/>
                                          </p:val>
                                        </p:tav>
                                      </p:tavLst>
                                    </p:anim>
                                    <p:anim calcmode="lin" valueType="num">
                                      <p:cBhvr>
                                        <p:cTn id="68" dur="3000"/>
                                        <p:tgtEl>
                                          <p:spTgt spid="7"/>
                                        </p:tgtEl>
                                        <p:attrNameLst>
                                          <p:attrName>ppt_y</p:attrName>
                                        </p:attrNameLst>
                                      </p:cBhvr>
                                      <p:tavLst>
                                        <p:tav tm="0">
                                          <p:val>
                                            <p:strVal val="ppt_y"/>
                                          </p:val>
                                        </p:tav>
                                        <p:tav tm="100000">
                                          <p:val>
                                            <p:strVal val="ppt_y-ppt_h/2"/>
                                          </p:val>
                                        </p:tav>
                                      </p:tavLst>
                                    </p:anim>
                                    <p:anim calcmode="lin" valueType="num">
                                      <p:cBhvr>
                                        <p:cTn id="69" dur="3000"/>
                                        <p:tgtEl>
                                          <p:spTgt spid="7"/>
                                        </p:tgtEl>
                                        <p:attrNameLst>
                                          <p:attrName>ppt_w</p:attrName>
                                        </p:attrNameLst>
                                      </p:cBhvr>
                                      <p:tavLst>
                                        <p:tav tm="0">
                                          <p:val>
                                            <p:strVal val="ppt_w"/>
                                          </p:val>
                                        </p:tav>
                                        <p:tav tm="100000">
                                          <p:val>
                                            <p:strVal val="ppt_w"/>
                                          </p:val>
                                        </p:tav>
                                      </p:tavLst>
                                    </p:anim>
                                    <p:anim calcmode="lin" valueType="num">
                                      <p:cBhvr>
                                        <p:cTn id="70" dur="3000"/>
                                        <p:tgtEl>
                                          <p:spTgt spid="7"/>
                                        </p:tgtEl>
                                        <p:attrNameLst>
                                          <p:attrName>ppt_h</p:attrName>
                                        </p:attrNameLst>
                                      </p:cBhvr>
                                      <p:tavLst>
                                        <p:tav tm="0">
                                          <p:val>
                                            <p:strVal val="ppt_h"/>
                                          </p:val>
                                        </p:tav>
                                        <p:tav tm="100000">
                                          <p:val>
                                            <p:fltVal val="0"/>
                                          </p:val>
                                        </p:tav>
                                      </p:tavLst>
                                    </p:anim>
                                    <p:set>
                                      <p:cBhvr>
                                        <p:cTn id="71" dur="1" fill="hold">
                                          <p:stCondLst>
                                            <p:cond delay="2999"/>
                                          </p:stCondLst>
                                        </p:cTn>
                                        <p:tgtEl>
                                          <p:spTgt spid="7"/>
                                        </p:tgtEl>
                                        <p:attrNameLst>
                                          <p:attrName>style.visibility</p:attrName>
                                        </p:attrNameLst>
                                      </p:cBhvr>
                                      <p:to>
                                        <p:strVal val="hidden"/>
                                      </p:to>
                                    </p:set>
                                  </p:childTnLst>
                                </p:cTn>
                              </p:par>
                              <p:par>
                                <p:cTn id="72" presetID="17" presetClass="exit" presetSubtype="1"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
                                          </p:val>
                                        </p:tav>
                                      </p:tavLst>
                                    </p:anim>
                                    <p:anim calcmode="lin" valueType="num">
                                      <p:cBhvr>
                                        <p:cTn id="74" dur="3000"/>
                                        <p:tgtEl>
                                          <p:spTgt spid="8"/>
                                        </p:tgtEl>
                                        <p:attrNameLst>
                                          <p:attrName>ppt_y</p:attrName>
                                        </p:attrNameLst>
                                      </p:cBhvr>
                                      <p:tavLst>
                                        <p:tav tm="0">
                                          <p:val>
                                            <p:strVal val="ppt_y"/>
                                          </p:val>
                                        </p:tav>
                                        <p:tav tm="100000">
                                          <p:val>
                                            <p:strVal val="ppt_y-ppt_h/2"/>
                                          </p:val>
                                        </p:tav>
                                      </p:tavLst>
                                    </p:anim>
                                    <p:anim calcmode="lin" valueType="num">
                                      <p:cBhvr>
                                        <p:cTn id="75" dur="3000"/>
                                        <p:tgtEl>
                                          <p:spTgt spid="8"/>
                                        </p:tgtEl>
                                        <p:attrNameLst>
                                          <p:attrName>ppt_w</p:attrName>
                                        </p:attrNameLst>
                                      </p:cBhvr>
                                      <p:tavLst>
                                        <p:tav tm="0">
                                          <p:val>
                                            <p:strVal val="ppt_w"/>
                                          </p:val>
                                        </p:tav>
                                        <p:tav tm="100000">
                                          <p:val>
                                            <p:strVal val="ppt_w"/>
                                          </p:val>
                                        </p:tav>
                                      </p:tavLst>
                                    </p:anim>
                                    <p:anim calcmode="lin" valueType="num">
                                      <p:cBhvr>
                                        <p:cTn id="76" dur="3000"/>
                                        <p:tgtEl>
                                          <p:spTgt spid="8"/>
                                        </p:tgtEl>
                                        <p:attrNameLst>
                                          <p:attrName>ppt_h</p:attrName>
                                        </p:attrNameLst>
                                      </p:cBhvr>
                                      <p:tavLst>
                                        <p:tav tm="0">
                                          <p:val>
                                            <p:strVal val="ppt_h"/>
                                          </p:val>
                                        </p:tav>
                                        <p:tav tm="100000">
                                          <p:val>
                                            <p:fltVal val="0"/>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1" fill="hold" nodeType="withEffect">
                                  <p:stCondLst>
                                    <p:cond delay="0"/>
                                  </p:stCondLst>
                                  <p:childTnLst>
                                    <p:anim calcmode="lin" valueType="num">
                                      <p:cBhvr>
                                        <p:cTn id="79" dur="3000"/>
                                        <p:tgtEl>
                                          <p:spTgt spid="9"/>
                                        </p:tgtEl>
                                        <p:attrNameLst>
                                          <p:attrName>ppt_x</p:attrName>
                                        </p:attrNameLst>
                                      </p:cBhvr>
                                      <p:tavLst>
                                        <p:tav tm="0">
                                          <p:val>
                                            <p:strVal val="ppt_x"/>
                                          </p:val>
                                        </p:tav>
                                        <p:tav tm="100000">
                                          <p:val>
                                            <p:strVal val="ppt_x"/>
                                          </p:val>
                                        </p:tav>
                                      </p:tavLst>
                                    </p:anim>
                                    <p:anim calcmode="lin" valueType="num">
                                      <p:cBhvr>
                                        <p:cTn id="80" dur="3000"/>
                                        <p:tgtEl>
                                          <p:spTgt spid="9"/>
                                        </p:tgtEl>
                                        <p:attrNameLst>
                                          <p:attrName>ppt_y</p:attrName>
                                        </p:attrNameLst>
                                      </p:cBhvr>
                                      <p:tavLst>
                                        <p:tav tm="0">
                                          <p:val>
                                            <p:strVal val="ppt_y"/>
                                          </p:val>
                                        </p:tav>
                                        <p:tav tm="100000">
                                          <p:val>
                                            <p:strVal val="ppt_y-ppt_h/2"/>
                                          </p:val>
                                        </p:tav>
                                      </p:tavLst>
                                    </p:anim>
                                    <p:anim calcmode="lin" valueType="num">
                                      <p:cBhvr>
                                        <p:cTn id="81" dur="3000"/>
                                        <p:tgtEl>
                                          <p:spTgt spid="9"/>
                                        </p:tgtEl>
                                        <p:attrNameLst>
                                          <p:attrName>ppt_w</p:attrName>
                                        </p:attrNameLst>
                                      </p:cBhvr>
                                      <p:tavLst>
                                        <p:tav tm="0">
                                          <p:val>
                                            <p:strVal val="ppt_w"/>
                                          </p:val>
                                        </p:tav>
                                        <p:tav tm="100000">
                                          <p:val>
                                            <p:strVal val="ppt_w"/>
                                          </p:val>
                                        </p:tav>
                                      </p:tavLst>
                                    </p:anim>
                                    <p:anim calcmode="lin" valueType="num">
                                      <p:cBhvr>
                                        <p:cTn id="82" dur="3000"/>
                                        <p:tgtEl>
                                          <p:spTgt spid="9"/>
                                        </p:tgtEl>
                                        <p:attrNameLst>
                                          <p:attrName>ppt_h</p:attrName>
                                        </p:attrNameLst>
                                      </p:cBhvr>
                                      <p:tavLst>
                                        <p:tav tm="0">
                                          <p:val>
                                            <p:strVal val="ppt_h"/>
                                          </p:val>
                                        </p:tav>
                                        <p:tav tm="100000">
                                          <p:val>
                                            <p:fltVal val="0"/>
                                          </p:val>
                                        </p:tav>
                                      </p:tavLst>
                                    </p:anim>
                                    <p:set>
                                      <p:cBhvr>
                                        <p:cTn id="83" dur="1" fill="hold">
                                          <p:stCondLst>
                                            <p:cond delay="2999"/>
                                          </p:stCondLst>
                                        </p:cTn>
                                        <p:tgtEl>
                                          <p:spTgt spid="9"/>
                                        </p:tgtEl>
                                        <p:attrNameLst>
                                          <p:attrName>style.visibility</p:attrName>
                                        </p:attrNameLst>
                                      </p:cBhvr>
                                      <p:to>
                                        <p:strVal val="hidden"/>
                                      </p:to>
                                    </p:set>
                                  </p:childTnLst>
                                </p:cTn>
                              </p:par>
                              <p:par>
                                <p:cTn id="84" presetID="17" presetClass="exit" presetSubtype="1" fill="hold" nodeType="withEffect">
                                  <p:stCondLst>
                                    <p:cond delay="0"/>
                                  </p:stCondLst>
                                  <p:childTnLst>
                                    <p:anim calcmode="lin" valueType="num">
                                      <p:cBhvr>
                                        <p:cTn id="85" dur="3000"/>
                                        <p:tgtEl>
                                          <p:spTgt spid="10"/>
                                        </p:tgtEl>
                                        <p:attrNameLst>
                                          <p:attrName>ppt_x</p:attrName>
                                        </p:attrNameLst>
                                      </p:cBhvr>
                                      <p:tavLst>
                                        <p:tav tm="0">
                                          <p:val>
                                            <p:strVal val="ppt_x"/>
                                          </p:val>
                                        </p:tav>
                                        <p:tav tm="100000">
                                          <p:val>
                                            <p:strVal val="ppt_x"/>
                                          </p:val>
                                        </p:tav>
                                      </p:tavLst>
                                    </p:anim>
                                    <p:anim calcmode="lin" valueType="num">
                                      <p:cBhvr>
                                        <p:cTn id="86" dur="3000"/>
                                        <p:tgtEl>
                                          <p:spTgt spid="10"/>
                                        </p:tgtEl>
                                        <p:attrNameLst>
                                          <p:attrName>ppt_y</p:attrName>
                                        </p:attrNameLst>
                                      </p:cBhvr>
                                      <p:tavLst>
                                        <p:tav tm="0">
                                          <p:val>
                                            <p:strVal val="ppt_y"/>
                                          </p:val>
                                        </p:tav>
                                        <p:tav tm="100000">
                                          <p:val>
                                            <p:strVal val="ppt_y-ppt_h/2"/>
                                          </p:val>
                                        </p:tav>
                                      </p:tavLst>
                                    </p:anim>
                                    <p:anim calcmode="lin" valueType="num">
                                      <p:cBhvr>
                                        <p:cTn id="87" dur="3000"/>
                                        <p:tgtEl>
                                          <p:spTgt spid="10"/>
                                        </p:tgtEl>
                                        <p:attrNameLst>
                                          <p:attrName>ppt_w</p:attrName>
                                        </p:attrNameLst>
                                      </p:cBhvr>
                                      <p:tavLst>
                                        <p:tav tm="0">
                                          <p:val>
                                            <p:strVal val="ppt_w"/>
                                          </p:val>
                                        </p:tav>
                                        <p:tav tm="100000">
                                          <p:val>
                                            <p:strVal val="ppt_w"/>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7" presetClass="exit" presetSubtype="1" fill="hold" nodeType="withEffect">
                                  <p:stCondLst>
                                    <p:cond delay="0"/>
                                  </p:stCondLst>
                                  <p:childTnLst>
                                    <p:anim calcmode="lin" valueType="num">
                                      <p:cBhvr>
                                        <p:cTn id="91" dur="3000"/>
                                        <p:tgtEl>
                                          <p:spTgt spid="11"/>
                                        </p:tgtEl>
                                        <p:attrNameLst>
                                          <p:attrName>ppt_x</p:attrName>
                                        </p:attrNameLst>
                                      </p:cBhvr>
                                      <p:tavLst>
                                        <p:tav tm="0">
                                          <p:val>
                                            <p:strVal val="ppt_x"/>
                                          </p:val>
                                        </p:tav>
                                        <p:tav tm="100000">
                                          <p:val>
                                            <p:strVal val="ppt_x"/>
                                          </p:val>
                                        </p:tav>
                                      </p:tavLst>
                                    </p:anim>
                                    <p:anim calcmode="lin" valueType="num">
                                      <p:cBhvr>
                                        <p:cTn id="92" dur="3000"/>
                                        <p:tgtEl>
                                          <p:spTgt spid="11"/>
                                        </p:tgtEl>
                                        <p:attrNameLst>
                                          <p:attrName>ppt_y</p:attrName>
                                        </p:attrNameLst>
                                      </p:cBhvr>
                                      <p:tavLst>
                                        <p:tav tm="0">
                                          <p:val>
                                            <p:strVal val="ppt_y"/>
                                          </p:val>
                                        </p:tav>
                                        <p:tav tm="100000">
                                          <p:val>
                                            <p:strVal val="ppt_y-ppt_h/2"/>
                                          </p:val>
                                        </p:tav>
                                      </p:tavLst>
                                    </p:anim>
                                    <p:anim calcmode="lin" valueType="num">
                                      <p:cBhvr>
                                        <p:cTn id="93" dur="3000"/>
                                        <p:tgtEl>
                                          <p:spTgt spid="11"/>
                                        </p:tgtEl>
                                        <p:attrNameLst>
                                          <p:attrName>ppt_w</p:attrName>
                                        </p:attrNameLst>
                                      </p:cBhvr>
                                      <p:tavLst>
                                        <p:tav tm="0">
                                          <p:val>
                                            <p:strVal val="ppt_w"/>
                                          </p:val>
                                        </p:tav>
                                        <p:tav tm="100000">
                                          <p:val>
                                            <p:strVal val="ppt_w"/>
                                          </p:val>
                                        </p:tav>
                                      </p:tavLst>
                                    </p:anim>
                                    <p:anim calcmode="lin" valueType="num">
                                      <p:cBhvr>
                                        <p:cTn id="94" dur="3000"/>
                                        <p:tgtEl>
                                          <p:spTgt spid="11"/>
                                        </p:tgtEl>
                                        <p:attrNameLst>
                                          <p:attrName>ppt_h</p:attrName>
                                        </p:attrNameLst>
                                      </p:cBhvr>
                                      <p:tavLst>
                                        <p:tav tm="0">
                                          <p:val>
                                            <p:strVal val="ppt_h"/>
                                          </p:val>
                                        </p:tav>
                                        <p:tav tm="100000">
                                          <p:val>
                                            <p:fltVal val="0"/>
                                          </p:val>
                                        </p:tav>
                                      </p:tavLst>
                                    </p:anim>
                                    <p:set>
                                      <p:cBhvr>
                                        <p:cTn id="95" dur="1" fill="hold">
                                          <p:stCondLst>
                                            <p:cond delay="2999"/>
                                          </p:stCondLst>
                                        </p:cTn>
                                        <p:tgtEl>
                                          <p:spTgt spid="11"/>
                                        </p:tgtEl>
                                        <p:attrNameLst>
                                          <p:attrName>style.visibility</p:attrName>
                                        </p:attrNameLst>
                                      </p:cBhvr>
                                      <p:to>
                                        <p:strVal val="hidden"/>
                                      </p:to>
                                    </p:set>
                                  </p:childTnLst>
                                </p:cTn>
                              </p:par>
                              <p:par>
                                <p:cTn id="96" presetID="8" presetClass="exit" presetSubtype="32" fill="hold" nodeType="withEffect">
                                  <p:stCondLst>
                                    <p:cond delay="0"/>
                                  </p:stCondLst>
                                  <p:childTnLst>
                                    <p:animEffect transition="out" filter="diamond(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8" presetClass="exit" presetSubtype="32" fill="hold" nodeType="withEffect">
                                  <p:stCondLst>
                                    <p:cond delay="0"/>
                                  </p:stCondLst>
                                  <p:childTnLst>
                                    <p:animEffect transition="out" filter="diamond(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8" presetClass="exit" presetSubtype="32" fill="hold" nodeType="withEffect">
                                  <p:stCondLst>
                                    <p:cond delay="0"/>
                                  </p:stCondLst>
                                  <p:childTnLst>
                                    <p:animEffect transition="out" filter="diamond(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8" presetClass="exit" presetSubtype="32" fill="hold" nodeType="withEffect">
                                  <p:stCondLst>
                                    <p:cond delay="0"/>
                                  </p:stCondLst>
                                  <p:childTnLst>
                                    <p:animEffect transition="out" filter="diamond(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8" presetClass="exit" presetSubtype="32" fill="hold" nodeType="withEffect">
                                  <p:stCondLst>
                                    <p:cond delay="0"/>
                                  </p:stCondLst>
                                  <p:childTnLst>
                                    <p:animEffect transition="out" filter="diamond(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8" presetClass="exit" presetSubtype="32" fill="hold" nodeType="withEffect">
                                  <p:stCondLst>
                                    <p:cond delay="0"/>
                                  </p:stCondLst>
                                  <p:childTnLst>
                                    <p:animEffect transition="out" filter="diamond(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5"/>
                                        </p:tgtEl>
                                        <p:attrNameLst>
                                          <p:attrName>style.visibility</p:attrName>
                                        </p:attrNameLst>
                                      </p:cBhvr>
                                      <p:to>
                                        <p:strVal val="visible"/>
                                      </p:to>
                                    </p:set>
                                    <p:anim calcmode="lin" valueType="num">
                                      <p:cBhvr>
                                        <p:cTn id="116" dur="3000" fill="hold"/>
                                        <p:tgtEl>
                                          <p:spTgt spid="5"/>
                                        </p:tgtEl>
                                        <p:attrNameLst>
                                          <p:attrName>ppt_w</p:attrName>
                                        </p:attrNameLst>
                                      </p:cBhvr>
                                      <p:tavLst>
                                        <p:tav tm="0">
                                          <p:val>
                                            <p:strVal val="4/3*#ppt_w"/>
                                          </p:val>
                                        </p:tav>
                                        <p:tav tm="100000">
                                          <p:val>
                                            <p:strVal val="#ppt_w"/>
                                          </p:val>
                                        </p:tav>
                                      </p:tavLst>
                                    </p:anim>
                                    <p:anim calcmode="lin" valueType="num">
                                      <p:cBhvr>
                                        <p:cTn id="117" dur="3000" fill="hold"/>
                                        <p:tgtEl>
                                          <p:spTgt spid="5"/>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barn(outVertical)">
                                      <p:cBhvr>
                                        <p:cTn id="120" dur="3000"/>
                                        <p:tgtEl>
                                          <p:spTgt spid="5"/>
                                        </p:tgtEl>
                                      </p:cBhvr>
                                    </p:animEffect>
                                  </p:childTnLst>
                                </p:cTn>
                              </p:par>
                            </p:childTnLst>
                          </p:cTn>
                        </p:par>
                        <p:par>
                          <p:cTn id="121" fill="hold">
                            <p:stCondLst>
                              <p:cond delay="6000"/>
                            </p:stCondLst>
                            <p:childTnLst>
                              <p:par>
                                <p:cTn id="122" presetID="23" presetClass="entr" presetSubtype="16" fill="hold" grpId="0" nodeType="afterEffect">
                                  <p:stCondLst>
                                    <p:cond delay="500"/>
                                  </p:stCondLst>
                                  <p:childTnLst>
                                    <p:set>
                                      <p:cBhvr>
                                        <p:cTn id="123" dur="1" fill="hold">
                                          <p:stCondLst>
                                            <p:cond delay="0"/>
                                          </p:stCondLst>
                                        </p:cTn>
                                        <p:tgtEl>
                                          <p:spTgt spid="13"/>
                                        </p:tgtEl>
                                        <p:attrNameLst>
                                          <p:attrName>style.visibility</p:attrName>
                                        </p:attrNameLst>
                                      </p:cBhvr>
                                      <p:to>
                                        <p:strVal val="visible"/>
                                      </p:to>
                                    </p:set>
                                    <p:anim calcmode="lin" valueType="num">
                                      <p:cBhvr>
                                        <p:cTn id="124" dur="2000" fill="hold"/>
                                        <p:tgtEl>
                                          <p:spTgt spid="13"/>
                                        </p:tgtEl>
                                        <p:attrNameLst>
                                          <p:attrName>ppt_w</p:attrName>
                                        </p:attrNameLst>
                                      </p:cBhvr>
                                      <p:tavLst>
                                        <p:tav tm="0">
                                          <p:val>
                                            <p:fltVal val="0"/>
                                          </p:val>
                                        </p:tav>
                                        <p:tav tm="100000">
                                          <p:val>
                                            <p:strVal val="#ppt_w"/>
                                          </p:val>
                                        </p:tav>
                                      </p:tavLst>
                                    </p:anim>
                                    <p:anim calcmode="lin" valueType="num">
                                      <p:cBhvr>
                                        <p:cTn id="125" dur="2000" fill="hold"/>
                                        <p:tgtEl>
                                          <p:spTgt spid="13"/>
                                        </p:tgtEl>
                                        <p:attrNameLst>
                                          <p:attrName>ppt_h</p:attrName>
                                        </p:attrNameLst>
                                      </p:cBhvr>
                                      <p:tavLst>
                                        <p:tav tm="0">
                                          <p:val>
                                            <p:fltVal val="0"/>
                                          </p:val>
                                        </p:tav>
                                        <p:tav tm="100000">
                                          <p:val>
                                            <p:strVal val="#ppt_h"/>
                                          </p:val>
                                        </p:tav>
                                      </p:tavLst>
                                    </p:anim>
                                  </p:childTnLst>
                                </p:cTn>
                              </p:par>
                            </p:childTnLst>
                          </p:cTn>
                        </p:par>
                        <p:par>
                          <p:cTn id="126" fill="hold">
                            <p:stCondLst>
                              <p:cond delay="8500"/>
                            </p:stCondLst>
                            <p:childTnLst>
                              <p:par>
                                <p:cTn id="127" presetID="10" presetClass="exit" presetSubtype="0" fill="hold" grpId="1" nodeType="afterEffect">
                                  <p:stCondLst>
                                    <p:cond delay="2000"/>
                                  </p:stCondLst>
                                  <p:childTnLst>
                                    <p:animEffect transition="out" filter="fade">
                                      <p:cBhvr>
                                        <p:cTn id="128" dur="2000"/>
                                        <p:tgtEl>
                                          <p:spTgt spid="13"/>
                                        </p:tgtEl>
                                      </p:cBhvr>
                                    </p:animEffect>
                                    <p:set>
                                      <p:cBhvr>
                                        <p:cTn id="129" dur="1" fill="hold">
                                          <p:stCondLst>
                                            <p:cond delay="1999"/>
                                          </p:stCondLst>
                                        </p:cTn>
                                        <p:tgtEl>
                                          <p:spTgt spid="13"/>
                                        </p:tgtEl>
                                        <p:attrNameLst>
                                          <p:attrName>style.visibility</p:attrName>
                                        </p:attrNameLst>
                                      </p:cBhvr>
                                      <p:to>
                                        <p:strVal val="hidden"/>
                                      </p:to>
                                    </p:set>
                                  </p:childTnLst>
                                </p:cTn>
                              </p:par>
                              <p:par>
                                <p:cTn id="130" presetID="40" presetClass="entr" presetSubtype="0" fill="hold" grpId="0" nodeType="withEffect">
                                  <p:stCondLst>
                                    <p:cond delay="2000"/>
                                  </p:stCondLst>
                                  <p:iterate type="lt">
                                    <p:tmPct val="10000"/>
                                  </p:iterate>
                                  <p:childTnLst>
                                    <p:set>
                                      <p:cBhvr>
                                        <p:cTn id="131" dur="1" fill="hold">
                                          <p:stCondLst>
                                            <p:cond delay="0"/>
                                          </p:stCondLst>
                                        </p:cTn>
                                        <p:tgtEl>
                                          <p:spTgt spid="12"/>
                                        </p:tgtEl>
                                        <p:attrNameLst>
                                          <p:attrName>style.visibility</p:attrName>
                                        </p:attrNameLst>
                                      </p:cBhvr>
                                      <p:to>
                                        <p:strVal val="visible"/>
                                      </p:to>
                                    </p:set>
                                    <p:animEffect transition="in" filter="fade">
                                      <p:cBhvr>
                                        <p:cTn id="132" dur="1000"/>
                                        <p:tgtEl>
                                          <p:spTgt spid="12"/>
                                        </p:tgtEl>
                                      </p:cBhvr>
                                    </p:animEffect>
                                    <p:anim calcmode="lin" valueType="num">
                                      <p:cBhvr>
                                        <p:cTn id="133" dur="1000" fill="hold"/>
                                        <p:tgtEl>
                                          <p:spTgt spid="12"/>
                                        </p:tgtEl>
                                        <p:attrNameLst>
                                          <p:attrName>ppt_x</p:attrName>
                                        </p:attrNameLst>
                                      </p:cBhvr>
                                      <p:tavLst>
                                        <p:tav tm="0">
                                          <p:val>
                                            <p:strVal val="#ppt_x-.1"/>
                                          </p:val>
                                        </p:tav>
                                        <p:tav tm="100000">
                                          <p:val>
                                            <p:strVal val="#ppt_x"/>
                                          </p:val>
                                        </p:tav>
                                      </p:tavLst>
                                    </p:anim>
                                    <p:anim calcmode="lin" valueType="num">
                                      <p:cBhvr>
                                        <p:cTn id="13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0).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napolitanas están realizadas a la manera tradicional: cuerpo de alambre y estopa, cabeza de barro y extremidades en madera, vestidas con ricas telas, mientras que las genovesas son articuladas, con sistema de rótulas, pero todas talladas en madera y vestidas con tejidos suntuosos.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p:transition>
    </mc:Choice>
    <mc:Fallback xmlns="">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1).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Belén del Príncipe se fue incrementando con el paso de los años con figuras realizadas por artistas españoles, principalmente José Esteve y José Ginés.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000" fill="hold"/>
                                        <p:tgtEl>
                                          <p:spTgt spid="6"/>
                                        </p:tgtEl>
                                        <p:attrNameLst>
                                          <p:attrName>ppt_w</p:attrName>
                                        </p:attrNameLst>
                                      </p:cBhvr>
                                      <p:tavLst>
                                        <p:tav tm="0">
                                          <p:val>
                                            <p:strVal val="4/3*#ppt_w"/>
                                          </p:val>
                                        </p:tav>
                                        <p:tav tm="100000">
                                          <p:val>
                                            <p:strVal val="#ppt_w"/>
                                          </p:val>
                                        </p:tav>
                                      </p:tavLst>
                                    </p:anim>
                                    <p:anim calcmode="lin" valueType="num">
                                      <p:cBhvr>
                                        <p:cTn id="12" dur="4000" fill="hold"/>
                                        <p:tgtEl>
                                          <p:spTgt spid="6"/>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4000"/>
                                        <p:tgtEl>
                                          <p:spTgt spid="5"/>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4000"/>
                                        <p:tgtEl>
                                          <p:spTgt spid="6"/>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2).jpg"/>
          <p:cNvPicPr>
            <a:picLocks noChangeAspect="1"/>
          </p:cNvPicPr>
          <p:nvPr/>
        </p:nvPicPr>
        <p:blipFill>
          <a:blip r:embed="rId2" cstate="print"/>
          <a:stretch>
            <a:fillRect/>
          </a:stretch>
        </p:blipFill>
        <p:spPr bwMode="auto">
          <a:xfrm>
            <a:off x="1270" y="1588"/>
            <a:ext cx="9141459" cy="57118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2).jpg"/>
          <p:cNvPicPr>
            <a:picLocks noChangeAspect="1"/>
          </p:cNvPicPr>
          <p:nvPr/>
        </p:nvPicPr>
        <p:blipFill>
          <a:blip r:embed="rId2" cstate="print"/>
          <a:stretch>
            <a:fillRect/>
          </a:stretch>
        </p:blipFill>
        <p:spPr bwMode="auto">
          <a:xfrm>
            <a:off x="0" y="0"/>
            <a:ext cx="9144000" cy="5713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2).jpg"/>
          <p:cNvPicPr>
            <a:picLocks noChangeAspect="1"/>
          </p:cNvPicPr>
          <p:nvPr/>
        </p:nvPicPr>
        <p:blipFill>
          <a:blip r:embed="rId2" cstate="print"/>
          <a:stretch>
            <a:fillRect/>
          </a:stretch>
        </p:blipFill>
        <p:spPr bwMode="auto">
          <a:xfrm>
            <a:off x="0" y="0"/>
            <a:ext cx="9144000" cy="5713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ha llegado a decir que el Belén del Príncipe tenía la gran cifra de 5.950 de estas piezas, La importancia del Belén o Nacimiento la podemos seguir a través de los inventarios reales….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Decisión"/>
          <p:cNvSpPr/>
          <p:nvPr/>
        </p:nvSpPr>
        <p:spPr>
          <a:xfrm>
            <a:off x="571500" y="0"/>
            <a:ext cx="7929563"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ecisión"/>
          <p:cNvSpPr/>
          <p:nvPr/>
        </p:nvSpPr>
        <p:spPr>
          <a:xfrm>
            <a:off x="642938" y="415925"/>
            <a:ext cx="7929562"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Decisión"/>
          <p:cNvSpPr/>
          <p:nvPr/>
        </p:nvSpPr>
        <p:spPr>
          <a:xfrm>
            <a:off x="642938" y="774700"/>
            <a:ext cx="7929562" cy="831850"/>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ecisión"/>
          <p:cNvSpPr/>
          <p:nvPr/>
        </p:nvSpPr>
        <p:spPr>
          <a:xfrm>
            <a:off x="714375" y="1190625"/>
            <a:ext cx="7929563"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ecisión"/>
          <p:cNvSpPr/>
          <p:nvPr/>
        </p:nvSpPr>
        <p:spPr>
          <a:xfrm>
            <a:off x="571500" y="1549400"/>
            <a:ext cx="7929563" cy="831850"/>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ecisión"/>
          <p:cNvSpPr/>
          <p:nvPr/>
        </p:nvSpPr>
        <p:spPr>
          <a:xfrm>
            <a:off x="642938" y="1965325"/>
            <a:ext cx="7929562" cy="831850"/>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ecisión"/>
          <p:cNvSpPr/>
          <p:nvPr/>
        </p:nvSpPr>
        <p:spPr>
          <a:xfrm>
            <a:off x="642938" y="2320925"/>
            <a:ext cx="7929562"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ecisión"/>
          <p:cNvSpPr/>
          <p:nvPr/>
        </p:nvSpPr>
        <p:spPr>
          <a:xfrm>
            <a:off x="714375" y="2740025"/>
            <a:ext cx="7929563" cy="831850"/>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ecisión"/>
          <p:cNvSpPr/>
          <p:nvPr/>
        </p:nvSpPr>
        <p:spPr>
          <a:xfrm>
            <a:off x="714375" y="3095625"/>
            <a:ext cx="7929563"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Decisión"/>
          <p:cNvSpPr/>
          <p:nvPr/>
        </p:nvSpPr>
        <p:spPr>
          <a:xfrm>
            <a:off x="642938" y="3511550"/>
            <a:ext cx="7929562"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Decisión"/>
          <p:cNvSpPr/>
          <p:nvPr/>
        </p:nvSpPr>
        <p:spPr>
          <a:xfrm>
            <a:off x="642938" y="3870325"/>
            <a:ext cx="7929562" cy="831850"/>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ecisión"/>
          <p:cNvSpPr/>
          <p:nvPr/>
        </p:nvSpPr>
        <p:spPr>
          <a:xfrm>
            <a:off x="571500" y="4286250"/>
            <a:ext cx="7929563" cy="83502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Decisión"/>
          <p:cNvSpPr/>
          <p:nvPr/>
        </p:nvSpPr>
        <p:spPr>
          <a:xfrm>
            <a:off x="714375" y="4645025"/>
            <a:ext cx="7929563" cy="1069975"/>
          </a:xfrm>
          <a:prstGeom prst="flowChartDecision">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….pues en la testamentaría de Carlos III, realizada tras su muerte, en 1794, se cita en diversas ocasiones las habitaciones del Nacimiento, y se llegaron a utilizar hasta tres estancias en Palacio para albergar el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17" presetClass="entr" presetSubtype="8"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3000" fill="hold"/>
                                        <p:tgtEl>
                                          <p:spTgt spid="5"/>
                                        </p:tgtEl>
                                        <p:attrNameLst>
                                          <p:attrName>ppt_x</p:attrName>
                                        </p:attrNameLst>
                                      </p:cBhvr>
                                      <p:tavLst>
                                        <p:tav tm="0">
                                          <p:val>
                                            <p:strVal val="#ppt_x-#ppt_w/2"/>
                                          </p:val>
                                        </p:tav>
                                        <p:tav tm="100000">
                                          <p:val>
                                            <p:strVal val="#ppt_x"/>
                                          </p:val>
                                        </p:tav>
                                      </p:tavLst>
                                    </p:anim>
                                    <p:anim calcmode="lin" valueType="num">
                                      <p:cBhvr>
                                        <p:cTn id="60" dur="3000" fill="hold"/>
                                        <p:tgtEl>
                                          <p:spTgt spid="5"/>
                                        </p:tgtEl>
                                        <p:attrNameLst>
                                          <p:attrName>ppt_y</p:attrName>
                                        </p:attrNameLst>
                                      </p:cBhvr>
                                      <p:tavLst>
                                        <p:tav tm="0">
                                          <p:val>
                                            <p:strVal val="#ppt_y"/>
                                          </p:val>
                                        </p:tav>
                                        <p:tav tm="100000">
                                          <p:val>
                                            <p:strVal val="#ppt_y"/>
                                          </p:val>
                                        </p:tav>
                                      </p:tavLst>
                                    </p:anim>
                                    <p:anim calcmode="lin" valueType="num">
                                      <p:cBhvr>
                                        <p:cTn id="61" dur="3000" fill="hold"/>
                                        <p:tgtEl>
                                          <p:spTgt spid="5"/>
                                        </p:tgtEl>
                                        <p:attrNameLst>
                                          <p:attrName>ppt_w</p:attrName>
                                        </p:attrNameLst>
                                      </p:cBhvr>
                                      <p:tavLst>
                                        <p:tav tm="0">
                                          <p:val>
                                            <p:fltVal val="0"/>
                                          </p:val>
                                        </p:tav>
                                        <p:tav tm="100000">
                                          <p:val>
                                            <p:strVal val="#ppt_w"/>
                                          </p:val>
                                        </p:tav>
                                      </p:tavLst>
                                    </p:anim>
                                    <p:anim calcmode="lin" valueType="num">
                                      <p:cBhvr>
                                        <p:cTn id="62" dur="3000" fill="hold"/>
                                        <p:tgtEl>
                                          <p:spTgt spid="5"/>
                                        </p:tgtEl>
                                        <p:attrNameLst>
                                          <p:attrName>ppt_h</p:attrName>
                                        </p:attrNameLst>
                                      </p:cBhvr>
                                      <p:tavLst>
                                        <p:tav tm="0">
                                          <p:val>
                                            <p:strVal val="#ppt_h"/>
                                          </p:val>
                                        </p:tav>
                                        <p:tav tm="100000">
                                          <p:val>
                                            <p:strVal val="#ppt_h"/>
                                          </p:val>
                                        </p:tav>
                                      </p:tavLst>
                                    </p:anim>
                                  </p:childTnLst>
                                </p:cTn>
                              </p:par>
                              <p:par>
                                <p:cTn id="63" presetID="17" presetClass="entr" presetSubtype="2"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3000" fill="hold"/>
                                        <p:tgtEl>
                                          <p:spTgt spid="6"/>
                                        </p:tgtEl>
                                        <p:attrNameLst>
                                          <p:attrName>ppt_x</p:attrName>
                                        </p:attrNameLst>
                                      </p:cBhvr>
                                      <p:tavLst>
                                        <p:tav tm="0">
                                          <p:val>
                                            <p:strVal val="#ppt_x+#ppt_w/2"/>
                                          </p:val>
                                        </p:tav>
                                        <p:tav tm="100000">
                                          <p:val>
                                            <p:strVal val="#ppt_x"/>
                                          </p:val>
                                        </p:tav>
                                      </p:tavLst>
                                    </p:anim>
                                    <p:anim calcmode="lin" valueType="num">
                                      <p:cBhvr>
                                        <p:cTn id="66" dur="3000" fill="hold"/>
                                        <p:tgtEl>
                                          <p:spTgt spid="6"/>
                                        </p:tgtEl>
                                        <p:attrNameLst>
                                          <p:attrName>ppt_y</p:attrName>
                                        </p:attrNameLst>
                                      </p:cBhvr>
                                      <p:tavLst>
                                        <p:tav tm="0">
                                          <p:val>
                                            <p:strVal val="#ppt_y"/>
                                          </p:val>
                                        </p:tav>
                                        <p:tav tm="100000">
                                          <p:val>
                                            <p:strVal val="#ppt_y"/>
                                          </p:val>
                                        </p:tav>
                                      </p:tavLst>
                                    </p:anim>
                                    <p:anim calcmode="lin" valueType="num">
                                      <p:cBhvr>
                                        <p:cTn id="67" dur="3000" fill="hold"/>
                                        <p:tgtEl>
                                          <p:spTgt spid="6"/>
                                        </p:tgtEl>
                                        <p:attrNameLst>
                                          <p:attrName>ppt_w</p:attrName>
                                        </p:attrNameLst>
                                      </p:cBhvr>
                                      <p:tavLst>
                                        <p:tav tm="0">
                                          <p:val>
                                            <p:fltVal val="0"/>
                                          </p:val>
                                        </p:tav>
                                        <p:tav tm="100000">
                                          <p:val>
                                            <p:strVal val="#ppt_w"/>
                                          </p:val>
                                        </p:tav>
                                      </p:tavLst>
                                    </p:anim>
                                    <p:anim calcmode="lin" valueType="num">
                                      <p:cBhvr>
                                        <p:cTn id="68" dur="3000" fill="hold"/>
                                        <p:tgtEl>
                                          <p:spTgt spid="6"/>
                                        </p:tgtEl>
                                        <p:attrNameLst>
                                          <p:attrName>ppt_h</p:attrName>
                                        </p:attrNameLst>
                                      </p:cBhvr>
                                      <p:tavLst>
                                        <p:tav tm="0">
                                          <p:val>
                                            <p:strVal val="#ppt_h"/>
                                          </p:val>
                                        </p:tav>
                                        <p:tav tm="100000">
                                          <p:val>
                                            <p:strVal val="#ppt_h"/>
                                          </p:val>
                                        </p:tav>
                                      </p:tavLst>
                                    </p:anim>
                                  </p:childTnLst>
                                </p:cTn>
                              </p:par>
                              <p:par>
                                <p:cTn id="69" presetID="17" presetClass="entr" presetSubtype="8"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ppt_x</p:attrName>
                                        </p:attrNameLst>
                                      </p:cBhvr>
                                      <p:tavLst>
                                        <p:tav tm="0">
                                          <p:val>
                                            <p:strVal val="#ppt_x-#ppt_w/2"/>
                                          </p:val>
                                        </p:tav>
                                        <p:tav tm="100000">
                                          <p:val>
                                            <p:strVal val="#ppt_x"/>
                                          </p:val>
                                        </p:tav>
                                      </p:tavLst>
                                    </p:anim>
                                    <p:anim calcmode="lin" valueType="num">
                                      <p:cBhvr>
                                        <p:cTn id="72" dur="3000" fill="hold"/>
                                        <p:tgtEl>
                                          <p:spTgt spid="7"/>
                                        </p:tgtEl>
                                        <p:attrNameLst>
                                          <p:attrName>ppt_y</p:attrName>
                                        </p:attrNameLst>
                                      </p:cBhvr>
                                      <p:tavLst>
                                        <p:tav tm="0">
                                          <p:val>
                                            <p:strVal val="#ppt_y"/>
                                          </p:val>
                                        </p:tav>
                                        <p:tav tm="100000">
                                          <p:val>
                                            <p:strVal val="#ppt_y"/>
                                          </p:val>
                                        </p:tav>
                                      </p:tavLst>
                                    </p:anim>
                                    <p:anim calcmode="lin" valueType="num">
                                      <p:cBhvr>
                                        <p:cTn id="73" dur="3000" fill="hold"/>
                                        <p:tgtEl>
                                          <p:spTgt spid="7"/>
                                        </p:tgtEl>
                                        <p:attrNameLst>
                                          <p:attrName>ppt_w</p:attrName>
                                        </p:attrNameLst>
                                      </p:cBhvr>
                                      <p:tavLst>
                                        <p:tav tm="0">
                                          <p:val>
                                            <p:fltVal val="0"/>
                                          </p:val>
                                        </p:tav>
                                        <p:tav tm="100000">
                                          <p:val>
                                            <p:strVal val="#ppt_w"/>
                                          </p:val>
                                        </p:tav>
                                      </p:tavLst>
                                    </p:anim>
                                    <p:anim calcmode="lin" valueType="num">
                                      <p:cBhvr>
                                        <p:cTn id="74" dur="3000" fill="hold"/>
                                        <p:tgtEl>
                                          <p:spTgt spid="7"/>
                                        </p:tgtEl>
                                        <p:attrNameLst>
                                          <p:attrName>ppt_h</p:attrName>
                                        </p:attrNameLst>
                                      </p:cBhvr>
                                      <p:tavLst>
                                        <p:tav tm="0">
                                          <p:val>
                                            <p:strVal val="#ppt_h"/>
                                          </p:val>
                                        </p:tav>
                                        <p:tav tm="100000">
                                          <p:val>
                                            <p:strVal val="#ppt_h"/>
                                          </p:val>
                                        </p:tav>
                                      </p:tavLst>
                                    </p:anim>
                                  </p:childTnLst>
                                </p:cTn>
                              </p:par>
                              <p:par>
                                <p:cTn id="75" presetID="17" presetClass="entr" presetSubtype="2"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3000" fill="hold"/>
                                        <p:tgtEl>
                                          <p:spTgt spid="8"/>
                                        </p:tgtEl>
                                        <p:attrNameLst>
                                          <p:attrName>ppt_x</p:attrName>
                                        </p:attrNameLst>
                                      </p:cBhvr>
                                      <p:tavLst>
                                        <p:tav tm="0">
                                          <p:val>
                                            <p:strVal val="#ppt_x+#ppt_w/2"/>
                                          </p:val>
                                        </p:tav>
                                        <p:tav tm="100000">
                                          <p:val>
                                            <p:strVal val="#ppt_x"/>
                                          </p:val>
                                        </p:tav>
                                      </p:tavLst>
                                    </p:anim>
                                    <p:anim calcmode="lin" valueType="num">
                                      <p:cBhvr>
                                        <p:cTn id="78" dur="3000" fill="hold"/>
                                        <p:tgtEl>
                                          <p:spTgt spid="8"/>
                                        </p:tgtEl>
                                        <p:attrNameLst>
                                          <p:attrName>ppt_y</p:attrName>
                                        </p:attrNameLst>
                                      </p:cBhvr>
                                      <p:tavLst>
                                        <p:tav tm="0">
                                          <p:val>
                                            <p:strVal val="#ppt_y"/>
                                          </p:val>
                                        </p:tav>
                                        <p:tav tm="100000">
                                          <p:val>
                                            <p:strVal val="#ppt_y"/>
                                          </p:val>
                                        </p:tav>
                                      </p:tavLst>
                                    </p:anim>
                                    <p:anim calcmode="lin" valueType="num">
                                      <p:cBhvr>
                                        <p:cTn id="79" dur="3000" fill="hold"/>
                                        <p:tgtEl>
                                          <p:spTgt spid="8"/>
                                        </p:tgtEl>
                                        <p:attrNameLst>
                                          <p:attrName>ppt_w</p:attrName>
                                        </p:attrNameLst>
                                      </p:cBhvr>
                                      <p:tavLst>
                                        <p:tav tm="0">
                                          <p:val>
                                            <p:fltVal val="0"/>
                                          </p:val>
                                        </p:tav>
                                        <p:tav tm="100000">
                                          <p:val>
                                            <p:strVal val="#ppt_w"/>
                                          </p:val>
                                        </p:tav>
                                      </p:tavLst>
                                    </p:anim>
                                    <p:anim calcmode="lin" valueType="num">
                                      <p:cBhvr>
                                        <p:cTn id="80" dur="3000" fill="hold"/>
                                        <p:tgtEl>
                                          <p:spTgt spid="8"/>
                                        </p:tgtEl>
                                        <p:attrNameLst>
                                          <p:attrName>ppt_h</p:attrName>
                                        </p:attrNameLst>
                                      </p:cBhvr>
                                      <p:tavLst>
                                        <p:tav tm="0">
                                          <p:val>
                                            <p:strVal val="#ppt_h"/>
                                          </p:val>
                                        </p:tav>
                                        <p:tav tm="100000">
                                          <p:val>
                                            <p:strVal val="#ppt_h"/>
                                          </p:val>
                                        </p:tav>
                                      </p:tavLst>
                                    </p:anim>
                                  </p:childTnLst>
                                </p:cTn>
                              </p:par>
                              <p:par>
                                <p:cTn id="81" presetID="17" presetClass="entr" presetSubtype="8"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ppt_x</p:attrName>
                                        </p:attrNameLst>
                                      </p:cBhvr>
                                      <p:tavLst>
                                        <p:tav tm="0">
                                          <p:val>
                                            <p:strVal val="#ppt_x-#ppt_w/2"/>
                                          </p:val>
                                        </p:tav>
                                        <p:tav tm="100000">
                                          <p:val>
                                            <p:strVal val="#ppt_x"/>
                                          </p:val>
                                        </p:tav>
                                      </p:tavLst>
                                    </p:anim>
                                    <p:anim calcmode="lin" valueType="num">
                                      <p:cBhvr>
                                        <p:cTn id="84" dur="3000" fill="hold"/>
                                        <p:tgtEl>
                                          <p:spTgt spid="9"/>
                                        </p:tgtEl>
                                        <p:attrNameLst>
                                          <p:attrName>ppt_y</p:attrName>
                                        </p:attrNameLst>
                                      </p:cBhvr>
                                      <p:tavLst>
                                        <p:tav tm="0">
                                          <p:val>
                                            <p:strVal val="#ppt_y"/>
                                          </p:val>
                                        </p:tav>
                                        <p:tav tm="100000">
                                          <p:val>
                                            <p:strVal val="#ppt_y"/>
                                          </p:val>
                                        </p:tav>
                                      </p:tavLst>
                                    </p:anim>
                                    <p:anim calcmode="lin" valueType="num">
                                      <p:cBhvr>
                                        <p:cTn id="85" dur="3000" fill="hold"/>
                                        <p:tgtEl>
                                          <p:spTgt spid="9"/>
                                        </p:tgtEl>
                                        <p:attrNameLst>
                                          <p:attrName>ppt_w</p:attrName>
                                        </p:attrNameLst>
                                      </p:cBhvr>
                                      <p:tavLst>
                                        <p:tav tm="0">
                                          <p:val>
                                            <p:fltVal val="0"/>
                                          </p:val>
                                        </p:tav>
                                        <p:tav tm="100000">
                                          <p:val>
                                            <p:strVal val="#ppt_w"/>
                                          </p:val>
                                        </p:tav>
                                      </p:tavLst>
                                    </p:anim>
                                    <p:anim calcmode="lin" valueType="num">
                                      <p:cBhvr>
                                        <p:cTn id="86" dur="3000" fill="hold"/>
                                        <p:tgtEl>
                                          <p:spTgt spid="9"/>
                                        </p:tgtEl>
                                        <p:attrNameLst>
                                          <p:attrName>ppt_h</p:attrName>
                                        </p:attrNameLst>
                                      </p:cBhvr>
                                      <p:tavLst>
                                        <p:tav tm="0">
                                          <p:val>
                                            <p:strVal val="#ppt_h"/>
                                          </p:val>
                                        </p:tav>
                                        <p:tav tm="100000">
                                          <p:val>
                                            <p:strVal val="#ppt_h"/>
                                          </p:val>
                                        </p:tav>
                                      </p:tavLst>
                                    </p:anim>
                                  </p:childTnLst>
                                </p:cTn>
                              </p:par>
                              <p:par>
                                <p:cTn id="87" presetID="17" presetClass="entr" presetSubtype="2"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3000" fill="hold"/>
                                        <p:tgtEl>
                                          <p:spTgt spid="10"/>
                                        </p:tgtEl>
                                        <p:attrNameLst>
                                          <p:attrName>ppt_x</p:attrName>
                                        </p:attrNameLst>
                                      </p:cBhvr>
                                      <p:tavLst>
                                        <p:tav tm="0">
                                          <p:val>
                                            <p:strVal val="#ppt_x+#ppt_w/2"/>
                                          </p:val>
                                        </p:tav>
                                        <p:tav tm="100000">
                                          <p:val>
                                            <p:strVal val="#ppt_x"/>
                                          </p:val>
                                        </p:tav>
                                      </p:tavLst>
                                    </p:anim>
                                    <p:anim calcmode="lin" valueType="num">
                                      <p:cBhvr>
                                        <p:cTn id="90" dur="3000" fill="hold"/>
                                        <p:tgtEl>
                                          <p:spTgt spid="10"/>
                                        </p:tgtEl>
                                        <p:attrNameLst>
                                          <p:attrName>ppt_y</p:attrName>
                                        </p:attrNameLst>
                                      </p:cBhvr>
                                      <p:tavLst>
                                        <p:tav tm="0">
                                          <p:val>
                                            <p:strVal val="#ppt_y"/>
                                          </p:val>
                                        </p:tav>
                                        <p:tav tm="100000">
                                          <p:val>
                                            <p:strVal val="#ppt_y"/>
                                          </p:val>
                                        </p:tav>
                                      </p:tavLst>
                                    </p:anim>
                                    <p:anim calcmode="lin" valueType="num">
                                      <p:cBhvr>
                                        <p:cTn id="91" dur="3000" fill="hold"/>
                                        <p:tgtEl>
                                          <p:spTgt spid="10"/>
                                        </p:tgtEl>
                                        <p:attrNameLst>
                                          <p:attrName>ppt_w</p:attrName>
                                        </p:attrNameLst>
                                      </p:cBhvr>
                                      <p:tavLst>
                                        <p:tav tm="0">
                                          <p:val>
                                            <p:fltVal val="0"/>
                                          </p:val>
                                        </p:tav>
                                        <p:tav tm="100000">
                                          <p:val>
                                            <p:strVal val="#ppt_w"/>
                                          </p:val>
                                        </p:tav>
                                      </p:tavLst>
                                    </p:anim>
                                    <p:anim calcmode="lin" valueType="num">
                                      <p:cBhvr>
                                        <p:cTn id="92" dur="3000" fill="hold"/>
                                        <p:tgtEl>
                                          <p:spTgt spid="10"/>
                                        </p:tgtEl>
                                        <p:attrNameLst>
                                          <p:attrName>ppt_h</p:attrName>
                                        </p:attrNameLst>
                                      </p:cBhvr>
                                      <p:tavLst>
                                        <p:tav tm="0">
                                          <p:val>
                                            <p:strVal val="#ppt_h"/>
                                          </p:val>
                                        </p:tav>
                                        <p:tav tm="100000">
                                          <p:val>
                                            <p:strVal val="#ppt_h"/>
                                          </p:val>
                                        </p:tav>
                                      </p:tavLst>
                                    </p:anim>
                                  </p:childTnLst>
                                </p:cTn>
                              </p:par>
                              <p:par>
                                <p:cTn id="93" presetID="17" presetClass="entr" presetSubtype="8"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3000" fill="hold"/>
                                        <p:tgtEl>
                                          <p:spTgt spid="11"/>
                                        </p:tgtEl>
                                        <p:attrNameLst>
                                          <p:attrName>ppt_x</p:attrName>
                                        </p:attrNameLst>
                                      </p:cBhvr>
                                      <p:tavLst>
                                        <p:tav tm="0">
                                          <p:val>
                                            <p:strVal val="#ppt_x-#ppt_w/2"/>
                                          </p:val>
                                        </p:tav>
                                        <p:tav tm="100000">
                                          <p:val>
                                            <p:strVal val="#ppt_x"/>
                                          </p:val>
                                        </p:tav>
                                      </p:tavLst>
                                    </p:anim>
                                    <p:anim calcmode="lin" valueType="num">
                                      <p:cBhvr>
                                        <p:cTn id="96" dur="3000" fill="hold"/>
                                        <p:tgtEl>
                                          <p:spTgt spid="11"/>
                                        </p:tgtEl>
                                        <p:attrNameLst>
                                          <p:attrName>ppt_y</p:attrName>
                                        </p:attrNameLst>
                                      </p:cBhvr>
                                      <p:tavLst>
                                        <p:tav tm="0">
                                          <p:val>
                                            <p:strVal val="#ppt_y"/>
                                          </p:val>
                                        </p:tav>
                                        <p:tav tm="100000">
                                          <p:val>
                                            <p:strVal val="#ppt_y"/>
                                          </p:val>
                                        </p:tav>
                                      </p:tavLst>
                                    </p:anim>
                                    <p:anim calcmode="lin" valueType="num">
                                      <p:cBhvr>
                                        <p:cTn id="97" dur="3000" fill="hold"/>
                                        <p:tgtEl>
                                          <p:spTgt spid="11"/>
                                        </p:tgtEl>
                                        <p:attrNameLst>
                                          <p:attrName>ppt_w</p:attrName>
                                        </p:attrNameLst>
                                      </p:cBhvr>
                                      <p:tavLst>
                                        <p:tav tm="0">
                                          <p:val>
                                            <p:fltVal val="0"/>
                                          </p:val>
                                        </p:tav>
                                        <p:tav tm="100000">
                                          <p:val>
                                            <p:strVal val="#ppt_w"/>
                                          </p:val>
                                        </p:tav>
                                      </p:tavLst>
                                    </p:anim>
                                    <p:anim calcmode="lin" valueType="num">
                                      <p:cBhvr>
                                        <p:cTn id="98" dur="3000" fill="hold"/>
                                        <p:tgtEl>
                                          <p:spTgt spid="11"/>
                                        </p:tgtEl>
                                        <p:attrNameLst>
                                          <p:attrName>ppt_h</p:attrName>
                                        </p:attrNameLst>
                                      </p:cBhvr>
                                      <p:tavLst>
                                        <p:tav tm="0">
                                          <p:val>
                                            <p:strVal val="#ppt_h"/>
                                          </p:val>
                                        </p:tav>
                                        <p:tav tm="100000">
                                          <p:val>
                                            <p:strVal val="#ppt_h"/>
                                          </p:val>
                                        </p:tav>
                                      </p:tavLst>
                                    </p:anim>
                                  </p:childTnLst>
                                </p:cTn>
                              </p:par>
                              <p:par>
                                <p:cTn id="99" presetID="17" presetClass="entr" presetSubtype="2"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3000" fill="hold"/>
                                        <p:tgtEl>
                                          <p:spTgt spid="12"/>
                                        </p:tgtEl>
                                        <p:attrNameLst>
                                          <p:attrName>ppt_x</p:attrName>
                                        </p:attrNameLst>
                                      </p:cBhvr>
                                      <p:tavLst>
                                        <p:tav tm="0">
                                          <p:val>
                                            <p:strVal val="#ppt_x+#ppt_w/2"/>
                                          </p:val>
                                        </p:tav>
                                        <p:tav tm="100000">
                                          <p:val>
                                            <p:strVal val="#ppt_x"/>
                                          </p:val>
                                        </p:tav>
                                      </p:tavLst>
                                    </p:anim>
                                    <p:anim calcmode="lin" valueType="num">
                                      <p:cBhvr>
                                        <p:cTn id="102" dur="3000" fill="hold"/>
                                        <p:tgtEl>
                                          <p:spTgt spid="12"/>
                                        </p:tgtEl>
                                        <p:attrNameLst>
                                          <p:attrName>ppt_y</p:attrName>
                                        </p:attrNameLst>
                                      </p:cBhvr>
                                      <p:tavLst>
                                        <p:tav tm="0">
                                          <p:val>
                                            <p:strVal val="#ppt_y"/>
                                          </p:val>
                                        </p:tav>
                                        <p:tav tm="100000">
                                          <p:val>
                                            <p:strVal val="#ppt_y"/>
                                          </p:val>
                                        </p:tav>
                                      </p:tavLst>
                                    </p:anim>
                                    <p:anim calcmode="lin" valueType="num">
                                      <p:cBhvr>
                                        <p:cTn id="103" dur="3000" fill="hold"/>
                                        <p:tgtEl>
                                          <p:spTgt spid="12"/>
                                        </p:tgtEl>
                                        <p:attrNameLst>
                                          <p:attrName>ppt_w</p:attrName>
                                        </p:attrNameLst>
                                      </p:cBhvr>
                                      <p:tavLst>
                                        <p:tav tm="0">
                                          <p:val>
                                            <p:fltVal val="0"/>
                                          </p:val>
                                        </p:tav>
                                        <p:tav tm="100000">
                                          <p:val>
                                            <p:strVal val="#ppt_w"/>
                                          </p:val>
                                        </p:tav>
                                      </p:tavLst>
                                    </p:anim>
                                    <p:anim calcmode="lin" valueType="num">
                                      <p:cBhvr>
                                        <p:cTn id="104" dur="3000" fill="hold"/>
                                        <p:tgtEl>
                                          <p:spTgt spid="12"/>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3000" fill="hold"/>
                                        <p:tgtEl>
                                          <p:spTgt spid="13"/>
                                        </p:tgtEl>
                                        <p:attrNameLst>
                                          <p:attrName>ppt_x</p:attrName>
                                        </p:attrNameLst>
                                      </p:cBhvr>
                                      <p:tavLst>
                                        <p:tav tm="0">
                                          <p:val>
                                            <p:strVal val="#ppt_x-#ppt_w/2"/>
                                          </p:val>
                                        </p:tav>
                                        <p:tav tm="100000">
                                          <p:val>
                                            <p:strVal val="#ppt_x"/>
                                          </p:val>
                                        </p:tav>
                                      </p:tavLst>
                                    </p:anim>
                                    <p:anim calcmode="lin" valueType="num">
                                      <p:cBhvr>
                                        <p:cTn id="108" dur="3000" fill="hold"/>
                                        <p:tgtEl>
                                          <p:spTgt spid="13"/>
                                        </p:tgtEl>
                                        <p:attrNameLst>
                                          <p:attrName>ppt_y</p:attrName>
                                        </p:attrNameLst>
                                      </p:cBhvr>
                                      <p:tavLst>
                                        <p:tav tm="0">
                                          <p:val>
                                            <p:strVal val="#ppt_y"/>
                                          </p:val>
                                        </p:tav>
                                        <p:tav tm="100000">
                                          <p:val>
                                            <p:strVal val="#ppt_y"/>
                                          </p:val>
                                        </p:tav>
                                      </p:tavLst>
                                    </p:anim>
                                    <p:anim calcmode="lin" valueType="num">
                                      <p:cBhvr>
                                        <p:cTn id="109" dur="3000" fill="hold"/>
                                        <p:tgtEl>
                                          <p:spTgt spid="13"/>
                                        </p:tgtEl>
                                        <p:attrNameLst>
                                          <p:attrName>ppt_w</p:attrName>
                                        </p:attrNameLst>
                                      </p:cBhvr>
                                      <p:tavLst>
                                        <p:tav tm="0">
                                          <p:val>
                                            <p:fltVal val="0"/>
                                          </p:val>
                                        </p:tav>
                                        <p:tav tm="100000">
                                          <p:val>
                                            <p:strVal val="#ppt_w"/>
                                          </p:val>
                                        </p:tav>
                                      </p:tavLst>
                                    </p:anim>
                                    <p:anim calcmode="lin" valueType="num">
                                      <p:cBhvr>
                                        <p:cTn id="110" dur="3000" fill="hold"/>
                                        <p:tgtEl>
                                          <p:spTgt spid="13"/>
                                        </p:tgtEl>
                                        <p:attrNameLst>
                                          <p:attrName>ppt_h</p:attrName>
                                        </p:attrNameLst>
                                      </p:cBhvr>
                                      <p:tavLst>
                                        <p:tav tm="0">
                                          <p:val>
                                            <p:strVal val="#ppt_h"/>
                                          </p:val>
                                        </p:tav>
                                        <p:tav tm="100000">
                                          <p:val>
                                            <p:strVal val="#ppt_h"/>
                                          </p:val>
                                        </p:tav>
                                      </p:tavLst>
                                    </p:anim>
                                  </p:childTnLst>
                                </p:cTn>
                              </p:par>
                              <p:par>
                                <p:cTn id="111" presetID="17" presetClass="entr" presetSubtype="2" fill="hold"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p:cTn id="113" dur="3000" fill="hold"/>
                                        <p:tgtEl>
                                          <p:spTgt spid="14"/>
                                        </p:tgtEl>
                                        <p:attrNameLst>
                                          <p:attrName>ppt_x</p:attrName>
                                        </p:attrNameLst>
                                      </p:cBhvr>
                                      <p:tavLst>
                                        <p:tav tm="0">
                                          <p:val>
                                            <p:strVal val="#ppt_x+#ppt_w/2"/>
                                          </p:val>
                                        </p:tav>
                                        <p:tav tm="100000">
                                          <p:val>
                                            <p:strVal val="#ppt_x"/>
                                          </p:val>
                                        </p:tav>
                                      </p:tavLst>
                                    </p:anim>
                                    <p:anim calcmode="lin" valueType="num">
                                      <p:cBhvr>
                                        <p:cTn id="114" dur="3000" fill="hold"/>
                                        <p:tgtEl>
                                          <p:spTgt spid="14"/>
                                        </p:tgtEl>
                                        <p:attrNameLst>
                                          <p:attrName>ppt_y</p:attrName>
                                        </p:attrNameLst>
                                      </p:cBhvr>
                                      <p:tavLst>
                                        <p:tav tm="0">
                                          <p:val>
                                            <p:strVal val="#ppt_y"/>
                                          </p:val>
                                        </p:tav>
                                        <p:tav tm="100000">
                                          <p:val>
                                            <p:strVal val="#ppt_y"/>
                                          </p:val>
                                        </p:tav>
                                      </p:tavLst>
                                    </p:anim>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strVal val="#ppt_h"/>
                                          </p:val>
                                        </p:tav>
                                        <p:tav tm="100000">
                                          <p:val>
                                            <p:strVal val="#ppt_h"/>
                                          </p:val>
                                        </p:tav>
                                      </p:tavLst>
                                    </p:anim>
                                  </p:childTnLst>
                                </p:cTn>
                              </p:par>
                              <p:par>
                                <p:cTn id="117" presetID="17" presetClass="entr" presetSubtype="8" fill="hold"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3000" fill="hold"/>
                                        <p:tgtEl>
                                          <p:spTgt spid="15"/>
                                        </p:tgtEl>
                                        <p:attrNameLst>
                                          <p:attrName>ppt_x</p:attrName>
                                        </p:attrNameLst>
                                      </p:cBhvr>
                                      <p:tavLst>
                                        <p:tav tm="0">
                                          <p:val>
                                            <p:strVal val="#ppt_x-#ppt_w/2"/>
                                          </p:val>
                                        </p:tav>
                                        <p:tav tm="100000">
                                          <p:val>
                                            <p:strVal val="#ppt_x"/>
                                          </p:val>
                                        </p:tav>
                                      </p:tavLst>
                                    </p:anim>
                                    <p:anim calcmode="lin" valueType="num">
                                      <p:cBhvr>
                                        <p:cTn id="120" dur="3000" fill="hold"/>
                                        <p:tgtEl>
                                          <p:spTgt spid="15"/>
                                        </p:tgtEl>
                                        <p:attrNameLst>
                                          <p:attrName>ppt_y</p:attrName>
                                        </p:attrNameLst>
                                      </p:cBhvr>
                                      <p:tavLst>
                                        <p:tav tm="0">
                                          <p:val>
                                            <p:strVal val="#ppt_y"/>
                                          </p:val>
                                        </p:tav>
                                        <p:tav tm="100000">
                                          <p:val>
                                            <p:strVal val="#ppt_y"/>
                                          </p:val>
                                        </p:tav>
                                      </p:tavLst>
                                    </p:anim>
                                    <p:anim calcmode="lin" valueType="num">
                                      <p:cBhvr>
                                        <p:cTn id="121" dur="3000" fill="hold"/>
                                        <p:tgtEl>
                                          <p:spTgt spid="15"/>
                                        </p:tgtEl>
                                        <p:attrNameLst>
                                          <p:attrName>ppt_w</p:attrName>
                                        </p:attrNameLst>
                                      </p:cBhvr>
                                      <p:tavLst>
                                        <p:tav tm="0">
                                          <p:val>
                                            <p:fltVal val="0"/>
                                          </p:val>
                                        </p:tav>
                                        <p:tav tm="100000">
                                          <p:val>
                                            <p:strVal val="#ppt_w"/>
                                          </p:val>
                                        </p:tav>
                                      </p:tavLst>
                                    </p:anim>
                                    <p:anim calcmode="lin" valueType="num">
                                      <p:cBhvr>
                                        <p:cTn id="122" dur="3000" fill="hold"/>
                                        <p:tgtEl>
                                          <p:spTgt spid="15"/>
                                        </p:tgtEl>
                                        <p:attrNameLst>
                                          <p:attrName>ppt_h</p:attrName>
                                        </p:attrNameLst>
                                      </p:cBhvr>
                                      <p:tavLst>
                                        <p:tav tm="0">
                                          <p:val>
                                            <p:strVal val="#ppt_h"/>
                                          </p:val>
                                        </p:tav>
                                        <p:tav tm="100000">
                                          <p:val>
                                            <p:strVal val="#ppt_h"/>
                                          </p:val>
                                        </p:tav>
                                      </p:tavLst>
                                    </p:anim>
                                  </p:childTnLst>
                                </p:cTn>
                              </p:par>
                              <p:par>
                                <p:cTn id="123" presetID="17" presetClass="entr" presetSubtype="2"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3000" fill="hold"/>
                                        <p:tgtEl>
                                          <p:spTgt spid="16"/>
                                        </p:tgtEl>
                                        <p:attrNameLst>
                                          <p:attrName>ppt_x</p:attrName>
                                        </p:attrNameLst>
                                      </p:cBhvr>
                                      <p:tavLst>
                                        <p:tav tm="0">
                                          <p:val>
                                            <p:strVal val="#ppt_x+#ppt_w/2"/>
                                          </p:val>
                                        </p:tav>
                                        <p:tav tm="100000">
                                          <p:val>
                                            <p:strVal val="#ppt_x"/>
                                          </p:val>
                                        </p:tav>
                                      </p:tavLst>
                                    </p:anim>
                                    <p:anim calcmode="lin" valueType="num">
                                      <p:cBhvr>
                                        <p:cTn id="126" dur="3000" fill="hold"/>
                                        <p:tgtEl>
                                          <p:spTgt spid="16"/>
                                        </p:tgtEl>
                                        <p:attrNameLst>
                                          <p:attrName>ppt_y</p:attrName>
                                        </p:attrNameLst>
                                      </p:cBhvr>
                                      <p:tavLst>
                                        <p:tav tm="0">
                                          <p:val>
                                            <p:strVal val="#ppt_y"/>
                                          </p:val>
                                        </p:tav>
                                        <p:tav tm="100000">
                                          <p:val>
                                            <p:strVal val="#ppt_y"/>
                                          </p:val>
                                        </p:tav>
                                      </p:tavLst>
                                    </p:anim>
                                    <p:anim calcmode="lin" valueType="num">
                                      <p:cBhvr>
                                        <p:cTn id="127" dur="3000" fill="hold"/>
                                        <p:tgtEl>
                                          <p:spTgt spid="16"/>
                                        </p:tgtEl>
                                        <p:attrNameLst>
                                          <p:attrName>ppt_w</p:attrName>
                                        </p:attrNameLst>
                                      </p:cBhvr>
                                      <p:tavLst>
                                        <p:tav tm="0">
                                          <p:val>
                                            <p:fltVal val="0"/>
                                          </p:val>
                                        </p:tav>
                                        <p:tav tm="100000">
                                          <p:val>
                                            <p:strVal val="#ppt_w"/>
                                          </p:val>
                                        </p:tav>
                                      </p:tavLst>
                                    </p:anim>
                                    <p:anim calcmode="lin" valueType="num">
                                      <p:cBhvr>
                                        <p:cTn id="128" dur="3000" fill="hold"/>
                                        <p:tgtEl>
                                          <p:spTgt spid="16"/>
                                        </p:tgtEl>
                                        <p:attrNameLst>
                                          <p:attrName>ppt_h</p:attrName>
                                        </p:attrNameLst>
                                      </p:cBhvr>
                                      <p:tavLst>
                                        <p:tav tm="0">
                                          <p:val>
                                            <p:strVal val="#ppt_h"/>
                                          </p:val>
                                        </p:tav>
                                        <p:tav tm="100000">
                                          <p:val>
                                            <p:strVal val="#ppt_h"/>
                                          </p:val>
                                        </p:tav>
                                      </p:tavLst>
                                    </p:anim>
                                  </p:childTnLst>
                                </p:cTn>
                              </p:par>
                              <p:par>
                                <p:cTn id="129" presetID="17" presetClass="entr" presetSubtype="8" fill="hold"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p:cTn id="131" dur="3000" fill="hold"/>
                                        <p:tgtEl>
                                          <p:spTgt spid="17"/>
                                        </p:tgtEl>
                                        <p:attrNameLst>
                                          <p:attrName>ppt_x</p:attrName>
                                        </p:attrNameLst>
                                      </p:cBhvr>
                                      <p:tavLst>
                                        <p:tav tm="0">
                                          <p:val>
                                            <p:strVal val="#ppt_x-#ppt_w/2"/>
                                          </p:val>
                                        </p:tav>
                                        <p:tav tm="100000">
                                          <p:val>
                                            <p:strVal val="#ppt_x"/>
                                          </p:val>
                                        </p:tav>
                                      </p:tavLst>
                                    </p:anim>
                                    <p:anim calcmode="lin" valueType="num">
                                      <p:cBhvr>
                                        <p:cTn id="132" dur="3000" fill="hold"/>
                                        <p:tgtEl>
                                          <p:spTgt spid="17"/>
                                        </p:tgtEl>
                                        <p:attrNameLst>
                                          <p:attrName>ppt_y</p:attrName>
                                        </p:attrNameLst>
                                      </p:cBhvr>
                                      <p:tavLst>
                                        <p:tav tm="0">
                                          <p:val>
                                            <p:strVal val="#ppt_y"/>
                                          </p:val>
                                        </p:tav>
                                        <p:tav tm="100000">
                                          <p:val>
                                            <p:strVal val="#ppt_y"/>
                                          </p:val>
                                        </p:tav>
                                      </p:tavLst>
                                    </p:anim>
                                    <p:anim calcmode="lin" valueType="num">
                                      <p:cBhvr>
                                        <p:cTn id="133" dur="3000" fill="hold"/>
                                        <p:tgtEl>
                                          <p:spTgt spid="17"/>
                                        </p:tgtEl>
                                        <p:attrNameLst>
                                          <p:attrName>ppt_w</p:attrName>
                                        </p:attrNameLst>
                                      </p:cBhvr>
                                      <p:tavLst>
                                        <p:tav tm="0">
                                          <p:val>
                                            <p:fltVal val="0"/>
                                          </p:val>
                                        </p:tav>
                                        <p:tav tm="100000">
                                          <p:val>
                                            <p:strVal val="#ppt_w"/>
                                          </p:val>
                                        </p:tav>
                                      </p:tavLst>
                                    </p:anim>
                                    <p:anim calcmode="lin" valueType="num">
                                      <p:cBhvr>
                                        <p:cTn id="134" dur="3000" fill="hold"/>
                                        <p:tgtEl>
                                          <p:spTgt spid="17"/>
                                        </p:tgtEl>
                                        <p:attrNameLst>
                                          <p:attrName>ppt_h</p:attrName>
                                        </p:attrNameLst>
                                      </p:cBhvr>
                                      <p:tavLst>
                                        <p:tav tm="0">
                                          <p:val>
                                            <p:strVal val="#ppt_h"/>
                                          </p:val>
                                        </p:tav>
                                        <p:tav tm="100000">
                                          <p:val>
                                            <p:strVal val="#ppt_h"/>
                                          </p:val>
                                        </p:tav>
                                      </p:tavLst>
                                    </p:anim>
                                  </p:childTnLst>
                                </p:cTn>
                              </p:par>
                              <p:par>
                                <p:cTn id="135" presetID="8" presetClass="emph" presetSubtype="0" fill="hold" nodeType="withEffect">
                                  <p:stCondLst>
                                    <p:cond delay="0"/>
                                  </p:stCondLst>
                                  <p:childTnLst>
                                    <p:animRot by="21600000">
                                      <p:cBhvr>
                                        <p:cTn id="136" dur="3000" fill="hold"/>
                                        <p:tgtEl>
                                          <p:spTgt spid="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6"/>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3"/>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4"/>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5"/>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6"/>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7"/>
                                        </p:tgtEl>
                                        <p:attrNameLst>
                                          <p:attrName>r</p:attrName>
                                        </p:attrNameLst>
                                      </p:cBhvr>
                                    </p:animRot>
                                  </p:childTnLst>
                                </p:cTn>
                              </p:par>
                            </p:childTnLst>
                          </p:cTn>
                        </p:par>
                        <p:par>
                          <p:cTn id="161" fill="hold">
                            <p:stCondLst>
                              <p:cond delay="3000"/>
                            </p:stCondLst>
                            <p:childTnLst>
                              <p:par>
                                <p:cTn id="162" presetID="2" presetClass="exit" presetSubtype="4" fill="hold" nodeType="after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ppt_x"/>
                                          </p:val>
                                        </p:tav>
                                      </p:tavLst>
                                    </p:anim>
                                    <p:anim calcmode="lin" valueType="num">
                                      <p:cBhvr additive="base">
                                        <p:cTn id="164" dur="3000"/>
                                        <p:tgtEl>
                                          <p:spTgt spid="5"/>
                                        </p:tgtEl>
                                        <p:attrNameLst>
                                          <p:attrName>ppt_y</p:attrName>
                                        </p:attrNameLst>
                                      </p:cBhvr>
                                      <p:tavLst>
                                        <p:tav tm="0">
                                          <p:val>
                                            <p:strVal val="ppt_y"/>
                                          </p:val>
                                        </p:tav>
                                        <p:tav tm="100000">
                                          <p:val>
                                            <p:strVal val="1+ppt_h/2"/>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ppt_x"/>
                                          </p:val>
                                        </p:tav>
                                      </p:tavLst>
                                    </p:anim>
                                    <p:anim calcmode="lin" valueType="num">
                                      <p:cBhvr additive="base">
                                        <p:cTn id="168" dur="3000"/>
                                        <p:tgtEl>
                                          <p:spTgt spid="6"/>
                                        </p:tgtEl>
                                        <p:attrNameLst>
                                          <p:attrName>ppt_y</p:attrName>
                                        </p:attrNameLst>
                                      </p:cBhvr>
                                      <p:tavLst>
                                        <p:tav tm="0">
                                          <p:val>
                                            <p:strVal val="ppt_y"/>
                                          </p:val>
                                        </p:tav>
                                        <p:tav tm="100000">
                                          <p:val>
                                            <p:strVal val="0-ppt_h/2"/>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7"/>
                                        </p:tgtEl>
                                        <p:attrNameLst>
                                          <p:attrName>ppt_x</p:attrName>
                                        </p:attrNameLst>
                                      </p:cBhvr>
                                      <p:tavLst>
                                        <p:tav tm="0">
                                          <p:val>
                                            <p:strVal val="ppt_x"/>
                                          </p:val>
                                        </p:tav>
                                        <p:tav tm="100000">
                                          <p:val>
                                            <p:strVal val="ppt_x"/>
                                          </p:val>
                                        </p:tav>
                                      </p:tavLst>
                                    </p:anim>
                                    <p:anim calcmode="lin" valueType="num">
                                      <p:cBhvr additive="base">
                                        <p:cTn id="172" dur="3000"/>
                                        <p:tgtEl>
                                          <p:spTgt spid="7"/>
                                        </p:tgtEl>
                                        <p:attrNameLst>
                                          <p:attrName>ppt_y</p:attrName>
                                        </p:attrNameLst>
                                      </p:cBhvr>
                                      <p:tavLst>
                                        <p:tav tm="0">
                                          <p:val>
                                            <p:strVal val="ppt_y"/>
                                          </p:val>
                                        </p:tav>
                                        <p:tav tm="100000">
                                          <p:val>
                                            <p:strVal val="1+ppt_h/2"/>
                                          </p:val>
                                        </p:tav>
                                      </p:tavLst>
                                    </p:anim>
                                    <p:set>
                                      <p:cBhvr>
                                        <p:cTn id="173" dur="1" fill="hold">
                                          <p:stCondLst>
                                            <p:cond delay="2999"/>
                                          </p:stCondLst>
                                        </p:cTn>
                                        <p:tgtEl>
                                          <p:spTgt spid="7"/>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8"/>
                                        </p:tgtEl>
                                        <p:attrNameLst>
                                          <p:attrName>ppt_x</p:attrName>
                                        </p:attrNameLst>
                                      </p:cBhvr>
                                      <p:tavLst>
                                        <p:tav tm="0">
                                          <p:val>
                                            <p:strVal val="ppt_x"/>
                                          </p:val>
                                        </p:tav>
                                        <p:tav tm="100000">
                                          <p:val>
                                            <p:strVal val="ppt_x"/>
                                          </p:val>
                                        </p:tav>
                                      </p:tavLst>
                                    </p:anim>
                                    <p:anim calcmode="lin" valueType="num">
                                      <p:cBhvr additive="base">
                                        <p:cTn id="176" dur="3000"/>
                                        <p:tgtEl>
                                          <p:spTgt spid="8"/>
                                        </p:tgtEl>
                                        <p:attrNameLst>
                                          <p:attrName>ppt_y</p:attrName>
                                        </p:attrNameLst>
                                      </p:cBhvr>
                                      <p:tavLst>
                                        <p:tav tm="0">
                                          <p:val>
                                            <p:strVal val="ppt_y"/>
                                          </p:val>
                                        </p:tav>
                                        <p:tav tm="100000">
                                          <p:val>
                                            <p:strVal val="0-ppt_h/2"/>
                                          </p:val>
                                        </p:tav>
                                      </p:tavLst>
                                    </p:anim>
                                    <p:set>
                                      <p:cBhvr>
                                        <p:cTn id="177" dur="1" fill="hold">
                                          <p:stCondLst>
                                            <p:cond delay="2999"/>
                                          </p:stCondLst>
                                        </p:cTn>
                                        <p:tgtEl>
                                          <p:spTgt spid="8"/>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9"/>
                                        </p:tgtEl>
                                        <p:attrNameLst>
                                          <p:attrName>ppt_x</p:attrName>
                                        </p:attrNameLst>
                                      </p:cBhvr>
                                      <p:tavLst>
                                        <p:tav tm="0">
                                          <p:val>
                                            <p:strVal val="ppt_x"/>
                                          </p:val>
                                        </p:tav>
                                        <p:tav tm="100000">
                                          <p:val>
                                            <p:strVal val="ppt_x"/>
                                          </p:val>
                                        </p:tav>
                                      </p:tavLst>
                                    </p:anim>
                                    <p:anim calcmode="lin" valueType="num">
                                      <p:cBhvr additive="base">
                                        <p:cTn id="180" dur="3000"/>
                                        <p:tgtEl>
                                          <p:spTgt spid="9"/>
                                        </p:tgtEl>
                                        <p:attrNameLst>
                                          <p:attrName>ppt_y</p:attrName>
                                        </p:attrNameLst>
                                      </p:cBhvr>
                                      <p:tavLst>
                                        <p:tav tm="0">
                                          <p:val>
                                            <p:strVal val="ppt_y"/>
                                          </p:val>
                                        </p:tav>
                                        <p:tav tm="100000">
                                          <p:val>
                                            <p:strVal val="1+ppt_h/2"/>
                                          </p:val>
                                        </p:tav>
                                      </p:tavLst>
                                    </p:anim>
                                    <p:set>
                                      <p:cBhvr>
                                        <p:cTn id="181" dur="1" fill="hold">
                                          <p:stCondLst>
                                            <p:cond delay="2999"/>
                                          </p:stCondLst>
                                        </p:cTn>
                                        <p:tgtEl>
                                          <p:spTgt spid="9"/>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10"/>
                                        </p:tgtEl>
                                        <p:attrNameLst>
                                          <p:attrName>ppt_x</p:attrName>
                                        </p:attrNameLst>
                                      </p:cBhvr>
                                      <p:tavLst>
                                        <p:tav tm="0">
                                          <p:val>
                                            <p:strVal val="ppt_x"/>
                                          </p:val>
                                        </p:tav>
                                        <p:tav tm="100000">
                                          <p:val>
                                            <p:strVal val="ppt_x"/>
                                          </p:val>
                                        </p:tav>
                                      </p:tavLst>
                                    </p:anim>
                                    <p:anim calcmode="lin" valueType="num">
                                      <p:cBhvr additive="base">
                                        <p:cTn id="184" dur="3000"/>
                                        <p:tgtEl>
                                          <p:spTgt spid="10"/>
                                        </p:tgtEl>
                                        <p:attrNameLst>
                                          <p:attrName>ppt_y</p:attrName>
                                        </p:attrNameLst>
                                      </p:cBhvr>
                                      <p:tavLst>
                                        <p:tav tm="0">
                                          <p:val>
                                            <p:strVal val="ppt_y"/>
                                          </p:val>
                                        </p:tav>
                                        <p:tav tm="100000">
                                          <p:val>
                                            <p:strVal val="0-ppt_h/2"/>
                                          </p:val>
                                        </p:tav>
                                      </p:tavLst>
                                    </p:anim>
                                    <p:set>
                                      <p:cBhvr>
                                        <p:cTn id="185" dur="1" fill="hold">
                                          <p:stCondLst>
                                            <p:cond delay="2999"/>
                                          </p:stCondLst>
                                        </p:cTn>
                                        <p:tgtEl>
                                          <p:spTgt spid="10"/>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3000"/>
                                        <p:tgtEl>
                                          <p:spTgt spid="11"/>
                                        </p:tgtEl>
                                        <p:attrNameLst>
                                          <p:attrName>ppt_x</p:attrName>
                                        </p:attrNameLst>
                                      </p:cBhvr>
                                      <p:tavLst>
                                        <p:tav tm="0">
                                          <p:val>
                                            <p:strVal val="ppt_x"/>
                                          </p:val>
                                        </p:tav>
                                        <p:tav tm="100000">
                                          <p:val>
                                            <p:strVal val="ppt_x"/>
                                          </p:val>
                                        </p:tav>
                                      </p:tavLst>
                                    </p:anim>
                                    <p:anim calcmode="lin" valueType="num">
                                      <p:cBhvr additive="base">
                                        <p:cTn id="188" dur="3000"/>
                                        <p:tgtEl>
                                          <p:spTgt spid="11"/>
                                        </p:tgtEl>
                                        <p:attrNameLst>
                                          <p:attrName>ppt_y</p:attrName>
                                        </p:attrNameLst>
                                      </p:cBhvr>
                                      <p:tavLst>
                                        <p:tav tm="0">
                                          <p:val>
                                            <p:strVal val="ppt_y"/>
                                          </p:val>
                                        </p:tav>
                                        <p:tav tm="100000">
                                          <p:val>
                                            <p:strVal val="1+ppt_h/2"/>
                                          </p:val>
                                        </p:tav>
                                      </p:tavLst>
                                    </p:anim>
                                    <p:set>
                                      <p:cBhvr>
                                        <p:cTn id="189" dur="1" fill="hold">
                                          <p:stCondLst>
                                            <p:cond delay="2999"/>
                                          </p:stCondLst>
                                        </p:cTn>
                                        <p:tgtEl>
                                          <p:spTgt spid="11"/>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12"/>
                                        </p:tgtEl>
                                        <p:attrNameLst>
                                          <p:attrName>ppt_x</p:attrName>
                                        </p:attrNameLst>
                                      </p:cBhvr>
                                      <p:tavLst>
                                        <p:tav tm="0">
                                          <p:val>
                                            <p:strVal val="ppt_x"/>
                                          </p:val>
                                        </p:tav>
                                        <p:tav tm="100000">
                                          <p:val>
                                            <p:strVal val="ppt_x"/>
                                          </p:val>
                                        </p:tav>
                                      </p:tavLst>
                                    </p:anim>
                                    <p:anim calcmode="lin" valueType="num">
                                      <p:cBhvr additive="base">
                                        <p:cTn id="192" dur="3000"/>
                                        <p:tgtEl>
                                          <p:spTgt spid="12"/>
                                        </p:tgtEl>
                                        <p:attrNameLst>
                                          <p:attrName>ppt_y</p:attrName>
                                        </p:attrNameLst>
                                      </p:cBhvr>
                                      <p:tavLst>
                                        <p:tav tm="0">
                                          <p:val>
                                            <p:strVal val="ppt_y"/>
                                          </p:val>
                                        </p:tav>
                                        <p:tav tm="100000">
                                          <p:val>
                                            <p:strVal val="0-ppt_h/2"/>
                                          </p:val>
                                        </p:tav>
                                      </p:tavLst>
                                    </p:anim>
                                    <p:set>
                                      <p:cBhvr>
                                        <p:cTn id="193" dur="1" fill="hold">
                                          <p:stCondLst>
                                            <p:cond delay="2999"/>
                                          </p:stCondLst>
                                        </p:cTn>
                                        <p:tgtEl>
                                          <p:spTgt spid="12"/>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3000"/>
                                        <p:tgtEl>
                                          <p:spTgt spid="13"/>
                                        </p:tgtEl>
                                        <p:attrNameLst>
                                          <p:attrName>ppt_x</p:attrName>
                                        </p:attrNameLst>
                                      </p:cBhvr>
                                      <p:tavLst>
                                        <p:tav tm="0">
                                          <p:val>
                                            <p:strVal val="ppt_x"/>
                                          </p:val>
                                        </p:tav>
                                        <p:tav tm="100000">
                                          <p:val>
                                            <p:strVal val="ppt_x"/>
                                          </p:val>
                                        </p:tav>
                                      </p:tavLst>
                                    </p:anim>
                                    <p:anim calcmode="lin" valueType="num">
                                      <p:cBhvr additive="base">
                                        <p:cTn id="196" dur="3000"/>
                                        <p:tgtEl>
                                          <p:spTgt spid="13"/>
                                        </p:tgtEl>
                                        <p:attrNameLst>
                                          <p:attrName>ppt_y</p:attrName>
                                        </p:attrNameLst>
                                      </p:cBhvr>
                                      <p:tavLst>
                                        <p:tav tm="0">
                                          <p:val>
                                            <p:strVal val="ppt_y"/>
                                          </p:val>
                                        </p:tav>
                                        <p:tav tm="100000">
                                          <p:val>
                                            <p:strVal val="1+ppt_h/2"/>
                                          </p:val>
                                        </p:tav>
                                      </p:tavLst>
                                    </p:anim>
                                    <p:set>
                                      <p:cBhvr>
                                        <p:cTn id="197" dur="1" fill="hold">
                                          <p:stCondLst>
                                            <p:cond delay="2999"/>
                                          </p:stCondLst>
                                        </p:cTn>
                                        <p:tgtEl>
                                          <p:spTgt spid="13"/>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14"/>
                                        </p:tgtEl>
                                        <p:attrNameLst>
                                          <p:attrName>ppt_x</p:attrName>
                                        </p:attrNameLst>
                                      </p:cBhvr>
                                      <p:tavLst>
                                        <p:tav tm="0">
                                          <p:val>
                                            <p:strVal val="ppt_x"/>
                                          </p:val>
                                        </p:tav>
                                        <p:tav tm="100000">
                                          <p:val>
                                            <p:strVal val="ppt_x"/>
                                          </p:val>
                                        </p:tav>
                                      </p:tavLst>
                                    </p:anim>
                                    <p:anim calcmode="lin" valueType="num">
                                      <p:cBhvr additive="base">
                                        <p:cTn id="200" dur="3000"/>
                                        <p:tgtEl>
                                          <p:spTgt spid="14"/>
                                        </p:tgtEl>
                                        <p:attrNameLst>
                                          <p:attrName>ppt_y</p:attrName>
                                        </p:attrNameLst>
                                      </p:cBhvr>
                                      <p:tavLst>
                                        <p:tav tm="0">
                                          <p:val>
                                            <p:strVal val="ppt_y"/>
                                          </p:val>
                                        </p:tav>
                                        <p:tav tm="100000">
                                          <p:val>
                                            <p:strVal val="0-ppt_h/2"/>
                                          </p:val>
                                        </p:tav>
                                      </p:tavLst>
                                    </p:anim>
                                    <p:set>
                                      <p:cBhvr>
                                        <p:cTn id="201" dur="1" fill="hold">
                                          <p:stCondLst>
                                            <p:cond delay="2999"/>
                                          </p:stCondLst>
                                        </p:cTn>
                                        <p:tgtEl>
                                          <p:spTgt spid="14"/>
                                        </p:tgtEl>
                                        <p:attrNameLst>
                                          <p:attrName>style.visibility</p:attrName>
                                        </p:attrNameLst>
                                      </p:cBhvr>
                                      <p:to>
                                        <p:strVal val="hidden"/>
                                      </p:to>
                                    </p:set>
                                  </p:childTnLst>
                                </p:cTn>
                              </p:par>
                              <p:par>
                                <p:cTn id="202" presetID="2" presetClass="exit" presetSubtype="4" fill="hold" nodeType="withEffect">
                                  <p:stCondLst>
                                    <p:cond delay="0"/>
                                  </p:stCondLst>
                                  <p:childTnLst>
                                    <p:anim calcmode="lin" valueType="num">
                                      <p:cBhvr additive="base">
                                        <p:cTn id="203" dur="3000"/>
                                        <p:tgtEl>
                                          <p:spTgt spid="15"/>
                                        </p:tgtEl>
                                        <p:attrNameLst>
                                          <p:attrName>ppt_x</p:attrName>
                                        </p:attrNameLst>
                                      </p:cBhvr>
                                      <p:tavLst>
                                        <p:tav tm="0">
                                          <p:val>
                                            <p:strVal val="ppt_x"/>
                                          </p:val>
                                        </p:tav>
                                        <p:tav tm="100000">
                                          <p:val>
                                            <p:strVal val="ppt_x"/>
                                          </p:val>
                                        </p:tav>
                                      </p:tavLst>
                                    </p:anim>
                                    <p:anim calcmode="lin" valueType="num">
                                      <p:cBhvr additive="base">
                                        <p:cTn id="204" dur="3000"/>
                                        <p:tgtEl>
                                          <p:spTgt spid="15"/>
                                        </p:tgtEl>
                                        <p:attrNameLst>
                                          <p:attrName>ppt_y</p:attrName>
                                        </p:attrNameLst>
                                      </p:cBhvr>
                                      <p:tavLst>
                                        <p:tav tm="0">
                                          <p:val>
                                            <p:strVal val="ppt_y"/>
                                          </p:val>
                                        </p:tav>
                                        <p:tav tm="100000">
                                          <p:val>
                                            <p:strVal val="1+ppt_h/2"/>
                                          </p:val>
                                        </p:tav>
                                      </p:tavLst>
                                    </p:anim>
                                    <p:set>
                                      <p:cBhvr>
                                        <p:cTn id="205" dur="1" fill="hold">
                                          <p:stCondLst>
                                            <p:cond delay="2999"/>
                                          </p:stCondLst>
                                        </p:cTn>
                                        <p:tgtEl>
                                          <p:spTgt spid="15"/>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16"/>
                                        </p:tgtEl>
                                        <p:attrNameLst>
                                          <p:attrName>ppt_x</p:attrName>
                                        </p:attrNameLst>
                                      </p:cBhvr>
                                      <p:tavLst>
                                        <p:tav tm="0">
                                          <p:val>
                                            <p:strVal val="ppt_x"/>
                                          </p:val>
                                        </p:tav>
                                        <p:tav tm="100000">
                                          <p:val>
                                            <p:strVal val="ppt_x"/>
                                          </p:val>
                                        </p:tav>
                                      </p:tavLst>
                                    </p:anim>
                                    <p:anim calcmode="lin" valueType="num">
                                      <p:cBhvr additive="base">
                                        <p:cTn id="208" dur="3000"/>
                                        <p:tgtEl>
                                          <p:spTgt spid="16"/>
                                        </p:tgtEl>
                                        <p:attrNameLst>
                                          <p:attrName>ppt_y</p:attrName>
                                        </p:attrNameLst>
                                      </p:cBhvr>
                                      <p:tavLst>
                                        <p:tav tm="0">
                                          <p:val>
                                            <p:strVal val="ppt_y"/>
                                          </p:val>
                                        </p:tav>
                                        <p:tav tm="100000">
                                          <p:val>
                                            <p:strVal val="0-ppt_h/2"/>
                                          </p:val>
                                        </p:tav>
                                      </p:tavLst>
                                    </p:anim>
                                    <p:set>
                                      <p:cBhvr>
                                        <p:cTn id="209" dur="1" fill="hold">
                                          <p:stCondLst>
                                            <p:cond delay="2999"/>
                                          </p:stCondLst>
                                        </p:cTn>
                                        <p:tgtEl>
                                          <p:spTgt spid="16"/>
                                        </p:tgtEl>
                                        <p:attrNameLst>
                                          <p:attrName>style.visibility</p:attrName>
                                        </p:attrNameLst>
                                      </p:cBhvr>
                                      <p:to>
                                        <p:strVal val="hidden"/>
                                      </p:to>
                                    </p:set>
                                  </p:childTnLst>
                                </p:cTn>
                              </p:par>
                              <p:par>
                                <p:cTn id="210" presetID="2" presetClass="exit" presetSubtype="4" fill="hold" nodeType="withEffect">
                                  <p:stCondLst>
                                    <p:cond delay="0"/>
                                  </p:stCondLst>
                                  <p:childTnLst>
                                    <p:anim calcmode="lin" valueType="num">
                                      <p:cBhvr additive="base">
                                        <p:cTn id="211" dur="3000"/>
                                        <p:tgtEl>
                                          <p:spTgt spid="17"/>
                                        </p:tgtEl>
                                        <p:attrNameLst>
                                          <p:attrName>ppt_x</p:attrName>
                                        </p:attrNameLst>
                                      </p:cBhvr>
                                      <p:tavLst>
                                        <p:tav tm="0">
                                          <p:val>
                                            <p:strVal val="ppt_x"/>
                                          </p:val>
                                        </p:tav>
                                        <p:tav tm="100000">
                                          <p:val>
                                            <p:strVal val="ppt_x"/>
                                          </p:val>
                                        </p:tav>
                                      </p:tavLst>
                                    </p:anim>
                                    <p:anim calcmode="lin" valueType="num">
                                      <p:cBhvr additive="base">
                                        <p:cTn id="212" dur="3000"/>
                                        <p:tgtEl>
                                          <p:spTgt spid="17"/>
                                        </p:tgtEl>
                                        <p:attrNameLst>
                                          <p:attrName>ppt_y</p:attrName>
                                        </p:attrNameLst>
                                      </p:cBhvr>
                                      <p:tavLst>
                                        <p:tav tm="0">
                                          <p:val>
                                            <p:strVal val="ppt_y"/>
                                          </p:val>
                                        </p:tav>
                                        <p:tav tm="100000">
                                          <p:val>
                                            <p:strVal val="1+ppt_h/2"/>
                                          </p:val>
                                        </p:tav>
                                      </p:tavLst>
                                    </p:anim>
                                    <p:set>
                                      <p:cBhvr>
                                        <p:cTn id="213" dur="1" fill="hold">
                                          <p:stCondLst>
                                            <p:cond delay="2999"/>
                                          </p:stCondLst>
                                        </p:cTn>
                                        <p:tgtEl>
                                          <p:spTgt spid="17"/>
                                        </p:tgtEl>
                                        <p:attrNameLst>
                                          <p:attrName>style.visibility</p:attrName>
                                        </p:attrNameLst>
                                      </p:cBhvr>
                                      <p:to>
                                        <p:strVal val="hidden"/>
                                      </p:to>
                                    </p:set>
                                  </p:childTnLst>
                                </p:cTn>
                              </p:par>
                              <p:par>
                                <p:cTn id="214" presetID="23" presetClass="entr" presetSubtype="288" fill="hold" nodeType="withEffect">
                                  <p:stCondLst>
                                    <p:cond delay="0"/>
                                  </p:stCondLst>
                                  <p:childTnLst>
                                    <p:set>
                                      <p:cBhvr>
                                        <p:cTn id="215" dur="1" fill="hold">
                                          <p:stCondLst>
                                            <p:cond delay="0"/>
                                          </p:stCondLst>
                                        </p:cTn>
                                        <p:tgtEl>
                                          <p:spTgt spid="4"/>
                                        </p:tgtEl>
                                        <p:attrNameLst>
                                          <p:attrName>style.visibility</p:attrName>
                                        </p:attrNameLst>
                                      </p:cBhvr>
                                      <p:to>
                                        <p:strVal val="visible"/>
                                      </p:to>
                                    </p:set>
                                    <p:anim calcmode="lin" valueType="num">
                                      <p:cBhvr>
                                        <p:cTn id="216" dur="3000" fill="hold"/>
                                        <p:tgtEl>
                                          <p:spTgt spid="4"/>
                                        </p:tgtEl>
                                        <p:attrNameLst>
                                          <p:attrName>ppt_w</p:attrName>
                                        </p:attrNameLst>
                                      </p:cBhvr>
                                      <p:tavLst>
                                        <p:tav tm="0">
                                          <p:val>
                                            <p:strVal val="4/3*#ppt_w"/>
                                          </p:val>
                                        </p:tav>
                                        <p:tav tm="100000">
                                          <p:val>
                                            <p:strVal val="#ppt_w"/>
                                          </p:val>
                                        </p:tav>
                                      </p:tavLst>
                                    </p:anim>
                                    <p:anim calcmode="lin" valueType="num">
                                      <p:cBhvr>
                                        <p:cTn id="217" dur="3000" fill="hold"/>
                                        <p:tgtEl>
                                          <p:spTgt spid="4"/>
                                        </p:tgtEl>
                                        <p:attrNameLst>
                                          <p:attrName>ppt_h</p:attrName>
                                        </p:attrNameLst>
                                      </p:cBhvr>
                                      <p:tavLst>
                                        <p:tav tm="0">
                                          <p:val>
                                            <p:strVal val="4/3*#ppt_h"/>
                                          </p:val>
                                        </p:tav>
                                        <p:tav tm="100000">
                                          <p:val>
                                            <p:strVal val="#ppt_h"/>
                                          </p:val>
                                        </p:tav>
                                      </p:tavLst>
                                    </p:anim>
                                  </p:childTnLst>
                                </p:cTn>
                              </p:par>
                              <p:par>
                                <p:cTn id="218" presetID="16" presetClass="entr" presetSubtype="42" fill="hold" nodeType="withEffect">
                                  <p:stCondLst>
                                    <p:cond delay="0"/>
                                  </p:stCondLst>
                                  <p:childTnLst>
                                    <p:set>
                                      <p:cBhvr>
                                        <p:cTn id="219" dur="1" fill="hold">
                                          <p:stCondLst>
                                            <p:cond delay="0"/>
                                          </p:stCondLst>
                                        </p:cTn>
                                        <p:tgtEl>
                                          <p:spTgt spid="4"/>
                                        </p:tgtEl>
                                        <p:attrNameLst>
                                          <p:attrName>style.visibility</p:attrName>
                                        </p:attrNameLst>
                                      </p:cBhvr>
                                      <p:to>
                                        <p:strVal val="visible"/>
                                      </p:to>
                                    </p:set>
                                    <p:animEffect transition="in" filter="barn(outHorizontal)">
                                      <p:cBhvr>
                                        <p:cTn id="220" dur="3000"/>
                                        <p:tgtEl>
                                          <p:spTgt spid="4"/>
                                        </p:tgtEl>
                                      </p:cBhvr>
                                    </p:animEffect>
                                  </p:childTnLst>
                                </p:cTn>
                              </p:par>
                            </p:childTnLst>
                          </p:cTn>
                        </p:par>
                        <p:par>
                          <p:cTn id="221" fill="hold">
                            <p:stCondLst>
                              <p:cond delay="6000"/>
                            </p:stCondLst>
                            <p:childTnLst>
                              <p:par>
                                <p:cTn id="222" presetID="40" presetClass="entr" presetSubtype="0" fill="hold" grpId="0" nodeType="afterEffect">
                                  <p:stCondLst>
                                    <p:cond delay="0"/>
                                  </p:stCondLst>
                                  <p:iterate type="lt">
                                    <p:tmPct val="10000"/>
                                  </p:iterate>
                                  <p:childTnLst>
                                    <p:set>
                                      <p:cBhvr>
                                        <p:cTn id="223" dur="1" fill="hold">
                                          <p:stCondLst>
                                            <p:cond delay="0"/>
                                          </p:stCondLst>
                                        </p:cTn>
                                        <p:tgtEl>
                                          <p:spTgt spid="18"/>
                                        </p:tgtEl>
                                        <p:attrNameLst>
                                          <p:attrName>style.visibility</p:attrName>
                                        </p:attrNameLst>
                                      </p:cBhvr>
                                      <p:to>
                                        <p:strVal val="visible"/>
                                      </p:to>
                                    </p:set>
                                    <p:animEffect transition="in" filter="fade">
                                      <p:cBhvr>
                                        <p:cTn id="224" dur="1000"/>
                                        <p:tgtEl>
                                          <p:spTgt spid="18"/>
                                        </p:tgtEl>
                                      </p:cBhvr>
                                    </p:animEffect>
                                    <p:anim calcmode="lin" valueType="num">
                                      <p:cBhvr>
                                        <p:cTn id="225" dur="1000" fill="hold"/>
                                        <p:tgtEl>
                                          <p:spTgt spid="18"/>
                                        </p:tgtEl>
                                        <p:attrNameLst>
                                          <p:attrName>ppt_x</p:attrName>
                                        </p:attrNameLst>
                                      </p:cBhvr>
                                      <p:tavLst>
                                        <p:tav tm="0">
                                          <p:val>
                                            <p:strVal val="#ppt_x-.1"/>
                                          </p:val>
                                        </p:tav>
                                        <p:tav tm="100000">
                                          <p:val>
                                            <p:strVal val="#ppt_x"/>
                                          </p:val>
                                        </p:tav>
                                      </p:tavLst>
                                    </p:anim>
                                    <p:anim calcmode="lin" valueType="num">
                                      <p:cBhvr>
                                        <p:cTn id="22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cstate="print"/>
          <a:stretch>
            <a:fillRect/>
          </a:stretch>
        </p:blipFill>
        <p:spPr bwMode="auto">
          <a:xfrm>
            <a:off x="0" y="9525"/>
            <a:ext cx="9144000" cy="601632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ombinar"/>
          <p:cNvSpPr/>
          <p:nvPr/>
        </p:nvSpPr>
        <p:spPr>
          <a:xfrm rot="16200000">
            <a:off x="23812" y="630238"/>
            <a:ext cx="4524375" cy="4572000"/>
          </a:xfrm>
          <a:prstGeom prst="flowChartMerge">
            <a:avLst/>
          </a:prstGeom>
          <a:noFill/>
          <a:ln w="38100">
            <a:solidFill>
              <a:srgbClr val="DAA1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5400000">
            <a:off x="4595812" y="630238"/>
            <a:ext cx="4524375" cy="4572000"/>
          </a:xfrm>
          <a:prstGeom prst="flowChartMerge">
            <a:avLst/>
          </a:prstGeom>
          <a:noFill/>
          <a:ln w="38100">
            <a:solidFill>
              <a:srgbClr val="DAA1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ombinar"/>
          <p:cNvSpPr/>
          <p:nvPr/>
        </p:nvSpPr>
        <p:spPr>
          <a:xfrm rot="16200000">
            <a:off x="-130969" y="1023144"/>
            <a:ext cx="4048125" cy="3786188"/>
          </a:xfrm>
          <a:prstGeom prst="flowChartMerge">
            <a:avLst/>
          </a:prstGeom>
          <a:noFill/>
          <a:ln w="38100">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rot="5400000">
            <a:off x="5191125" y="987425"/>
            <a:ext cx="4048125" cy="3857625"/>
          </a:xfrm>
          <a:prstGeom prst="flowChartMerge">
            <a:avLst/>
          </a:prstGeom>
          <a:noFill/>
          <a:ln w="38100">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rot="16200000">
            <a:off x="-184150" y="1374775"/>
            <a:ext cx="3511550" cy="3143250"/>
          </a:xfrm>
          <a:prstGeom prst="flowChartMerge">
            <a:avLst/>
          </a:prstGeom>
          <a:noFill/>
          <a:ln w="38100">
            <a:solidFill>
              <a:srgbClr val="714B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rot="5400000">
            <a:off x="5715000" y="1273175"/>
            <a:ext cx="3571875" cy="3286125"/>
          </a:xfrm>
          <a:prstGeom prst="flowChartMerge">
            <a:avLst/>
          </a:prstGeom>
          <a:noFill/>
          <a:ln w="38100">
            <a:solidFill>
              <a:srgbClr val="714B2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rot="16200000">
            <a:off x="-399256" y="1767681"/>
            <a:ext cx="3155950" cy="2357438"/>
          </a:xfrm>
          <a:prstGeom prst="flowChartMerge">
            <a:avLst/>
          </a:prstGeom>
          <a:noFill/>
          <a:ln w="38100">
            <a:solidFill>
              <a:srgbClr val="483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rot="5400000">
            <a:off x="6310312" y="1630363"/>
            <a:ext cx="3095625" cy="2571750"/>
          </a:xfrm>
          <a:prstGeom prst="flowChartMerge">
            <a:avLst/>
          </a:prstGeom>
          <a:noFill/>
          <a:ln w="38100">
            <a:solidFill>
              <a:srgbClr val="483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condiciones de acceso al conjunto </a:t>
            </a:r>
            <a:r>
              <a:rPr lang="es-ES" i="1" dirty="0" err="1" smtClean="0">
                <a:effectLst>
                  <a:glow rad="101600">
                    <a:srgbClr val="C00000">
                      <a:alpha val="60000"/>
                    </a:srgbClr>
                  </a:glow>
                  <a:outerShdw blurRad="38100" dist="38100" dir="2700000" algn="tl">
                    <a:srgbClr val="000000">
                      <a:alpha val="43137"/>
                    </a:srgbClr>
                  </a:outerShdw>
                </a:effectLst>
              </a:rPr>
              <a:t>belenístico</a:t>
            </a:r>
            <a:r>
              <a:rPr lang="es-ES" i="1" dirty="0" smtClean="0">
                <a:effectLst>
                  <a:glow rad="101600">
                    <a:srgbClr val="C00000">
                      <a:alpha val="60000"/>
                    </a:srgbClr>
                  </a:glow>
                  <a:outerShdw blurRad="38100" dist="38100" dir="2700000" algn="tl">
                    <a:srgbClr val="000000">
                      <a:alpha val="43137"/>
                    </a:srgbClr>
                  </a:outerShdw>
                </a:effectLst>
              </a:rPr>
              <a:t> para los ciudadanos han variado a través de los tiempos.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lip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8"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in)">
                                      <p:cBhvr>
                                        <p:cTn id="39" dur="3000"/>
                                        <p:tgtEl>
                                          <p:spTgt spid="5"/>
                                        </p:tgtEl>
                                      </p:cBhvr>
                                    </p:animEffect>
                                  </p:childTnLst>
                                </p:cTn>
                              </p:par>
                              <p:par>
                                <p:cTn id="40" presetID="8"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in)">
                                      <p:cBhvr>
                                        <p:cTn id="42" dur="3000"/>
                                        <p:tgtEl>
                                          <p:spTgt spid="6"/>
                                        </p:tgtEl>
                                      </p:cBhvr>
                                    </p:animEffect>
                                  </p:childTnLst>
                                </p:cTn>
                              </p:par>
                              <p:par>
                                <p:cTn id="43" presetID="8"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in)">
                                      <p:cBhvr>
                                        <p:cTn id="45" dur="3000"/>
                                        <p:tgtEl>
                                          <p:spTgt spid="7"/>
                                        </p:tgtEl>
                                      </p:cBhvr>
                                    </p:animEffect>
                                  </p:childTnLst>
                                </p:cTn>
                              </p:par>
                              <p:par>
                                <p:cTn id="46" presetID="8"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in)">
                                      <p:cBhvr>
                                        <p:cTn id="48" dur="3000"/>
                                        <p:tgtEl>
                                          <p:spTgt spid="8"/>
                                        </p:tgtEl>
                                      </p:cBhvr>
                                    </p:animEffect>
                                  </p:childTnLst>
                                </p:cTn>
                              </p:par>
                              <p:par>
                                <p:cTn id="49" presetID="8"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diamond(in)">
                                      <p:cBhvr>
                                        <p:cTn id="51" dur="3000"/>
                                        <p:tgtEl>
                                          <p:spTgt spid="9"/>
                                        </p:tgtEl>
                                      </p:cBhvr>
                                    </p:animEffect>
                                  </p:childTnLst>
                                </p:cTn>
                              </p:par>
                              <p:par>
                                <p:cTn id="52" presetID="8"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diamond(in)">
                                      <p:cBhvr>
                                        <p:cTn id="54" dur="3000"/>
                                        <p:tgtEl>
                                          <p:spTgt spid="10"/>
                                        </p:tgtEl>
                                      </p:cBhvr>
                                    </p:animEffect>
                                  </p:childTnLst>
                                </p:cTn>
                              </p:par>
                              <p:par>
                                <p:cTn id="55" presetID="8" presetClass="entr" presetSubtype="1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amond(in)">
                                      <p:cBhvr>
                                        <p:cTn id="57" dur="3000"/>
                                        <p:tgtEl>
                                          <p:spTgt spid="11"/>
                                        </p:tgtEl>
                                      </p:cBhvr>
                                    </p:animEffect>
                                  </p:childTnLst>
                                </p:cTn>
                              </p:par>
                              <p:par>
                                <p:cTn id="58" presetID="8"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diamond(in)">
                                      <p:cBhvr>
                                        <p:cTn id="60" dur="3000"/>
                                        <p:tgtEl>
                                          <p:spTgt spid="12"/>
                                        </p:tgtEl>
                                      </p:cBhvr>
                                    </p:animEffect>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1+ppt_w/2"/>
                                          </p:val>
                                        </p:tav>
                                      </p:tavLst>
                                    </p:anim>
                                    <p:anim calcmode="lin" valueType="num">
                                      <p:cBhvr additive="base">
                                        <p:cTn id="76" dur="3000"/>
                                        <p:tgtEl>
                                          <p:spTgt spid="11"/>
                                        </p:tgtEl>
                                        <p:attrNameLst>
                                          <p:attrName>ppt_y</p:attrName>
                                        </p:attrNameLst>
                                      </p:cBhvr>
                                      <p:tavLst>
                                        <p:tav tm="0">
                                          <p:val>
                                            <p:strVal val="ppt_y"/>
                                          </p:val>
                                        </p:tav>
                                        <p:tav tm="100000">
                                          <p:val>
                                            <p:strVal val="ppt_y"/>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0-ppt_w/2"/>
                                          </p:val>
                                        </p:tav>
                                      </p:tavLst>
                                    </p:anim>
                                    <p:anim calcmode="lin" valueType="num">
                                      <p:cBhvr additive="base">
                                        <p:cTn id="84" dur="3000"/>
                                        <p:tgtEl>
                                          <p:spTgt spid="8"/>
                                        </p:tgtEl>
                                        <p:attrNameLst>
                                          <p:attrName>ppt_y</p:attrName>
                                        </p:attrNameLst>
                                      </p:cBhvr>
                                      <p:tavLst>
                                        <p:tav tm="0">
                                          <p:val>
                                            <p:strVal val="ppt_y"/>
                                          </p:val>
                                        </p:tav>
                                        <p:tav tm="100000">
                                          <p:val>
                                            <p:strVal val="ppt_y"/>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ppt_y"/>
                                          </p:val>
                                        </p:tav>
                                      </p:tavLst>
                                    </p:anim>
                                    <p:set>
                                      <p:cBhvr>
                                        <p:cTn id="93" dur="1" fill="hold">
                                          <p:stCondLst>
                                            <p:cond delay="2999"/>
                                          </p:stCondLst>
                                        </p:cTn>
                                        <p:tgtEl>
                                          <p:spTgt spid="12"/>
                                        </p:tgtEl>
                                        <p:attrNameLst>
                                          <p:attrName>style.visibility</p:attrName>
                                        </p:attrNameLst>
                                      </p:cBhvr>
                                      <p:to>
                                        <p:strVal val="hidden"/>
                                      </p:to>
                                    </p:set>
                                  </p:childTnLst>
                                </p:cTn>
                              </p:par>
                              <p:par>
                                <p:cTn id="94" presetID="8" presetClass="exit" presetSubtype="32" fill="hold" nodeType="withEffect">
                                  <p:stCondLst>
                                    <p:cond delay="0"/>
                                  </p:stCondLst>
                                  <p:childTnLst>
                                    <p:animEffect transition="out" filter="diamond(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8" presetClass="exit" presetSubtype="32" fill="hold" nodeType="withEffect">
                                  <p:stCondLst>
                                    <p:cond delay="0"/>
                                  </p:stCondLst>
                                  <p:childTnLst>
                                    <p:animEffect transition="out" filter="diamond(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8" presetClass="exit" presetSubtype="32" fill="hold" nodeType="withEffect">
                                  <p:stCondLst>
                                    <p:cond delay="0"/>
                                  </p:stCondLst>
                                  <p:childTnLst>
                                    <p:animEffect transition="out" filter="diamond(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8" presetClass="exit" presetSubtype="32" fill="hold" nodeType="withEffect">
                                  <p:stCondLst>
                                    <p:cond delay="0"/>
                                  </p:stCondLst>
                                  <p:childTnLst>
                                    <p:animEffect transition="out" filter="diamond(out)">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8" presetClass="exit" presetSubtype="32" fill="hold" nodeType="withEffect">
                                  <p:stCondLst>
                                    <p:cond delay="0"/>
                                  </p:stCondLst>
                                  <p:childTnLst>
                                    <p:animEffect transition="out" filter="diamond(out)">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8" presetClass="exit" presetSubtype="32" fill="hold" nodeType="withEffect">
                                  <p:stCondLst>
                                    <p:cond delay="0"/>
                                  </p:stCondLst>
                                  <p:childTnLst>
                                    <p:animEffect transition="out" filter="diamond(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8" presetClass="exit" presetSubtype="32" fill="hold" nodeType="withEffect">
                                  <p:stCondLst>
                                    <p:cond delay="0"/>
                                  </p:stCondLst>
                                  <p:childTnLst>
                                    <p:animEffect transition="out" filter="diamond(out)">
                                      <p:cBhvr>
                                        <p:cTn id="113" dur="3000"/>
                                        <p:tgtEl>
                                          <p:spTgt spid="11"/>
                                        </p:tgtEl>
                                      </p:cBhvr>
                                    </p:animEffect>
                                    <p:set>
                                      <p:cBhvr>
                                        <p:cTn id="114" dur="1" fill="hold">
                                          <p:stCondLst>
                                            <p:cond delay="2999"/>
                                          </p:stCondLst>
                                        </p:cTn>
                                        <p:tgtEl>
                                          <p:spTgt spid="11"/>
                                        </p:tgtEl>
                                        <p:attrNameLst>
                                          <p:attrName>style.visibility</p:attrName>
                                        </p:attrNameLst>
                                      </p:cBhvr>
                                      <p:to>
                                        <p:strVal val="hidden"/>
                                      </p:to>
                                    </p:set>
                                  </p:childTnLst>
                                </p:cTn>
                              </p:par>
                              <p:par>
                                <p:cTn id="115" presetID="8" presetClass="exit" presetSubtype="32" fill="hold" nodeType="withEffect">
                                  <p:stCondLst>
                                    <p:cond delay="0"/>
                                  </p:stCondLst>
                                  <p:childTnLst>
                                    <p:animEffect transition="out" filter="diamond(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16" presetClass="entr" presetSubtype="37"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Vertic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6).jpg"/>
          <p:cNvPicPr>
            <a:picLocks noChangeAspect="1"/>
          </p:cNvPicPr>
          <p:nvPr/>
        </p:nvPicPr>
        <p:blipFill>
          <a:blip r:embed="rId2" cstate="print"/>
          <a:stretch>
            <a:fillRect/>
          </a:stretch>
        </p:blipFill>
        <p:spPr bwMode="auto">
          <a:xfrm>
            <a:off x="0" y="2381"/>
            <a:ext cx="93245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6).jpg"/>
          <p:cNvPicPr>
            <a:picLocks noChangeAspect="1"/>
          </p:cNvPicPr>
          <p:nvPr/>
        </p:nvPicPr>
        <p:blipFill>
          <a:blip r:embed="rId2" cstate="print"/>
          <a:stretch>
            <a:fillRect/>
          </a:stretch>
        </p:blipFill>
        <p:spPr bwMode="auto">
          <a:xfrm>
            <a:off x="0" y="0"/>
            <a:ext cx="932452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9959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ejemplo, a mediados del siglo XIX, era necesario presentar un boleto expedido por el Mayordomo Mayor para entrar en el recinto y visitar el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2/3*#ppt_w"/>
                                          </p:val>
                                        </p:tav>
                                        <p:tav tm="100000">
                                          <p:val>
                                            <p:strVal val="#ppt_w"/>
                                          </p:val>
                                        </p:tav>
                                      </p:tavLst>
                                    </p:anim>
                                    <p:anim calcmode="lin" valueType="num">
                                      <p:cBhvr>
                                        <p:cTn id="12" dur="4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4000"/>
                                        <p:tgtEl>
                                          <p:spTgt spid="4"/>
                                        </p:tgtEl>
                                      </p:cBhvr>
                                    </p:animEffect>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467544"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escenografía o montaje se cuidaba con sumo detalle, y tanto los pintores de cámara como los arquitectos de Palacio eran requeridos para diseñar el gran espectáculo navideño.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shre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4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childTnLst>
                          </p:cTn>
                        </p:par>
                        <p:par>
                          <p:cTn id="19" fill="hold">
                            <p:stCondLst>
                              <p:cond delay="4000"/>
                            </p:stCondLst>
                            <p:childTnLst>
                              <p:par>
                                <p:cTn id="20" presetID="23" presetClass="entr" presetSubtype="16" fill="hold" grpId="0" nodeType="afterEffect">
                                  <p:stCondLst>
                                    <p:cond delay="50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6500"/>
                            </p:stCondLst>
                            <p:childTnLst>
                              <p:par>
                                <p:cTn id="25" presetID="10" presetClass="exit" presetSubtype="0" fill="hold" grpId="1" nodeType="afterEffect">
                                  <p:stCondLst>
                                    <p:cond delay="2000"/>
                                  </p:stCondLst>
                                  <p:childTnLst>
                                    <p:animEffect transition="out" filter="fade">
                                      <p:cBhvr>
                                        <p:cTn id="26" dur="2000"/>
                                        <p:tgtEl>
                                          <p:spTgt spid="6"/>
                                        </p:tgtEl>
                                      </p:cBhvr>
                                    </p:animEffect>
                                    <p:set>
                                      <p:cBhvr>
                                        <p:cTn id="27" dur="1" fill="hold">
                                          <p:stCondLst>
                                            <p:cond delay="1999"/>
                                          </p:stCondLst>
                                        </p:cTn>
                                        <p:tgtEl>
                                          <p:spTgt spid="6"/>
                                        </p:tgtEl>
                                        <p:attrNameLst>
                                          <p:attrName>style.visibility</p:attrName>
                                        </p:attrNameLst>
                                      </p:cBhvr>
                                      <p:to>
                                        <p:strVal val="hidden"/>
                                      </p:to>
                                    </p:set>
                                  </p:childTnLst>
                                </p:cTn>
                              </p:par>
                              <p:par>
                                <p:cTn id="28" presetID="40" presetClass="entr" presetSubtype="0" fill="hold" grpId="0" nodeType="withEffect">
                                  <p:stCondLst>
                                    <p:cond delay="20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81).jpg"/>
          <p:cNvPicPr>
            <a:picLocks noGrp="1" noChangeAspect="1"/>
          </p:cNvPicPr>
          <p:nvPr>
            <p:ph idx="4294967295"/>
          </p:nvPr>
        </p:nvPicPr>
        <p:blipFill>
          <a:blip r:embed="rId2" cstate="print"/>
          <a:stretch>
            <a:fillRect/>
          </a:stretch>
        </p:blipFill>
        <p:spPr>
          <a:xfrm>
            <a:off x="11459" y="-439440"/>
            <a:ext cx="9121082" cy="6464477"/>
          </a:xfrm>
        </p:spPr>
      </p:pic>
      <p:pic>
        <p:nvPicPr>
          <p:cNvPr id="5" name="3 Marcador de contenido" descr="0(81).jpg"/>
          <p:cNvPicPr>
            <a:picLocks noChangeAspect="1"/>
          </p:cNvPicPr>
          <p:nvPr/>
        </p:nvPicPr>
        <p:blipFill>
          <a:blip r:embed="rId2" cstate="print"/>
          <a:stretch>
            <a:fillRect/>
          </a:stretch>
        </p:blipFill>
        <p:spPr bwMode="auto">
          <a:xfrm>
            <a:off x="0" y="-454868"/>
            <a:ext cx="9144000" cy="6480720"/>
          </a:xfrm>
          <a:prstGeom prst="rect">
            <a:avLst/>
          </a:prstGeom>
          <a:noFill/>
          <a:ln w="9525">
            <a:noFill/>
            <a:miter lim="800000"/>
            <a:headEnd/>
            <a:tailEnd/>
          </a:ln>
        </p:spPr>
      </p:pic>
      <p:pic>
        <p:nvPicPr>
          <p:cNvPr id="6" name="3 Marcador de contenido" descr="0(81).jpg"/>
          <p:cNvPicPr>
            <a:picLocks noChangeAspect="1"/>
          </p:cNvPicPr>
          <p:nvPr/>
        </p:nvPicPr>
        <p:blipFill>
          <a:blip r:embed="rId2" cstate="print"/>
          <a:stretch>
            <a:fillRect/>
          </a:stretch>
        </p:blipFill>
        <p:spPr bwMode="auto">
          <a:xfrm>
            <a:off x="0" y="-454868"/>
            <a:ext cx="9144000" cy="6480720"/>
          </a:xfrm>
          <a:prstGeom prst="rect">
            <a:avLst/>
          </a:prstGeom>
          <a:noFill/>
          <a:ln w="9525">
            <a:noFill/>
            <a:miter lim="800000"/>
            <a:headEnd/>
            <a:tailEnd/>
          </a:ln>
        </p:spPr>
      </p:pic>
      <p:sp>
        <p:nvSpPr>
          <p:cNvPr id="8" name="7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novedades de este año se incorpora la presencia del propio monarca. Además se evoca una de las empresas culturales de mayor repercusión en toda Europa durante su reinado en Nápoles.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0" y="-382859"/>
            <a:ext cx="9144000" cy="6336704"/>
          </a:xfrm>
          <a:prstGeom prst="rect">
            <a:avLst/>
          </a:prstGeom>
          <a:noFill/>
          <a:ln w="9525">
            <a:noFill/>
            <a:miter lim="800000"/>
            <a:headEnd/>
            <a:tailEnd/>
          </a:ln>
        </p:spPr>
      </p:pic>
      <p:sp>
        <p:nvSpPr>
          <p:cNvPr id="5" name="4 Luna"/>
          <p:cNvSpPr/>
          <p:nvPr/>
        </p:nvSpPr>
        <p:spPr>
          <a:xfrm rot="16200000">
            <a:off x="3247231" y="-2023268"/>
            <a:ext cx="2740025" cy="6786562"/>
          </a:xfrm>
          <a:prstGeom prst="moon">
            <a:avLst>
              <a:gd name="adj" fmla="val 26179"/>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rot="5400000">
            <a:off x="3058319" y="762794"/>
            <a:ext cx="2974975" cy="6929437"/>
          </a:xfrm>
          <a:prstGeom prst="moon">
            <a:avLst>
              <a:gd name="adj" fmla="val 26032"/>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6200000">
            <a:off x="3593307" y="-2012157"/>
            <a:ext cx="1905000" cy="5929313"/>
          </a:xfrm>
          <a:prstGeom prst="moon">
            <a:avLst>
              <a:gd name="adj" fmla="val 24311"/>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5400000">
            <a:off x="3498850" y="1846263"/>
            <a:ext cx="2022475" cy="5715000"/>
          </a:xfrm>
          <a:prstGeom prst="moon">
            <a:avLst>
              <a:gd name="adj" fmla="val 20088"/>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3854450" y="-1844675"/>
            <a:ext cx="1311275" cy="5000625"/>
          </a:xfrm>
          <a:prstGeom prst="moon">
            <a:avLst>
              <a:gd name="adj" fmla="val 30307"/>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5400000">
            <a:off x="3765550" y="2541588"/>
            <a:ext cx="1489075" cy="4857750"/>
          </a:xfrm>
          <a:prstGeom prst="moon">
            <a:avLst>
              <a:gd name="adj" fmla="val 26825"/>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5400000">
            <a:off x="3998119" y="3345656"/>
            <a:ext cx="952500" cy="3786188"/>
          </a:xfrm>
          <a:prstGeom prst="moon">
            <a:avLst>
              <a:gd name="adj" fmla="val 38855"/>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a:off x="4163219" y="-1510506"/>
            <a:ext cx="765175" cy="3786187"/>
          </a:xfrm>
          <a:prstGeom prst="moon">
            <a:avLst>
              <a:gd name="adj" fmla="val 38946"/>
            </a:avLst>
          </a:prstGeom>
          <a:noFill/>
          <a:ln w="38100">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251520" y="4657700"/>
            <a:ext cx="8712968" cy="923330"/>
          </a:xfrm>
          <a:prstGeom prst="rect">
            <a:avLst/>
          </a:prstGeom>
          <a:noFill/>
        </p:spPr>
        <p:txBody>
          <a:bodyPr wrap="square" rtlCol="0">
            <a:spAutoFit/>
          </a:bodyPr>
          <a:lstStyle/>
          <a:p>
            <a:r>
              <a:rPr lang="es-ES" dirty="0" smtClean="0">
                <a:effectLst>
                  <a:glow rad="101600">
                    <a:srgbClr val="C00000">
                      <a:alpha val="60000"/>
                    </a:srgbClr>
                  </a:glow>
                </a:effectLst>
              </a:rPr>
              <a:t>En la actualidad esta labor de montaje, escenografía y de elaboración de los elementos necesarios para las efemérides que se representan cada Navidad queda a cargo de conservadores, restauradores y técnicos de Patrimonio Nacional.</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1000">
        <p15:prstTrans prst="origami"/>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iterate type="lt">
                                    <p:tmPct val="0"/>
                                  </p:iterate>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iterate type="lt">
                                    <p:tmPct val="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iterate type="lt">
                                    <p:tmPct val="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iterate type="lt">
                                    <p:tmPct val="0"/>
                                  </p:iterate>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iterate type="lt">
                                    <p:tmPct val="0"/>
                                  </p:iterate>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iterate type="lt">
                                    <p:tmPct val="0"/>
                                  </p:iterate>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4" fill="hold" nodeType="afterEffect">
                                  <p:stCondLst>
                                    <p:cond delay="0"/>
                                  </p:stCondLst>
                                  <p:iterate type="lt">
                                    <p:tmPct val="0"/>
                                  </p:iterate>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4" fill="hold" nodeType="withEffect">
                                  <p:stCondLst>
                                    <p:cond delay="0"/>
                                  </p:stCondLst>
                                  <p:iterate type="lt">
                                    <p:tmPct val="0"/>
                                  </p:iterate>
                                  <p:childTnLst>
                                    <p:anim calcmode="lin" valueType="num">
                                      <p:cBhvr additive="base">
                                        <p:cTn id="67" dur="3000"/>
                                        <p:tgtEl>
                                          <p:spTgt spid="7"/>
                                        </p:tgtEl>
                                        <p:attrNameLst>
                                          <p:attrName>ppt_x</p:attrName>
                                        </p:attrNameLst>
                                      </p:cBhvr>
                                      <p:tavLst>
                                        <p:tav tm="0">
                                          <p:val>
                                            <p:strVal val="ppt_x"/>
                                          </p:val>
                                        </p:tav>
                                        <p:tav tm="100000">
                                          <p:val>
                                            <p:strVal val="ppt_x"/>
                                          </p:val>
                                        </p:tav>
                                      </p:tavLst>
                                    </p:anim>
                                    <p:anim calcmode="lin" valueType="num">
                                      <p:cBhvr additive="base">
                                        <p:cTn id="68" dur="3000"/>
                                        <p:tgtEl>
                                          <p:spTgt spid="7"/>
                                        </p:tgtEl>
                                        <p:attrNameLst>
                                          <p:attrName>ppt_y</p:attrName>
                                        </p:attrNameLst>
                                      </p:cBhvr>
                                      <p:tavLst>
                                        <p:tav tm="0">
                                          <p:val>
                                            <p:strVal val="ppt_y"/>
                                          </p:val>
                                        </p:tav>
                                        <p:tav tm="100000">
                                          <p:val>
                                            <p:strVal val="1+ppt_h/2"/>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iterate type="lt">
                                    <p:tmPct val="0"/>
                                  </p:iterate>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nodeType="withEffect">
                                  <p:stCondLst>
                                    <p:cond delay="0"/>
                                  </p:stCondLst>
                                  <p:iterate type="lt">
                                    <p:tmPct val="0"/>
                                  </p:iterate>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1" fill="hold" nodeType="withEffect">
                                  <p:stCondLst>
                                    <p:cond delay="0"/>
                                  </p:stCondLst>
                                  <p:iterate type="lt">
                                    <p:tmPct val="0"/>
                                  </p:iterate>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1" fill="hold" nodeType="withEffect">
                                  <p:stCondLst>
                                    <p:cond delay="0"/>
                                  </p:stCondLst>
                                  <p:iterate type="lt">
                                    <p:tmPct val="0"/>
                                  </p:iterate>
                                  <p:childTnLst>
                                    <p:anim calcmode="lin" valueType="num">
                                      <p:cBhvr additive="base">
                                        <p:cTn id="83" dur="3000"/>
                                        <p:tgtEl>
                                          <p:spTgt spid="8"/>
                                        </p:tgtEl>
                                        <p:attrNameLst>
                                          <p:attrName>ppt_x</p:attrName>
                                        </p:attrNameLst>
                                      </p:cBhvr>
                                      <p:tavLst>
                                        <p:tav tm="0">
                                          <p:val>
                                            <p:strVal val="ppt_x"/>
                                          </p:val>
                                        </p:tav>
                                        <p:tav tm="100000">
                                          <p:val>
                                            <p:strVal val="ppt_x"/>
                                          </p:val>
                                        </p:tav>
                                      </p:tavLst>
                                    </p:anim>
                                    <p:anim calcmode="lin" valueType="num">
                                      <p:cBhvr additive="base">
                                        <p:cTn id="84" dur="3000"/>
                                        <p:tgtEl>
                                          <p:spTgt spid="8"/>
                                        </p:tgtEl>
                                        <p:attrNameLst>
                                          <p:attrName>ppt_y</p:attrName>
                                        </p:attrNameLst>
                                      </p:cBhvr>
                                      <p:tavLst>
                                        <p:tav tm="0">
                                          <p:val>
                                            <p:strVal val="ppt_y"/>
                                          </p:val>
                                        </p:tav>
                                        <p:tav tm="100000">
                                          <p:val>
                                            <p:strVal val="0-ppt_h/2"/>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1" fill="hold" nodeType="withEffect">
                                  <p:stCondLst>
                                    <p:cond delay="0"/>
                                  </p:stCondLst>
                                  <p:iterate type="lt">
                                    <p:tmPct val="0"/>
                                  </p:iterate>
                                  <p:childTnLst>
                                    <p:anim calcmode="lin" valueType="num">
                                      <p:cBhvr additive="base">
                                        <p:cTn id="87" dur="3000"/>
                                        <p:tgtEl>
                                          <p:spTgt spid="10"/>
                                        </p:tgtEl>
                                        <p:attrNameLst>
                                          <p:attrName>ppt_x</p:attrName>
                                        </p:attrNameLst>
                                      </p:cBhvr>
                                      <p:tavLst>
                                        <p:tav tm="0">
                                          <p:val>
                                            <p:strVal val="ppt_x"/>
                                          </p:val>
                                        </p:tav>
                                        <p:tav tm="100000">
                                          <p:val>
                                            <p:strVal val="ppt_x"/>
                                          </p:val>
                                        </p:tav>
                                      </p:tavLst>
                                    </p:anim>
                                    <p:anim calcmode="lin" valueType="num">
                                      <p:cBhvr additive="base">
                                        <p:cTn id="88" dur="3000"/>
                                        <p:tgtEl>
                                          <p:spTgt spid="10"/>
                                        </p:tgtEl>
                                        <p:attrNameLst>
                                          <p:attrName>ppt_y</p:attrName>
                                        </p:attrNameLst>
                                      </p:cBhvr>
                                      <p:tavLst>
                                        <p:tav tm="0">
                                          <p:val>
                                            <p:strVal val="ppt_y"/>
                                          </p:val>
                                        </p:tav>
                                        <p:tav tm="100000">
                                          <p:val>
                                            <p:strVal val="0-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1" fill="hold" nodeType="withEffect">
                                  <p:stCondLst>
                                    <p:cond delay="0"/>
                                  </p:stCondLst>
                                  <p:iterate type="lt">
                                    <p:tmPct val="0"/>
                                  </p:iterate>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p:cTn id="96" dur="3000" fill="hold"/>
                                        <p:tgtEl>
                                          <p:spTgt spid="4"/>
                                        </p:tgtEl>
                                        <p:attrNameLst>
                                          <p:attrName>ppt_w</p:attrName>
                                        </p:attrNameLst>
                                      </p:cBhvr>
                                      <p:tavLst>
                                        <p:tav tm="0">
                                          <p:val>
                                            <p:strVal val="4/3*#ppt_w"/>
                                          </p:val>
                                        </p:tav>
                                        <p:tav tm="100000">
                                          <p:val>
                                            <p:strVal val="#ppt_w"/>
                                          </p:val>
                                        </p:tav>
                                      </p:tavLst>
                                    </p:anim>
                                    <p:anim calcmode="lin" valueType="num">
                                      <p:cBhvr>
                                        <p:cTn id="97" dur="3000" fill="hold"/>
                                        <p:tgtEl>
                                          <p:spTgt spid="4"/>
                                        </p:tgtEl>
                                        <p:attrNameLst>
                                          <p:attrName>ppt_h</p:attrName>
                                        </p:attrNameLst>
                                      </p:cBhvr>
                                      <p:tavLst>
                                        <p:tav tm="0">
                                          <p:val>
                                            <p:strVal val="4/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Horizont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4"/>
                                        </p:tgtEl>
                                        <p:attrNameLst>
                                          <p:attrName>style.visibility</p:attrName>
                                        </p:attrNameLst>
                                      </p:cBhvr>
                                      <p:to>
                                        <p:strVal val="visible"/>
                                      </p:to>
                                    </p:set>
                                    <p:animEffect transition="in" filter="fade">
                                      <p:cBhvr>
                                        <p:cTn id="104" dur="1000"/>
                                        <p:tgtEl>
                                          <p:spTgt spid="14"/>
                                        </p:tgtEl>
                                      </p:cBhvr>
                                    </p:animEffect>
                                    <p:anim calcmode="lin" valueType="num">
                                      <p:cBhvr>
                                        <p:cTn id="105" dur="1000" fill="hold"/>
                                        <p:tgtEl>
                                          <p:spTgt spid="14"/>
                                        </p:tgtEl>
                                        <p:attrNameLst>
                                          <p:attrName>ppt_x</p:attrName>
                                        </p:attrNameLst>
                                      </p:cBhvr>
                                      <p:tavLst>
                                        <p:tav tm="0">
                                          <p:val>
                                            <p:strVal val="#ppt_x-.1"/>
                                          </p:val>
                                        </p:tav>
                                        <p:tav tm="100000">
                                          <p:val>
                                            <p:strVal val="#ppt_x"/>
                                          </p:val>
                                        </p:tav>
                                      </p:tavLst>
                                    </p:anim>
                                    <p:anim calcmode="lin" valueType="num">
                                      <p:cBhvr>
                                        <p:cTn id="10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4).jpg"/>
          <p:cNvPicPr>
            <a:picLocks noChangeAspect="1"/>
          </p:cNvPicPr>
          <p:nvPr/>
        </p:nvPicPr>
        <p:blipFill>
          <a:blip r:embed="rId2" cstate="print"/>
          <a:stretch>
            <a:fillRect/>
          </a:stretch>
        </p:blipFill>
        <p:spPr bwMode="auto">
          <a:xfrm>
            <a:off x="0" y="7143"/>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1845, un pintor del prestigio de Vicente López fue el encargado de la disposición escenográfica del Belén, contando para ello con la colaboración de todos los oficiales de Palacio.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lecha curvada hacia la derecha"/>
          <p:cNvSpPr/>
          <p:nvPr/>
        </p:nvSpPr>
        <p:spPr>
          <a:xfrm>
            <a:off x="1571625" y="714375"/>
            <a:ext cx="2928938" cy="3870325"/>
          </a:xfrm>
          <a:prstGeom prst="curvedRightArrow">
            <a:avLst>
              <a:gd name="adj1" fmla="val 46605"/>
              <a:gd name="adj2" fmla="val 41061"/>
              <a:gd name="adj3" fmla="val 1053"/>
            </a:avLst>
          </a:prstGeom>
          <a:noFill/>
          <a:ln w="57150">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Flecha curvada hacia la derecha"/>
          <p:cNvSpPr/>
          <p:nvPr/>
        </p:nvSpPr>
        <p:spPr>
          <a:xfrm rot="10800000">
            <a:off x="4500563" y="714375"/>
            <a:ext cx="2928937" cy="3870325"/>
          </a:xfrm>
          <a:prstGeom prst="curvedRightArrow">
            <a:avLst>
              <a:gd name="adj1" fmla="val 46605"/>
              <a:gd name="adj2" fmla="val 41061"/>
              <a:gd name="adj3" fmla="val 1053"/>
            </a:avLst>
          </a:prstGeom>
          <a:noFill/>
          <a:ln w="57150">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uadroTexto"/>
          <p:cNvSpPr txBox="1"/>
          <p:nvPr/>
        </p:nvSpPr>
        <p:spPr>
          <a:xfrm>
            <a:off x="539552"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tradición napolitana que llegó a Madrid de la mano de Carlos III fue el juego de la lotería, precedente de la actual, escenificada igualmente en el montaje.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8" presetClass="emph" presetSubtype="0" fill="hold" grpId="2"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grpId="2" nodeType="withEffect">
                                  <p:stCondLst>
                                    <p:cond delay="0"/>
                                  </p:stCondLst>
                                  <p:childTnLst>
                                    <p:animRot by="21600000">
                                      <p:cBhvr>
                                        <p:cTn id="22" dur="3000" fill="hold"/>
                                        <p:tgtEl>
                                          <p:spTgt spid="6"/>
                                        </p:tgtEl>
                                        <p:attrNameLst>
                                          <p:attrName>r</p:attrName>
                                        </p:attrNameLst>
                                      </p:cBhvr>
                                    </p:animRot>
                                  </p:childTnLst>
                                </p:cTn>
                              </p:par>
                            </p:childTnLst>
                          </p:cTn>
                        </p:par>
                        <p:par>
                          <p:cTn id="23" fill="hold">
                            <p:stCondLst>
                              <p:cond delay="3000"/>
                            </p:stCondLst>
                            <p:childTnLst>
                              <p:par>
                                <p:cTn id="24" presetID="9" presetClass="exit" presetSubtype="0" fill="hold" grpId="3" nodeType="afterEffect">
                                  <p:stCondLst>
                                    <p:cond delay="0"/>
                                  </p:stCondLst>
                                  <p:childTnLst>
                                    <p:animEffect transition="out" filter="dissolv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9" presetClass="exit" presetSubtype="0" fill="hold" grpId="3" nodeType="withEffect">
                                  <p:stCondLst>
                                    <p:cond delay="0"/>
                                  </p:stCondLst>
                                  <p:childTnLst>
                                    <p:animEffect transition="out" filter="dissolve">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8" presetClass="emph" presetSubtype="0" fill="hold" grpId="4"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fill="hold" grpId="4" nodeType="withEffect">
                                  <p:stCondLst>
                                    <p:cond delay="0"/>
                                  </p:stCondLst>
                                  <p:childTnLst>
                                    <p:animRot by="21600000">
                                      <p:cBhvr>
                                        <p:cTn id="33" dur="3000" fill="hold"/>
                                        <p:tgtEl>
                                          <p:spTgt spid="6"/>
                                        </p:tgtEl>
                                        <p:attrNameLst>
                                          <p:attrName>r</p:attrName>
                                        </p:attrNameLst>
                                      </p:cBhvr>
                                    </p:animRot>
                                  </p:childTnLst>
                                </p:cTn>
                              </p:par>
                              <p:par>
                                <p:cTn id="34" presetID="23" presetClass="exit" presetSubtype="544" fill="hold" grpId="5" nodeType="withEffect">
                                  <p:stCondLst>
                                    <p:cond delay="0"/>
                                  </p:stCondLst>
                                  <p:childTnLst>
                                    <p:anim calcmode="lin" valueType="num">
                                      <p:cBhvr>
                                        <p:cTn id="35" dur="3000"/>
                                        <p:tgtEl>
                                          <p:spTgt spid="5"/>
                                        </p:tgtEl>
                                        <p:attrNameLst>
                                          <p:attrName>ppt_w</p:attrName>
                                        </p:attrNameLst>
                                      </p:cBhvr>
                                      <p:tavLst>
                                        <p:tav tm="0">
                                          <p:val>
                                            <p:strVal val="ppt_w"/>
                                          </p:val>
                                        </p:tav>
                                        <p:tav tm="100000">
                                          <p:val>
                                            <p:fltVal val="0"/>
                                          </p:val>
                                        </p:tav>
                                      </p:tavLst>
                                    </p:anim>
                                    <p:anim calcmode="lin" valueType="num">
                                      <p:cBhvr>
                                        <p:cTn id="36" dur="3000"/>
                                        <p:tgtEl>
                                          <p:spTgt spid="5"/>
                                        </p:tgtEl>
                                        <p:attrNameLst>
                                          <p:attrName>ppt_h</p:attrName>
                                        </p:attrNameLst>
                                      </p:cBhvr>
                                      <p:tavLst>
                                        <p:tav tm="0">
                                          <p:val>
                                            <p:strVal val="ppt_h"/>
                                          </p:val>
                                        </p:tav>
                                        <p:tav tm="100000">
                                          <p:val>
                                            <p:fltVal val="0"/>
                                          </p:val>
                                        </p:tav>
                                      </p:tavLst>
                                    </p:anim>
                                    <p:anim calcmode="lin" valueType="num">
                                      <p:cBhvr>
                                        <p:cTn id="37" dur="3000"/>
                                        <p:tgtEl>
                                          <p:spTgt spid="5"/>
                                        </p:tgtEl>
                                        <p:attrNameLst>
                                          <p:attrName>ppt_x</p:attrName>
                                        </p:attrNameLst>
                                      </p:cBhvr>
                                      <p:tavLst>
                                        <p:tav tm="0">
                                          <p:val>
                                            <p:strVal val="ppt_x"/>
                                          </p:val>
                                        </p:tav>
                                        <p:tav tm="100000">
                                          <p:val>
                                            <p:fltVal val="0.5"/>
                                          </p:val>
                                        </p:tav>
                                      </p:tavLst>
                                    </p:anim>
                                    <p:anim calcmode="lin" valueType="num">
                                      <p:cBhvr>
                                        <p:cTn id="38" dur="3000"/>
                                        <p:tgtEl>
                                          <p:spTgt spid="5"/>
                                        </p:tgtEl>
                                        <p:attrNameLst>
                                          <p:attrName>ppt_y</p:attrName>
                                        </p:attrNameLst>
                                      </p:cBhvr>
                                      <p:tavLst>
                                        <p:tav tm="0">
                                          <p:val>
                                            <p:strVal val="ppt_y"/>
                                          </p:val>
                                        </p:tav>
                                        <p:tav tm="100000">
                                          <p:val>
                                            <p:fltVal val="0.5"/>
                                          </p:val>
                                        </p:tav>
                                      </p:tavLst>
                                    </p:anim>
                                    <p:set>
                                      <p:cBhvr>
                                        <p:cTn id="39" dur="1" fill="hold">
                                          <p:stCondLst>
                                            <p:cond delay="2999"/>
                                          </p:stCondLst>
                                        </p:cTn>
                                        <p:tgtEl>
                                          <p:spTgt spid="5"/>
                                        </p:tgtEl>
                                        <p:attrNameLst>
                                          <p:attrName>style.visibility</p:attrName>
                                        </p:attrNameLst>
                                      </p:cBhvr>
                                      <p:to>
                                        <p:strVal val="hidden"/>
                                      </p:to>
                                    </p:set>
                                  </p:childTnLst>
                                </p:cTn>
                              </p:par>
                              <p:par>
                                <p:cTn id="40" presetID="23" presetClass="exit" presetSubtype="544" fill="hold" grpId="5" nodeType="withEffect">
                                  <p:stCondLst>
                                    <p:cond delay="0"/>
                                  </p:stCondLst>
                                  <p:childTnLst>
                                    <p:anim calcmode="lin" valueType="num">
                                      <p:cBhvr>
                                        <p:cTn id="41" dur="3000"/>
                                        <p:tgtEl>
                                          <p:spTgt spid="6"/>
                                        </p:tgtEl>
                                        <p:attrNameLst>
                                          <p:attrName>ppt_w</p:attrName>
                                        </p:attrNameLst>
                                      </p:cBhvr>
                                      <p:tavLst>
                                        <p:tav tm="0">
                                          <p:val>
                                            <p:strVal val="ppt_w"/>
                                          </p:val>
                                        </p:tav>
                                        <p:tav tm="100000">
                                          <p:val>
                                            <p:fltVal val="0"/>
                                          </p:val>
                                        </p:tav>
                                      </p:tavLst>
                                    </p:anim>
                                    <p:anim calcmode="lin" valueType="num">
                                      <p:cBhvr>
                                        <p:cTn id="42" dur="3000"/>
                                        <p:tgtEl>
                                          <p:spTgt spid="6"/>
                                        </p:tgtEl>
                                        <p:attrNameLst>
                                          <p:attrName>ppt_h</p:attrName>
                                        </p:attrNameLst>
                                      </p:cBhvr>
                                      <p:tavLst>
                                        <p:tav tm="0">
                                          <p:val>
                                            <p:strVal val="ppt_h"/>
                                          </p:val>
                                        </p:tav>
                                        <p:tav tm="100000">
                                          <p:val>
                                            <p:fltVal val="0"/>
                                          </p:val>
                                        </p:tav>
                                      </p:tavLst>
                                    </p:anim>
                                    <p:anim calcmode="lin" valueType="num">
                                      <p:cBhvr>
                                        <p:cTn id="43" dur="3000"/>
                                        <p:tgtEl>
                                          <p:spTgt spid="6"/>
                                        </p:tgtEl>
                                        <p:attrNameLst>
                                          <p:attrName>ppt_x</p:attrName>
                                        </p:attrNameLst>
                                      </p:cBhvr>
                                      <p:tavLst>
                                        <p:tav tm="0">
                                          <p:val>
                                            <p:strVal val="ppt_x"/>
                                          </p:val>
                                        </p:tav>
                                        <p:tav tm="100000">
                                          <p:val>
                                            <p:fltVal val="0.5"/>
                                          </p:val>
                                        </p:tav>
                                      </p:tavLst>
                                    </p:anim>
                                    <p:anim calcmode="lin" valueType="num">
                                      <p:cBhvr>
                                        <p:cTn id="44" dur="3000"/>
                                        <p:tgtEl>
                                          <p:spTgt spid="6"/>
                                        </p:tgtEl>
                                        <p:attrNameLst>
                                          <p:attrName>ppt_y</p:attrName>
                                        </p:attrNameLst>
                                      </p:cBhvr>
                                      <p:tavLst>
                                        <p:tav tm="0">
                                          <p:val>
                                            <p:strVal val="ppt_y"/>
                                          </p:val>
                                        </p:tav>
                                        <p:tav tm="100000">
                                          <p:val>
                                            <p:fltVal val="0.5"/>
                                          </p:val>
                                        </p:tav>
                                      </p:tavLst>
                                    </p:anim>
                                    <p:set>
                                      <p:cBhvr>
                                        <p:cTn id="45" dur="1" fill="hold">
                                          <p:stCondLst>
                                            <p:cond delay="2999"/>
                                          </p:stCondLst>
                                        </p:cTn>
                                        <p:tgtEl>
                                          <p:spTgt spid="6"/>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4/3*#ppt_w"/>
                                          </p:val>
                                        </p:tav>
                                        <p:tav tm="100000">
                                          <p:val>
                                            <p:strVal val="#ppt_w"/>
                                          </p:val>
                                        </p:tav>
                                      </p:tavLst>
                                    </p:anim>
                                    <p:anim calcmode="lin" valueType="num">
                                      <p:cBhvr>
                                        <p:cTn id="49" dur="3000" fill="hold"/>
                                        <p:tgtEl>
                                          <p:spTgt spid="4"/>
                                        </p:tgtEl>
                                        <p:attrNameLst>
                                          <p:attrName>ppt_h</p:attrName>
                                        </p:attrNameLst>
                                      </p:cBhvr>
                                      <p:tavLst>
                                        <p:tav tm="0">
                                          <p:val>
                                            <p:strVal val="4/3*#ppt_h"/>
                                          </p:val>
                                        </p:tav>
                                        <p:tav tm="100000">
                                          <p:val>
                                            <p:strVal val="#ppt_h"/>
                                          </p:val>
                                        </p:tav>
                                      </p:tavLst>
                                    </p:anim>
                                  </p:childTnLst>
                                </p:cTn>
                              </p:par>
                              <p:par>
                                <p:cTn id="50" presetID="21" presetClass="entr" presetSubtype="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2)">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7"/>
                                        </p:tgtEl>
                                        <p:attrNameLst>
                                          <p:attrName>style.visibility</p:attrName>
                                        </p:attrNameLst>
                                      </p:cBhvr>
                                      <p:to>
                                        <p:strVal val="visible"/>
                                      </p:to>
                                    </p:set>
                                    <p:animEffect transition="in" filter="fade">
                                      <p:cBhvr>
                                        <p:cTn id="56" dur="1000"/>
                                        <p:tgtEl>
                                          <p:spTgt spid="7"/>
                                        </p:tgtEl>
                                      </p:cBhvr>
                                    </p:animEffect>
                                    <p:anim calcmode="lin" valueType="num">
                                      <p:cBhvr>
                                        <p:cTn id="57" dur="1000" fill="hold"/>
                                        <p:tgtEl>
                                          <p:spTgt spid="7"/>
                                        </p:tgtEl>
                                        <p:attrNameLst>
                                          <p:attrName>ppt_x</p:attrName>
                                        </p:attrNameLst>
                                      </p:cBhvr>
                                      <p:tavLst>
                                        <p:tav tm="0">
                                          <p:val>
                                            <p:strVal val="#ppt_x-.1"/>
                                          </p:val>
                                        </p:tav>
                                        <p:tav tm="100000">
                                          <p:val>
                                            <p:strVal val="#ppt_x"/>
                                          </p:val>
                                        </p:tav>
                                      </p:tavLst>
                                    </p:anim>
                                    <p:anim calcmode="lin" valueType="num">
                                      <p:cBhvr>
                                        <p:cTn id="5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cturnal_surprise_ii-580x74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0" y="0"/>
            <a:ext cx="9143999" cy="5715000"/>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arquitectura envolvente de burbujas de luz y sonido como adelanto del Festival Luz-Madrid 2023. </a:t>
            </a:r>
            <a:r>
              <a:rPr lang="es-ES" i="1" dirty="0" err="1" smtClean="0">
                <a:effectLst>
                  <a:glow rad="101600">
                    <a:srgbClr val="C00000">
                      <a:alpha val="60000"/>
                    </a:srgbClr>
                  </a:glow>
                  <a:outerShdw blurRad="38100" dist="38100" dir="2700000" algn="tl">
                    <a:srgbClr val="000000">
                      <a:alpha val="43137"/>
                    </a:srgbClr>
                  </a:outerShdw>
                </a:effectLst>
              </a:rPr>
              <a:t>Evanescent</a:t>
            </a:r>
            <a:r>
              <a:rPr lang="es-ES" i="1" dirty="0" smtClean="0">
                <a:effectLst>
                  <a:glow rad="101600">
                    <a:srgbClr val="C00000">
                      <a:alpha val="60000"/>
                    </a:srgbClr>
                  </a:glow>
                  <a:outerShdw blurRad="38100" dist="38100" dir="2700000" algn="tl">
                    <a:srgbClr val="000000">
                      <a:alpha val="43137"/>
                    </a:srgbClr>
                  </a:outerShdw>
                </a:effectLst>
              </a:rPr>
              <a:t> estará en la plaza de la Armería, frente a la Catedral de la Almudena.</a:t>
            </a: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0.7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xit" presetSubtype="42" fill="hold" grpId="0" nodeType="withEffect">
                                  <p:stCondLst>
                                    <p:cond delay="0"/>
                                  </p:stCondLst>
                                  <p:childTnLst>
                                    <p:animEffect transition="out" filter="barn(outHorizontal)">
                                      <p:cBhvr>
                                        <p:cTn id="14" dur="4000"/>
                                        <p:tgtEl>
                                          <p:spTgt spid="12"/>
                                        </p:tgtEl>
                                      </p:cBhvr>
                                    </p:animEffect>
                                    <p:set>
                                      <p:cBhvr>
                                        <p:cTn id="15" dur="1" fill="hold">
                                          <p:stCondLst>
                                            <p:cond delay="3999"/>
                                          </p:stCondLst>
                                        </p:cTn>
                                        <p:tgtEl>
                                          <p:spTgt spid="12"/>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4).jpg"/>
          <p:cNvPicPr>
            <a:picLocks noChangeAspect="1"/>
          </p:cNvPicPr>
          <p:nvPr/>
        </p:nvPicPr>
        <p:blipFill>
          <a:blip r:embed="rId2" cstate="print"/>
          <a:stretch>
            <a:fillRect/>
          </a:stretch>
        </p:blipFill>
        <p:spPr bwMode="auto">
          <a:xfrm>
            <a:off x="0" y="3175"/>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555776"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7" name="6 CuadroTexto"/>
          <p:cNvSpPr txBox="1"/>
          <p:nvPr/>
        </p:nvSpPr>
        <p:spPr>
          <a:xfrm>
            <a:off x="971600" y="4585692"/>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monarca ilustrado, moderado y reformista, Carlos III dio mucha importancia a la educación y se involucró directamente en la edición de libros clásicos y universales como El Quijote.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comb/>
      </p:transition>
    </mc:Choice>
    <mc:Fallback xmlns="">
      <p:transition spd="slow" advTm="2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6500"/>
                            </p:stCondLst>
                            <p:childTnLst>
                              <p:par>
                                <p:cTn id="32" presetID="10" presetClass="exit" presetSubtype="0" fill="hold" grpId="1" nodeType="afterEffect">
                                  <p:stCondLst>
                                    <p:cond delay="2000"/>
                                  </p:stCondLst>
                                  <p:childTnLst>
                                    <p:animEffect transition="out" filter="fade">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par>
                                <p:cTn id="35" presetID="40" presetClass="entr" presetSubtype="0" fill="hold" grpId="0" nodeType="withEffect">
                                  <p:stCondLst>
                                    <p:cond delay="200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1"/>
                                          </p:val>
                                        </p:tav>
                                        <p:tav tm="100000">
                                          <p:val>
                                            <p:strVal val="#ppt_x"/>
                                          </p:val>
                                        </p:tav>
                                      </p:tavLst>
                                    </p:anim>
                                    <p:anim calcmode="lin" valueType="num">
                                      <p:cBhvr>
                                        <p:cTn id="3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jpg"/>
          <p:cNvPicPr>
            <a:picLocks noChangeAspect="1"/>
          </p:cNvPicPr>
          <p:nvPr/>
        </p:nvPicPr>
        <p:blipFill>
          <a:blip r:embed="rId2" cstate="print"/>
          <a:stretch>
            <a:fillRect/>
          </a:stretch>
        </p:blipFill>
        <p:spPr bwMode="auto">
          <a:xfrm>
            <a:off x="0" y="9525"/>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la Armería acoge </a:t>
            </a:r>
            <a:r>
              <a:rPr lang="es-ES" i="1" dirty="0" err="1" smtClean="0">
                <a:effectLst>
                  <a:glow rad="101600">
                    <a:srgbClr val="C00000">
                      <a:alpha val="60000"/>
                    </a:srgbClr>
                  </a:glow>
                  <a:outerShdw blurRad="38100" dist="38100" dir="2700000" algn="tl">
                    <a:srgbClr val="000000">
                      <a:alpha val="43137"/>
                    </a:srgbClr>
                  </a:outerShdw>
                </a:effectLst>
              </a:rPr>
              <a:t>Evanescent</a:t>
            </a:r>
            <a:r>
              <a:rPr lang="es-ES" i="1" dirty="0" smtClean="0">
                <a:effectLst>
                  <a:glow rad="101600">
                    <a:srgbClr val="C00000">
                      <a:alpha val="60000"/>
                    </a:srgbClr>
                  </a:glow>
                  <a:outerShdw blurRad="38100" dist="38100" dir="2700000" algn="tl">
                    <a:srgbClr val="000000">
                      <a:alpha val="43137"/>
                    </a:srgbClr>
                  </a:outerShdw>
                </a:effectLst>
              </a:rPr>
              <a:t> una espectacular instalación de luz y sonido de la que ya han disfrutado miles de madrileños y visitantes como adelanto del Festival Internacional Luz-Madrid 2023.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4/3*ppt_w"/>
                                          </p:val>
                                        </p:tav>
                                      </p:tavLst>
                                    </p:anim>
                                    <p:anim calcmode="lin" valueType="num">
                                      <p:cBhvr>
                                        <p:cTn id="14" dur="4000"/>
                                        <p:tgtEl>
                                          <p:spTgt spid="6"/>
                                        </p:tgtEl>
                                        <p:attrNameLst>
                                          <p:attrName>ppt_h</p:attrName>
                                        </p:attrNameLst>
                                      </p:cBhvr>
                                      <p:tavLst>
                                        <p:tav tm="0">
                                          <p:val>
                                            <p:strVal val="ppt_h"/>
                                          </p:val>
                                        </p:tav>
                                        <p:tav tm="100000">
                                          <p:val>
                                            <p:strVal val="4/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strVal val="4/3*#ppt_w"/>
                                          </p:val>
                                        </p:tav>
                                        <p:tav tm="100000">
                                          <p:val>
                                            <p:strVal val="#ppt_w"/>
                                          </p:val>
                                        </p:tav>
                                      </p:tavLst>
                                    </p:anim>
                                    <p:anim calcmode="lin" valueType="num">
                                      <p:cBhvr>
                                        <p:cTn id="22" dur="4000" fill="hold"/>
                                        <p:tgtEl>
                                          <p:spTgt spid="5"/>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4000"/>
                                        <p:tgtEl>
                                          <p:spTgt spid="5"/>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5556"/>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espectacular propuesta artística está ubicada entre el Palacio Real y la Catedral de la Almudena, donde se ha destacado la importancia de dar cabida a artistas que experimentan con luz y sonido para sorprender al público.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4 Rectángulo"/>
          <p:cNvSpPr/>
          <p:nvPr/>
        </p:nvSpPr>
        <p:spPr>
          <a:xfrm>
            <a:off x="323528" y="481236"/>
            <a:ext cx="2448272" cy="523220"/>
          </a:xfrm>
          <a:prstGeom prst="rect">
            <a:avLst/>
          </a:prstGeom>
          <a:noFill/>
        </p:spPr>
        <p:txBody>
          <a:bodyPr wrap="square">
            <a:spAutoFit/>
            <a:scene3d>
              <a:camera prst="perspectiveAbove"/>
              <a:lightRig rig="threePt" dir="t"/>
            </a:scene3d>
            <a:sp3d extrusionH="57150">
              <a:bevelT w="38100" h="38100" prst="angle"/>
            </a:sp3d>
          </a:bodyPr>
          <a:lstStyle/>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Creación y Fotografía: </a:t>
            </a:r>
          </a:p>
          <a:p>
            <a:pPr algn="ctr">
              <a:defRPr/>
            </a:pPr>
            <a:r>
              <a:rPr lang="es-ES" sz="1400" b="1" spc="100" dirty="0" smtClean="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rPr>
              <a:t>Vicente García</a:t>
            </a:r>
            <a:endParaRPr lang="es-ES" sz="1400" b="1" spc="100" dirty="0">
              <a:ln w="18000">
                <a:solidFill>
                  <a:schemeClr val="accent1">
                    <a:satMod val="200000"/>
                    <a:tint val="72000"/>
                  </a:schemeClr>
                </a:solidFill>
                <a:prstDash val="solid"/>
              </a:ln>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doors dir="ver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4000"/>
                                        <p:tgtEl>
                                          <p:spTgt spid="4"/>
                                        </p:tgtEl>
                                      </p:cBhvr>
                                    </p:animEffect>
                                  </p:childTnLst>
                                </p:cTn>
                              </p:par>
                            </p:childTnLst>
                          </p:cTn>
                        </p:par>
                        <p:par>
                          <p:cTn id="26" fill="hold">
                            <p:stCondLst>
                              <p:cond delay="4000"/>
                            </p:stCondLst>
                            <p:childTnLst>
                              <p:par>
                                <p:cTn id="27" presetID="23" presetClass="entr" presetSubtype="16" fill="hold" grpId="0"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6500"/>
                            </p:stCondLst>
                            <p:childTnLst>
                              <p:par>
                                <p:cTn id="32" presetID="10" presetClass="exit" presetSubtype="0" fill="hold" grpId="1" nodeType="afterEffect">
                                  <p:stCondLst>
                                    <p:cond delay="1500"/>
                                  </p:stCondLst>
                                  <p:childTnLst>
                                    <p:animEffect transition="out" filter="fade">
                                      <p:cBhvr>
                                        <p:cTn id="33" dur="2000"/>
                                        <p:tgtEl>
                                          <p:spTgt spid="7"/>
                                        </p:tgtEl>
                                      </p:cBhvr>
                                    </p:animEffect>
                                    <p:set>
                                      <p:cBhvr>
                                        <p:cTn id="34" dur="1" fill="hold">
                                          <p:stCondLst>
                                            <p:cond delay="1999"/>
                                          </p:stCondLst>
                                        </p:cTn>
                                        <p:tgtEl>
                                          <p:spTgt spid="7"/>
                                        </p:tgtEl>
                                        <p:attrNameLst>
                                          <p:attrName>style.visibility</p:attrName>
                                        </p:attrNameLst>
                                      </p:cBhvr>
                                      <p:to>
                                        <p:strVal val="hidden"/>
                                      </p:to>
                                    </p:set>
                                  </p:childTnLst>
                                </p:cTn>
                              </p:par>
                            </p:childTnLst>
                          </p:cTn>
                        </p:par>
                        <p:par>
                          <p:cTn id="35" fill="hold">
                            <p:stCondLst>
                              <p:cond delay="10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1"/>
                                          </p:val>
                                        </p:tav>
                                        <p:tav tm="100000">
                                          <p:val>
                                            <p:strVal val="#ppt_x"/>
                                          </p:val>
                                        </p:tav>
                                      </p:tavLst>
                                    </p:anim>
                                    <p:anim calcmode="lin" valueType="num">
                                      <p:cBhvr>
                                        <p:cTn id="4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7"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jpg"/>
          <p:cNvPicPr>
            <a:picLocks noChangeAspect="1"/>
          </p:cNvPicPr>
          <p:nvPr/>
        </p:nvPicPr>
        <p:blipFill>
          <a:blip r:embed="rId2" cstate="print"/>
          <a:stretch>
            <a:fillRect/>
          </a:stretch>
        </p:blipFill>
        <p:spPr bwMode="auto">
          <a:xfrm>
            <a:off x="0" y="9548"/>
            <a:ext cx="8851089" cy="57054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 name="34 Imagen" descr="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6" name="35 Imagen" descr="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imágenes nocturnas las recogí de La Red, por lo tanto no son mías ya que nosotros vinimos por la mañana solamente. La instalación, situada entre el Palacio Real y La Almudena, utiliza luz natural y artificial para crear un espectáculo dinámico de coreografía colorida.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flythroug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6"/>
                                        </p:tgtEl>
                                        <p:attrNameLst>
                                          <p:attrName>ppt_w</p:attrName>
                                        </p:attrNameLst>
                                      </p:cBhvr>
                                      <p:tavLst>
                                        <p:tav tm="0">
                                          <p:val>
                                            <p:strVal val="ppt_w"/>
                                          </p:val>
                                        </p:tav>
                                        <p:tav tm="100000">
                                          <p:val>
                                            <p:strVal val="4/3*ppt_w"/>
                                          </p:val>
                                        </p:tav>
                                      </p:tavLst>
                                    </p:anim>
                                    <p:anim calcmode="lin" valueType="num">
                                      <p:cBhvr>
                                        <p:cTn id="7" dur="4000"/>
                                        <p:tgtEl>
                                          <p:spTgt spid="36"/>
                                        </p:tgtEl>
                                        <p:attrNameLst>
                                          <p:attrName>ppt_h</p:attrName>
                                        </p:attrNameLst>
                                      </p:cBhvr>
                                      <p:tavLst>
                                        <p:tav tm="0">
                                          <p:val>
                                            <p:strVal val="ppt_h"/>
                                          </p:val>
                                        </p:tav>
                                        <p:tav tm="100000">
                                          <p:val>
                                            <p:strVal val="4/3*ppt_h"/>
                                          </p:val>
                                        </p:tav>
                                      </p:tavLst>
                                    </p:anim>
                                    <p:set>
                                      <p:cBhvr>
                                        <p:cTn id="8" dur="1" fill="hold">
                                          <p:stCondLst>
                                            <p:cond delay="3999"/>
                                          </p:stCondLst>
                                        </p:cTn>
                                        <p:tgtEl>
                                          <p:spTgt spid="3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36"/>
                                        </p:tgtEl>
                                      </p:cBhvr>
                                    </p:animEffect>
                                    <p:set>
                                      <p:cBhvr>
                                        <p:cTn id="11" dur="1" fill="hold">
                                          <p:stCondLst>
                                            <p:cond delay="3999"/>
                                          </p:stCondLst>
                                        </p:cTn>
                                        <p:tgtEl>
                                          <p:spTgt spid="3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35"/>
                                        </p:tgtEl>
                                        <p:attrNameLst>
                                          <p:attrName>ppt_w</p:attrName>
                                        </p:attrNameLst>
                                      </p:cBhvr>
                                      <p:tavLst>
                                        <p:tav tm="0">
                                          <p:val>
                                            <p:strVal val="ppt_w"/>
                                          </p:val>
                                        </p:tav>
                                        <p:tav tm="100000">
                                          <p:val>
                                            <p:strVal val="4/3*ppt_w"/>
                                          </p:val>
                                        </p:tav>
                                      </p:tavLst>
                                    </p:anim>
                                    <p:anim calcmode="lin" valueType="num">
                                      <p:cBhvr>
                                        <p:cTn id="14" dur="4000"/>
                                        <p:tgtEl>
                                          <p:spTgt spid="35"/>
                                        </p:tgtEl>
                                        <p:attrNameLst>
                                          <p:attrName>ppt_h</p:attrName>
                                        </p:attrNameLst>
                                      </p:cBhvr>
                                      <p:tavLst>
                                        <p:tav tm="0">
                                          <p:val>
                                            <p:strVal val="ppt_h"/>
                                          </p:val>
                                        </p:tav>
                                        <p:tav tm="100000">
                                          <p:val>
                                            <p:strVal val="4/3*ppt_h"/>
                                          </p:val>
                                        </p:tav>
                                      </p:tavLst>
                                    </p:anim>
                                    <p:set>
                                      <p:cBhvr>
                                        <p:cTn id="15" dur="1" fill="hold">
                                          <p:stCondLst>
                                            <p:cond delay="3999"/>
                                          </p:stCondLst>
                                        </p:cTn>
                                        <p:tgtEl>
                                          <p:spTgt spid="3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35"/>
                                        </p:tgtEl>
                                      </p:cBhvr>
                                    </p:animEffect>
                                    <p:set>
                                      <p:cBhvr>
                                        <p:cTn id="18" dur="1" fill="hold">
                                          <p:stCondLst>
                                            <p:cond delay="3999"/>
                                          </p:stCondLst>
                                        </p:cTn>
                                        <p:tgtEl>
                                          <p:spTgt spid="3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4).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74).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74).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297660"/>
            <a:ext cx="8280920"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Evanescent</a:t>
            </a:r>
            <a:r>
              <a:rPr lang="es-ES" i="1" dirty="0" smtClean="0">
                <a:effectLst>
                  <a:glow rad="101600">
                    <a:srgbClr val="C00000">
                      <a:alpha val="60000"/>
                    </a:srgbClr>
                  </a:glow>
                  <a:outerShdw blurRad="38100" dist="38100" dir="2700000" algn="tl">
                    <a:srgbClr val="000000">
                      <a:alpha val="43137"/>
                    </a:srgbClr>
                  </a:outerShdw>
                </a:effectLst>
              </a:rPr>
              <a:t> utiliza luz natural y artificial para crear un espectáculo dinámico de coreografía colorida. Grandes burbujas cubiertas con una película diacrónica, funcionan como un lienzo, capturando los rayos de luz desde todos los ángulos y descomponiéndolos en diferentes colores.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Content="1"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jpg"/>
          <p:cNvPicPr>
            <a:picLocks noChangeAspect="1"/>
          </p:cNvPicPr>
          <p:nvPr/>
        </p:nvPicPr>
        <p:blipFill>
          <a:blip r:embed="rId2" cstate="print"/>
          <a:stretch>
            <a:fillRect/>
          </a:stretch>
        </p:blipFill>
        <p:spPr bwMode="auto">
          <a:xfrm>
            <a:off x="-252536" y="0"/>
            <a:ext cx="957706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 name="34 Imagen" descr="0.jpg"/>
          <p:cNvPicPr>
            <a:picLocks noChangeAspect="1"/>
          </p:cNvPicPr>
          <p:nvPr/>
        </p:nvPicPr>
        <p:blipFill>
          <a:blip r:embed="rId2" cstate="print"/>
          <a:stretch>
            <a:fillRect/>
          </a:stretch>
        </p:blipFill>
        <p:spPr bwMode="auto">
          <a:xfrm>
            <a:off x="-252536" y="0"/>
            <a:ext cx="957706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6" name="35 Imagen" descr="0.jpg"/>
          <p:cNvPicPr>
            <a:picLocks noChangeAspect="1"/>
          </p:cNvPicPr>
          <p:nvPr/>
        </p:nvPicPr>
        <p:blipFill>
          <a:blip r:embed="rId2" cstate="print"/>
          <a:stretch>
            <a:fillRect/>
          </a:stretch>
        </p:blipFill>
        <p:spPr bwMode="auto">
          <a:xfrm>
            <a:off x="-252536" y="0"/>
            <a:ext cx="957706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3793604"/>
            <a:ext cx="8640960"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Grandes burbujas cubiertas con una película diacrónica, funcionan como un lienzo, capturando los rayos de luz desde todos los ángulos y descomponiéndolos en diferentes colores. A medida que el sol brilla, la película se refracta, creando orgánicamente un jardín de esferas iridiscentes. Por la noche, la instalación cambia y las proyecciones de luz rebotan dentro de la capa reflectante de las esferas creando una experiencia completamente nueva.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50000">
        <p15:prstTrans prst="wind"/>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6"/>
                                        </p:tgtEl>
                                        <p:attrNameLst>
                                          <p:attrName>ppt_w</p:attrName>
                                        </p:attrNameLst>
                                      </p:cBhvr>
                                      <p:tavLst>
                                        <p:tav tm="0">
                                          <p:val>
                                            <p:strVal val="ppt_w"/>
                                          </p:val>
                                        </p:tav>
                                        <p:tav tm="100000">
                                          <p:val>
                                            <p:strVal val="4/3*ppt_w"/>
                                          </p:val>
                                        </p:tav>
                                      </p:tavLst>
                                    </p:anim>
                                    <p:anim calcmode="lin" valueType="num">
                                      <p:cBhvr>
                                        <p:cTn id="7" dur="4000"/>
                                        <p:tgtEl>
                                          <p:spTgt spid="36"/>
                                        </p:tgtEl>
                                        <p:attrNameLst>
                                          <p:attrName>ppt_h</p:attrName>
                                        </p:attrNameLst>
                                      </p:cBhvr>
                                      <p:tavLst>
                                        <p:tav tm="0">
                                          <p:val>
                                            <p:strVal val="ppt_h"/>
                                          </p:val>
                                        </p:tav>
                                        <p:tav tm="100000">
                                          <p:val>
                                            <p:strVal val="4/3*ppt_h"/>
                                          </p:val>
                                        </p:tav>
                                      </p:tavLst>
                                    </p:anim>
                                    <p:set>
                                      <p:cBhvr>
                                        <p:cTn id="8" dur="1" fill="hold">
                                          <p:stCondLst>
                                            <p:cond delay="3999"/>
                                          </p:stCondLst>
                                        </p:cTn>
                                        <p:tgtEl>
                                          <p:spTgt spid="3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36"/>
                                        </p:tgtEl>
                                      </p:cBhvr>
                                    </p:animEffect>
                                    <p:set>
                                      <p:cBhvr>
                                        <p:cTn id="11" dur="1" fill="hold">
                                          <p:stCondLst>
                                            <p:cond delay="3999"/>
                                          </p:stCondLst>
                                        </p:cTn>
                                        <p:tgtEl>
                                          <p:spTgt spid="3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35"/>
                                        </p:tgtEl>
                                        <p:attrNameLst>
                                          <p:attrName>ppt_w</p:attrName>
                                        </p:attrNameLst>
                                      </p:cBhvr>
                                      <p:tavLst>
                                        <p:tav tm="0">
                                          <p:val>
                                            <p:strVal val="ppt_w"/>
                                          </p:val>
                                        </p:tav>
                                        <p:tav tm="100000">
                                          <p:val>
                                            <p:strVal val="4/3*ppt_w"/>
                                          </p:val>
                                        </p:tav>
                                      </p:tavLst>
                                    </p:anim>
                                    <p:anim calcmode="lin" valueType="num">
                                      <p:cBhvr>
                                        <p:cTn id="14" dur="4000"/>
                                        <p:tgtEl>
                                          <p:spTgt spid="35"/>
                                        </p:tgtEl>
                                        <p:attrNameLst>
                                          <p:attrName>ppt_h</p:attrName>
                                        </p:attrNameLst>
                                      </p:cBhvr>
                                      <p:tavLst>
                                        <p:tav tm="0">
                                          <p:val>
                                            <p:strVal val="ppt_h"/>
                                          </p:val>
                                        </p:tav>
                                        <p:tav tm="100000">
                                          <p:val>
                                            <p:strVal val="4/3*ppt_h"/>
                                          </p:val>
                                        </p:tav>
                                      </p:tavLst>
                                    </p:anim>
                                    <p:set>
                                      <p:cBhvr>
                                        <p:cTn id="15" dur="1" fill="hold">
                                          <p:stCondLst>
                                            <p:cond delay="3999"/>
                                          </p:stCondLst>
                                        </p:cTn>
                                        <p:tgtEl>
                                          <p:spTgt spid="3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35"/>
                                        </p:tgtEl>
                                      </p:cBhvr>
                                    </p:animEffect>
                                    <p:set>
                                      <p:cBhvr>
                                        <p:cTn id="18" dur="1" fill="hold">
                                          <p:stCondLst>
                                            <p:cond delay="3999"/>
                                          </p:stCondLst>
                                        </p:cTn>
                                        <p:tgtEl>
                                          <p:spTgt spid="3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2124075" y="0"/>
            <a:ext cx="5256213" cy="688975"/>
          </a:xfrm>
          <a:prstGeom prst="rect">
            <a:avLst/>
          </a:prstGeom>
        </p:spPr>
        <p:txBody>
          <a:bodyPr wrap="none" fromWordArt="1">
            <a:prstTxWarp prst="textCanUp">
              <a:avLst>
                <a:gd name="adj" fmla="val 9247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89091" name="WordArt 3"/>
          <p:cNvSpPr>
            <a:spLocks noChangeArrowheads="1" noChangeShapeType="1" noTextEdit="1"/>
          </p:cNvSpPr>
          <p:nvPr/>
        </p:nvSpPr>
        <p:spPr bwMode="auto">
          <a:xfrm>
            <a:off x="2555776" y="985292"/>
            <a:ext cx="4105275" cy="56038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89092" name="WordArt 4"/>
          <p:cNvSpPr>
            <a:spLocks noChangeArrowheads="1" noChangeShapeType="1" noTextEdit="1"/>
          </p:cNvSpPr>
          <p:nvPr/>
        </p:nvSpPr>
        <p:spPr bwMode="auto">
          <a:xfrm>
            <a:off x="1979712" y="1633364"/>
            <a:ext cx="5400600" cy="641350"/>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Merry</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Chrismas</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763688" y="2425452"/>
            <a:ext cx="5833194" cy="72008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Jingle </a:t>
            </a:r>
            <a:r>
              <a:rPr lang="es-ES" sz="3600" kern="10" spc="-360" dirty="0" err="1"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Bells</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 Tom </a:t>
            </a:r>
            <a:r>
              <a:rPr lang="es-ES" sz="3600" kern="10" spc="-360" dirty="0" err="1"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Roush</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endParaRPr lang="es-ES" sz="3600" kern="10" spc="-360" dirty="0">
              <a:ln w="12700">
                <a:noFill/>
                <a:round/>
                <a:headEnd/>
                <a:tailEnd/>
              </a:ln>
              <a:solidFill>
                <a:srgbClr val="33CCFF"/>
              </a:solidFill>
              <a:effectLst>
                <a:prstShdw prst="shdw17" dist="17961" dir="13500000">
                  <a:srgbClr val="1F7A99"/>
                </a:prstShdw>
              </a:effectLst>
              <a:latin typeface="High Tower Text"/>
            </a:endParaRPr>
          </a:p>
        </p:txBody>
      </p:sp>
      <p:sp>
        <p:nvSpPr>
          <p:cNvPr id="89095" name="WordArt 7"/>
          <p:cNvSpPr>
            <a:spLocks noChangeArrowheads="1" noChangeShapeType="1" noTextEdit="1"/>
          </p:cNvSpPr>
          <p:nvPr/>
        </p:nvSpPr>
        <p:spPr bwMode="auto">
          <a:xfrm>
            <a:off x="1763688" y="3217540"/>
            <a:ext cx="6264696" cy="63080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a:t>
            </a: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rPr>
              <a:t>- El Burrito sabanero ( Coro Luz de las Naciones )  </a:t>
            </a:r>
            <a:endPar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691680" y="3937620"/>
            <a:ext cx="5832647" cy="71206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Pequeño Tamborilero ( André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Rieu</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5785" name="Text Box 9"/>
          <p:cNvSpPr txBox="1">
            <a:spLocks noChangeArrowheads="1"/>
          </p:cNvSpPr>
          <p:nvPr/>
        </p:nvSpPr>
        <p:spPr bwMode="auto">
          <a:xfrm>
            <a:off x="1671638" y="4638675"/>
            <a:ext cx="184150" cy="369888"/>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endParaRPr lang="es-ES"/>
          </a:p>
        </p:txBody>
      </p:sp>
      <p:sp>
        <p:nvSpPr>
          <p:cNvPr id="2" name="WordArt 11"/>
          <p:cNvSpPr>
            <a:spLocks noChangeArrowheads="1" noChangeShapeType="1" noTextEdit="1"/>
          </p:cNvSpPr>
          <p:nvPr/>
        </p:nvSpPr>
        <p:spPr bwMode="auto">
          <a:xfrm>
            <a:off x="683568" y="4738960"/>
            <a:ext cx="7920880" cy="72747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2700000">
                    <a:srgbClr val="999999"/>
                  </a:prstShdw>
                </a:effectLst>
                <a:latin typeface="High Tower Text"/>
              </a:rPr>
              <a:t>   Vicente García les desea una  ¡</a:t>
            </a:r>
            <a:r>
              <a:rPr lang="es-ES" sz="3600" i="1" kern="10" dirty="0" smtClean="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High Tower Text"/>
              </a:rPr>
              <a:t>¡ Feliz Navidad !!  </a:t>
            </a:r>
            <a:endParaRPr lang="es-ES" sz="3600" i="1" kern="10" dirty="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10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35" presetClass="entr" presetSubtype="0" fill="hold" grpId="0" nodeType="afterEffect">
                                  <p:stCondLst>
                                    <p:cond delay="10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10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3000" fill="hold"/>
                                        <p:tgtEl>
                                          <p:spTgt spid="89094"/>
                                        </p:tgtEl>
                                        <p:attrNameLst>
                                          <p:attrName>ppt_w</p:attrName>
                                        </p:attrNameLst>
                                      </p:cBhvr>
                                      <p:tavLst>
                                        <p:tav tm="0">
                                          <p:val>
                                            <p:fltVal val="0"/>
                                          </p:val>
                                        </p:tav>
                                        <p:tav tm="100000">
                                          <p:val>
                                            <p:strVal val="#ppt_w"/>
                                          </p:val>
                                        </p:tav>
                                      </p:tavLst>
                                    </p:anim>
                                    <p:anim calcmode="lin" valueType="num">
                                      <p:cBhvr>
                                        <p:cTn id="35" dur="3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11500"/>
                            </p:stCondLst>
                            <p:childTnLst>
                              <p:par>
                                <p:cTn id="37" presetID="23" presetClass="entr" presetSubtype="16" fill="hold" grpId="0" nodeType="afterEffect">
                                  <p:stCondLst>
                                    <p:cond delay="10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4500"/>
                            </p:stCondLst>
                            <p:childTnLst>
                              <p:par>
                                <p:cTn id="42" presetID="17" presetClass="entr" presetSubtype="10" fill="hold" grpId="0" nodeType="afterEffect">
                                  <p:stCondLst>
                                    <p:cond delay="10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par>
                          <p:cTn id="46" fill="hold">
                            <p:stCondLst>
                              <p:cond delay="17500"/>
                            </p:stCondLst>
                            <p:childTnLst>
                              <p:par>
                                <p:cTn id="47" presetID="39" presetClass="entr" presetSubtype="0" accel="100000" fill="hold" grpId="0" nodeType="afterEffect">
                                  <p:stCondLst>
                                    <p:cond delay="100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50"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51"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52"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P spid="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0753512"/>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3578</TotalTime>
  <Words>2097</Words>
  <Application>Microsoft Office PowerPoint</Application>
  <PresentationFormat>Presentación en pantalla (16:10)</PresentationFormat>
  <Paragraphs>83</Paragraphs>
  <Slides>51</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51</vt:i4>
      </vt:variant>
    </vt:vector>
  </HeadingPairs>
  <TitlesOfParts>
    <vt:vector size="60"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298</cp:revision>
  <dcterms:created xsi:type="dcterms:W3CDTF">2014-12-19T22:45:15Z</dcterms:created>
  <dcterms:modified xsi:type="dcterms:W3CDTF">2023-11-23T15:00:34Z</dcterms:modified>
</cp:coreProperties>
</file>