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6" r:id="rId3"/>
    <p:sldId id="298" r:id="rId4"/>
    <p:sldId id="291" r:id="rId5"/>
    <p:sldId id="299" r:id="rId6"/>
    <p:sldId id="258" r:id="rId7"/>
    <p:sldId id="300" r:id="rId8"/>
    <p:sldId id="257" r:id="rId9"/>
    <p:sldId id="301" r:id="rId10"/>
    <p:sldId id="286" r:id="rId11"/>
    <p:sldId id="302" r:id="rId12"/>
    <p:sldId id="259" r:id="rId13"/>
    <p:sldId id="303" r:id="rId14"/>
    <p:sldId id="289" r:id="rId15"/>
    <p:sldId id="304" r:id="rId16"/>
    <p:sldId id="260" r:id="rId17"/>
    <p:sldId id="305" r:id="rId18"/>
    <p:sldId id="263" r:id="rId19"/>
    <p:sldId id="306" r:id="rId20"/>
    <p:sldId id="264" r:id="rId21"/>
    <p:sldId id="307" r:id="rId22"/>
    <p:sldId id="290" r:id="rId23"/>
    <p:sldId id="308" r:id="rId24"/>
    <p:sldId id="285" r:id="rId25"/>
    <p:sldId id="261" r:id="rId26"/>
    <p:sldId id="309" r:id="rId27"/>
    <p:sldId id="281" r:id="rId28"/>
    <p:sldId id="266" r:id="rId29"/>
    <p:sldId id="310" r:id="rId30"/>
    <p:sldId id="294" r:id="rId31"/>
    <p:sldId id="288" r:id="rId32"/>
    <p:sldId id="311" r:id="rId33"/>
    <p:sldId id="284" r:id="rId34"/>
    <p:sldId id="295" r:id="rId35"/>
    <p:sldId id="312" r:id="rId36"/>
    <p:sldId id="283" r:id="rId37"/>
    <p:sldId id="268" r:id="rId38"/>
    <p:sldId id="313" r:id="rId39"/>
    <p:sldId id="272" r:id="rId40"/>
    <p:sldId id="271" r:id="rId41"/>
    <p:sldId id="314" r:id="rId42"/>
    <p:sldId id="277" r:id="rId43"/>
    <p:sldId id="274" r:id="rId44"/>
    <p:sldId id="315" r:id="rId45"/>
    <p:sldId id="275" r:id="rId46"/>
    <p:sldId id="297" r:id="rId47"/>
    <p:sldId id="316" r:id="rId48"/>
    <p:sldId id="293" r:id="rId49"/>
    <p:sldId id="317"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XU5elqkPTtggQGP9GbhSA" hashData="BOneWF/JZWOYWsDUgktF8kISiV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FFCCFF"/>
    <a:srgbClr val="644000"/>
    <a:srgbClr val="181830"/>
    <a:srgbClr val="323264"/>
    <a:srgbClr val="8F8FFF"/>
    <a:srgbClr val="A86ED4"/>
    <a:srgbClr val="00C045"/>
    <a:srgbClr val="7130A2"/>
    <a:srgbClr val="111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706" autoAdjust="0"/>
    <p:restoredTop sz="94660" autoAdjust="0"/>
  </p:normalViewPr>
  <p:slideViewPr>
    <p:cSldViewPr>
      <p:cViewPr>
        <p:scale>
          <a:sx n="400" d="100"/>
          <a:sy n="400" d="100"/>
        </p:scale>
        <p:origin x="5826" y="394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8675BCF-9EB9-4B7A-A093-1DDEABB2BE91}"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002FC84-4E6B-4D18-9CF7-71302221FB6C}" type="datetimeFigureOut">
              <a:rPr lang="es-PE" smtClean="0"/>
              <a:pPr/>
              <a:t>23/09/2022</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8675BCF-9EB9-4B7A-A093-1DDEABB2BE9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4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12.gif"/></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48.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39999">
              <a:srgbClr val="0A128C"/>
            </a:gs>
            <a:gs pos="70000">
              <a:srgbClr val="181CC7"/>
            </a:gs>
            <a:gs pos="88000">
              <a:srgbClr val="7005D4"/>
            </a:gs>
            <a:gs pos="100000">
              <a:srgbClr val="8C3D91"/>
            </a:gs>
          </a:gsLst>
          <a:lin ang="0" scaled="1"/>
          <a:tileRect/>
        </a:gradFill>
        <a:effectLst/>
      </p:bgPr>
    </p:bg>
    <p:spTree>
      <p:nvGrpSpPr>
        <p:cNvPr id="1" name=""/>
        <p:cNvGrpSpPr/>
        <p:nvPr/>
      </p:nvGrpSpPr>
      <p:grpSpPr>
        <a:xfrm>
          <a:off x="0" y="0"/>
          <a:ext cx="0" cy="0"/>
          <a:chOff x="0" y="0"/>
          <a:chExt cx="0" cy="0"/>
        </a:xfrm>
      </p:grpSpPr>
      <p:pic>
        <p:nvPicPr>
          <p:cNvPr id="2" name="1 Imagen" descr="1512997754-devushka-na-beregu-morya-0yy7-1366x768-MM-1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9FFAD"/>
              </a:gs>
              <a:gs pos="50000">
                <a:srgbClr val="007033">
                  <a:shade val="67500"/>
                  <a:satMod val="115000"/>
                </a:srgbClr>
              </a:gs>
              <a:gs pos="100000">
                <a:srgbClr val="0070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512997754-devushka-na-beregu-morya-0yy7-1366x768-MM-1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6" name="5 Imagen" descr="2032150_861c6.gif"/>
          <p:cNvPicPr>
            <a:picLocks noChangeAspect="1"/>
          </p:cNvPicPr>
          <p:nvPr/>
        </p:nvPicPr>
        <p:blipFill>
          <a:blip r:embed="rId4"/>
          <a:stretch>
            <a:fillRect/>
          </a:stretch>
        </p:blipFill>
        <p:spPr>
          <a:xfrm>
            <a:off x="7453314" y="214296"/>
            <a:ext cx="1690686" cy="1496257"/>
          </a:xfrm>
          <a:prstGeom prst="rect">
            <a:avLst/>
          </a:prstGeom>
        </p:spPr>
      </p:pic>
      <p:pic>
        <p:nvPicPr>
          <p:cNvPr id="11" name="10 Imagen" descr="cooltext419964049118735.png"/>
          <p:cNvPicPr>
            <a:picLocks noChangeAspect="1"/>
          </p:cNvPicPr>
          <p:nvPr/>
        </p:nvPicPr>
        <p:blipFill>
          <a:blip r:embed="rId5"/>
          <a:stretch>
            <a:fillRect/>
          </a:stretch>
        </p:blipFill>
        <p:spPr>
          <a:xfrm>
            <a:off x="857224" y="428610"/>
            <a:ext cx="1658038" cy="785800"/>
          </a:xfrm>
          <a:prstGeom prst="rect">
            <a:avLst/>
          </a:prstGeom>
        </p:spPr>
      </p:pic>
      <p:pic>
        <p:nvPicPr>
          <p:cNvPr id="12" name="11 Imagen" descr="cooltext419964059403942.png"/>
          <p:cNvPicPr>
            <a:picLocks noChangeAspect="1"/>
          </p:cNvPicPr>
          <p:nvPr/>
        </p:nvPicPr>
        <p:blipFill>
          <a:blip r:embed="rId6"/>
          <a:stretch>
            <a:fillRect/>
          </a:stretch>
        </p:blipFill>
        <p:spPr>
          <a:xfrm>
            <a:off x="2500298" y="428610"/>
            <a:ext cx="1071570" cy="805633"/>
          </a:xfrm>
          <a:prstGeom prst="rect">
            <a:avLst/>
          </a:prstGeom>
        </p:spPr>
      </p:pic>
      <p:pic>
        <p:nvPicPr>
          <p:cNvPr id="13" name="12 Imagen" descr="cooltext419964073221637.png"/>
          <p:cNvPicPr>
            <a:picLocks noChangeAspect="1"/>
          </p:cNvPicPr>
          <p:nvPr/>
        </p:nvPicPr>
        <p:blipFill>
          <a:blip r:embed="rId7"/>
          <a:stretch>
            <a:fillRect/>
          </a:stretch>
        </p:blipFill>
        <p:spPr>
          <a:xfrm>
            <a:off x="3571868" y="428610"/>
            <a:ext cx="2755505" cy="857256"/>
          </a:xfrm>
          <a:prstGeom prst="rect">
            <a:avLst/>
          </a:prstGeom>
        </p:spPr>
      </p:pic>
      <p:pic>
        <p:nvPicPr>
          <p:cNvPr id="14" name="13 Imagen" descr="cooltext419964082408093.png"/>
          <p:cNvPicPr>
            <a:picLocks noChangeAspect="1"/>
          </p:cNvPicPr>
          <p:nvPr/>
        </p:nvPicPr>
        <p:blipFill>
          <a:blip r:embed="rId8"/>
          <a:stretch>
            <a:fillRect/>
          </a:stretch>
        </p:blipFill>
        <p:spPr>
          <a:xfrm>
            <a:off x="2357422" y="1285866"/>
            <a:ext cx="1306913" cy="760520"/>
          </a:xfrm>
          <a:prstGeom prst="rect">
            <a:avLst/>
          </a:prstGeom>
        </p:spPr>
      </p:pic>
      <p:pic>
        <p:nvPicPr>
          <p:cNvPr id="15" name="14 Imagen" descr="cooltext419964089842431.png"/>
          <p:cNvPicPr>
            <a:picLocks noChangeAspect="1"/>
          </p:cNvPicPr>
          <p:nvPr/>
        </p:nvPicPr>
        <p:blipFill>
          <a:blip r:embed="rId9"/>
          <a:stretch>
            <a:fillRect/>
          </a:stretch>
        </p:blipFill>
        <p:spPr>
          <a:xfrm>
            <a:off x="3714744" y="1285866"/>
            <a:ext cx="1000132" cy="756005"/>
          </a:xfrm>
          <a:prstGeom prst="rect">
            <a:avLst/>
          </a:prstGeom>
        </p:spPr>
      </p:pic>
      <p:pic>
        <p:nvPicPr>
          <p:cNvPr id="16" name="15 Imagen" descr="cooltext419964101608764.png"/>
          <p:cNvPicPr>
            <a:picLocks noChangeAspect="1"/>
          </p:cNvPicPr>
          <p:nvPr/>
        </p:nvPicPr>
        <p:blipFill>
          <a:blip r:embed="rId10"/>
          <a:stretch>
            <a:fillRect/>
          </a:stretch>
        </p:blipFill>
        <p:spPr>
          <a:xfrm>
            <a:off x="1785918" y="2000246"/>
            <a:ext cx="3204306" cy="785818"/>
          </a:xfrm>
          <a:prstGeom prst="rect">
            <a:avLst/>
          </a:prstGeom>
        </p:spPr>
      </p:pic>
      <p:pic>
        <p:nvPicPr>
          <p:cNvPr id="18" name="17 Imagen" descr="cooltext419964879875531.png"/>
          <p:cNvPicPr>
            <a:picLocks noChangeAspect="1"/>
          </p:cNvPicPr>
          <p:nvPr/>
        </p:nvPicPr>
        <p:blipFill>
          <a:blip r:embed="rId11">
            <a:lum bright="20000" contrast="40000"/>
          </a:blip>
          <a:stretch>
            <a:fillRect/>
          </a:stretch>
        </p:blipFill>
        <p:spPr>
          <a:xfrm>
            <a:off x="6357950" y="4286262"/>
            <a:ext cx="2500298" cy="432578"/>
          </a:xfrm>
          <a:prstGeom prst="rect">
            <a:avLst/>
          </a:prstGeom>
        </p:spPr>
      </p:pic>
      <p:pic>
        <p:nvPicPr>
          <p:cNvPr id="19" name="18 Imagen" descr="1512997754-devushka-na-beregu-morya-0yy7-1366x768-MM-1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Flauta de P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par>
                          <p:cTn id="35" fill="hold">
                            <p:stCondLst>
                              <p:cond delay="5000"/>
                            </p:stCondLst>
                            <p:childTnLst>
                              <p:par>
                                <p:cTn id="36" presetID="1" presetClass="entr" presetSubtype="0" fill="hold" nodeType="afterEffect">
                                  <p:stCondLst>
                                    <p:cond delay="1000"/>
                                  </p:stCondLst>
                                  <p:childTnLst>
                                    <p:set>
                                      <p:cBhvr>
                                        <p:cTn id="37" dur="1" fill="hold">
                                          <p:stCondLst>
                                            <p:cond delay="0"/>
                                          </p:stCondLst>
                                        </p:cTn>
                                        <p:tgtEl>
                                          <p:spTgt spid="6"/>
                                        </p:tgtEl>
                                        <p:attrNameLst>
                                          <p:attrName>style.visibility</p:attrName>
                                        </p:attrNameLst>
                                      </p:cBhvr>
                                      <p:to>
                                        <p:strVal val="visible"/>
                                      </p:to>
                                    </p:set>
                                  </p:childTnLst>
                                </p:cTn>
                              </p:par>
                            </p:childTnLst>
                          </p:cTn>
                        </p:par>
                        <p:par>
                          <p:cTn id="38" fill="hold">
                            <p:stCondLst>
                              <p:cond delay="6000"/>
                            </p:stCondLst>
                            <p:childTnLst>
                              <p:par>
                                <p:cTn id="39" presetID="7" presetClass="entr" presetSubtype="1"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childTnLst>
                          </p:cTn>
                        </p:par>
                        <p:par>
                          <p:cTn id="43" fill="hold">
                            <p:stCondLst>
                              <p:cond delay="8000"/>
                            </p:stCondLst>
                            <p:childTnLst>
                              <p:par>
                                <p:cTn id="44" presetID="7" presetClass="entr" presetSubtype="1"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childTnLst>
                          </p:cTn>
                        </p:par>
                        <p:par>
                          <p:cTn id="48" fill="hold">
                            <p:stCondLst>
                              <p:cond delay="10000"/>
                            </p:stCondLst>
                            <p:childTnLst>
                              <p:par>
                                <p:cTn id="49" presetID="7"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2000" fill="hold"/>
                                        <p:tgtEl>
                                          <p:spTgt spid="13"/>
                                        </p:tgtEl>
                                        <p:attrNameLst>
                                          <p:attrName>ppt_x</p:attrName>
                                        </p:attrNameLst>
                                      </p:cBhvr>
                                      <p:tavLst>
                                        <p:tav tm="0">
                                          <p:val>
                                            <p:strVal val="#ppt_x"/>
                                          </p:val>
                                        </p:tav>
                                        <p:tav tm="100000">
                                          <p:val>
                                            <p:strVal val="#ppt_x"/>
                                          </p:val>
                                        </p:tav>
                                      </p:tavLst>
                                    </p:anim>
                                    <p:anim calcmode="lin" valueType="num">
                                      <p:cBhvr additive="base">
                                        <p:cTn id="52" dur="2000" fill="hold"/>
                                        <p:tgtEl>
                                          <p:spTgt spid="13"/>
                                        </p:tgtEl>
                                        <p:attrNameLst>
                                          <p:attrName>ppt_y</p:attrName>
                                        </p:attrNameLst>
                                      </p:cBhvr>
                                      <p:tavLst>
                                        <p:tav tm="0">
                                          <p:val>
                                            <p:strVal val="0-#ppt_h/2"/>
                                          </p:val>
                                        </p:tav>
                                        <p:tav tm="100000">
                                          <p:val>
                                            <p:strVal val="#ppt_y"/>
                                          </p:val>
                                        </p:tav>
                                      </p:tavLst>
                                    </p:anim>
                                  </p:childTnLst>
                                </p:cTn>
                              </p:par>
                            </p:childTnLst>
                          </p:cTn>
                        </p:par>
                        <p:par>
                          <p:cTn id="53" fill="hold">
                            <p:stCondLst>
                              <p:cond delay="12000"/>
                            </p:stCondLst>
                            <p:childTnLst>
                              <p:par>
                                <p:cTn id="54" presetID="7" presetClass="entr" presetSubtype="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2000" fill="hold"/>
                                        <p:tgtEl>
                                          <p:spTgt spid="14"/>
                                        </p:tgtEl>
                                        <p:attrNameLst>
                                          <p:attrName>ppt_x</p:attrName>
                                        </p:attrNameLst>
                                      </p:cBhvr>
                                      <p:tavLst>
                                        <p:tav tm="0">
                                          <p:val>
                                            <p:strVal val="0-#ppt_w/2"/>
                                          </p:val>
                                        </p:tav>
                                        <p:tav tm="100000">
                                          <p:val>
                                            <p:strVal val="#ppt_x"/>
                                          </p:val>
                                        </p:tav>
                                      </p:tavLst>
                                    </p:anim>
                                    <p:anim calcmode="lin" valueType="num">
                                      <p:cBhvr additive="base">
                                        <p:cTn id="57" dur="2000" fill="hold"/>
                                        <p:tgtEl>
                                          <p:spTgt spid="14"/>
                                        </p:tgtEl>
                                        <p:attrNameLst>
                                          <p:attrName>ppt_y</p:attrName>
                                        </p:attrNameLst>
                                      </p:cBhvr>
                                      <p:tavLst>
                                        <p:tav tm="0">
                                          <p:val>
                                            <p:strVal val="#ppt_y"/>
                                          </p:val>
                                        </p:tav>
                                        <p:tav tm="100000">
                                          <p:val>
                                            <p:strVal val="#ppt_y"/>
                                          </p:val>
                                        </p:tav>
                                      </p:tavLst>
                                    </p:anim>
                                  </p:childTnLst>
                                </p:cTn>
                              </p:par>
                              <p:par>
                                <p:cTn id="58" presetID="7" presetClass="entr" presetSubtype="8"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2000" fill="hold"/>
                                        <p:tgtEl>
                                          <p:spTgt spid="15"/>
                                        </p:tgtEl>
                                        <p:attrNameLst>
                                          <p:attrName>ppt_x</p:attrName>
                                        </p:attrNameLst>
                                      </p:cBhvr>
                                      <p:tavLst>
                                        <p:tav tm="0">
                                          <p:val>
                                            <p:strVal val="0-#ppt_w/2"/>
                                          </p:val>
                                        </p:tav>
                                        <p:tav tm="100000">
                                          <p:val>
                                            <p:strVal val="#ppt_x"/>
                                          </p:val>
                                        </p:tav>
                                      </p:tavLst>
                                    </p:anim>
                                    <p:anim calcmode="lin" valueType="num">
                                      <p:cBhvr additive="base">
                                        <p:cTn id="61" dur="2000" fill="hold"/>
                                        <p:tgtEl>
                                          <p:spTgt spid="15"/>
                                        </p:tgtEl>
                                        <p:attrNameLst>
                                          <p:attrName>ppt_y</p:attrName>
                                        </p:attrNameLst>
                                      </p:cBhvr>
                                      <p:tavLst>
                                        <p:tav tm="0">
                                          <p:val>
                                            <p:strVal val="#ppt_y"/>
                                          </p:val>
                                        </p:tav>
                                        <p:tav tm="100000">
                                          <p:val>
                                            <p:strVal val="#ppt_y"/>
                                          </p:val>
                                        </p:tav>
                                      </p:tavLst>
                                    </p:anim>
                                  </p:childTnLst>
                                </p:cTn>
                              </p:par>
                            </p:childTnLst>
                          </p:cTn>
                        </p:par>
                        <p:par>
                          <p:cTn id="62" fill="hold">
                            <p:stCondLst>
                              <p:cond delay="14000"/>
                            </p:stCondLst>
                            <p:childTnLst>
                              <p:par>
                                <p:cTn id="63" presetID="7" presetClass="entr" presetSubtype="4"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ppt_x"/>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childTnLst>
                          </p:cTn>
                        </p:par>
                        <p:par>
                          <p:cTn id="67" fill="hold">
                            <p:stCondLst>
                              <p:cond delay="16000"/>
                            </p:stCondLst>
                            <p:childTnLst>
                              <p:par>
                                <p:cTn id="68" presetID="29" presetClass="entr" presetSubtype="0"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2000" fill="hold"/>
                                        <p:tgtEl>
                                          <p:spTgt spid="18"/>
                                        </p:tgtEl>
                                        <p:attrNameLst>
                                          <p:attrName>ppt_x</p:attrName>
                                        </p:attrNameLst>
                                      </p:cBhvr>
                                      <p:tavLst>
                                        <p:tav tm="0">
                                          <p:val>
                                            <p:strVal val="#ppt_x-.2"/>
                                          </p:val>
                                        </p:tav>
                                        <p:tav tm="100000">
                                          <p:val>
                                            <p:strVal val="#ppt_x"/>
                                          </p:val>
                                        </p:tav>
                                      </p:tavLst>
                                    </p:anim>
                                    <p:anim calcmode="lin" valueType="num">
                                      <p:cBhvr>
                                        <p:cTn id="71"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7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428860" y="1643056"/>
            <a:ext cx="4643470" cy="2031325"/>
          </a:xfrm>
          <a:prstGeom prst="rect">
            <a:avLst/>
          </a:prstGeom>
          <a:noFill/>
        </p:spPr>
        <p:txBody>
          <a:bodyPr wrap="square" rtlCol="0">
            <a:spAutoFit/>
          </a:bodyPr>
          <a:lstStyle/>
          <a:p>
            <a:pPr algn="ctr" fontAlgn="base"/>
            <a:r>
              <a:rPr lang="es-PE" b="1" dirty="0" smtClean="0">
                <a:solidFill>
                  <a:srgbClr val="007033"/>
                </a:solidFill>
              </a:rPr>
              <a:t>Mantenerse en contacto con la naturaleza hace que las personas se sientan más vivas y felices.  </a:t>
            </a:r>
          </a:p>
          <a:p>
            <a:pPr algn="ctr" fontAlgn="base"/>
            <a:r>
              <a:rPr lang="es-PE" b="1" dirty="0" smtClean="0">
                <a:solidFill>
                  <a:srgbClr val="007033"/>
                </a:solidFill>
              </a:rPr>
              <a:t>Esa sensación de vitalidad y bienestar es necesaria para la vida de todos los seres humanos, así como para la salud de los mismos</a:t>
            </a:r>
          </a:p>
          <a:p>
            <a:pPr algn="ctr" fontAlgn="base"/>
            <a:r>
              <a:rPr lang="es-PE" b="1" dirty="0" smtClean="0">
                <a:solidFill>
                  <a:srgbClr val="007033"/>
                </a:solidFill>
              </a:rPr>
              <a:t> </a:t>
            </a:r>
          </a:p>
          <a:p>
            <a:endParaRPr lang="es-PE" dirty="0"/>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pic>
        <p:nvPicPr>
          <p:cNvPr id="9" name="8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60000"/>
                <a:lumOff val="40000"/>
              </a:schemeClr>
            </a:gs>
            <a:gs pos="50000">
              <a:srgbClr val="7030A0">
                <a:shade val="67500"/>
                <a:satMod val="115000"/>
              </a:srgbClr>
            </a:gs>
            <a:gs pos="100000">
              <a:srgbClr val="7030A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022-09-18-forest-flowers-1-536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92D050"/>
              </a:gs>
              <a:gs pos="50000">
                <a:srgbClr val="007033">
                  <a:shade val="67500"/>
                  <a:satMod val="115000"/>
                </a:srgbClr>
              </a:gs>
              <a:gs pos="100000">
                <a:srgbClr val="0070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6DAC"/>
              </a:gs>
              <a:gs pos="50000">
                <a:srgbClr val="9A004D">
                  <a:shade val="67500"/>
                  <a:satMod val="115000"/>
                </a:srgbClr>
              </a:gs>
              <a:gs pos="100000">
                <a:srgbClr val="9A004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9-18-forest-flowers-1-536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571736" y="2000246"/>
            <a:ext cx="4286280" cy="1200329"/>
          </a:xfrm>
          <a:prstGeom prst="rect">
            <a:avLst/>
          </a:prstGeom>
          <a:noFill/>
        </p:spPr>
        <p:txBody>
          <a:bodyPr wrap="square" rtlCol="0">
            <a:spAutoFit/>
          </a:bodyPr>
          <a:lstStyle/>
          <a:p>
            <a:pPr algn="ctr"/>
            <a:r>
              <a:rPr lang="es-PE" b="1" dirty="0" smtClean="0">
                <a:solidFill>
                  <a:srgbClr val="007033"/>
                </a:solidFill>
              </a:rPr>
              <a:t>Por lo tanto es importante que cada uno de ustedes y su familia se mantengan en armonía con la naturaleza el mayor tiempo posible</a:t>
            </a:r>
          </a:p>
          <a:p>
            <a:pPr algn="ctr"/>
            <a:endParaRPr lang="es-PE" b="1" dirty="0">
              <a:solidFill>
                <a:srgbClr val="007033"/>
              </a:solidFill>
            </a:endParaRPr>
          </a:p>
        </p:txBody>
      </p:sp>
      <p:pic>
        <p:nvPicPr>
          <p:cNvPr id="10" name="9 Imagen" descr="f7cf60685837e52454b0736104045b89.gif"/>
          <p:cNvPicPr>
            <a:picLocks noChangeAspect="1"/>
          </p:cNvPicPr>
          <p:nvPr/>
        </p:nvPicPr>
        <p:blipFill>
          <a:blip r:embed="rId5"/>
          <a:stretch>
            <a:fillRect/>
          </a:stretch>
        </p:blipFill>
        <p:spPr>
          <a:xfrm>
            <a:off x="6858016" y="3937119"/>
            <a:ext cx="1690802" cy="1206381"/>
          </a:xfrm>
          <a:prstGeom prst="rect">
            <a:avLst/>
          </a:prstGeom>
        </p:spPr>
      </p:pic>
    </p:spTree>
  </p:cSld>
  <p:clrMapOvr>
    <a:masterClrMapping/>
  </p:clrMapOvr>
  <p:transition advTm="1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2022-01-21-Carezza_Lak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7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3A1A"/>
              </a:gs>
              <a:gs pos="50000">
                <a:srgbClr val="82D559">
                  <a:shade val="67500"/>
                  <a:satMod val="115000"/>
                </a:srgbClr>
              </a:gs>
              <a:gs pos="100000">
                <a:srgbClr val="82D55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2022-01-21-Carezza_Lak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8" fill="hold" grpId="1" nodeType="withEffect">
                                  <p:stCondLst>
                                    <p:cond delay="0"/>
                                  </p:stCondLst>
                                  <p:childTnLst>
                                    <p:animEffect transition="out" filter="wheel(8)">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grpId="2"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0" fill="hold"/>
                                        <p:tgtEl>
                                          <p:spTgt spid="3"/>
                                        </p:tgtEl>
                                        <p:attrNameLst>
                                          <p:attrName>ppt_w</p:attrName>
                                        </p:attrNameLst>
                                      </p:cBhvr>
                                      <p:tavLst>
                                        <p:tav tm="0">
                                          <p:val>
                                            <p:strVal val="4/3*#ppt_w"/>
                                          </p:val>
                                        </p:tav>
                                        <p:tav tm="100000">
                                          <p:val>
                                            <p:strVal val="#ppt_w"/>
                                          </p:val>
                                        </p:tav>
                                      </p:tavLst>
                                    </p:anim>
                                    <p:anim calcmode="lin" valueType="num">
                                      <p:cBhvr>
                                        <p:cTn id="31" dur="5000" fill="hold"/>
                                        <p:tgtEl>
                                          <p:spTgt spid="3"/>
                                        </p:tgtEl>
                                        <p:attrNameLst>
                                          <p:attrName>ppt_h</p:attrName>
                                        </p:attrNameLst>
                                      </p:cBhvr>
                                      <p:tavLst>
                                        <p:tav tm="0">
                                          <p:val>
                                            <p:strVal val="4/3*#ppt_h"/>
                                          </p:val>
                                        </p:tav>
                                        <p:tav tm="100000">
                                          <p:val>
                                            <p:strVal val="#ppt_h"/>
                                          </p:val>
                                        </p:tav>
                                      </p:tavLst>
                                    </p:anim>
                                  </p:childTnLst>
                                </p:cTn>
                              </p:par>
                              <p:par>
                                <p:cTn id="32" presetID="8" presetClass="entr" presetSubtype="32" fill="hold" grpId="3"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diamond(out)">
                                      <p:cBhvr>
                                        <p:cTn id="3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928926" y="1857370"/>
            <a:ext cx="4143404" cy="1200329"/>
          </a:xfrm>
          <a:prstGeom prst="rect">
            <a:avLst/>
          </a:prstGeom>
          <a:noFill/>
        </p:spPr>
        <p:txBody>
          <a:bodyPr wrap="square" rtlCol="0">
            <a:spAutoFit/>
          </a:bodyPr>
          <a:lstStyle/>
          <a:p>
            <a:pPr algn="ctr"/>
            <a:r>
              <a:rPr lang="es-PE" b="1" dirty="0" smtClean="0">
                <a:solidFill>
                  <a:srgbClr val="007033"/>
                </a:solidFill>
              </a:rPr>
              <a:t>Estar en presencia del medio ambiente le traerá muchos beneficios a usted y a su familia en muchos aspectos, desde físicos hasta sociales</a:t>
            </a:r>
          </a:p>
          <a:p>
            <a:pPr algn="ctr"/>
            <a:endParaRPr lang="es-PE" b="1" dirty="0">
              <a:solidFill>
                <a:srgbClr val="007033"/>
              </a:solidFill>
            </a:endParaRPr>
          </a:p>
        </p:txBody>
      </p:sp>
      <p:pic>
        <p:nvPicPr>
          <p:cNvPr id="10" name="9 Imagen" descr="f7cf60685837e52454b0736104045b89.gif"/>
          <p:cNvPicPr>
            <a:picLocks noChangeAspect="1"/>
          </p:cNvPicPr>
          <p:nvPr/>
        </p:nvPicPr>
        <p:blipFill>
          <a:blip r:embed="rId5"/>
          <a:stretch>
            <a:fillRect/>
          </a:stretch>
        </p:blipFill>
        <p:spPr>
          <a:xfrm>
            <a:off x="6929454" y="3786196"/>
            <a:ext cx="1690802" cy="1206381"/>
          </a:xfrm>
          <a:prstGeom prst="rect">
            <a:avLst/>
          </a:prstGeom>
        </p:spPr>
      </p:pic>
    </p:spTree>
  </p:cSld>
  <p:clrMapOvr>
    <a:masterClrMapping/>
  </p:clrMapOvr>
  <p:transition advTm="1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229CD"/>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2022-01-01-Waterfa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B229CD">
                  <a:shade val="30000"/>
                  <a:satMod val="115000"/>
                </a:srgbClr>
              </a:gs>
              <a:gs pos="50000">
                <a:srgbClr val="B229CD">
                  <a:shade val="67500"/>
                  <a:satMod val="115000"/>
                </a:srgbClr>
              </a:gs>
              <a:gs pos="100000">
                <a:srgbClr val="B229CD">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2">
                  <a:lumMod val="75000"/>
                </a:schemeClr>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1-01-Waterfa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786050" y="1928808"/>
            <a:ext cx="4143404" cy="1477328"/>
          </a:xfrm>
          <a:prstGeom prst="rect">
            <a:avLst/>
          </a:prstGeom>
          <a:noFill/>
        </p:spPr>
        <p:txBody>
          <a:bodyPr wrap="square" rtlCol="0">
            <a:spAutoFit/>
          </a:bodyPr>
          <a:lstStyle/>
          <a:p>
            <a:pPr algn="ctr"/>
            <a:r>
              <a:rPr lang="es-PE" b="1" dirty="0" smtClean="0">
                <a:solidFill>
                  <a:srgbClr val="007033"/>
                </a:solidFill>
              </a:rPr>
              <a:t>Todos los padres quieren lo mejor para su familia, por eso queremos que usted conozca la importancia de vivir en armonía con la naturaleza y sus beneficios</a:t>
            </a:r>
          </a:p>
          <a:p>
            <a:pPr algn="ctr"/>
            <a:endParaRPr lang="es-PE" b="1" dirty="0">
              <a:solidFill>
                <a:srgbClr val="007033"/>
              </a:solidFill>
            </a:endParaRPr>
          </a:p>
        </p:txBody>
      </p:sp>
      <p:pic>
        <p:nvPicPr>
          <p:cNvPr id="10" name="9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0066FF">
                <a:shade val="67500"/>
                <a:satMod val="115000"/>
              </a:srgbClr>
            </a:gs>
            <a:gs pos="100000">
              <a:srgbClr val="0066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2022-08-19-lake-in-the-mountains-1-5284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1409"/>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022-08-19-lake-in-the-mountains-1-5284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786050" y="1928808"/>
            <a:ext cx="4143404" cy="1754326"/>
          </a:xfrm>
          <a:prstGeom prst="rect">
            <a:avLst/>
          </a:prstGeom>
          <a:noFill/>
        </p:spPr>
        <p:txBody>
          <a:bodyPr wrap="square" rtlCol="0">
            <a:spAutoFit/>
          </a:bodyPr>
          <a:lstStyle/>
          <a:p>
            <a:pPr algn="ctr"/>
            <a:r>
              <a:rPr lang="es-PE" b="1" dirty="0" smtClean="0">
                <a:solidFill>
                  <a:srgbClr val="007033"/>
                </a:solidFill>
              </a:rPr>
              <a:t>Se han realizado muchos estudios que comprueban los</a:t>
            </a:r>
            <a:br>
              <a:rPr lang="es-PE" b="1" dirty="0" smtClean="0">
                <a:solidFill>
                  <a:srgbClr val="007033"/>
                </a:solidFill>
              </a:rPr>
            </a:br>
            <a:r>
              <a:rPr lang="es-PE" b="1" dirty="0" smtClean="0">
                <a:solidFill>
                  <a:srgbClr val="007033"/>
                </a:solidFill>
              </a:rPr>
              <a:t>beneficios e importancia de estar en contacto con el ambiente. El impacto sobre la salud al estar en armonía con la misma es notable</a:t>
            </a:r>
          </a:p>
          <a:p>
            <a:pPr algn="ctr"/>
            <a:endParaRPr lang="es-PE" b="1" dirty="0">
              <a:solidFill>
                <a:srgbClr val="007033"/>
              </a:solidFill>
            </a:endParaRPr>
          </a:p>
        </p:txBody>
      </p:sp>
      <p:pic>
        <p:nvPicPr>
          <p:cNvPr id="10" name="9 Imagen" descr="f7cf60685837e52454b0736104045b89.gif"/>
          <p:cNvPicPr>
            <a:picLocks noChangeAspect="1"/>
          </p:cNvPicPr>
          <p:nvPr/>
        </p:nvPicPr>
        <p:blipFill>
          <a:blip r:embed="rId5"/>
          <a:stretch>
            <a:fillRect/>
          </a:stretch>
        </p:blipFill>
        <p:spPr>
          <a:xfrm>
            <a:off x="6786578" y="3714758"/>
            <a:ext cx="1690802" cy="1206381"/>
          </a:xfrm>
          <a:prstGeom prst="rect">
            <a:avLst/>
          </a:prstGeom>
        </p:spPr>
      </p:pic>
    </p:spTree>
  </p:cSld>
  <p:clrMapOvr>
    <a:masterClrMapping/>
  </p:clrMapOvr>
  <p:transition advTm="2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3A1A"/>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1-28-Flowers_By_The_Riv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9FFAD"/>
              </a:gs>
              <a:gs pos="50000">
                <a:srgbClr val="007033">
                  <a:shade val="67500"/>
                  <a:satMod val="115000"/>
                </a:srgbClr>
              </a:gs>
              <a:gs pos="100000">
                <a:srgbClr val="0070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9F9FE1"/>
              </a:gs>
              <a:gs pos="50000">
                <a:srgbClr val="6666FF">
                  <a:shade val="67500"/>
                  <a:satMod val="115000"/>
                </a:srgbClr>
              </a:gs>
              <a:gs pos="100000">
                <a:srgbClr val="6666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1-28-Flowers_By_The_Riv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571736" y="1285866"/>
            <a:ext cx="4357718" cy="2031325"/>
          </a:xfrm>
          <a:prstGeom prst="rect">
            <a:avLst/>
          </a:prstGeom>
          <a:noFill/>
        </p:spPr>
        <p:txBody>
          <a:bodyPr wrap="square" rtlCol="0">
            <a:spAutoFit/>
          </a:bodyPr>
          <a:lstStyle/>
          <a:p>
            <a:pPr algn="ctr"/>
            <a:r>
              <a:rPr lang="es-PE" b="1" dirty="0" smtClean="0">
                <a:solidFill>
                  <a:srgbClr val="007033"/>
                </a:solidFill>
              </a:rPr>
              <a:t> Los espacios naturales facilitan la disposición de las personas a realizar actividades físicas, mejoran el sistema inmune, ayuda a los diabéticos a mejorar los niveles saludables de glucosa en la sangre y mejoran el estado de salud de las personas .</a:t>
            </a:r>
          </a:p>
          <a:p>
            <a:pPr algn="ctr"/>
            <a:r>
              <a:rPr lang="es-PE" b="1" dirty="0" smtClean="0">
                <a:solidFill>
                  <a:srgbClr val="007033"/>
                </a:solidFill>
              </a:rPr>
              <a:t> Además que aumentan nuestro potencial y humor</a:t>
            </a:r>
          </a:p>
          <a:p>
            <a:pPr algn="ctr"/>
            <a:endParaRPr lang="es-PE" b="1" dirty="0">
              <a:solidFill>
                <a:srgbClr val="007033"/>
              </a:solidFill>
            </a:endParaRPr>
          </a:p>
        </p:txBody>
      </p:sp>
      <p:pic>
        <p:nvPicPr>
          <p:cNvPr id="10" name="9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4FBCE3">
                <a:shade val="67500"/>
                <a:satMod val="115000"/>
              </a:srgbClr>
            </a:gs>
            <a:gs pos="100000">
              <a:srgbClr val="4FBCE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9-04-jetty-1-532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853F05">
                  <a:shade val="67500"/>
                  <a:satMod val="115000"/>
                </a:srgbClr>
              </a:gs>
              <a:gs pos="100000">
                <a:srgbClr val="853F0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9-04-jetty-1-532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643175" y="1571618"/>
            <a:ext cx="4357718" cy="1477328"/>
          </a:xfrm>
          <a:prstGeom prst="rect">
            <a:avLst/>
          </a:prstGeom>
          <a:noFill/>
        </p:spPr>
        <p:txBody>
          <a:bodyPr wrap="square" rtlCol="0">
            <a:spAutoFit/>
          </a:bodyPr>
          <a:lstStyle/>
          <a:p>
            <a:pPr algn="ctr"/>
            <a:r>
              <a:rPr lang="es-PE" b="1" dirty="0" smtClean="0">
                <a:solidFill>
                  <a:srgbClr val="007033"/>
                </a:solidFill>
              </a:rPr>
              <a:t>Pero no solo en la salud el medio ambiente nos beneficia. Vivir en armonía rodeados de espacios naturales mejora nuestra capacidad de pensar, disminuye la violencia y agresión, así como también genera confianza en nosotros mismos</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2-10-Autum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rgbClr val="FF0000">
                  <a:shade val="67500"/>
                  <a:satMod val="115000"/>
                </a:srgbClr>
              </a:gs>
              <a:gs pos="100000">
                <a:srgbClr val="FF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75000"/>
                </a:schemeClr>
              </a:gs>
              <a:gs pos="50000">
                <a:srgbClr val="9CB86E"/>
              </a:gs>
              <a:gs pos="100000">
                <a:srgbClr val="156B13"/>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2-10-Autum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643175" y="1571618"/>
            <a:ext cx="4357718" cy="2031325"/>
          </a:xfrm>
          <a:prstGeom prst="rect">
            <a:avLst/>
          </a:prstGeom>
          <a:noFill/>
        </p:spPr>
        <p:txBody>
          <a:bodyPr wrap="square" rtlCol="0">
            <a:spAutoFit/>
          </a:bodyPr>
          <a:lstStyle/>
          <a:p>
            <a:pPr algn="ctr"/>
            <a:r>
              <a:rPr lang="es-PE" b="1" dirty="0" smtClean="0">
                <a:solidFill>
                  <a:srgbClr val="007033"/>
                </a:solidFill>
              </a:rPr>
              <a:t>Tan solo con frecuentar zonas verdes, como bosques o  jardines, hace a las personas más generosas, sociables, confiadas y provoca fuertes lazos de vecindad social, un mayor sentido de comunidad, más confianza mutua y una mayor voluntad de ayudar a los demás. </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BEBEDC"/>
            </a:gs>
            <a:gs pos="50000">
              <a:srgbClr val="7030A0">
                <a:shade val="67500"/>
                <a:satMod val="115000"/>
              </a:srgbClr>
            </a:gs>
            <a:gs pos="100000">
              <a:srgbClr val="7030A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2022-03-14-Beautiful_Natu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7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11137"/>
              </a:gs>
              <a:gs pos="50000">
                <a:srgbClr val="6666FF">
                  <a:shade val="67500"/>
                  <a:satMod val="115000"/>
                </a:srgbClr>
              </a:gs>
              <a:gs pos="100000">
                <a:srgbClr val="66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3-14-Beautiful_Natu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786050" y="2000246"/>
            <a:ext cx="4357718" cy="923330"/>
          </a:xfrm>
          <a:prstGeom prst="rect">
            <a:avLst/>
          </a:prstGeom>
          <a:noFill/>
        </p:spPr>
        <p:txBody>
          <a:bodyPr wrap="square" rtlCol="0">
            <a:spAutoFit/>
          </a:bodyPr>
          <a:lstStyle/>
          <a:p>
            <a:pPr algn="ctr"/>
            <a:r>
              <a:rPr lang="es-PE" b="1" dirty="0" smtClean="0">
                <a:solidFill>
                  <a:srgbClr val="007033"/>
                </a:solidFill>
              </a:rPr>
              <a:t>Sin duda un componente esencial para una estar saludable y un factor importante para el comportamiento humano</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2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5400000" scaled="1"/>
        </a:gradFill>
        <a:effectLst/>
      </p:bgPr>
    </p:bg>
    <p:spTree>
      <p:nvGrpSpPr>
        <p:cNvPr id="1" name=""/>
        <p:cNvGrpSpPr/>
        <p:nvPr/>
      </p:nvGrpSpPr>
      <p:grpSpPr>
        <a:xfrm>
          <a:off x="0" y="0"/>
          <a:ext cx="0" cy="0"/>
          <a:chOff x="0" y="0"/>
          <a:chExt cx="0" cy="0"/>
        </a:xfrm>
      </p:grpSpPr>
      <p:pic>
        <p:nvPicPr>
          <p:cNvPr id="2" name="1 Imagen" descr="2022-03-16-Yosemite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02E04"/>
              </a:gs>
              <a:gs pos="50000">
                <a:srgbClr val="602E04">
                  <a:tint val="44500"/>
                  <a:satMod val="160000"/>
                </a:srgbClr>
              </a:gs>
              <a:gs pos="100000">
                <a:srgbClr val="602E04">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3-16-Yosemite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786050" y="1785932"/>
            <a:ext cx="4357718" cy="1477328"/>
          </a:xfrm>
          <a:prstGeom prst="rect">
            <a:avLst/>
          </a:prstGeom>
          <a:noFill/>
        </p:spPr>
        <p:txBody>
          <a:bodyPr wrap="square" rtlCol="0">
            <a:spAutoFit/>
          </a:bodyPr>
          <a:lstStyle/>
          <a:p>
            <a:pPr algn="ctr"/>
            <a:r>
              <a:rPr lang="es-PE" b="1" dirty="0" smtClean="0">
                <a:solidFill>
                  <a:srgbClr val="007033"/>
                </a:solidFill>
              </a:rPr>
              <a:t>Los niños también se ven beneficiados al estar en presencia de espacios verdes. Muchos niños salen de su casa por la mañana para ir a su colegio y regresan de nuevo a la casa casi siempre para jugar con su consola u ordenador</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131D09"/>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9-11-mountain-lake-1-534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BFF94"/>
              </a:gs>
              <a:gs pos="50000">
                <a:srgbClr val="007033">
                  <a:shade val="67500"/>
                  <a:satMod val="115000"/>
                </a:srgbClr>
              </a:gs>
              <a:gs pos="100000">
                <a:srgbClr val="00703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11800"/>
              </a:gs>
              <a:gs pos="50000">
                <a:srgbClr val="99CC00">
                  <a:shade val="67500"/>
                  <a:satMod val="115000"/>
                </a:srgbClr>
              </a:gs>
              <a:gs pos="100000">
                <a:srgbClr val="99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9-11-mountain-lake-1-534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37" fill="hold" grpId="1" nodeType="withEffect">
                                  <p:stCondLst>
                                    <p:cond delay="0"/>
                                  </p:stCondLst>
                                  <p:childTnLst>
                                    <p:animEffect transition="out" filter="barn(outVertic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786050" y="1785932"/>
            <a:ext cx="4357718" cy="1200329"/>
          </a:xfrm>
          <a:prstGeom prst="rect">
            <a:avLst/>
          </a:prstGeom>
          <a:noFill/>
        </p:spPr>
        <p:txBody>
          <a:bodyPr wrap="square" rtlCol="0">
            <a:spAutoFit/>
          </a:bodyPr>
          <a:lstStyle/>
          <a:p>
            <a:pPr algn="ctr"/>
            <a:r>
              <a:rPr lang="es-PE" b="1" dirty="0" smtClean="0">
                <a:solidFill>
                  <a:srgbClr val="007033"/>
                </a:solidFill>
              </a:rPr>
              <a:t>Es importante que los padres sean conscientes del valor que puede traer a sus hijos estar más en contacto con la el medio ambiente</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92635"/>
            </a:gs>
            <a:gs pos="50000">
              <a:srgbClr val="38A0D4">
                <a:shade val="67500"/>
                <a:satMod val="115000"/>
              </a:srgbClr>
            </a:gs>
            <a:gs pos="100000">
              <a:srgbClr val="38A0D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8-18-lake-1-5283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71D09"/>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2060"/>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8-18-lake-1-5283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50000">
              <a:srgbClr val="0066FF">
                <a:shade val="67500"/>
                <a:satMod val="115000"/>
              </a:srgbClr>
            </a:gs>
            <a:gs pos="100000">
              <a:srgbClr val="00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2-16-Beautiful_Natu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296F2"/>
              </a:gs>
              <a:gs pos="50000">
                <a:srgbClr val="CC00CC">
                  <a:shade val="67500"/>
                  <a:satMod val="115000"/>
                </a:srgbClr>
              </a:gs>
              <a:gs pos="100000">
                <a:srgbClr val="CC00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3618"/>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2-16-Beautiful_Natu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16" presetClass="entr" presetSubtype="4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786050" y="1785932"/>
            <a:ext cx="4357718" cy="1200329"/>
          </a:xfrm>
          <a:prstGeom prst="rect">
            <a:avLst/>
          </a:prstGeom>
          <a:noFill/>
        </p:spPr>
        <p:txBody>
          <a:bodyPr wrap="square" rtlCol="0">
            <a:spAutoFit/>
          </a:bodyPr>
          <a:lstStyle/>
          <a:p>
            <a:pPr algn="ctr"/>
            <a:r>
              <a:rPr lang="es-PE" b="1" dirty="0" smtClean="0">
                <a:solidFill>
                  <a:srgbClr val="007033"/>
                </a:solidFill>
              </a:rPr>
              <a:t>Y entre los muchos beneficios que puede brindarles están el desarrollo cognitivo emocional, la capacidad de exploración, creatividad y destreza para la convivencia y resolución de problemas</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301702"/>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8-05-sunset-1-5251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853F05">
                  <a:shade val="67500"/>
                  <a:satMod val="115000"/>
                </a:srgbClr>
              </a:gs>
              <a:gs pos="100000">
                <a:srgbClr val="853F0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8-05-sunset-1-5251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1D0E0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2022-04-02-Thailand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5">
                  <a:lumMod val="60000"/>
                  <a:lumOff val="40000"/>
                </a:schemeClr>
              </a:gs>
              <a:gs pos="50000">
                <a:srgbClr val="1F5463">
                  <a:shade val="67500"/>
                  <a:satMod val="115000"/>
                </a:srgbClr>
              </a:gs>
              <a:gs pos="100000">
                <a:srgbClr val="1F546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50000"/>
                </a:schemeClr>
              </a:gs>
              <a:gs pos="17999">
                <a:srgbClr val="FEE7F2"/>
              </a:gs>
              <a:gs pos="36000">
                <a:srgbClr val="FAC77D"/>
              </a:gs>
              <a:gs pos="61000">
                <a:srgbClr val="FBA97D"/>
              </a:gs>
              <a:gs pos="82001">
                <a:srgbClr val="FBD49C"/>
              </a:gs>
              <a:gs pos="100000">
                <a:srgbClr val="FEE7F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4-02-Thailand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20" presetClass="exit" presetSubtype="0" fill="hold" grpId="1" nodeType="withEffect">
                                  <p:stCondLst>
                                    <p:cond delay="0"/>
                                  </p:stCondLst>
                                  <p:childTnLst>
                                    <p:animEffect transition="out" filter="wedge">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20" presetClass="exit" presetSubtype="0" fill="hold" grpId="1" nodeType="withEffect">
                                  <p:stCondLst>
                                    <p:cond delay="0"/>
                                  </p:stCondLst>
                                  <p:childTnLst>
                                    <p:animEffect transition="out" filter="wedge">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500298" y="1571618"/>
            <a:ext cx="4643470" cy="2031325"/>
          </a:xfrm>
          <a:prstGeom prst="rect">
            <a:avLst/>
          </a:prstGeom>
          <a:noFill/>
        </p:spPr>
        <p:txBody>
          <a:bodyPr wrap="square" rtlCol="0">
            <a:spAutoFit/>
          </a:bodyPr>
          <a:lstStyle/>
          <a:p>
            <a:pPr algn="ctr"/>
            <a:r>
              <a:rPr lang="es-PE" b="1" dirty="0" smtClean="0">
                <a:solidFill>
                  <a:srgbClr val="007033"/>
                </a:solidFill>
              </a:rPr>
              <a:t>Además los niños que están en contacto con los espacios verdes se enferman menos, tienen mejor concentración física, equilibrio y agilidad, son más imaginativos, tienen más habilidad para divertirse y colaborar en grupo, son más observadores, muestran más capacidad de razonamiento y más paz interior</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33">
                <a:shade val="67500"/>
                <a:satMod val="115000"/>
              </a:srgbClr>
            </a:gs>
            <a:gs pos="100000">
              <a:srgbClr val="0070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85950019-parki-ssha-1njo-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185950019-parki-ssha-1njo-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fltVal val="0"/>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8-26-a-lake-in-the-mountains-1-5297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8A0D4"/>
              </a:gs>
              <a:gs pos="50000">
                <a:srgbClr val="003296">
                  <a:shade val="67500"/>
                  <a:satMod val="115000"/>
                </a:srgbClr>
              </a:gs>
              <a:gs pos="100000">
                <a:srgbClr val="00329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022-08-26-a-lake-in-the-mountains-1-5297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500298" y="1571618"/>
            <a:ext cx="4643470" cy="1754326"/>
          </a:xfrm>
          <a:prstGeom prst="rect">
            <a:avLst/>
          </a:prstGeom>
          <a:noFill/>
        </p:spPr>
        <p:txBody>
          <a:bodyPr wrap="square" rtlCol="0">
            <a:spAutoFit/>
          </a:bodyPr>
          <a:lstStyle/>
          <a:p>
            <a:pPr algn="ctr"/>
            <a:r>
              <a:rPr lang="es-PE" b="1" dirty="0" smtClean="0">
                <a:solidFill>
                  <a:srgbClr val="007033"/>
                </a:solidFill>
              </a:rPr>
              <a:t>La espacios verdes ofrecen a los niños una cantidad elevada de estímulos, tanto así que el contacto con ella hace que el niño se encuentre en un espacio abierto con una sensación de libertad para moverse libremente y contemplar los procesos que ocurren en ella</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8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6000">
              <a:srgbClr val="502604"/>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8-14-waterfall-1-5272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75000"/>
                </a:schemeClr>
              </a:gs>
              <a:gs pos="50000">
                <a:srgbClr val="683104">
                  <a:shade val="67500"/>
                  <a:satMod val="115000"/>
                </a:srgbClr>
              </a:gs>
              <a:gs pos="100000">
                <a:srgbClr val="683104">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8-14-waterfall-1-5272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4" fill="hold" grpId="1" nodeType="withEffect">
                                  <p:stCondLst>
                                    <p:cond delay="0"/>
                                  </p:stCondLst>
                                  <p:childTnLst>
                                    <p:animEffect transition="out" filter="wheel(4)">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21" presetClass="entr" presetSubtype="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heel(8)">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33">
                <a:shade val="67500"/>
                <a:satMod val="115000"/>
              </a:srgbClr>
            </a:gs>
            <a:gs pos="100000">
              <a:srgbClr val="0070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16034540-tam-lilii-tsvetut-9y98-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9A004D">
                  <a:shade val="67500"/>
                  <a:satMod val="115000"/>
                </a:srgbClr>
              </a:gs>
              <a:gs pos="100000">
                <a:srgbClr val="9A004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9393FF">
                  <a:shade val="67500"/>
                  <a:satMod val="115000"/>
                </a:srgbClr>
              </a:gs>
              <a:gs pos="100000">
                <a:srgbClr val="939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16034540-tam-lilii-tsvetut-9y98-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643174" y="1857370"/>
            <a:ext cx="4643470" cy="1200329"/>
          </a:xfrm>
          <a:prstGeom prst="rect">
            <a:avLst/>
          </a:prstGeom>
          <a:noFill/>
        </p:spPr>
        <p:txBody>
          <a:bodyPr wrap="square" rtlCol="0">
            <a:spAutoFit/>
          </a:bodyPr>
          <a:lstStyle/>
          <a:p>
            <a:pPr algn="ctr"/>
            <a:r>
              <a:rPr lang="es-PE" b="1" dirty="0" smtClean="0">
                <a:solidFill>
                  <a:srgbClr val="007033"/>
                </a:solidFill>
              </a:rPr>
              <a:t>Lo cual es fundamental para el desarrollo de sus habilidades de movimiento, pero también es un estímulo pasa sus neuronas, emociones y aprendizaje</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8A0D4">
                <a:shade val="67500"/>
                <a:satMod val="115000"/>
              </a:srgbClr>
            </a:gs>
            <a:gs pos="100000">
              <a:srgbClr val="38A0D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8-09-lake-tekapo-1-52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60000"/>
                  <a:lumOff val="40000"/>
                </a:schemeClr>
              </a:gs>
              <a:gs pos="50000">
                <a:srgbClr val="007033">
                  <a:shade val="67500"/>
                  <a:satMod val="115000"/>
                </a:srgbClr>
              </a:gs>
              <a:gs pos="100000">
                <a:srgbClr val="007033">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022-08-09-lake-tekapo-1-525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50000">
              <a:srgbClr val="3366FF">
                <a:shade val="67500"/>
                <a:satMod val="115000"/>
              </a:srgbClr>
            </a:gs>
            <a:gs pos="100000">
              <a:srgbClr val="3366FF">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2022-05-12-Autumn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381A02"/>
              </a:gs>
              <a:gs pos="50000">
                <a:srgbClr val="FF6600">
                  <a:shade val="67500"/>
                  <a:satMod val="115000"/>
                </a:srgbClr>
              </a:gs>
              <a:gs pos="100000">
                <a:srgbClr val="FF66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2022-05-12-Autumn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571736" y="2214560"/>
            <a:ext cx="4643470" cy="646331"/>
          </a:xfrm>
          <a:prstGeom prst="rect">
            <a:avLst/>
          </a:prstGeom>
          <a:noFill/>
        </p:spPr>
        <p:txBody>
          <a:bodyPr wrap="square" rtlCol="0">
            <a:spAutoFit/>
          </a:bodyPr>
          <a:lstStyle/>
          <a:p>
            <a:pPr algn="ctr"/>
            <a:r>
              <a:rPr lang="es-PE" b="1" dirty="0" smtClean="0">
                <a:solidFill>
                  <a:srgbClr val="007033"/>
                </a:solidFill>
              </a:rPr>
              <a:t>Los niños en el medio ambiente también sienten menos emociones negativas y además son más agradecidos</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0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2022-07-11-mountains-1-512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40000"/>
                  <a:lumOff val="60000"/>
                </a:schemeClr>
              </a:gs>
              <a:gs pos="50000">
                <a:srgbClr val="747100">
                  <a:shade val="67500"/>
                  <a:satMod val="115000"/>
                </a:srgbClr>
              </a:gs>
              <a:gs pos="100000">
                <a:srgbClr val="7471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7-11-mountains-1-512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4" fill="hold" grpId="1" nodeType="withEffect">
                                  <p:stCondLst>
                                    <p:cond delay="0"/>
                                  </p:stCondLst>
                                  <p:childTnLst>
                                    <p:animEffect transition="out" filter="wheel(4)">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21" presetClass="entr" presetSubtype="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heel(8)">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50000">
              <a:srgbClr val="0033CC">
                <a:shade val="67500"/>
                <a:satMod val="115000"/>
              </a:srgbClr>
            </a:gs>
            <a:gs pos="100000">
              <a:srgbClr val="0033CC">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2022-07-09-nature-1-510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3">
                  <a:lumMod val="40000"/>
                  <a:lumOff val="60000"/>
                </a:schemeClr>
              </a:gs>
              <a:gs pos="50000">
                <a:srgbClr val="007033">
                  <a:shade val="67500"/>
                  <a:satMod val="115000"/>
                </a:srgbClr>
              </a:gs>
              <a:gs pos="100000">
                <a:srgbClr val="0070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2">
                  <a:lumMod val="40000"/>
                  <a:lumOff val="60000"/>
                </a:schemeClr>
              </a:gs>
              <a:gs pos="50000">
                <a:srgbClr val="0066FF">
                  <a:shade val="67500"/>
                  <a:satMod val="115000"/>
                </a:srgbClr>
              </a:gs>
              <a:gs pos="100000">
                <a:srgbClr val="0066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2022-07-09-nature-1-510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strVal val="4/3*ppt_w"/>
                                          </p:val>
                                        </p:tav>
                                      </p:tavLst>
                                    </p:anim>
                                    <p:anim calcmode="lin" valueType="num">
                                      <p:cBhvr>
                                        <p:cTn id="23" dur="5000"/>
                                        <p:tgtEl>
                                          <p:spTgt spid="4"/>
                                        </p:tgtEl>
                                        <p:attrNameLst>
                                          <p:attrName>ppt_h</p:attrName>
                                        </p:attrNameLst>
                                      </p:cBhvr>
                                      <p:tavLst>
                                        <p:tav tm="0">
                                          <p:val>
                                            <p:strVal val="ppt_h"/>
                                          </p:val>
                                        </p:tav>
                                        <p:tav tm="100000">
                                          <p:val>
                                            <p:strVal val="4/3*ppt_h"/>
                                          </p:val>
                                        </p:tav>
                                      </p:tavLst>
                                    </p:anim>
                                    <p:set>
                                      <p:cBhvr>
                                        <p:cTn id="24" dur="1" fill="hold">
                                          <p:stCondLst>
                                            <p:cond delay="4999"/>
                                          </p:stCondLst>
                                        </p:cTn>
                                        <p:tgtEl>
                                          <p:spTgt spid="4"/>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500298" y="2143122"/>
            <a:ext cx="4643470" cy="923330"/>
          </a:xfrm>
          <a:prstGeom prst="rect">
            <a:avLst/>
          </a:prstGeom>
          <a:noFill/>
        </p:spPr>
        <p:txBody>
          <a:bodyPr wrap="square" rtlCol="0">
            <a:spAutoFit/>
          </a:bodyPr>
          <a:lstStyle/>
          <a:p>
            <a:pPr algn="ctr"/>
            <a:r>
              <a:rPr lang="es-PE" b="1" dirty="0" smtClean="0">
                <a:solidFill>
                  <a:srgbClr val="007033"/>
                </a:solidFill>
              </a:rPr>
              <a:t>Esto hace que se liberen endorfinas que ayudan a regular la presión sanguínea del niño y mejoren el ánimo del mismo</a:t>
            </a: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0000"/>
                <a:lumOff val="40000"/>
              </a:schemeClr>
            </a:gs>
            <a:gs pos="50000">
              <a:srgbClr val="007033">
                <a:shade val="67500"/>
                <a:satMod val="115000"/>
              </a:srgbClr>
            </a:gs>
            <a:gs pos="100000">
              <a:srgbClr val="0070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7-23-lake-1-5216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3A1A"/>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7-23-lake-1-5216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33">
                <a:shade val="67500"/>
                <a:satMod val="115000"/>
              </a:srgbClr>
            </a:gs>
            <a:gs pos="100000">
              <a:srgbClr val="0070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7-15-river-1-5151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7-15-river-1-5151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16"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fltVal val="0"/>
                                          </p:val>
                                        </p:tav>
                                        <p:tav tm="100000">
                                          <p:val>
                                            <p:strVal val="#ppt_h"/>
                                          </p:val>
                                        </p:tav>
                                      </p:tavLst>
                                    </p:anim>
                                  </p:childTnLst>
                                </p:cTn>
                              </p:par>
                              <p:par>
                                <p:cTn id="32" presetID="5"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heckerboard(dow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571736" y="1857370"/>
            <a:ext cx="4643470" cy="1200329"/>
          </a:xfrm>
          <a:prstGeom prst="rect">
            <a:avLst/>
          </a:prstGeom>
          <a:noFill/>
        </p:spPr>
        <p:txBody>
          <a:bodyPr wrap="square" rtlCol="0">
            <a:spAutoFit/>
          </a:bodyPr>
          <a:lstStyle/>
          <a:p>
            <a:pPr algn="ctr"/>
            <a:r>
              <a:rPr lang="es-PE" b="1" dirty="0" smtClean="0">
                <a:solidFill>
                  <a:srgbClr val="007033"/>
                </a:solidFill>
              </a:rPr>
              <a:t>No cabe duda que estar en armonía con la naturaleza es importante y beneficioso para usted y todos los integrantes de su familia </a:t>
            </a: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1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3300">
                <a:shade val="67500"/>
                <a:satMod val="115000"/>
              </a:srgbClr>
            </a:gs>
            <a:gs pos="100000">
              <a:srgbClr val="FF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022-07-21-lake-1-52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602E04"/>
              </a:gs>
              <a:gs pos="17999">
                <a:srgbClr val="FEE7F2"/>
              </a:gs>
              <a:gs pos="36000">
                <a:srgbClr val="FAC77D"/>
              </a:gs>
              <a:gs pos="61000">
                <a:srgbClr val="FBA97D"/>
              </a:gs>
              <a:gs pos="82001">
                <a:srgbClr val="FBD49C"/>
              </a:gs>
              <a:gs pos="100000">
                <a:srgbClr val="FEE7F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07-21-lake-1-52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33">
                <a:shade val="67500"/>
                <a:satMod val="115000"/>
              </a:srgbClr>
            </a:gs>
            <a:gs pos="100000">
              <a:srgbClr val="0070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13717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50021"/>
              </a:gs>
              <a:gs pos="50000">
                <a:srgbClr val="92D050">
                  <a:shade val="67500"/>
                  <a:satMod val="115000"/>
                </a:srgbClr>
              </a:gs>
              <a:gs pos="100000">
                <a:srgbClr val="92D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tock-photo-10413717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c77377a6be95901f70ab86a387317ae.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pic>
        <p:nvPicPr>
          <p:cNvPr id="2" name="1 Imagen" descr="303-3036162_presentepravoce-molduras-para-cartes-e-fotos-diversos-moldura.png"/>
          <p:cNvPicPr>
            <a:picLocks noChangeAspect="1"/>
          </p:cNvPicPr>
          <p:nvPr/>
        </p:nvPicPr>
        <p:blipFill>
          <a:blip r:embed="rId2"/>
          <a:stretch>
            <a:fillRect/>
          </a:stretch>
        </p:blipFill>
        <p:spPr>
          <a:xfrm>
            <a:off x="556698" y="0"/>
            <a:ext cx="8030603" cy="5143500"/>
          </a:xfrm>
          <a:prstGeom prst="rect">
            <a:avLst/>
          </a:prstGeom>
        </p:spPr>
      </p:pic>
      <p:sp>
        <p:nvSpPr>
          <p:cNvPr id="4" name="3 Rectángulo"/>
          <p:cNvSpPr/>
          <p:nvPr/>
        </p:nvSpPr>
        <p:spPr>
          <a:xfrm>
            <a:off x="0" y="0"/>
            <a:ext cx="57147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8572464" y="0"/>
            <a:ext cx="57153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341929_fe793.gif"/>
          <p:cNvPicPr>
            <a:picLocks noChangeAspect="1"/>
          </p:cNvPicPr>
          <p:nvPr/>
        </p:nvPicPr>
        <p:blipFill>
          <a:blip r:embed="rId4"/>
          <a:stretch>
            <a:fillRect/>
          </a:stretch>
        </p:blipFill>
        <p:spPr>
          <a:xfrm>
            <a:off x="642910" y="3071816"/>
            <a:ext cx="1875221" cy="1800212"/>
          </a:xfrm>
          <a:prstGeom prst="rect">
            <a:avLst/>
          </a:prstGeom>
        </p:spPr>
      </p:pic>
      <p:sp>
        <p:nvSpPr>
          <p:cNvPr id="9" name="8 CuadroTexto"/>
          <p:cNvSpPr txBox="1"/>
          <p:nvPr/>
        </p:nvSpPr>
        <p:spPr>
          <a:xfrm>
            <a:off x="2857488" y="1714494"/>
            <a:ext cx="4143404" cy="369332"/>
          </a:xfrm>
          <a:prstGeom prst="rect">
            <a:avLst/>
          </a:prstGeom>
          <a:noFill/>
        </p:spPr>
        <p:txBody>
          <a:bodyPr wrap="square" rtlCol="0">
            <a:spAutoFit/>
          </a:bodyPr>
          <a:lstStyle/>
          <a:p>
            <a:pPr algn="ctr"/>
            <a:r>
              <a:rPr lang="es-PE" b="1" dirty="0" smtClean="0">
                <a:solidFill>
                  <a:srgbClr val="007033"/>
                </a:solidFill>
              </a:rPr>
              <a:t> </a:t>
            </a:r>
            <a:endParaRPr lang="es-PE" b="1" dirty="0">
              <a:solidFill>
                <a:srgbClr val="007033"/>
              </a:solidFill>
            </a:endParaRPr>
          </a:p>
        </p:txBody>
      </p:sp>
      <p:sp>
        <p:nvSpPr>
          <p:cNvPr id="10" name="9 CuadroTexto"/>
          <p:cNvSpPr txBox="1"/>
          <p:nvPr/>
        </p:nvSpPr>
        <p:spPr>
          <a:xfrm>
            <a:off x="2285984" y="1571618"/>
            <a:ext cx="5357850" cy="2031325"/>
          </a:xfrm>
          <a:prstGeom prst="rect">
            <a:avLst/>
          </a:prstGeom>
          <a:noFill/>
        </p:spPr>
        <p:txBody>
          <a:bodyPr wrap="square" rtlCol="0">
            <a:spAutoFit/>
          </a:bodyPr>
          <a:lstStyle/>
          <a:p>
            <a:pPr algn="ctr" fontAlgn="base"/>
            <a:r>
              <a:rPr lang="es-PE" b="1" dirty="0" smtClean="0">
                <a:solidFill>
                  <a:srgbClr val="007033"/>
                </a:solidFill>
              </a:rPr>
              <a:t>Luego de conocer todos los beneficios, estamos seguros que usted buscará la forma de realizar más actividades con sus hijos en espacios verdes y amplios porque:</a:t>
            </a:r>
          </a:p>
          <a:p>
            <a:pPr algn="ctr" fontAlgn="base"/>
            <a:endParaRPr lang="es-PE" b="1" i="1" dirty="0" smtClean="0">
              <a:solidFill>
                <a:srgbClr val="007033"/>
              </a:solidFill>
            </a:endParaRPr>
          </a:p>
          <a:p>
            <a:pPr algn="ctr" fontAlgn="base"/>
            <a:r>
              <a:rPr lang="es-PE" b="1" i="1" dirty="0" smtClean="0">
                <a:solidFill>
                  <a:srgbClr val="007033"/>
                </a:solidFill>
              </a:rPr>
              <a:t>“La naturaleza es combustible para el alma y el cuerpo”.</a:t>
            </a:r>
            <a:endParaRPr lang="es-PE" b="1" dirty="0" smtClean="0">
              <a:solidFill>
                <a:srgbClr val="007033"/>
              </a:solidFill>
            </a:endParaRPr>
          </a:p>
          <a:p>
            <a:pPr algn="ctr"/>
            <a:r>
              <a:rPr lang="es-PE" b="1" i="1" dirty="0" smtClean="0">
                <a:solidFill>
                  <a:srgbClr val="007033"/>
                </a:solidFill>
              </a:rPr>
              <a:t> </a:t>
            </a:r>
            <a:endParaRPr lang="es-PE" b="1" dirty="0" smtClean="0">
              <a:solidFill>
                <a:srgbClr val="007033"/>
              </a:solidFill>
            </a:endParaRPr>
          </a:p>
          <a:p>
            <a:pPr algn="ctr"/>
            <a:endParaRPr lang="es-PE" b="1" dirty="0">
              <a:solidFill>
                <a:srgbClr val="007033"/>
              </a:solidFill>
            </a:endParaRPr>
          </a:p>
        </p:txBody>
      </p:sp>
      <p:pic>
        <p:nvPicPr>
          <p:cNvPr id="11" name="10 Imagen" descr="f7cf60685837e52454b0736104045b89.gif"/>
          <p:cNvPicPr>
            <a:picLocks noChangeAspect="1"/>
          </p:cNvPicPr>
          <p:nvPr/>
        </p:nvPicPr>
        <p:blipFill>
          <a:blip r:embed="rId5"/>
          <a:stretch>
            <a:fillRect/>
          </a:stretch>
        </p:blipFill>
        <p:spPr>
          <a:xfrm>
            <a:off x="6786578" y="3786196"/>
            <a:ext cx="1690802" cy="1206381"/>
          </a:xfrm>
          <a:prstGeom prst="rect">
            <a:avLst/>
          </a:prstGeom>
        </p:spPr>
      </p:pic>
    </p:spTree>
  </p:cSld>
  <p:clrMapOvr>
    <a:masterClrMapping/>
  </p:clrMapOvr>
  <p:transition advTm="2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A86ED4">
                <a:shade val="67500"/>
                <a:satMod val="115000"/>
              </a:srgbClr>
            </a:gs>
            <a:gs pos="100000">
              <a:srgbClr val="A86ED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043568088-utki-na-ozere-Q2A5-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2">
                  <a:lumMod val="60000"/>
                  <a:lumOff val="40000"/>
                </a:schemeClr>
              </a:gs>
              <a:gs pos="50000">
                <a:srgbClr val="003296">
                  <a:shade val="67500"/>
                  <a:satMod val="115000"/>
                </a:srgbClr>
              </a:gs>
              <a:gs pos="100000">
                <a:srgbClr val="003296">
                  <a:shade val="100000"/>
                  <a:satMod val="115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043568088-utki-na-ozere-Q2A5-1366x768-MM-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098" name="Picture 2" descr="Rendered Image"/>
          <p:cNvPicPr>
            <a:picLocks noChangeAspect="1" noChangeArrowheads="1"/>
          </p:cNvPicPr>
          <p:nvPr/>
        </p:nvPicPr>
        <p:blipFill>
          <a:blip r:embed="rId3">
            <a:lum contrast="40000"/>
          </a:blip>
          <a:srcRect/>
          <a:stretch>
            <a:fillRect/>
          </a:stretch>
        </p:blipFill>
        <p:spPr bwMode="auto">
          <a:xfrm>
            <a:off x="6429388" y="3857634"/>
            <a:ext cx="1214666" cy="742952"/>
          </a:xfrm>
          <a:prstGeom prst="rect">
            <a:avLst/>
          </a:prstGeom>
          <a:noFill/>
        </p:spPr>
      </p:pic>
      <p:pic>
        <p:nvPicPr>
          <p:cNvPr id="7" name="6 Imagen" descr="bc77377a6be95901f70ab86a387317ae.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par>
                          <p:cTn id="35" fill="hold">
                            <p:stCondLst>
                              <p:cond delay="5000"/>
                            </p:stCondLst>
                            <p:childTnLst>
                              <p:par>
                                <p:cTn id="36" presetID="25" presetClass="entr" presetSubtype="0" fill="hold" nodeType="afterEffect">
                                  <p:stCondLst>
                                    <p:cond delay="0"/>
                                  </p:stCondLst>
                                  <p:childTnLst>
                                    <p:set>
                                      <p:cBhvr>
                                        <p:cTn id="37" dur="1" fill="hold">
                                          <p:stCondLst>
                                            <p:cond delay="0"/>
                                          </p:stCondLst>
                                        </p:cTn>
                                        <p:tgtEl>
                                          <p:spTgt spid="4098"/>
                                        </p:tgtEl>
                                        <p:attrNameLst>
                                          <p:attrName>style.visibility</p:attrName>
                                        </p:attrNameLst>
                                      </p:cBhvr>
                                      <p:to>
                                        <p:strVal val="visible"/>
                                      </p:to>
                                    </p:set>
                                    <p:anim calcmode="lin" valueType="num">
                                      <p:cBhvr>
                                        <p:cTn id="38" dur="1000" decel="50000" fill="hold">
                                          <p:stCondLst>
                                            <p:cond delay="0"/>
                                          </p:stCondLst>
                                        </p:cTn>
                                        <p:tgtEl>
                                          <p:spTgt spid="4098"/>
                                        </p:tgtEl>
                                        <p:attrNameLst>
                                          <p:attrName>style.rotation</p:attrName>
                                        </p:attrNameLst>
                                      </p:cBhvr>
                                      <p:tavLst>
                                        <p:tav tm="0">
                                          <p:val>
                                            <p:fltVal val="-90"/>
                                          </p:val>
                                        </p:tav>
                                        <p:tav tm="100000">
                                          <p:val>
                                            <p:fltVal val="0"/>
                                          </p:val>
                                        </p:tav>
                                      </p:tavLst>
                                    </p:anim>
                                    <p:anim calcmode="lin" valueType="num">
                                      <p:cBhvr>
                                        <p:cTn id="39" dur="1000" decel="50000" fill="hold">
                                          <p:stCondLst>
                                            <p:cond delay="0"/>
                                          </p:stCondLst>
                                        </p:cTn>
                                        <p:tgtEl>
                                          <p:spTgt spid="4098"/>
                                        </p:tgtEl>
                                        <p:attrNameLst>
                                          <p:attrName>ppt_w</p:attrName>
                                        </p:attrNameLst>
                                      </p:cBhvr>
                                      <p:tavLst>
                                        <p:tav tm="0">
                                          <p:val>
                                            <p:strVal val="#ppt_w"/>
                                          </p:val>
                                        </p:tav>
                                        <p:tav tm="100000">
                                          <p:val>
                                            <p:strVal val="#ppt_w*.05"/>
                                          </p:val>
                                        </p:tav>
                                      </p:tavLst>
                                    </p:anim>
                                    <p:anim calcmode="lin" valueType="num">
                                      <p:cBhvr>
                                        <p:cTn id="40" dur="1000" accel="50000" fill="hold">
                                          <p:stCondLst>
                                            <p:cond delay="1000"/>
                                          </p:stCondLst>
                                        </p:cTn>
                                        <p:tgtEl>
                                          <p:spTgt spid="4098"/>
                                        </p:tgtEl>
                                        <p:attrNameLst>
                                          <p:attrName>ppt_w</p:attrName>
                                        </p:attrNameLst>
                                      </p:cBhvr>
                                      <p:tavLst>
                                        <p:tav tm="0">
                                          <p:val>
                                            <p:strVal val="#ppt_w*.05"/>
                                          </p:val>
                                        </p:tav>
                                        <p:tav tm="100000">
                                          <p:val>
                                            <p:strVal val="#ppt_w"/>
                                          </p:val>
                                        </p:tav>
                                      </p:tavLst>
                                    </p:anim>
                                    <p:anim calcmode="lin" valueType="num">
                                      <p:cBhvr>
                                        <p:cTn id="41" dur="2000" fill="hold"/>
                                        <p:tgtEl>
                                          <p:spTgt spid="4098"/>
                                        </p:tgtEl>
                                        <p:attrNameLst>
                                          <p:attrName>ppt_h</p:attrName>
                                        </p:attrNameLst>
                                      </p:cBhvr>
                                      <p:tavLst>
                                        <p:tav tm="0">
                                          <p:val>
                                            <p:strVal val="#ppt_h"/>
                                          </p:val>
                                        </p:tav>
                                        <p:tav tm="100000">
                                          <p:val>
                                            <p:strVal val="#ppt_h"/>
                                          </p:val>
                                        </p:tav>
                                      </p:tavLst>
                                    </p:anim>
                                    <p:anim calcmode="lin" valueType="num">
                                      <p:cBhvr>
                                        <p:cTn id="42" dur="1000" decel="50000" fill="hold">
                                          <p:stCondLst>
                                            <p:cond delay="0"/>
                                          </p:stCondLst>
                                        </p:cTn>
                                        <p:tgtEl>
                                          <p:spTgt spid="4098"/>
                                        </p:tgtEl>
                                        <p:attrNameLst>
                                          <p:attrName>ppt_x</p:attrName>
                                        </p:attrNameLst>
                                      </p:cBhvr>
                                      <p:tavLst>
                                        <p:tav tm="0">
                                          <p:val>
                                            <p:strVal val="#ppt_x+.4"/>
                                          </p:val>
                                        </p:tav>
                                        <p:tav tm="100000">
                                          <p:val>
                                            <p:strVal val="#ppt_x"/>
                                          </p:val>
                                        </p:tav>
                                      </p:tavLst>
                                    </p:anim>
                                    <p:anim calcmode="lin" valueType="num">
                                      <p:cBhvr>
                                        <p:cTn id="43" dur="1000" decel="50000" fill="hold">
                                          <p:stCondLst>
                                            <p:cond delay="0"/>
                                          </p:stCondLst>
                                        </p:cTn>
                                        <p:tgtEl>
                                          <p:spTgt spid="4098"/>
                                        </p:tgtEl>
                                        <p:attrNameLst>
                                          <p:attrName>ppt_y</p:attrName>
                                        </p:attrNameLst>
                                      </p:cBhvr>
                                      <p:tavLst>
                                        <p:tav tm="0">
                                          <p:val>
                                            <p:strVal val="#ppt_y-.2"/>
                                          </p:val>
                                        </p:tav>
                                        <p:tav tm="100000">
                                          <p:val>
                                            <p:strVal val="#ppt_y+.1"/>
                                          </p:val>
                                        </p:tav>
                                      </p:tavLst>
                                    </p:anim>
                                    <p:anim calcmode="lin" valueType="num">
                                      <p:cBhvr>
                                        <p:cTn id="44" dur="1000" accel="50000" fill="hold">
                                          <p:stCondLst>
                                            <p:cond delay="1000"/>
                                          </p:stCondLst>
                                        </p:cTn>
                                        <p:tgtEl>
                                          <p:spTgt spid="4098"/>
                                        </p:tgtEl>
                                        <p:attrNameLst>
                                          <p:attrName>ppt_y</p:attrName>
                                        </p:attrNameLst>
                                      </p:cBhvr>
                                      <p:tavLst>
                                        <p:tav tm="0">
                                          <p:val>
                                            <p:strVal val="#ppt_y+.1"/>
                                          </p:val>
                                        </p:tav>
                                        <p:tav tm="100000">
                                          <p:val>
                                            <p:strVal val="#ppt_y"/>
                                          </p:val>
                                        </p:tav>
                                      </p:tavLst>
                                    </p:anim>
                                    <p:animEffect transition="in" filter="fade">
                                      <p:cBhvr>
                                        <p:cTn id="45" dur="2000" decel="50000">
                                          <p:stCondLst>
                                            <p:cond delay="0"/>
                                          </p:stCondLst>
                                        </p:cTn>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554</Words>
  <Application>Microsoft Office PowerPoint</Application>
  <PresentationFormat>Presentación en pantalla (16:9)</PresentationFormat>
  <Paragraphs>41</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357</cp:revision>
  <dcterms:created xsi:type="dcterms:W3CDTF">2022-09-21T17:00:25Z</dcterms:created>
  <dcterms:modified xsi:type="dcterms:W3CDTF">2022-09-23T23:23:59Z</dcterms:modified>
</cp:coreProperties>
</file>