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5143500" type="screen16x9"/>
  <p:notesSz cx="6858000" cy="9144000"/>
  <p:embeddedFontLs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Georgia" pitchFamily="18" charset="0"/>
      <p:regular r:id="rId22"/>
      <p:bold r:id="rId23"/>
      <p:italic r:id="rId24"/>
      <p:boldItalic r:id="rId25"/>
    </p:embeddedFont>
    <p:embeddedFont>
      <p:font typeface="Kristen ITC" pitchFamily="66" charset="0"/>
      <p:regular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v9m5RiyuC5uzvsqGnTLcQ==" hashData="AXzxJEWUxvA1+FV+UWrgySfLy0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33"/>
    <a:srgbClr val="CCFF33"/>
    <a:srgbClr val="FFCC00"/>
    <a:srgbClr val="FFD72F"/>
    <a:srgbClr val="006600"/>
    <a:srgbClr val="00FF00"/>
    <a:srgbClr val="993366"/>
    <a:srgbClr val="FF6699"/>
    <a:srgbClr val="FF99FF"/>
    <a:srgbClr val="B03A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35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71D7D-136A-484F-AB56-3CBCDF7FC65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BA0725-1F40-470B-AC93-E70E846670B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7919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BA0725-1F40-470B-AC93-E70E846670B0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6882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9825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1269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990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0428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1459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1904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3317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0135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9546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3982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8394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1314D-3D8E-42FB-920C-D894E6C55738}" type="datetimeFigureOut">
              <a:rPr lang="es-ES" smtClean="0"/>
              <a:t>27/07/2022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2A5D7-0F10-45E6-B52D-63031A4EBF7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5842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6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5" y="987574"/>
            <a:ext cx="5976664" cy="3024336"/>
          </a:xfrm>
          <a:prstGeom prst="rect">
            <a:avLst/>
          </a:prstGeom>
          <a:effectLst>
            <a:outerShdw blurRad="50800" dist="38100" dir="2700000" algn="tl" rotWithShape="0">
              <a:schemeClr val="accent3">
                <a:lumMod val="50000"/>
                <a:alpha val="55000"/>
              </a:scheme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2448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checker dir="vert"/>
        <p:sndAc>
          <p:stSnd>
            <p:snd r:embed="rId2" name="sound001.wav"/>
          </p:stSnd>
        </p:sndAc>
      </p:transition>
    </mc:Choice>
    <mc:Fallback xmlns="">
      <p:transition spd="slow" advClick="0" advTm="5000">
        <p:checker dir="vert"/>
        <p:sndAc>
          <p:stSnd>
            <p:snd r:embed="rId7" name="s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34"/>
            <a:ext cx="8327244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96616"/>
            <a:ext cx="674745" cy="39334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779912" y="353640"/>
            <a:ext cx="536408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El </a:t>
            </a:r>
            <a:r>
              <a:rPr lang="es-ES" sz="2800" b="1" i="1" dirty="0" smtClean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Tulipán</a:t>
            </a:r>
          </a:p>
          <a:p>
            <a:pPr algn="ctr"/>
            <a:r>
              <a:rPr lang="es-ES" sz="2800" b="1" i="1" dirty="0" smtClean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S</a:t>
            </a:r>
            <a:r>
              <a:rPr lang="es-ES" sz="2000" b="1" i="1" dirty="0" smtClean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e </a:t>
            </a:r>
            <a:r>
              <a:rPr lang="es-ES" sz="20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considera una  de las Flores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más populares del mundo.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Su significado se relaciona </a:t>
            </a:r>
            <a:endParaRPr lang="es-ES" sz="2000" b="1" i="1" dirty="0" smtClean="0">
              <a:ln w="3175">
                <a:noFill/>
              </a:ln>
              <a:solidFill>
                <a:srgbClr val="CCFF33"/>
              </a:solidFill>
              <a:latin typeface="Georgia" pitchFamily="18" charset="0"/>
            </a:endParaRPr>
          </a:p>
          <a:p>
            <a:pPr algn="ctr"/>
            <a:r>
              <a:rPr lang="es-ES" sz="2000" b="1" i="1" dirty="0" smtClean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principalmente </a:t>
            </a:r>
            <a:endParaRPr lang="es-ES" sz="2000" b="1" i="1" dirty="0">
              <a:ln w="3175">
                <a:noFill/>
              </a:ln>
              <a:solidFill>
                <a:srgbClr val="CCFF33"/>
              </a:solidFill>
              <a:latin typeface="Georgia" pitchFamily="18" charset="0"/>
            </a:endParaRP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con sentimientos cálidos </a:t>
            </a:r>
            <a:endParaRPr lang="es-ES" sz="2000" b="1" i="1" dirty="0" smtClean="0">
              <a:ln w="3175">
                <a:noFill/>
              </a:ln>
              <a:solidFill>
                <a:srgbClr val="CCFF33"/>
              </a:solidFill>
              <a:latin typeface="Georgia" pitchFamily="18" charset="0"/>
            </a:endParaRPr>
          </a:p>
          <a:p>
            <a:pPr algn="ctr"/>
            <a:r>
              <a:rPr lang="es-ES" sz="2000" b="1" i="1" dirty="0" smtClean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como </a:t>
            </a:r>
            <a:r>
              <a:rPr lang="es-ES" sz="20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el amor y la pasión;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Sus diversas tonalidades </a:t>
            </a:r>
            <a:endParaRPr lang="es-ES" sz="2000" b="1" i="1" dirty="0" smtClean="0">
              <a:ln w="3175">
                <a:noFill/>
              </a:ln>
              <a:solidFill>
                <a:srgbClr val="CCFF33"/>
              </a:solidFill>
              <a:latin typeface="Georgia" pitchFamily="18" charset="0"/>
            </a:endParaRPr>
          </a:p>
          <a:p>
            <a:pPr algn="ctr"/>
            <a:r>
              <a:rPr lang="es-ES" sz="2000" b="1" i="1" dirty="0" smtClean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traducen </a:t>
            </a:r>
            <a:r>
              <a:rPr lang="es-ES" sz="20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la simbología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que es clave para </a:t>
            </a:r>
            <a:r>
              <a:rPr lang="es-ES" sz="2000" b="1" i="1" dirty="0" smtClean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elegirlas</a:t>
            </a:r>
          </a:p>
          <a:p>
            <a:pPr algn="ctr"/>
            <a:r>
              <a:rPr lang="es-ES" sz="2000" b="1" i="1" dirty="0" smtClean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 </a:t>
            </a:r>
            <a:r>
              <a:rPr lang="es-ES" sz="20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correctamente,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CCFF33"/>
                </a:solidFill>
                <a:latin typeface="Georgia" pitchFamily="18" charset="0"/>
              </a:rPr>
              <a:t>cuando se desea obsequiarlas</a:t>
            </a:r>
            <a:r>
              <a:rPr lang="es-ES" dirty="0">
                <a:ln w="3175">
                  <a:noFill/>
                </a:ln>
                <a:solidFill>
                  <a:srgbClr val="CCFF33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9706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7000">
        <p:blinds dir="vert"/>
      </p:transition>
    </mc:Choice>
    <mc:Fallback xmlns="">
      <p:transition spd="slow" advClick="0" advTm="17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924225"/>
            <a:ext cx="4182910" cy="409296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563" y="4155926"/>
            <a:ext cx="6762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139952" y="483518"/>
            <a:ext cx="46928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Su nombre proviene de </a:t>
            </a:r>
            <a:r>
              <a:rPr lang="es-ES" b="1" i="1" dirty="0" err="1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Thoulypen</a:t>
            </a:r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,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que es el nombre de los </a:t>
            </a:r>
            <a:endParaRPr lang="es-ES" b="1" i="1" dirty="0" smtClean="0">
              <a:ln w="3175">
                <a:noFill/>
              </a:ln>
              <a:solidFill>
                <a:srgbClr val="FF3333"/>
              </a:solidFill>
              <a:latin typeface="Georgia" pitchFamily="18" charset="0"/>
            </a:endParaRPr>
          </a:p>
          <a:p>
            <a:pPr algn="ctr"/>
            <a:r>
              <a:rPr lang="es-ES" b="1" i="1" dirty="0" smtClean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turbantes </a:t>
            </a:r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turcos;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pues según la historia;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cuando el embajador de Flandes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 las descubrió en Estambul (1554),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ante el asombro </a:t>
            </a:r>
            <a:endParaRPr lang="es-ES" b="1" i="1" dirty="0" smtClean="0">
              <a:ln w="3175">
                <a:noFill/>
              </a:ln>
              <a:solidFill>
                <a:srgbClr val="FF3333"/>
              </a:solidFill>
              <a:latin typeface="Georgia" pitchFamily="18" charset="0"/>
            </a:endParaRPr>
          </a:p>
          <a:p>
            <a:pPr algn="ctr"/>
            <a:r>
              <a:rPr lang="es-ES" b="1" i="1" dirty="0" smtClean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por </a:t>
            </a:r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la belleza de estas Flores;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pregunto su nombre </a:t>
            </a:r>
            <a:endParaRPr lang="es-ES" b="1" i="1" dirty="0" smtClean="0">
              <a:ln w="3175">
                <a:noFill/>
              </a:ln>
              <a:solidFill>
                <a:srgbClr val="FF3333"/>
              </a:solidFill>
              <a:latin typeface="Georgia" pitchFamily="18" charset="0"/>
            </a:endParaRPr>
          </a:p>
          <a:p>
            <a:pPr algn="ctr"/>
            <a:r>
              <a:rPr lang="es-ES" b="1" i="1" dirty="0" smtClean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a </a:t>
            </a:r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un campesino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y este pensó que le </a:t>
            </a:r>
            <a:r>
              <a:rPr lang="es-ES" b="1" i="1" dirty="0" smtClean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preguntaba</a:t>
            </a:r>
          </a:p>
          <a:p>
            <a:pPr algn="ctr"/>
            <a:r>
              <a:rPr lang="es-ES" b="1" i="1" dirty="0" smtClean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 </a:t>
            </a:r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por su turbante.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Fue así como el Tulipán </a:t>
            </a:r>
            <a:endParaRPr lang="es-ES" b="1" i="1" dirty="0" smtClean="0">
              <a:ln w="3175">
                <a:noFill/>
              </a:ln>
              <a:solidFill>
                <a:srgbClr val="FF3333"/>
              </a:solidFill>
              <a:latin typeface="Georgia" pitchFamily="18" charset="0"/>
            </a:endParaRPr>
          </a:p>
          <a:p>
            <a:pPr algn="ctr"/>
            <a:r>
              <a:rPr lang="es-ES" b="1" i="1" dirty="0" smtClean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adoptó </a:t>
            </a:r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el nombre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rgbClr val="FF3333"/>
                </a:solidFill>
                <a:latin typeface="Georgia" pitchFamily="18" charset="0"/>
              </a:rPr>
              <a:t>con el que hoy lo conocemos</a:t>
            </a:r>
            <a:r>
              <a:rPr lang="es-ES" dirty="0">
                <a:ln w="3175">
                  <a:noFill/>
                </a:ln>
                <a:solidFill>
                  <a:srgbClr val="FF3333"/>
                </a:solidFill>
              </a:rPr>
              <a:t>.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3407" flipH="1">
            <a:off x="2577464" y="1886856"/>
            <a:ext cx="1780222" cy="348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:blinds dir="vert"/>
      </p:transition>
    </mc:Choice>
    <mc:Fallback xmlns="">
      <p:transition spd="slow" advClick="0" advTm="2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92546"/>
            <a:ext cx="6444208" cy="19494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515966"/>
            <a:ext cx="6762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948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14:window dir="vert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3100"/>
            <a:ext cx="2997200" cy="4470400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282700"/>
            <a:ext cx="2750036" cy="38608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430" y="4587974"/>
            <a:ext cx="6762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117162" y="525036"/>
            <a:ext cx="4695516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LOS TULIPANES BLANCOS,</a:t>
            </a:r>
          </a:p>
          <a:p>
            <a:pPr algn="ctr"/>
            <a:r>
              <a:rPr lang="es-ES" sz="20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endParaRPr lang="es-ES" sz="20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Son </a:t>
            </a:r>
            <a:r>
              <a:rPr lang="es-ES" sz="20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símbolos de romanticismo,</a:t>
            </a:r>
          </a:p>
          <a:p>
            <a:pPr algn="ctr"/>
            <a:r>
              <a:rPr lang="es-ES" sz="20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inocencia, pureza, paz, bondad ,  </a:t>
            </a:r>
          </a:p>
          <a:p>
            <a:pPr algn="ctr"/>
            <a:r>
              <a:rPr lang="es-ES" sz="20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amor; renacimiento, </a:t>
            </a:r>
          </a:p>
          <a:p>
            <a:pPr algn="ctr"/>
            <a:r>
              <a:rPr lang="es-ES" sz="20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esperanza y renovación. </a:t>
            </a:r>
          </a:p>
          <a:p>
            <a:pPr algn="ctr"/>
            <a:r>
              <a:rPr lang="es-ES" sz="20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Son ideales para</a:t>
            </a:r>
          </a:p>
          <a:p>
            <a:pPr algn="ctr"/>
            <a:r>
              <a:rPr lang="es-ES" sz="20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regalos a las novias</a:t>
            </a:r>
          </a:p>
          <a:p>
            <a:pPr algn="ctr"/>
            <a:r>
              <a:rPr lang="es-ES" sz="20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Muchos las eligen para </a:t>
            </a:r>
          </a:p>
          <a:p>
            <a:pPr algn="ctr"/>
            <a:r>
              <a:rPr lang="es-ES" sz="20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darle majestuosidad </a:t>
            </a:r>
          </a:p>
          <a:p>
            <a:pPr algn="ctr"/>
            <a:r>
              <a:rPr lang="es-ES" sz="20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elegancia a las bodas; </a:t>
            </a:r>
          </a:p>
          <a:p>
            <a:pPr algn="ctr"/>
            <a:r>
              <a:rPr lang="es-ES" sz="20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para demostrar amor puro  </a:t>
            </a:r>
          </a:p>
          <a:p>
            <a:pPr algn="ctr"/>
            <a:r>
              <a:rPr lang="es-ES" sz="2000" b="1" i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también para pedir perdón</a:t>
            </a:r>
            <a:r>
              <a:rPr lang="es-ES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.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223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28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1000">
        <p:blinds dir="vert"/>
      </p:transition>
    </mc:Choice>
    <mc:Fallback xmlns="">
      <p:transition spd="slow" advClick="0" advTm="2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126" y="494761"/>
            <a:ext cx="2410638" cy="4648117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88" y="-5555"/>
            <a:ext cx="3672068" cy="51435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2818625" y="883192"/>
            <a:ext cx="3959738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0000"/>
                </a:solidFill>
                <a:latin typeface="Georgia" pitchFamily="18" charset="0"/>
              </a:rPr>
              <a:t>LOS TULIPANES ROJOS,</a:t>
            </a:r>
          </a:p>
          <a:p>
            <a:pPr algn="ctr"/>
            <a:r>
              <a:rPr lang="es-ES" sz="2400" b="1" i="1" dirty="0" smtClean="0">
                <a:solidFill>
                  <a:srgbClr val="FF0000"/>
                </a:solidFill>
                <a:latin typeface="Georgia" pitchFamily="18" charset="0"/>
              </a:rPr>
              <a:t> </a:t>
            </a:r>
            <a:endParaRPr lang="es-ES" sz="2400" b="1" i="1" dirty="0">
              <a:solidFill>
                <a:srgbClr val="FF0000"/>
              </a:solidFill>
              <a:latin typeface="Georgia" pitchFamily="18" charset="0"/>
            </a:endParaRPr>
          </a:p>
          <a:p>
            <a:pPr algn="ctr"/>
            <a:r>
              <a:rPr lang="es-ES" sz="2400" b="1" i="1" dirty="0" smtClean="0">
                <a:solidFill>
                  <a:srgbClr val="FF0000"/>
                </a:solidFill>
                <a:latin typeface="Georgia" pitchFamily="18" charset="0"/>
              </a:rPr>
              <a:t>Simbolizan </a:t>
            </a:r>
            <a:r>
              <a:rPr lang="es-ES" sz="2400" b="1" i="1" dirty="0">
                <a:solidFill>
                  <a:srgbClr val="FF0000"/>
                </a:solidFill>
                <a:latin typeface="Georgia" pitchFamily="18" charset="0"/>
              </a:rPr>
              <a:t>el amor </a:t>
            </a:r>
            <a:endParaRPr lang="es-ES" sz="2400" b="1" i="1" dirty="0" smtClean="0">
              <a:solidFill>
                <a:srgbClr val="FF0000"/>
              </a:solidFill>
              <a:latin typeface="Georgia" pitchFamily="18" charset="0"/>
            </a:endParaRPr>
          </a:p>
          <a:p>
            <a:pPr algn="ctr"/>
            <a:r>
              <a:rPr lang="es-ES" sz="2400" b="1" i="1" dirty="0" smtClean="0">
                <a:solidFill>
                  <a:srgbClr val="FF0000"/>
                </a:solidFill>
                <a:latin typeface="Georgia" pitchFamily="18" charset="0"/>
              </a:rPr>
              <a:t>perfecto</a:t>
            </a:r>
            <a:r>
              <a:rPr lang="es-ES" sz="2400" b="1" i="1" dirty="0">
                <a:solidFill>
                  <a:srgbClr val="FF0000"/>
                </a:solidFill>
                <a:latin typeface="Georgia" pitchFamily="18" charset="0"/>
              </a:rPr>
              <a:t>, </a:t>
            </a:r>
            <a:r>
              <a:rPr lang="es-ES" sz="2400" b="1" i="1" dirty="0" smtClean="0">
                <a:solidFill>
                  <a:srgbClr val="FF0000"/>
                </a:solidFill>
                <a:latin typeface="Georgia" pitchFamily="18" charset="0"/>
              </a:rPr>
              <a:t>eterno</a:t>
            </a:r>
            <a:r>
              <a:rPr lang="es-ES" sz="2400" b="1" i="1" dirty="0">
                <a:solidFill>
                  <a:srgbClr val="FF0000"/>
                </a:solidFill>
                <a:latin typeface="Georgia" pitchFamily="18" charset="0"/>
              </a:rPr>
              <a:t>, </a:t>
            </a:r>
            <a:endParaRPr lang="es-ES" sz="2400" b="1" i="1" dirty="0" smtClean="0">
              <a:solidFill>
                <a:srgbClr val="FF0000"/>
              </a:solidFill>
              <a:latin typeface="Georgia" pitchFamily="18" charset="0"/>
            </a:endParaRPr>
          </a:p>
          <a:p>
            <a:pPr algn="ctr"/>
            <a:r>
              <a:rPr lang="es-ES" sz="2400" b="1" i="1" dirty="0" smtClean="0">
                <a:solidFill>
                  <a:srgbClr val="FF0000"/>
                </a:solidFill>
                <a:latin typeface="Georgia" pitchFamily="18" charset="0"/>
              </a:rPr>
              <a:t>el  </a:t>
            </a:r>
            <a:r>
              <a:rPr lang="es-ES" sz="2400" b="1" i="1" dirty="0">
                <a:solidFill>
                  <a:srgbClr val="FF0000"/>
                </a:solidFill>
                <a:latin typeface="Georgia" pitchFamily="18" charset="0"/>
              </a:rPr>
              <a:t>fuego y la pasión; </a:t>
            </a:r>
          </a:p>
          <a:p>
            <a:pPr algn="ctr"/>
            <a:r>
              <a:rPr lang="es-ES" sz="2400" b="1" i="1" dirty="0">
                <a:solidFill>
                  <a:srgbClr val="FF0000"/>
                </a:solidFill>
                <a:latin typeface="Georgia" pitchFamily="18" charset="0"/>
              </a:rPr>
              <a:t>Estos puedes elegirlos </a:t>
            </a:r>
            <a:endParaRPr lang="es-ES" sz="2400" b="1" i="1" dirty="0" smtClean="0">
              <a:solidFill>
                <a:srgbClr val="FF0000"/>
              </a:solidFill>
              <a:latin typeface="Georgia" pitchFamily="18" charset="0"/>
            </a:endParaRPr>
          </a:p>
          <a:p>
            <a:pPr algn="ctr"/>
            <a:r>
              <a:rPr lang="es-ES" sz="2400" b="1" i="1" dirty="0" smtClean="0">
                <a:solidFill>
                  <a:srgbClr val="FF0000"/>
                </a:solidFill>
                <a:latin typeface="Georgia" pitchFamily="18" charset="0"/>
              </a:rPr>
              <a:t>para declarar </a:t>
            </a:r>
          </a:p>
          <a:p>
            <a:pPr algn="ctr"/>
            <a:r>
              <a:rPr lang="es-ES" sz="2400" b="1" i="1" dirty="0" smtClean="0">
                <a:solidFill>
                  <a:srgbClr val="FF0000"/>
                </a:solidFill>
                <a:latin typeface="Georgia" pitchFamily="18" charset="0"/>
              </a:rPr>
              <a:t>amor </a:t>
            </a:r>
            <a:r>
              <a:rPr lang="es-ES" sz="2400" b="1" i="1" dirty="0">
                <a:solidFill>
                  <a:srgbClr val="FF0000"/>
                </a:solidFill>
                <a:latin typeface="Georgia" pitchFamily="18" charset="0"/>
              </a:rPr>
              <a:t>sincero </a:t>
            </a:r>
          </a:p>
          <a:p>
            <a:pPr algn="ctr"/>
            <a:r>
              <a:rPr lang="es-ES" sz="2400" b="1" i="1" dirty="0">
                <a:solidFill>
                  <a:srgbClr val="FF0000"/>
                </a:solidFill>
                <a:latin typeface="Georgia" pitchFamily="18" charset="0"/>
              </a:rPr>
              <a:t>y para expresar el </a:t>
            </a:r>
          </a:p>
          <a:p>
            <a:pPr algn="ctr"/>
            <a:r>
              <a:rPr lang="es-ES" sz="2400" b="1" i="1" dirty="0">
                <a:solidFill>
                  <a:srgbClr val="FF0000"/>
                </a:solidFill>
                <a:latin typeface="Georgia" pitchFamily="18" charset="0"/>
              </a:rPr>
              <a:t>compromiso de pareja. 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88" y="-5555"/>
            <a:ext cx="9169688" cy="5149055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940" y="4216763"/>
            <a:ext cx="6762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8441723"/>
      </p:ext>
    </p:extLst>
  </p:cSld>
  <p:clrMapOvr>
    <a:masterClrMapping/>
  </p:clrMapOvr>
  <p:transition spd="slow" advClick="0" advTm="2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3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0"/>
            <a:ext cx="5004048" cy="51435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350559"/>
            <a:ext cx="6762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89432" y="525036"/>
            <a:ext cx="4009431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i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LOS TULIPANES AMARILLOS, </a:t>
            </a:r>
          </a:p>
          <a:p>
            <a:pPr algn="ctr"/>
            <a:endParaRPr lang="es-ES" sz="2000" i="1" dirty="0" smtClean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i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Por </a:t>
            </a:r>
            <a:r>
              <a:rPr lang="es-ES" sz="2000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su color  alusivo </a:t>
            </a:r>
          </a:p>
          <a:p>
            <a:pPr algn="ctr"/>
            <a:r>
              <a:rPr lang="es-ES" sz="2000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al sol y a la vida, </a:t>
            </a:r>
          </a:p>
          <a:p>
            <a:pPr algn="ctr"/>
            <a:r>
              <a:rPr lang="es-ES" sz="2000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representan lo positivo </a:t>
            </a:r>
          </a:p>
          <a:p>
            <a:pPr algn="ctr"/>
            <a:r>
              <a:rPr lang="es-ES" sz="2000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llevan consigo un mensaje </a:t>
            </a:r>
          </a:p>
          <a:p>
            <a:pPr algn="ctr"/>
            <a:r>
              <a:rPr lang="es-ES" sz="2000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de amistad, alegría, fidelidad, </a:t>
            </a:r>
          </a:p>
          <a:p>
            <a:pPr algn="ctr"/>
            <a:r>
              <a:rPr lang="es-ES" sz="2000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felicidad sinceridad y confianza; </a:t>
            </a:r>
          </a:p>
          <a:p>
            <a:pPr algn="ctr"/>
            <a:r>
              <a:rPr lang="es-ES" sz="2000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Son especiales para nuestros </a:t>
            </a:r>
          </a:p>
          <a:p>
            <a:pPr algn="ctr"/>
            <a:r>
              <a:rPr lang="es-ES" sz="2000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seres queridos y amigos </a:t>
            </a:r>
          </a:p>
          <a:p>
            <a:pPr algn="ctr"/>
            <a:r>
              <a:rPr lang="es-ES" sz="2000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Con ellos además se puede </a:t>
            </a:r>
            <a:endParaRPr lang="es-ES" sz="2000" i="1" dirty="0" smtClean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i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transmitir, </a:t>
            </a:r>
            <a:r>
              <a:rPr lang="es-ES" sz="2000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ánimo,  </a:t>
            </a:r>
            <a:endParaRPr lang="es-ES" sz="2000" i="1" dirty="0" smtClean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i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buena </a:t>
            </a:r>
            <a:r>
              <a:rPr lang="es-ES" sz="2000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vibra y dar gracias.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22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:blinds dir="vert"/>
      </p:transition>
    </mc:Choice>
    <mc:Fallback xmlns="">
      <p:transition spd="slow" advClick="0" advTm="2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19" y="0"/>
            <a:ext cx="5633178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851670"/>
            <a:ext cx="4554127" cy="3456384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59982"/>
            <a:ext cx="6762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953359" y="696836"/>
            <a:ext cx="418896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i="1" dirty="0" smtClean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LOS TULIPANES ROSA, </a:t>
            </a:r>
          </a:p>
          <a:p>
            <a:pPr algn="ctr"/>
            <a:endParaRPr lang="es-ES" sz="2000" b="1" i="1" dirty="0" smtClean="0">
              <a:ln w="3175">
                <a:noFill/>
              </a:ln>
              <a:solidFill>
                <a:srgbClr val="FF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b="1" i="1" dirty="0" smtClean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Representan </a:t>
            </a:r>
            <a:r>
              <a:rPr lang="es-ES" sz="2000" b="1" i="1" dirty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amor  fraternal,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honestidad, pureza y afecto.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Se </a:t>
            </a:r>
            <a:r>
              <a:rPr lang="es-ES" sz="2000" b="1" i="1" dirty="0" smtClean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obsequian</a:t>
            </a:r>
          </a:p>
          <a:p>
            <a:pPr algn="ctr"/>
            <a:r>
              <a:rPr lang="es-ES" sz="2000" b="1" i="1" dirty="0" smtClean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es-ES" sz="2000" b="1" i="1" dirty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 las quinceañeras; 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El día de las madres;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En los arreglos de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nacimientos de niñas;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 las mejores amigas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y para demostrarse </a:t>
            </a:r>
          </a:p>
          <a:p>
            <a:pPr algn="ctr"/>
            <a:r>
              <a:rPr lang="es-ES" sz="2000" b="1" i="1" dirty="0">
                <a:ln w="3175">
                  <a:noFill/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amor entre hermanas</a:t>
            </a:r>
            <a:r>
              <a:rPr lang="es-ES" sz="2000" b="1" i="1" dirty="0">
                <a:ln w="3175">
                  <a:solidFill>
                    <a:srgbClr val="006600"/>
                  </a:solidFill>
                </a:ln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.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75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:blinds dir="vert"/>
      </p:transition>
    </mc:Choice>
    <mc:Fallback xmlns="">
      <p:transition spd="slow" advClick="0" advTm="2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58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2546"/>
            <a:ext cx="3455167" cy="523604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56033"/>
            <a:ext cx="3603645" cy="51435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83918"/>
            <a:ext cx="6762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843808" y="781124"/>
            <a:ext cx="4104456" cy="369331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b="1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Los Tulipanes Morados, </a:t>
            </a:r>
          </a:p>
          <a:p>
            <a:pPr algn="ctr"/>
            <a:endParaRPr lang="es-ES" b="1" i="1" dirty="0">
              <a:ln w="3175">
                <a:noFill/>
              </a:ln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Representan el lujo, 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la bonanza y la buena fortuna.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Podemos observarlos en las bodas,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en los ramos de las novias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y damas de honor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o en la decoración.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Son estupendos para obsequiar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en las graduaciones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como deseo de éxito </a:t>
            </a:r>
          </a:p>
          <a:p>
            <a:pPr algn="ctr"/>
            <a:r>
              <a:rPr lang="es-ES" b="1" i="1" dirty="0">
                <a:ln w="3175">
                  <a:noFill/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a nuestros familiares y amigos.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:blinds dir="vert"/>
      </p:transition>
    </mc:Choice>
    <mc:Fallback xmlns="">
      <p:transition spd="slow" advClick="0" advTm="2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778" y="495327"/>
            <a:ext cx="3384376" cy="466912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063" y="843558"/>
            <a:ext cx="2564937" cy="4611841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66262"/>
            <a:ext cx="6762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621547" y="495327"/>
            <a:ext cx="4104456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accent6"/>
                </a:solidFill>
                <a:latin typeface="Georgia" pitchFamily="18" charset="0"/>
              </a:rPr>
              <a:t>Los Tulipanes Naranja, </a:t>
            </a:r>
          </a:p>
          <a:p>
            <a:pPr algn="ctr"/>
            <a:r>
              <a:rPr lang="es-ES" b="1" i="1" dirty="0" smtClean="0">
                <a:solidFill>
                  <a:schemeClr val="accent6"/>
                </a:solidFill>
                <a:latin typeface="Georgia" pitchFamily="18" charset="0"/>
              </a:rPr>
              <a:t>Son </a:t>
            </a:r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símbolos de vitalidad, 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vigor, felicidad, 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comprensión, éxito, 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energía, entusiasmo, 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deseo, pasión, conexión 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y amor secreto.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 Pueden ser obsequiados 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para dar ánimo 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ante una  depresión ;  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para desear  éxito 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a recién casados, 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o para  felicitar y elogiar </a:t>
            </a:r>
          </a:p>
          <a:p>
            <a:pPr algn="ctr"/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a seres queridos </a:t>
            </a:r>
            <a:r>
              <a:rPr lang="es-ES" b="1" i="1" dirty="0" smtClean="0">
                <a:solidFill>
                  <a:schemeClr val="accent6"/>
                </a:solidFill>
                <a:latin typeface="Georgia" pitchFamily="18" charset="0"/>
              </a:rPr>
              <a:t>que </a:t>
            </a:r>
            <a:r>
              <a:rPr lang="es-ES" b="1" i="1" dirty="0">
                <a:solidFill>
                  <a:schemeClr val="accent6"/>
                </a:solidFill>
                <a:latin typeface="Georgia" pitchFamily="18" charset="0"/>
              </a:rPr>
              <a:t>comienzan </a:t>
            </a:r>
            <a:r>
              <a:rPr lang="es-ES" b="1" i="1" dirty="0" smtClean="0">
                <a:solidFill>
                  <a:schemeClr val="accent6"/>
                </a:solidFill>
                <a:latin typeface="Georgia" pitchFamily="18" charset="0"/>
              </a:rPr>
              <a:t>nuevos proyectos.</a:t>
            </a:r>
            <a:endParaRPr lang="es-ES" b="1" i="1" dirty="0">
              <a:solidFill>
                <a:schemeClr val="accent6"/>
              </a:solidFill>
              <a:latin typeface="Georgia" pitchFamily="18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8" y="0"/>
            <a:ext cx="913022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4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20000">
        <p:zoom dir="in"/>
      </p:transition>
    </mc:Choice>
    <mc:Fallback xmlns="">
      <p:transition spd="slow" advClick="0" advTm="2000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15566"/>
            <a:ext cx="3240360" cy="4207204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56" y="0"/>
            <a:ext cx="2980943" cy="2787774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252" y="4726048"/>
            <a:ext cx="6762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090551" y="339502"/>
            <a:ext cx="384541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LOS TULIPANES NEGROS,</a:t>
            </a:r>
          </a:p>
          <a:p>
            <a:pPr algn="ctr"/>
            <a:r>
              <a:rPr lang="es-ES" sz="2000" b="1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 </a:t>
            </a:r>
          </a:p>
          <a:p>
            <a:pPr algn="ctr"/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P</a:t>
            </a:r>
            <a:r>
              <a:rPr lang="es-ES" sz="2000" b="1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or </a:t>
            </a:r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su color, </a:t>
            </a:r>
            <a:endParaRPr lang="es-ES" sz="2000" b="1" i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b="1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se </a:t>
            </a:r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asocian </a:t>
            </a:r>
          </a:p>
          <a:p>
            <a:pPr algn="ctr"/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a mensajes de </a:t>
            </a:r>
            <a:r>
              <a:rPr lang="es-ES" sz="2000" b="1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pena</a:t>
            </a:r>
          </a:p>
          <a:p>
            <a:pPr algn="ctr"/>
            <a:r>
              <a:rPr lang="es-ES" sz="2000" b="1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 </a:t>
            </a:r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y dolor </a:t>
            </a:r>
            <a:r>
              <a:rPr lang="es-ES" sz="2000" b="1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por  </a:t>
            </a:r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la pérdida </a:t>
            </a:r>
            <a:endParaRPr lang="es-ES" sz="2000" b="1" i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b="1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de </a:t>
            </a:r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seres queridos;</a:t>
            </a:r>
          </a:p>
          <a:p>
            <a:pPr algn="ctr"/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 Sin embargo este color</a:t>
            </a:r>
          </a:p>
          <a:p>
            <a:pPr algn="ctr"/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 también ha sido utilizado </a:t>
            </a:r>
          </a:p>
          <a:p>
            <a:pPr algn="ctr"/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en la decoración </a:t>
            </a:r>
            <a:endParaRPr lang="es-ES" sz="2000" b="1" i="1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Georgia" pitchFamily="18" charset="0"/>
            </a:endParaRPr>
          </a:p>
          <a:p>
            <a:pPr algn="ctr"/>
            <a:r>
              <a:rPr lang="es-ES" sz="2000" b="1" i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de </a:t>
            </a:r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eventos </a:t>
            </a:r>
          </a:p>
          <a:p>
            <a:pPr algn="ctr"/>
            <a:r>
              <a:rPr lang="es-ES" sz="2000" b="1" i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Georgia" pitchFamily="18" charset="0"/>
              </a:rPr>
              <a:t>y celebraciones muy sofisticadas.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73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0">
        <p:checker/>
      </p:transition>
    </mc:Choice>
    <mc:Fallback xmlns="">
      <p:transition spd="slow" advClick="0" advTm="2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453753" y="2427734"/>
            <a:ext cx="6768752" cy="206210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i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Cualquiera sea el color que usted </a:t>
            </a:r>
            <a:r>
              <a:rPr lang="es-ES" sz="3200" b="1" i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escoja, le </a:t>
            </a:r>
            <a:r>
              <a:rPr lang="es-ES" sz="3200" b="1" i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ayudará a demostrar su amor y gran afecto a quién lo </a:t>
            </a:r>
            <a:r>
              <a:rPr lang="es-ES" sz="3200" b="1" i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recibe.</a:t>
            </a:r>
            <a:endParaRPr lang="es-ES" sz="3200" b="1" i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87974"/>
            <a:ext cx="6762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379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5000">
        <p:diamond/>
      </p:transition>
    </mc:Choice>
    <mc:Fallback xmlns="">
      <p:transition spd="slow" advClick="0" advTm="15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23728" y="411510"/>
            <a:ext cx="6322226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2400" b="1" i="1" dirty="0">
                <a:ln w="11430">
                  <a:solidFill>
                    <a:srgbClr val="993366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En un campo de tulipanes, los colores siempre salen de los márgenes y colorean el cielo.</a:t>
            </a:r>
          </a:p>
          <a:p>
            <a:pPr algn="ctr"/>
            <a:r>
              <a:rPr lang="es-ES" sz="2400" b="1" i="1" dirty="0">
                <a:ln w="11430">
                  <a:solidFill>
                    <a:srgbClr val="993366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(</a:t>
            </a:r>
            <a:r>
              <a:rPr lang="es-ES" sz="2400" b="1" i="1" dirty="0" err="1">
                <a:ln w="11430">
                  <a:solidFill>
                    <a:srgbClr val="993366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Fabrizio</a:t>
            </a:r>
            <a:r>
              <a:rPr lang="es-ES" sz="2400" b="1" i="1" dirty="0">
                <a:ln w="11430">
                  <a:solidFill>
                    <a:srgbClr val="993366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 </a:t>
            </a:r>
            <a:r>
              <a:rPr lang="es-ES" sz="2400" b="1" i="1" dirty="0" err="1">
                <a:ln w="11430">
                  <a:solidFill>
                    <a:srgbClr val="993366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Caramagna</a:t>
            </a:r>
            <a:r>
              <a:rPr lang="es-ES" sz="2400" b="1" dirty="0">
                <a:ln w="11430">
                  <a:solidFill>
                    <a:srgbClr val="993366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)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011910"/>
            <a:ext cx="67627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993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3000">
        <p14:doors dir="vert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878" y="789350"/>
            <a:ext cx="3430099" cy="3762305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72008" cy="4320480"/>
          </a:xfrm>
          <a:prstGeom prst="rect">
            <a:avLst/>
          </a:prstGeom>
          <a:solidFill>
            <a:srgbClr val="9933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664134" y="412346"/>
            <a:ext cx="45719" cy="2519444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99592" y="4718845"/>
            <a:ext cx="3384376" cy="58864"/>
          </a:xfrm>
          <a:prstGeom prst="rect">
            <a:avLst/>
          </a:prstGeom>
          <a:solidFill>
            <a:srgbClr val="FF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35696" y="4527493"/>
            <a:ext cx="2448272" cy="45719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594498"/>
            <a:ext cx="3024336" cy="1913356"/>
          </a:xfrm>
          <a:prstGeom prst="rect">
            <a:avLst/>
          </a:prstGeom>
        </p:spPr>
      </p:pic>
      <p:sp>
        <p:nvSpPr>
          <p:cNvPr id="9" name="8 Marcador de fecha"/>
          <p:cNvSpPr>
            <a:spLocks noGrp="1"/>
          </p:cNvSpPr>
          <p:nvPr>
            <p:ph type="dt" sz="half" idx="10"/>
          </p:nvPr>
        </p:nvSpPr>
        <p:spPr>
          <a:xfrm>
            <a:off x="6228184" y="4276508"/>
            <a:ext cx="2133600" cy="273844"/>
          </a:xfrm>
        </p:spPr>
        <p:txBody>
          <a:bodyPr/>
          <a:lstStyle/>
          <a:p>
            <a:fld id="{1F0F19D5-33EF-43FF-909F-8CFE6A6EC051}" type="datetime4">
              <a:rPr lang="es-ES" b="1" smtClean="0">
                <a:ln w="3175" cmpd="sng">
                  <a:solidFill>
                    <a:srgbClr val="993366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27 de julio de 2022</a:t>
            </a:fld>
            <a:endParaRPr lang="es-ES" b="1" dirty="0">
              <a:ln w="3175" cmpd="sng">
                <a:solidFill>
                  <a:srgbClr val="993366"/>
                </a:solidFill>
                <a:prstDash val="solid"/>
              </a:ln>
              <a:noFill/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1642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window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ULIPANES 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TULIPANES 1</Template>
  <TotalTime>0</TotalTime>
  <Words>551</Words>
  <Application>Microsoft Office PowerPoint</Application>
  <PresentationFormat>Presentación en pantalla (16:9)</PresentationFormat>
  <Paragraphs>122</Paragraphs>
  <Slides>15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Calibri</vt:lpstr>
      <vt:lpstr>Georgia</vt:lpstr>
      <vt:lpstr>Kristen ITC</vt:lpstr>
      <vt:lpstr>TULIPANES 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2022-07-27T13:30:29Z</dcterms:created>
  <dcterms:modified xsi:type="dcterms:W3CDTF">2022-07-27T13:42:36Z</dcterms:modified>
</cp:coreProperties>
</file>