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4"/>
  </p:notesMasterIdLst>
  <p:sldIdLst>
    <p:sldId id="552" r:id="rId3"/>
    <p:sldId id="631" r:id="rId4"/>
    <p:sldId id="658" r:id="rId5"/>
    <p:sldId id="627" r:id="rId6"/>
    <p:sldId id="633" r:id="rId7"/>
    <p:sldId id="657" r:id="rId8"/>
    <p:sldId id="639" r:id="rId9"/>
    <p:sldId id="628" r:id="rId10"/>
    <p:sldId id="659" r:id="rId11"/>
    <p:sldId id="649" r:id="rId12"/>
    <p:sldId id="684" r:id="rId13"/>
    <p:sldId id="660" r:id="rId14"/>
    <p:sldId id="629" r:id="rId15"/>
    <p:sldId id="685" r:id="rId16"/>
    <p:sldId id="568" r:id="rId17"/>
    <p:sldId id="669" r:id="rId18"/>
    <p:sldId id="682" r:id="rId19"/>
    <p:sldId id="661" r:id="rId20"/>
    <p:sldId id="674" r:id="rId21"/>
    <p:sldId id="686" r:id="rId22"/>
    <p:sldId id="677" r:id="rId23"/>
    <p:sldId id="679" r:id="rId24"/>
    <p:sldId id="683" r:id="rId25"/>
    <p:sldId id="663" r:id="rId26"/>
    <p:sldId id="675" r:id="rId27"/>
    <p:sldId id="664" r:id="rId28"/>
    <p:sldId id="668" r:id="rId29"/>
    <p:sldId id="636" r:id="rId30"/>
    <p:sldId id="665" r:id="rId31"/>
    <p:sldId id="673" r:id="rId32"/>
    <p:sldId id="644" r:id="rId33"/>
    <p:sldId id="667" r:id="rId34"/>
    <p:sldId id="634" r:id="rId35"/>
    <p:sldId id="670" r:id="rId36"/>
    <p:sldId id="642" r:id="rId37"/>
    <p:sldId id="671" r:id="rId38"/>
    <p:sldId id="672" r:id="rId39"/>
    <p:sldId id="687" r:id="rId40"/>
    <p:sldId id="678" r:id="rId41"/>
    <p:sldId id="698" r:id="rId42"/>
    <p:sldId id="680" r:id="rId43"/>
    <p:sldId id="688" r:id="rId44"/>
    <p:sldId id="701" r:id="rId45"/>
    <p:sldId id="691" r:id="rId46"/>
    <p:sldId id="692" r:id="rId47"/>
    <p:sldId id="693" r:id="rId48"/>
    <p:sldId id="695" r:id="rId49"/>
    <p:sldId id="700" r:id="rId50"/>
    <p:sldId id="696" r:id="rId51"/>
    <p:sldId id="624" r:id="rId52"/>
    <p:sldId id="699" r:id="rId53"/>
  </p:sldIdLst>
  <p:sldSz cx="10801350" cy="6516688"/>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411bPLM0UxN/XaE05wKO/A==" hashData="PwwYtENsERB+9QUGRpJxKNOMgBg="/>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00FF"/>
    <a:srgbClr val="00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60" d="100"/>
          <a:sy n="60" d="100"/>
        </p:scale>
        <p:origin x="-954" y="-402"/>
      </p:cViewPr>
      <p:guideLst>
        <p:guide orient="horz" pos="2053"/>
        <p:guide pos="3402"/>
      </p:guideLst>
    </p:cSldViewPr>
  </p:slideViewPr>
  <p:notesTextViewPr>
    <p:cViewPr>
      <p:scale>
        <a:sx n="100" d="100"/>
        <a:sy n="100" d="100"/>
      </p:scale>
      <p:origin x="0" y="0"/>
    </p:cViewPr>
  </p:notesTextViewPr>
  <p:sorterViewPr>
    <p:cViewPr>
      <p:scale>
        <a:sx n="66" d="100"/>
        <a:sy n="66" d="100"/>
      </p:scale>
      <p:origin x="0" y="27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ableStyles" Target="tableStyles.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1DE5D2-77CF-4C90-AFE6-917EC95740D1}" type="datetimeFigureOut">
              <a:rPr lang="es-ES" smtClean="0"/>
              <a:pPr/>
              <a:t>20/06/2020</a:t>
            </a:fld>
            <a:endParaRPr lang="es-ES"/>
          </a:p>
        </p:txBody>
      </p:sp>
      <p:sp>
        <p:nvSpPr>
          <p:cNvPr id="4" name="3 Marcador de imagen de diapositiva"/>
          <p:cNvSpPr>
            <a:spLocks noGrp="1" noRot="1" noChangeAspect="1"/>
          </p:cNvSpPr>
          <p:nvPr>
            <p:ph type="sldImg" idx="2"/>
          </p:nvPr>
        </p:nvSpPr>
        <p:spPr>
          <a:xfrm>
            <a:off x="587375" y="685800"/>
            <a:ext cx="56832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DCFCD8-AF87-492C-824C-3732A24C4938}" type="slidenum">
              <a:rPr lang="es-ES" smtClean="0"/>
              <a:pPr/>
              <a:t>‹Nº›</a:t>
            </a:fld>
            <a:endParaRPr lang="es-ES"/>
          </a:p>
        </p:txBody>
      </p:sp>
    </p:spTree>
    <p:extLst>
      <p:ext uri="{BB962C8B-B14F-4D97-AF65-F5344CB8AC3E}">
        <p14:creationId xmlns:p14="http://schemas.microsoft.com/office/powerpoint/2010/main" val="4865165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2" y="2024400"/>
            <a:ext cx="9181148" cy="139686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4" y="3692790"/>
            <a:ext cx="7560945" cy="166537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20/06/2020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20/06/2020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2" y="4187578"/>
            <a:ext cx="9181148" cy="129428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3232" y="2762052"/>
            <a:ext cx="9181148" cy="1425525"/>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91F669-8C91-4B83-A28A-AF421F9F89CE}" type="datetimeFigureOut">
              <a:rPr lang="es-ES" smtClean="0"/>
              <a:pPr/>
              <a:t>20/06/2020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0069" y="1520563"/>
            <a:ext cx="4770597"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490687" y="1520563"/>
            <a:ext cx="4770597"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91F669-8C91-4B83-A28A-AF421F9F89CE}" type="datetimeFigureOut">
              <a:rPr lang="es-ES" smtClean="0"/>
              <a:pPr/>
              <a:t>20/06/2020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8" y="1458713"/>
            <a:ext cx="4772472"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0068" y="2066636"/>
            <a:ext cx="4772472"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486939" y="1458713"/>
            <a:ext cx="4774347"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486939" y="2066636"/>
            <a:ext cx="4774347"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91F669-8C91-4B83-A28A-AF421F9F89CE}" type="datetimeFigureOut">
              <a:rPr lang="es-ES" smtClean="0"/>
              <a:pPr/>
              <a:t>20/06/2020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91F669-8C91-4B83-A28A-AF421F9F89CE}" type="datetimeFigureOut">
              <a:rPr lang="es-ES" smtClean="0"/>
              <a:pPr/>
              <a:t>20/06/2020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20/06/2020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70" y="259461"/>
            <a:ext cx="3553569" cy="1104217"/>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23028" y="259463"/>
            <a:ext cx="6038255"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0070" y="1363680"/>
            <a:ext cx="3553569" cy="445759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20/06/2020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0" y="4561682"/>
            <a:ext cx="6480810" cy="53853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17140" y="582278"/>
            <a:ext cx="6480810"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17140" y="5100214"/>
            <a:ext cx="6480810"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20/06/2020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20/06/2020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77" y="260972"/>
            <a:ext cx="2430304" cy="556030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0069" y="260972"/>
            <a:ext cx="7110889" cy="556030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20/06/2020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1" y="2024399"/>
            <a:ext cx="9181148" cy="1396864"/>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4" y="3692790"/>
            <a:ext cx="7560945" cy="1665376"/>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0036275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40069" y="260970"/>
            <a:ext cx="9721215" cy="1086115"/>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9" y="1520563"/>
            <a:ext cx="9721215" cy="430071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40069" y="6040007"/>
            <a:ext cx="2520315" cy="346953"/>
          </a:xfrm>
          <a:prstGeom prst="rect">
            <a:avLst/>
          </a:prstGeom>
        </p:spPr>
        <p:txBody>
          <a:bodyPr vert="horz" lIns="91440" tIns="45720" rIns="91440" bIns="45720" rtlCol="0" anchor="ctr"/>
          <a:lstStyle>
            <a:lvl1pPr algn="l">
              <a:defRPr sz="1200">
                <a:solidFill>
                  <a:schemeClr val="tx1">
                    <a:tint val="75000"/>
                  </a:schemeClr>
                </a:solidFill>
              </a:defRPr>
            </a:lvl1pPr>
          </a:lstStyle>
          <a:p>
            <a:fld id="{BB91F669-8C91-4B83-A28A-AF421F9F89CE}" type="datetimeFigureOut">
              <a:rPr lang="es-ES" smtClean="0"/>
              <a:pPr/>
              <a:t>20/06/2020</a:t>
            </a:fld>
            <a:endParaRPr lang="es-ES"/>
          </a:p>
        </p:txBody>
      </p:sp>
      <p:sp>
        <p:nvSpPr>
          <p:cNvPr id="5" name="4 Marcador de pie de página"/>
          <p:cNvSpPr>
            <a:spLocks noGrp="1"/>
          </p:cNvSpPr>
          <p:nvPr>
            <p:ph type="ftr" sz="quarter" idx="3"/>
          </p:nvPr>
        </p:nvSpPr>
        <p:spPr>
          <a:xfrm>
            <a:off x="3690462" y="6040007"/>
            <a:ext cx="3420428" cy="34695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740969" y="6040007"/>
            <a:ext cx="2520315" cy="346953"/>
          </a:xfrm>
          <a:prstGeom prst="rect">
            <a:avLst/>
          </a:prstGeom>
        </p:spPr>
        <p:txBody>
          <a:bodyPr vert="horz" lIns="91440" tIns="45720" rIns="91440" bIns="45720" rtlCol="0" anchor="ctr"/>
          <a:lstStyle>
            <a:lvl1pPr algn="r">
              <a:defRPr sz="1200">
                <a:solidFill>
                  <a:schemeClr val="tx1">
                    <a:tint val="75000"/>
                  </a:schemeClr>
                </a:solidFill>
              </a:defRPr>
            </a:lvl1pPr>
          </a:lstStyle>
          <a:p>
            <a:fld id="{BAC42E35-15C1-42A3-8D05-C29657880B2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6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40068" y="5934410"/>
            <a:ext cx="2520315"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audio" Target="../media/audio2.wav"/><Relationship Id="rId1" Type="http://schemas.openxmlformats.org/officeDocument/2006/relationships/slideLayout" Target="../slideLayouts/slideLayout7.xml"/><Relationship Id="rId5" Type="http://schemas.openxmlformats.org/officeDocument/2006/relationships/audio" Target="../media/audio2.wav"/><Relationship Id="rId4" Type="http://schemas.openxmlformats.org/officeDocument/2006/relationships/image" Target="../media/image23.jpeg"/></Relationships>
</file>

<file path=ppt/slides/_rels/slide1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6.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34.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6.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0.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2.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7.gif"/><Relationship Id="rId2" Type="http://schemas.openxmlformats.org/officeDocument/2006/relationships/image" Target="../media/image56.gif"/><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58.jpeg"/><Relationship Id="rId4" Type="http://schemas.openxmlformats.org/officeDocument/2006/relationships/image" Target="../media/image2.gif"/></Relationships>
</file>

<file path=ppt/slides/_rels/slide51.xml.rels><?xml version="1.0" encoding="UTF-8" standalone="yes"?>
<Relationships xmlns="http://schemas.openxmlformats.org/package/2006/relationships"><Relationship Id="rId8" Type="http://schemas.openxmlformats.org/officeDocument/2006/relationships/image" Target="../media/image61.png"/><Relationship Id="rId13" Type="http://schemas.openxmlformats.org/officeDocument/2006/relationships/image" Target="../media/image64.png"/><Relationship Id="rId18" Type="http://schemas.openxmlformats.org/officeDocument/2006/relationships/image" Target="../media/image67.png"/><Relationship Id="rId3" Type="http://schemas.openxmlformats.org/officeDocument/2006/relationships/audio" Target="../media/audio4.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6.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0.png"/><Relationship Id="rId11" Type="http://schemas.openxmlformats.org/officeDocument/2006/relationships/image" Target="../media/image63.png"/><Relationship Id="rId5" Type="http://schemas.openxmlformats.org/officeDocument/2006/relationships/hyperlink" Target="http://www.mispps.com/" TargetMode="External"/><Relationship Id="rId15" Type="http://schemas.openxmlformats.org/officeDocument/2006/relationships/image" Target="../media/image65.png"/><Relationship Id="rId10" Type="http://schemas.openxmlformats.org/officeDocument/2006/relationships/hyperlink" Target="https://www.facebook.com/mispps" TargetMode="External"/><Relationship Id="rId4" Type="http://schemas.openxmlformats.org/officeDocument/2006/relationships/image" Target="../media/image59.png"/><Relationship Id="rId9" Type="http://schemas.openxmlformats.org/officeDocument/2006/relationships/image" Target="../media/image62.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83642" y="-15061"/>
            <a:ext cx="10843883" cy="6516689"/>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217235" y="3217237"/>
            <a:ext cx="6516688" cy="82222"/>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7501897" y="3217237"/>
            <a:ext cx="6516688" cy="82222"/>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8" y="0"/>
            <a:ext cx="10801350" cy="6605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8" y="6445717"/>
            <a:ext cx="10801350" cy="70971"/>
          </a:xfrm>
          <a:prstGeom prst="rect">
            <a:avLst/>
          </a:prstGeom>
          <a:noFill/>
          <a:ln w="9525">
            <a:noFill/>
            <a:miter lim="800000"/>
            <a:headEnd/>
            <a:tailEnd/>
          </a:ln>
        </p:spPr>
      </p:pic>
      <p:sp>
        <p:nvSpPr>
          <p:cNvPr id="155665" name="Rectangle 17"/>
          <p:cNvSpPr>
            <a:spLocks noChangeArrowheads="1"/>
          </p:cNvSpPr>
          <p:nvPr/>
        </p:nvSpPr>
        <p:spPr bwMode="auto">
          <a:xfrm>
            <a:off x="421901" y="5566369"/>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421898" y="5430592"/>
            <a:ext cx="825805" cy="728814"/>
          </a:xfrm>
          <a:prstGeom prst="rect">
            <a:avLst/>
          </a:prstGeom>
          <a:noFill/>
          <a:ln w="38100">
            <a:solidFill>
              <a:srgbClr val="1CDEF8"/>
            </a:solidFill>
            <a:miter lim="800000"/>
            <a:headEnd/>
            <a:tailEnd/>
          </a:ln>
        </p:spPr>
      </p:pic>
      <p:sp>
        <p:nvSpPr>
          <p:cNvPr id="19" name="18 Rectángulo"/>
          <p:cNvSpPr/>
          <p:nvPr/>
        </p:nvSpPr>
        <p:spPr>
          <a:xfrm>
            <a:off x="2339298" y="4344483"/>
            <a:ext cx="31801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497925" y="1533819"/>
            <a:ext cx="8042085" cy="3344139"/>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Tomando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el sol</a:t>
            </a:r>
            <a:endParaRPr lang="es-ES" sz="1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6" name="Picture 6" descr="http://www.nombres-animados.net/Letra-J/Jose-Luis/Nombre-animado-Jose-Luis-04.gif"/>
          <p:cNvPicPr>
            <a:picLocks noChangeAspect="1" noChangeArrowheads="1" noCrop="1"/>
          </p:cNvPicPr>
          <p:nvPr/>
        </p:nvPicPr>
        <p:blipFill>
          <a:blip r:embed="rId6" cstate="email">
            <a:extLst>
              <a:ext uri="{28A0092B-C50C-407E-A947-70E740481C1C}">
                <a14:useLocalDpi xmlns:a14="http://schemas.microsoft.com/office/drawing/2010/main"/>
              </a:ext>
            </a:extLst>
          </a:blip>
          <a:srcRect/>
          <a:stretch>
            <a:fillRect/>
          </a:stretch>
        </p:blipFill>
        <p:spPr bwMode="auto">
          <a:xfrm>
            <a:off x="1497925" y="5332097"/>
            <a:ext cx="2372936" cy="887577"/>
          </a:xfrm>
          <a:prstGeom prst="rect">
            <a:avLst/>
          </a:prstGeom>
          <a:noFill/>
        </p:spPr>
      </p:pic>
      <p:sp>
        <p:nvSpPr>
          <p:cNvPr id="13" name="12 Rectángulo"/>
          <p:cNvSpPr/>
          <p:nvPr/>
        </p:nvSpPr>
        <p:spPr>
          <a:xfrm>
            <a:off x="-5400674" y="-610966"/>
            <a:ext cx="5400676" cy="1015663"/>
          </a:xfrm>
          <a:prstGeom prst="rect">
            <a:avLst/>
          </a:prstGeom>
        </p:spPr>
        <p:txBody>
          <a:bodyPr>
            <a:spAutoFit/>
          </a:bodyPr>
          <a:lstStyle/>
          <a:p>
            <a:endParaRPr lang="es-ES" sz="6000" b="1" dirty="0"/>
          </a:p>
        </p:txBody>
      </p:sp>
      <p:pic>
        <p:nvPicPr>
          <p:cNvPr id="18" name="Picture 8"/>
          <p:cNvPicPr>
            <a:picLocks noChangeAspect="1" noChangeArrowheads="1"/>
          </p:cNvPicPr>
          <p:nvPr/>
        </p:nvPicPr>
        <p:blipFill>
          <a:blip r:embed="rId7" cstate="print"/>
          <a:srcRect/>
          <a:stretch>
            <a:fillRect/>
          </a:stretch>
        </p:blipFill>
        <p:spPr bwMode="auto">
          <a:xfrm>
            <a:off x="552290" y="726647"/>
            <a:ext cx="1211401" cy="687873"/>
          </a:xfrm>
          <a:prstGeom prst="rect">
            <a:avLst/>
          </a:prstGeom>
          <a:noFill/>
          <a:ln w="9525">
            <a:noFill/>
            <a:round/>
            <a:headEnd/>
            <a:tailEnd/>
          </a:ln>
        </p:spPr>
      </p:pic>
      <p:pic>
        <p:nvPicPr>
          <p:cNvPr id="15" name="Picture 12" descr="Image1"/>
          <p:cNvPicPr>
            <a:picLocks noChangeAspect="1" noChangeArrowheads="1" noCrop="1"/>
          </p:cNvPicPr>
          <p:nvPr/>
        </p:nvPicPr>
        <p:blipFill>
          <a:blip r:embed="rId8" cstate="print"/>
          <a:srcRect/>
          <a:stretch>
            <a:fillRect/>
          </a:stretch>
        </p:blipFill>
        <p:spPr bwMode="auto">
          <a:xfrm>
            <a:off x="212050" y="179254"/>
            <a:ext cx="922615" cy="1013707"/>
          </a:xfrm>
          <a:prstGeom prst="rect">
            <a:avLst/>
          </a:prstGeom>
          <a:noFill/>
          <a:ln w="9525">
            <a:noFill/>
            <a:miter lim="800000"/>
            <a:headEnd/>
            <a:tailEnd/>
          </a:ln>
        </p:spPr>
      </p:pic>
    </p:spTree>
    <p:extLst>
      <p:ext uri="{BB962C8B-B14F-4D97-AF65-F5344CB8AC3E}">
        <p14:creationId xmlns:p14="http://schemas.microsoft.com/office/powerpoint/2010/main" val="486013798"/>
      </p:ext>
    </p:extLst>
  </p:cSld>
  <p:clrMapOvr>
    <a:masterClrMapping/>
  </p:clrMapOvr>
  <mc:AlternateContent xmlns:mc="http://schemas.openxmlformats.org/markup-compatibility/2006" xmlns:p14="http://schemas.microsoft.com/office/powerpoint/2010/main">
    <mc:Choice Requires="p14">
      <p:transition spd="slow" p14:dur="2500" advTm="9000">
        <p14:vortex dir="r"/>
        <p:sndAc>
          <p:stSnd>
            <p:snd r:embed="rId2" name="LostressudamericanosCuandocalientaelsol.wav"/>
          </p:stSnd>
        </p:sndAc>
      </p:transition>
    </mc:Choice>
    <mc:Fallback xmlns="">
      <p:transition spd="slow" advTm="9000">
        <p:fade/>
        <p:sndAc>
          <p:stSnd>
            <p:snd r:embed="rId9" name="LostressudamericanosCuandocalientaelso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Cómo tomar sol en verano sin aumentar el riesgo de cáncer de pie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5124" name="Picture 4" descr="Qué beneficios aporta tomar el sol con moderació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58" y="-36342"/>
            <a:ext cx="11175473" cy="69670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9763137"/>
      </p:ext>
    </p:extLst>
  </p:cSld>
  <p:clrMapOvr>
    <a:masterClrMapping/>
  </p:clrMapOvr>
  <p:transition spd="med" advTm="6000">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6" descr="GIF de hexágono de colo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7542"/>
            <a:ext cx="10801351" cy="650914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gif art render GIF by xponentialdesign"/>
          <p:cNvPicPr>
            <a:picLocks noChangeAspect="1" noChangeArrowheads="1" noCrop="1"/>
          </p:cNvPicPr>
          <p:nvPr/>
        </p:nvPicPr>
        <p:blipFill>
          <a:blip r:embed="rId3">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 y="0"/>
            <a:ext cx="10801350" cy="6516688"/>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1487532" y="1636738"/>
            <a:ext cx="8492067" cy="4247317"/>
          </a:xfrm>
          <a:prstGeom prst="rect">
            <a:avLst/>
          </a:prstGeom>
          <a:no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5400" i="1" dirty="0" smtClean="0">
                <a:solidFill>
                  <a:srgbClr val="0000FF"/>
                </a:solidFill>
                <a:latin typeface="Ravie" pitchFamily="82" charset="0"/>
              </a:rPr>
              <a:t>Algunas Recomendacionespara </a:t>
            </a:r>
            <a:r>
              <a:rPr lang="es-ES" altLang="es-ES" sz="5400" i="1" dirty="0">
                <a:solidFill>
                  <a:srgbClr val="0000FF"/>
                </a:solidFill>
                <a:latin typeface="Ravie" pitchFamily="82" charset="0"/>
              </a:rPr>
              <a:t>proteger </a:t>
            </a:r>
            <a:r>
              <a:rPr lang="es-ES" altLang="es-ES" sz="5400" i="1" dirty="0" smtClean="0">
                <a:solidFill>
                  <a:srgbClr val="0000FF"/>
                </a:solidFill>
                <a:latin typeface="Ravie" pitchFamily="82" charset="0"/>
              </a:rPr>
              <a:t>tu piel </a:t>
            </a:r>
            <a:r>
              <a:rPr lang="es-ES" altLang="es-ES" sz="5400" i="1" dirty="0">
                <a:solidFill>
                  <a:srgbClr val="0000FF"/>
                </a:solidFill>
                <a:latin typeface="Ravie" pitchFamily="82" charset="0"/>
              </a:rPr>
              <a:t>del Sol.</a:t>
            </a:r>
          </a:p>
          <a:p>
            <a:pPr algn="ctr" fontAlgn="base">
              <a:spcBef>
                <a:spcPct val="0"/>
              </a:spcBef>
              <a:spcAft>
                <a:spcPct val="0"/>
              </a:spcAft>
            </a:pPr>
            <a:endParaRPr lang="es-ES" altLang="es-ES" sz="5400" i="1" dirty="0" smtClean="0">
              <a:solidFill>
                <a:srgbClr val="002060"/>
              </a:solidFill>
              <a:latin typeface="Ravie" pitchFamily="82" charset="0"/>
            </a:endParaRPr>
          </a:p>
        </p:txBody>
      </p:sp>
      <p:pic>
        <p:nvPicPr>
          <p:cNvPr id="5"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66427" y="5042181"/>
            <a:ext cx="1701869" cy="1298731"/>
          </a:xfrm>
          <a:prstGeom prst="rect">
            <a:avLst/>
          </a:prstGeom>
          <a:noFill/>
        </p:spPr>
      </p:pic>
    </p:spTree>
    <p:extLst>
      <p:ext uri="{BB962C8B-B14F-4D97-AF65-F5344CB8AC3E}">
        <p14:creationId xmlns:p14="http://schemas.microsoft.com/office/powerpoint/2010/main" val="379460935"/>
      </p:ext>
    </p:extLst>
  </p:cSld>
  <p:clrMapOvr>
    <a:masterClrMapping/>
  </p:clrMapOvr>
  <mc:AlternateContent xmlns:mc="http://schemas.openxmlformats.org/markup-compatibility/2006" xmlns:p14="http://schemas.microsoft.com/office/powerpoint/2010/main">
    <mc:Choice Requires="p14">
      <p:transition spd="slow" p14:dur="4000" advTm="16000">
        <p14:vortex dir="r"/>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os cinco errores de tomar el sol en septiemb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06" y="-30195"/>
            <a:ext cx="10972342" cy="65413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6182427"/>
      </p:ext>
    </p:extLst>
  </p:cSld>
  <p:clrMapOvr>
    <a:masterClrMapping/>
  </p:clrMapOvr>
  <p:transition spd="med" advTm="6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13 cosas que hay que saber antes de tomar el sol | Belleza | EL MUN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036" y="0"/>
            <a:ext cx="10872711" cy="66053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2124438"/>
      </p:ext>
    </p:extLst>
  </p:cSld>
  <p:clrMapOvr>
    <a:masterClrMapping/>
  </p:clrMapOvr>
  <p:transition spd="med" advTm="6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Helioterpia: terapia a través de los rayos del sol - KEN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486072"/>
            <a:ext cx="10801200" cy="5328592"/>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787872" y="5315370"/>
            <a:ext cx="9446285" cy="923330"/>
          </a:xfrm>
          <a:prstGeom prst="rect">
            <a:avLst/>
          </a:prstGeom>
          <a:solidFill>
            <a:srgbClr val="CCFF66"/>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1800" i="1" dirty="0">
                <a:solidFill>
                  <a:srgbClr val="FF0000"/>
                </a:solidFill>
                <a:latin typeface="Franklin Gothic Medium" pitchFamily="34" charset="0"/>
              </a:rPr>
              <a:t>Ya ha comenzado junio, mes en el que se abren las piscinas y comienzan las exposiciones directas al sol. Durante la época estival, la superficie de nuestro cuerpo expuesta a los rayos solares es mayor y debemos protegernos de las radiaciones ultravioleta.</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3834408"/>
            <a:ext cx="1701869" cy="1298731"/>
          </a:xfrm>
          <a:prstGeom prst="rect">
            <a:avLst/>
          </a:prstGeom>
          <a:noFill/>
        </p:spPr>
      </p:pic>
    </p:spTree>
    <p:extLst>
      <p:ext uri="{BB962C8B-B14F-4D97-AF65-F5344CB8AC3E}">
        <p14:creationId xmlns:p14="http://schemas.microsoft.com/office/powerpoint/2010/main" val="379460935"/>
      </p:ext>
    </p:extLst>
  </p:cSld>
  <p:clrMapOvr>
    <a:masterClrMapping/>
  </p:clrMapOvr>
  <mc:AlternateContent xmlns:mc="http://schemas.openxmlformats.org/markup-compatibility/2006" xmlns:p14="http://schemas.microsoft.com/office/powerpoint/2010/main">
    <mc:Choice Requires="p14">
      <p:transition spd="slow" p14:dur="4000" advTm="16000">
        <p14:vortex dir="r"/>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El verano está para disfrutar - Sonambulistas"/>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31592"/>
            <a:ext cx="11089521" cy="65438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6508002"/>
      </p:ext>
    </p:extLst>
  </p:cSld>
  <p:clrMapOvr>
    <a:masterClrMapping/>
  </p:clrMapOvr>
  <p:transition spd="med" advTm="6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Foto: Difusió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6032"/>
            <a:ext cx="10825746" cy="68407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6213580"/>
      </p:ext>
    </p:extLst>
  </p:cSld>
  <p:clrMapOvr>
    <a:masterClrMapping/>
  </p:clrMapOvr>
  <p:transition spd="med" advTm="6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Tomar El Sol GIF - TomarElsol - Discover &amp; Share GIFs"/>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0898" y="0"/>
            <a:ext cx="11089355" cy="4986536"/>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787872" y="5315370"/>
            <a:ext cx="9446285" cy="923330"/>
          </a:xfrm>
          <a:prstGeom prst="rect">
            <a:avLst/>
          </a:prstGeom>
          <a:solidFill>
            <a:srgbClr val="CCFF66"/>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1800" i="1" dirty="0">
                <a:solidFill>
                  <a:srgbClr val="FF0000"/>
                </a:solidFill>
                <a:latin typeface="Franklin Gothic Medium" pitchFamily="34" charset="0"/>
              </a:rPr>
              <a:t>Aunque cada vez la población se siente más informada sobre los efectos adversos para nuestra salud de una incorrecta exposición, todavía circulan muchos falsos mitos. Conviene recordar una serie de recomendaciones para tomar el sol.</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3834408"/>
            <a:ext cx="1701869" cy="1298731"/>
          </a:xfrm>
          <a:prstGeom prst="rect">
            <a:avLst/>
          </a:prstGeom>
          <a:noFill/>
        </p:spPr>
      </p:pic>
    </p:spTree>
    <p:extLst>
      <p:ext uri="{BB962C8B-B14F-4D97-AF65-F5344CB8AC3E}">
        <p14:creationId xmlns:p14="http://schemas.microsoft.com/office/powerpoint/2010/main" val="246183241"/>
      </p:ext>
    </p:extLst>
  </p:cSld>
  <p:clrMapOvr>
    <a:masterClrMapping/>
  </p:clrMapOvr>
  <mc:AlternateContent xmlns:mc="http://schemas.openxmlformats.org/markup-compatibility/2006" xmlns:p14="http://schemas.microsoft.com/office/powerpoint/2010/main">
    <mc:Choice Requires="p14">
      <p:transition spd="slow" p14:dur="4000" advTm="16000">
        <p14:vortex dir="r"/>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ómo debes tratar tu piel si te quemaste con el sol - BBC News Mun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36" y="-35768"/>
            <a:ext cx="10806485" cy="67391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1277798"/>
      </p:ext>
    </p:extLst>
  </p:cSld>
  <p:clrMapOvr>
    <a:masterClrMapping/>
  </p:clrMapOvr>
  <p:transition spd="med" advTm="6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ómo Ponerse Moreno de forma saludable - 10 Trucos Infalibles ✅"/>
          <p:cNvPicPr>
            <a:picLocks noChangeAspect="1" noChangeArrowheads="1"/>
          </p:cNvPicPr>
          <p:nvPr/>
        </p:nvPicPr>
        <p:blipFill rotWithShape="1">
          <a:blip r:embed="rId2">
            <a:extLst>
              <a:ext uri="{28A0092B-C50C-407E-A947-70E740481C1C}">
                <a14:useLocalDpi xmlns:a14="http://schemas.microsoft.com/office/drawing/2010/main" val="0"/>
              </a:ext>
            </a:extLst>
          </a:blip>
          <a:srcRect r="14141"/>
          <a:stretch/>
        </p:blipFill>
        <p:spPr bwMode="auto">
          <a:xfrm>
            <a:off x="0" y="13465"/>
            <a:ext cx="10801350" cy="65032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4858054"/>
      </p:ext>
    </p:extLst>
  </p:cSld>
  <p:clrMapOvr>
    <a:masterClrMapping/>
  </p:clrMapOvr>
  <p:transition spd="med" advTm="6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3834408"/>
            <a:ext cx="1701869" cy="1298731"/>
          </a:xfrm>
          <a:prstGeom prst="rect">
            <a:avLst/>
          </a:prstGeom>
          <a:noFill/>
        </p:spPr>
      </p:pic>
      <p:pic>
        <p:nvPicPr>
          <p:cNvPr id="7" name="Picture 4" descr="berry-break-26-11.gif (426×284) | Imagenes en movimiento gif ..."/>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650607" y="422063"/>
            <a:ext cx="7392533" cy="4865604"/>
          </a:xfrm>
          <a:prstGeom prst="rect">
            <a:avLst/>
          </a:prstGeom>
          <a:noFill/>
          <a:extLst>
            <a:ext uri="{909E8E84-426E-40DD-AFC4-6F175D3DCCD1}">
              <a14:hiddenFill xmlns:a14="http://schemas.microsoft.com/office/drawing/2010/main">
                <a:solidFill>
                  <a:srgbClr val="FFFFFF"/>
                </a:solidFill>
              </a14:hiddenFill>
            </a:ext>
          </a:extLst>
        </p:spPr>
      </p:pic>
      <p:sp>
        <p:nvSpPr>
          <p:cNvPr id="8" name="7 Rectángulo"/>
          <p:cNvSpPr/>
          <p:nvPr/>
        </p:nvSpPr>
        <p:spPr>
          <a:xfrm>
            <a:off x="1656259" y="5030915"/>
            <a:ext cx="7704856" cy="9144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55" name="Text Box 7"/>
          <p:cNvSpPr txBox="1">
            <a:spLocks noChangeArrowheads="1"/>
          </p:cNvSpPr>
          <p:nvPr/>
        </p:nvSpPr>
        <p:spPr bwMode="auto">
          <a:xfrm>
            <a:off x="787872" y="5315370"/>
            <a:ext cx="9446285" cy="923330"/>
          </a:xfrm>
          <a:prstGeom prst="rect">
            <a:avLst/>
          </a:prstGeom>
          <a:solidFill>
            <a:srgbClr val="CCFF66"/>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1800" i="1" dirty="0">
                <a:solidFill>
                  <a:srgbClr val="FF0000"/>
                </a:solidFill>
                <a:latin typeface="Franklin Gothic Medium" pitchFamily="34" charset="0"/>
              </a:rPr>
              <a:t>Como norma básica, no se debe tomar el sol en los tramos horarios de mayor incidencia (de 12 a 17 horas), así como utilizar siempre un factor de protección solar mínimo del 30, que deberá renovarse cada 2-3 horas y aplicarse 30 minutos antes de salir de casa</a:t>
            </a:r>
            <a:r>
              <a:rPr lang="es-ES" altLang="es-ES" sz="1800" i="1" dirty="0" smtClean="0">
                <a:solidFill>
                  <a:srgbClr val="FF0000"/>
                </a:solidFill>
                <a:latin typeface="Franklin Gothic Medium" pitchFamily="34" charset="0"/>
              </a:rPr>
              <a:t>.</a:t>
            </a:r>
            <a:endParaRPr lang="es-ES" altLang="es-ES" sz="1800" i="1" dirty="0">
              <a:solidFill>
                <a:srgbClr val="FF0000"/>
              </a:solidFill>
              <a:latin typeface="Franklin Gothic Medium" pitchFamily="34" charset="0"/>
            </a:endParaRPr>
          </a:p>
        </p:txBody>
      </p:sp>
    </p:spTree>
    <p:extLst>
      <p:ext uri="{BB962C8B-B14F-4D97-AF65-F5344CB8AC3E}">
        <p14:creationId xmlns:p14="http://schemas.microsoft.com/office/powerpoint/2010/main" val="3411326377"/>
      </p:ext>
    </p:extLst>
  </p:cSld>
  <p:clrMapOvr>
    <a:masterClrMapping/>
  </p:clrMapOvr>
  <mc:AlternateContent xmlns:mc="http://schemas.openxmlformats.org/markup-compatibility/2006" xmlns:p14="http://schemas.microsoft.com/office/powerpoint/2010/main">
    <mc:Choice Requires="p14">
      <p:transition spd="slow" p14:dur="4000" advTm="16000">
        <p14:vortex dir="r"/>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Precauciones a la hora de tomar el sol - VI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1688"/>
            <a:ext cx="10801350" cy="66289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3055082"/>
      </p:ext>
    </p:extLst>
  </p:cSld>
  <p:clrMapOvr>
    <a:masterClrMapping/>
  </p:clrMapOvr>
  <p:transition spd="med" advTm="6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Protección solar: Experta aclaró mitos sobre el uso del bloqueador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2410"/>
            <a:ext cx="10927187" cy="65042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4309766"/>
      </p:ext>
    </p:extLst>
  </p:cSld>
  <p:clrMapOvr>
    <a:masterClrMapping/>
  </p:clrMapOvr>
  <p:transition spd="med" advTm="6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motion glow GIF by xponentialdesign"/>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4578" y="-401626"/>
            <a:ext cx="10955928" cy="7252973"/>
          </a:xfrm>
          <a:prstGeom prst="rect">
            <a:avLst/>
          </a:prstGeom>
          <a:noFill/>
          <a:extLst>
            <a:ext uri="{909E8E84-426E-40DD-AFC4-6F175D3DCCD1}">
              <a14:hiddenFill xmlns:a14="http://schemas.microsoft.com/office/drawing/2010/main">
                <a:solidFill>
                  <a:srgbClr val="FFFFFF"/>
                </a:solidFill>
              </a14:hiddenFill>
            </a:ext>
          </a:extLst>
        </p:spPr>
      </p:pic>
      <p:pic>
        <p:nvPicPr>
          <p:cNvPr id="23554" name="Picture 2" descr="Tomar El Sol stock photos and royalty-free images, vectors and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84251" y="522040"/>
            <a:ext cx="7452825" cy="5616624"/>
          </a:xfrm>
          <a:prstGeom prst="ellipse">
            <a:avLst/>
          </a:prstGeom>
          <a:noFill/>
          <a:ln w="165100">
            <a:solidFill>
              <a:srgbClr val="FFFF0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8693632"/>
      </p:ext>
    </p:extLst>
  </p:cSld>
  <p:clrMapOvr>
    <a:masterClrMapping/>
  </p:clrMapOvr>
  <mc:AlternateContent xmlns:mc="http://schemas.openxmlformats.org/markup-compatibility/2006" xmlns:p14="http://schemas.microsoft.com/office/powerpoint/2010/main">
    <mc:Choice Requires="p14">
      <p:transition spd="slow" p14:dur="4000" advTm="6000">
        <p14:vortex dir="r"/>
        <p:sndAc>
          <p:stSnd>
            <p:snd r:embed="rId2" name="DuodinamicoElfinaldelverano.wav"/>
          </p:stSnd>
        </p:sndAc>
      </p:transition>
    </mc:Choice>
    <mc:Fallback xmlns="">
      <p:transition spd="slow" advTm="6000">
        <p:fade/>
        <p:sndAc>
          <p:stSnd>
            <p:snd r:embed="rId5" name="DuodinamicoElfinaldelveran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2500"/>
                                  </p:stCondLst>
                                  <p:childTnLst>
                                    <p:animEffect transition="out" filter="wedge">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Tomar menos el sol puede ayudar a broncear más la piel"/>
          <p:cNvPicPr>
            <a:picLocks noChangeAspect="1" noChangeArrowheads="1"/>
          </p:cNvPicPr>
          <p:nvPr/>
        </p:nvPicPr>
        <p:blipFill rotWithShape="1">
          <a:blip r:embed="rId2">
            <a:extLst>
              <a:ext uri="{28A0092B-C50C-407E-A947-70E740481C1C}">
                <a14:useLocalDpi xmlns:a14="http://schemas.microsoft.com/office/drawing/2010/main" val="0"/>
              </a:ext>
            </a:extLst>
          </a:blip>
          <a:srcRect t="22952"/>
          <a:stretch/>
        </p:blipFill>
        <p:spPr bwMode="auto">
          <a:xfrm>
            <a:off x="-297486" y="0"/>
            <a:ext cx="11617000" cy="5133139"/>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2130910" y="5333526"/>
            <a:ext cx="6993721" cy="923330"/>
          </a:xfrm>
          <a:prstGeom prst="rect">
            <a:avLst/>
          </a:prstGeom>
          <a:solidFill>
            <a:srgbClr val="CCFF66"/>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1800" i="1" dirty="0">
                <a:solidFill>
                  <a:srgbClr val="FF0000"/>
                </a:solidFill>
                <a:latin typeface="Franklin Gothic Medium" pitchFamily="34" charset="0"/>
              </a:rPr>
              <a:t>Debemos tener consciencia sobre la protección de nuestra piel y olvidarnos de los falsos mitos que circulan. Uno de ellos es que al tener la piel bronceada, las radiaciones no afectan de igual modo.</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29770" y="5247742"/>
            <a:ext cx="1701869" cy="1298731"/>
          </a:xfrm>
          <a:prstGeom prst="rect">
            <a:avLst/>
          </a:prstGeom>
          <a:noFill/>
        </p:spPr>
      </p:pic>
    </p:spTree>
    <p:extLst>
      <p:ext uri="{BB962C8B-B14F-4D97-AF65-F5344CB8AC3E}">
        <p14:creationId xmlns:p14="http://schemas.microsoft.com/office/powerpoint/2010/main" val="392802996"/>
      </p:ext>
    </p:extLst>
  </p:cSld>
  <p:clrMapOvr>
    <a:masterClrMapping/>
  </p:clrMapOvr>
  <mc:AlternateContent xmlns:mc="http://schemas.openxmlformats.org/markup-compatibility/2006" xmlns:p14="http://schemas.microsoft.com/office/powerpoint/2010/main">
    <mc:Choice Requires="p14">
      <p:transition spd="slow" p14:dur="4000" advTm="16000">
        <p14:vortex dir="r"/>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Esto es lo todo lo que tenés que saber para tomar sol sin riesgo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0302"/>
            <a:ext cx="10801350" cy="64863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850856"/>
      </p:ext>
    </p:extLst>
  </p:cSld>
  <p:clrMapOvr>
    <a:masterClrMapping/>
  </p:clrMapOvr>
  <p:transition spd="med" advTm="6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Protégete del sol con PreUnic - Más allá del Ros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6649" y="0"/>
            <a:ext cx="10921779" cy="4770512"/>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787872" y="5315370"/>
            <a:ext cx="9446285" cy="923330"/>
          </a:xfrm>
          <a:prstGeom prst="rect">
            <a:avLst/>
          </a:prstGeom>
          <a:solidFill>
            <a:srgbClr val="CCFF66"/>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1800" i="1" dirty="0">
                <a:solidFill>
                  <a:srgbClr val="FF0000"/>
                </a:solidFill>
                <a:latin typeface="Franklin Gothic Medium" pitchFamily="34" charset="0"/>
              </a:rPr>
              <a:t>Además de </a:t>
            </a:r>
            <a:r>
              <a:rPr lang="es-ES" altLang="es-ES" sz="1800" i="1" dirty="0" err="1">
                <a:solidFill>
                  <a:srgbClr val="FF0000"/>
                </a:solidFill>
                <a:latin typeface="Franklin Gothic Medium" pitchFamily="34" charset="0"/>
              </a:rPr>
              <a:t>fotoprotectores</a:t>
            </a:r>
            <a:r>
              <a:rPr lang="es-ES" altLang="es-ES" sz="1800" i="1" dirty="0">
                <a:solidFill>
                  <a:srgbClr val="FF0000"/>
                </a:solidFill>
                <a:latin typeface="Franklin Gothic Medium" pitchFamily="34" charset="0"/>
              </a:rPr>
              <a:t> químicos, es necesario recurrir también a </a:t>
            </a:r>
            <a:r>
              <a:rPr lang="es-ES" altLang="es-ES" sz="1800" i="1" dirty="0" err="1">
                <a:solidFill>
                  <a:srgbClr val="FF0000"/>
                </a:solidFill>
                <a:latin typeface="Franklin Gothic Medium" pitchFamily="34" charset="0"/>
              </a:rPr>
              <a:t>fotoprotectores</a:t>
            </a:r>
            <a:r>
              <a:rPr lang="es-ES" altLang="es-ES" sz="1800" i="1" dirty="0">
                <a:solidFill>
                  <a:srgbClr val="FF0000"/>
                </a:solidFill>
                <a:latin typeface="Franklin Gothic Medium" pitchFamily="34" charset="0"/>
              </a:rPr>
              <a:t> físicos como gafas solares, gorras o sombreros. Y, si se va a disfrutar de una jornada playera, siempre se debe disponer de sombrilla</a:t>
            </a:r>
            <a:r>
              <a:rPr lang="es-ES" altLang="es-ES" sz="1800" i="1" dirty="0" smtClean="0">
                <a:solidFill>
                  <a:srgbClr val="FF0000"/>
                </a:solidFill>
                <a:latin typeface="Franklin Gothic Medium" pitchFamily="34" charset="0"/>
              </a:rPr>
              <a:t>.</a:t>
            </a:r>
            <a:endParaRPr lang="es-ES" altLang="es-ES" sz="1800" i="1" dirty="0">
              <a:solidFill>
                <a:srgbClr val="FF0000"/>
              </a:solidFill>
              <a:latin typeface="Franklin Gothic Medium"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63063" y="4016639"/>
            <a:ext cx="1701869" cy="1298731"/>
          </a:xfrm>
          <a:prstGeom prst="rect">
            <a:avLst/>
          </a:prstGeom>
          <a:noFill/>
        </p:spPr>
      </p:pic>
    </p:spTree>
    <p:extLst>
      <p:ext uri="{BB962C8B-B14F-4D97-AF65-F5344CB8AC3E}">
        <p14:creationId xmlns:p14="http://schemas.microsoft.com/office/powerpoint/2010/main" val="1654985936"/>
      </p:ext>
    </p:extLst>
  </p:cSld>
  <p:clrMapOvr>
    <a:masterClrMapping/>
  </p:clrMapOvr>
  <mc:AlternateContent xmlns:mc="http://schemas.openxmlformats.org/markup-compatibility/2006" xmlns:p14="http://schemas.microsoft.com/office/powerpoint/2010/main">
    <mc:Choice Requires="p14">
      <p:transition spd="slow" p14:dur="4000" advTm="16000">
        <p14:vortex dir="r"/>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La aplicación que te dice cuánto tiempo puedes exponerte al sol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44" y="0"/>
            <a:ext cx="10920531"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4272040"/>
      </p:ext>
    </p:extLst>
  </p:cSld>
  <p:clrMapOvr>
    <a:masterClrMapping/>
  </p:clrMapOvr>
  <p:transition spd="med" advTm="6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Insta oncólogo a prevenir cáncer de piel con uso de bloqueador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816339"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3695539"/>
      </p:ext>
    </p:extLst>
  </p:cSld>
  <p:clrMapOvr>
    <a:masterClrMapping/>
  </p:clrMapOvr>
  <p:transition spd="med" advTm="6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onoce las 5 reglas básicas para lucir un excelente bronceado este ..."/>
          <p:cNvPicPr>
            <a:picLocks noChangeAspect="1" noChangeArrowheads="1"/>
          </p:cNvPicPr>
          <p:nvPr/>
        </p:nvPicPr>
        <p:blipFill rotWithShape="1">
          <a:blip r:embed="rId2">
            <a:extLst>
              <a:ext uri="{28A0092B-C50C-407E-A947-70E740481C1C}">
                <a14:useLocalDpi xmlns:a14="http://schemas.microsoft.com/office/drawing/2010/main" val="0"/>
              </a:ext>
            </a:extLst>
          </a:blip>
          <a:srcRect t="22242"/>
          <a:stretch/>
        </p:blipFill>
        <p:spPr bwMode="auto">
          <a:xfrm>
            <a:off x="-5652" y="-1"/>
            <a:ext cx="10808613" cy="5493179"/>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787872" y="5741039"/>
            <a:ext cx="9446285" cy="646331"/>
          </a:xfrm>
          <a:prstGeom prst="rect">
            <a:avLst/>
          </a:prstGeom>
          <a:solidFill>
            <a:srgbClr val="CCFF66"/>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1800" i="1" dirty="0" smtClean="0">
                <a:solidFill>
                  <a:srgbClr val="FF0000"/>
                </a:solidFill>
                <a:latin typeface="Franklin Gothic Medium" pitchFamily="34" charset="0"/>
              </a:rPr>
              <a:t>El </a:t>
            </a:r>
            <a:r>
              <a:rPr lang="es-ES" altLang="es-ES" sz="1800" i="1" dirty="0">
                <a:solidFill>
                  <a:srgbClr val="FF0000"/>
                </a:solidFill>
                <a:latin typeface="Franklin Gothic Medium" pitchFamily="34" charset="0"/>
              </a:rPr>
              <a:t>que una persona esté morena, no evita que las reacciones de los rayos UVA puedan producir arrugas, </a:t>
            </a:r>
            <a:r>
              <a:rPr lang="es-ES" altLang="es-ES" sz="1800" i="1" dirty="0" err="1">
                <a:solidFill>
                  <a:srgbClr val="FF0000"/>
                </a:solidFill>
                <a:latin typeface="Franklin Gothic Medium" pitchFamily="34" charset="0"/>
              </a:rPr>
              <a:t>fotoenvejecimiento</a:t>
            </a:r>
            <a:r>
              <a:rPr lang="es-ES" altLang="es-ES" sz="1800" i="1" dirty="0">
                <a:solidFill>
                  <a:srgbClr val="FF0000"/>
                </a:solidFill>
                <a:latin typeface="Franklin Gothic Medium" pitchFamily="34" charset="0"/>
              </a:rPr>
              <a:t>, manchas e incluso cáncer.</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63063" y="4440562"/>
            <a:ext cx="1701869" cy="1298731"/>
          </a:xfrm>
          <a:prstGeom prst="rect">
            <a:avLst/>
          </a:prstGeom>
          <a:noFill/>
        </p:spPr>
      </p:pic>
    </p:spTree>
    <p:extLst>
      <p:ext uri="{BB962C8B-B14F-4D97-AF65-F5344CB8AC3E}">
        <p14:creationId xmlns:p14="http://schemas.microsoft.com/office/powerpoint/2010/main" val="2755911679"/>
      </p:ext>
    </p:extLst>
  </p:cSld>
  <p:clrMapOvr>
    <a:masterClrMapping/>
  </p:clrMapOvr>
  <mc:AlternateContent xmlns:mc="http://schemas.openxmlformats.org/markup-compatibility/2006" xmlns:p14="http://schemas.microsoft.com/office/powerpoint/2010/main">
    <mc:Choice Requires="p14">
      <p:transition spd="slow" p14:dur="4000" advTm="16000">
        <p14:vortex dir="r"/>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Tomando El Sol: Imágenes, fotos de stock y vectores | Shutterstock"/>
          <p:cNvPicPr>
            <a:picLocks noChangeAspect="1" noChangeArrowheads="1"/>
          </p:cNvPicPr>
          <p:nvPr/>
        </p:nvPicPr>
        <p:blipFill rotWithShape="1">
          <a:blip r:embed="rId2">
            <a:extLst>
              <a:ext uri="{28A0092B-C50C-407E-A947-70E740481C1C}">
                <a14:useLocalDpi xmlns:a14="http://schemas.microsoft.com/office/drawing/2010/main" val="0"/>
              </a:ext>
            </a:extLst>
          </a:blip>
          <a:srcRect t="5127" b="11600"/>
          <a:stretch/>
        </p:blipFill>
        <p:spPr bwMode="auto">
          <a:xfrm>
            <a:off x="-1" y="-34963"/>
            <a:ext cx="10958491" cy="65516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1289054"/>
      </p:ext>
    </p:extLst>
  </p:cSld>
  <p:clrMapOvr>
    <a:masterClrMapping/>
  </p:clrMapOvr>
  <p:transition spd="med" advTm="6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 El nuevo protector solar con color más esperado ✅¡Fusion Water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799380" cy="66157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8901730"/>
      </p:ext>
    </p:extLst>
  </p:cSld>
  <p:clrMapOvr>
    <a:masterClrMapping/>
  </p:clrMapOvr>
  <p:transition spd="med" advTm="6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oronavirus: Cómo mantener los niveles de vitamina D durante el ..."/>
          <p:cNvPicPr>
            <a:picLocks noChangeAspect="1" noChangeArrowheads="1"/>
          </p:cNvPicPr>
          <p:nvPr/>
        </p:nvPicPr>
        <p:blipFill rotWithShape="1">
          <a:blip r:embed="rId2">
            <a:extLst>
              <a:ext uri="{28A0092B-C50C-407E-A947-70E740481C1C}">
                <a14:useLocalDpi xmlns:a14="http://schemas.microsoft.com/office/drawing/2010/main" val="0"/>
              </a:ext>
            </a:extLst>
          </a:blip>
          <a:srcRect t="13891"/>
          <a:stretch/>
        </p:blipFill>
        <p:spPr bwMode="auto">
          <a:xfrm>
            <a:off x="-95112" y="-17126"/>
            <a:ext cx="11001334" cy="5332496"/>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835168" y="5595749"/>
            <a:ext cx="9446285" cy="646331"/>
          </a:xfrm>
          <a:prstGeom prst="rect">
            <a:avLst/>
          </a:prstGeom>
          <a:solidFill>
            <a:srgbClr val="CCFF66"/>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1800" i="1" dirty="0" smtClean="0">
                <a:solidFill>
                  <a:srgbClr val="FF0000"/>
                </a:solidFill>
                <a:latin typeface="Franklin Gothic Medium" pitchFamily="34" charset="0"/>
              </a:rPr>
              <a:t>En </a:t>
            </a:r>
            <a:r>
              <a:rPr lang="es-ES" altLang="es-ES" sz="1800" i="1" dirty="0">
                <a:solidFill>
                  <a:srgbClr val="FF0000"/>
                </a:solidFill>
                <a:latin typeface="Franklin Gothic Medium" pitchFamily="34" charset="0"/>
              </a:rPr>
              <a:t>las zonas sensibles, como puede ser la cara o cicatrices de más de 6 meses (ya que las previas es mejor no exponerlas al sol) el factor de protección debe ser más alto.</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287957" y="4326803"/>
            <a:ext cx="1701869" cy="1298731"/>
          </a:xfrm>
          <a:prstGeom prst="rect">
            <a:avLst/>
          </a:prstGeom>
          <a:noFill/>
        </p:spPr>
      </p:pic>
    </p:spTree>
    <p:extLst>
      <p:ext uri="{BB962C8B-B14F-4D97-AF65-F5344CB8AC3E}">
        <p14:creationId xmlns:p14="http://schemas.microsoft.com/office/powerpoint/2010/main" val="61497531"/>
      </p:ext>
    </p:extLst>
  </p:cSld>
  <p:clrMapOvr>
    <a:masterClrMapping/>
  </p:clrMapOvr>
  <mc:AlternateContent xmlns:mc="http://schemas.openxmlformats.org/markup-compatibility/2006" xmlns:p14="http://schemas.microsoft.com/office/powerpoint/2010/main">
    <mc:Choice Requires="p14">
      <p:transition spd="slow" p14:dur="4000" advTm="16000">
        <p14:vortex dir="r"/>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Esto es lo todo lo que tenés que saber para tomar sol sin riesgo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8989"/>
            <a:ext cx="10801349" cy="66071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7046504"/>
      </p:ext>
    </p:extLst>
  </p:cSld>
  <p:clrMapOvr>
    <a:masterClrMapping/>
  </p:clrMapOvr>
  <p:transition spd="med" advTm="6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Nuevas técnicas para broncearte (de forma natural)"/>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7890" y="-126032"/>
            <a:ext cx="10820249" cy="5112568"/>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852101" y="5339470"/>
            <a:ext cx="9446285" cy="923330"/>
          </a:xfrm>
          <a:prstGeom prst="rect">
            <a:avLst/>
          </a:prstGeom>
          <a:solidFill>
            <a:srgbClr val="CCFF66"/>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1800" i="1" dirty="0">
                <a:solidFill>
                  <a:srgbClr val="FF0000"/>
                </a:solidFill>
                <a:latin typeface="Franklin Gothic Medium" pitchFamily="34" charset="0"/>
              </a:rPr>
              <a:t>El sol, fuente de vitaminas pero siempre con </a:t>
            </a:r>
            <a:r>
              <a:rPr lang="es-ES" altLang="es-ES" sz="1800" i="1" dirty="0" smtClean="0">
                <a:solidFill>
                  <a:srgbClr val="FF0000"/>
                </a:solidFill>
                <a:latin typeface="Franklin Gothic Medium" pitchFamily="34" charset="0"/>
              </a:rPr>
              <a:t>medida Todos </a:t>
            </a:r>
            <a:r>
              <a:rPr lang="es-ES" altLang="es-ES" sz="1800" i="1" dirty="0">
                <a:solidFill>
                  <a:srgbClr val="FF0000"/>
                </a:solidFill>
                <a:latin typeface="Franklin Gothic Medium" pitchFamily="34" charset="0"/>
              </a:rPr>
              <a:t>sabemos que el sol tiene efectos positivos sobre nuestro estado de ánimo. Pero siempre con medida. No hacerlo de esta forma puede dar lugar a graves problemas de salud como el cáncer de piel.</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317727" y="4677094"/>
            <a:ext cx="1701869" cy="1298731"/>
          </a:xfrm>
          <a:prstGeom prst="rect">
            <a:avLst/>
          </a:prstGeom>
          <a:noFill/>
        </p:spPr>
      </p:pic>
    </p:spTree>
    <p:extLst>
      <p:ext uri="{BB962C8B-B14F-4D97-AF65-F5344CB8AC3E}">
        <p14:creationId xmlns:p14="http://schemas.microsoft.com/office/powerpoint/2010/main" val="1461390717"/>
      </p:ext>
    </p:extLst>
  </p:cSld>
  <p:clrMapOvr>
    <a:masterClrMapping/>
  </p:clrMapOvr>
  <mc:AlternateContent xmlns:mc="http://schemas.openxmlformats.org/markup-compatibility/2006" xmlns:p14="http://schemas.microsoft.com/office/powerpoint/2010/main">
    <mc:Choice Requires="p14">
      <p:transition spd="slow" p14:dur="4000" advTm="16000">
        <p14:vortex dir="r"/>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Toda lo que tienes que saber sobre el vitíligo | CuidatePlu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837165"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853304"/>
      </p:ext>
    </p:extLst>
  </p:cSld>
  <p:clrMapOvr>
    <a:masterClrMapping/>
  </p:clrMapOvr>
  <p:transition spd="med" advTm="6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Tomar El Sol GIF - TomarElSol - Discover &amp; Share GIFs"/>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4540" y="-2915"/>
            <a:ext cx="10968788" cy="65196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668287"/>
      </p:ext>
    </p:extLst>
  </p:cSld>
  <p:clrMapOvr>
    <a:masterClrMapping/>
  </p:clrMapOvr>
  <p:transition spd="med" advTm="6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Investigadores descubren molécula que broncea sin tomar sol ..."/>
          <p:cNvPicPr>
            <a:picLocks noChangeAspect="1" noChangeArrowheads="1"/>
          </p:cNvPicPr>
          <p:nvPr/>
        </p:nvPicPr>
        <p:blipFill rotWithShape="1">
          <a:blip r:embed="rId2">
            <a:extLst>
              <a:ext uri="{28A0092B-C50C-407E-A947-70E740481C1C}">
                <a14:useLocalDpi xmlns:a14="http://schemas.microsoft.com/office/drawing/2010/main" val="0"/>
              </a:ext>
            </a:extLst>
          </a:blip>
          <a:srcRect t="11831" b="10316"/>
          <a:stretch/>
        </p:blipFill>
        <p:spPr bwMode="auto">
          <a:xfrm>
            <a:off x="-63061" y="-343544"/>
            <a:ext cx="10885674" cy="5382903"/>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852101" y="5202560"/>
            <a:ext cx="9446285" cy="1077218"/>
          </a:xfrm>
          <a:prstGeom prst="rect">
            <a:avLst/>
          </a:prstGeom>
          <a:solidFill>
            <a:srgbClr val="CCFF66"/>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1600" i="1" dirty="0">
                <a:solidFill>
                  <a:srgbClr val="FF0000"/>
                </a:solidFill>
                <a:latin typeface="Franklin Gothic Medium" pitchFamily="34" charset="0"/>
              </a:rPr>
              <a:t>Campañas de prevención como la del </a:t>
            </a:r>
            <a:r>
              <a:rPr lang="es-ES" altLang="es-ES" sz="1600" i="1" dirty="0" err="1">
                <a:solidFill>
                  <a:srgbClr val="FF0000"/>
                </a:solidFill>
                <a:latin typeface="Franklin Gothic Medium" pitchFamily="34" charset="0"/>
              </a:rPr>
              <a:t>Euromelanoma</a:t>
            </a:r>
            <a:r>
              <a:rPr lang="es-ES" altLang="es-ES" sz="1600" i="1" dirty="0">
                <a:solidFill>
                  <a:srgbClr val="FF0000"/>
                </a:solidFill>
                <a:latin typeface="Franklin Gothic Medium" pitchFamily="34" charset="0"/>
              </a:rPr>
              <a:t>, recuerdan a la población los riesgos de la sobreexposición solar y la importancia de la prevención. Además, ante cualquier lesión sospechosa, que evolucione en tamaño o forma, se debe consultar al dermatólogo. Este es el médico especialista de la piel, pelo y mucosas, así como el más indicado para indicar el mejor tratamiento en cada caso</a:t>
            </a:r>
            <a:r>
              <a:rPr lang="es-ES" altLang="es-ES" sz="1600" i="1" dirty="0" smtClean="0">
                <a:solidFill>
                  <a:srgbClr val="FF0000"/>
                </a:solidFill>
                <a:latin typeface="Franklin Gothic Medium" pitchFamily="34" charset="0"/>
              </a:rPr>
              <a:t>.</a:t>
            </a:r>
            <a:endParaRPr lang="es-ES" altLang="es-ES" sz="1600" i="1" dirty="0">
              <a:solidFill>
                <a:srgbClr val="FF0000"/>
              </a:solidFill>
              <a:latin typeface="Franklin Gothic Medium"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208367" y="4152225"/>
            <a:ext cx="1701869" cy="1298731"/>
          </a:xfrm>
          <a:prstGeom prst="rect">
            <a:avLst/>
          </a:prstGeom>
          <a:noFill/>
        </p:spPr>
      </p:pic>
    </p:spTree>
    <p:extLst>
      <p:ext uri="{BB962C8B-B14F-4D97-AF65-F5344CB8AC3E}">
        <p14:creationId xmlns:p14="http://schemas.microsoft.com/office/powerpoint/2010/main" val="3356902509"/>
      </p:ext>
    </p:extLst>
  </p:cSld>
  <p:clrMapOvr>
    <a:masterClrMapping/>
  </p:clrMapOvr>
  <mc:AlternateContent xmlns:mc="http://schemas.openxmlformats.org/markup-compatibility/2006" xmlns:p14="http://schemas.microsoft.com/office/powerpoint/2010/main">
    <mc:Choice Requires="p14">
      <p:transition spd="slow" p14:dur="4000" advTm="16000">
        <p14:vortex dir="r"/>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La sobre exposición a la luz solar tiene efectos nocivos sobre la piel (Gett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040" y="-1230"/>
            <a:ext cx="11040110" cy="65179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0821284"/>
      </p:ext>
    </p:extLst>
  </p:cSld>
  <p:clrMapOvr>
    <a:masterClrMapping/>
  </p:clrMapOvr>
  <p:transition spd="med" advTm="6000">
    <p:random/>
    <p:sndAc>
      <p:stSnd>
        <p:snd r:embed="rId2" name="NanamouskuriNuestraplaya.wav"/>
      </p:stSnd>
    </p:sndAc>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71060" y="883892"/>
            <a:ext cx="9937104" cy="1015663"/>
          </a:xfrm>
          <a:prstGeom prst="rect">
            <a:avLst/>
          </a:prstGeom>
          <a:solidFill>
            <a:srgbClr val="FFFF00"/>
          </a:solidFill>
        </p:spPr>
        <p:txBody>
          <a:bodyPr wrap="square">
            <a:spAutoFit/>
          </a:bodyPr>
          <a:lstStyle/>
          <a:p>
            <a:pPr algn="ctr"/>
            <a:r>
              <a:rPr lang="es-ES" sz="2000" dirty="0"/>
              <a:t>La actividad física al aire libre es una excelente opción para estar en contacto con la naturaleza y compartir en familia; así como para mantener una vida saludable y recibir los beneficios del astro rey. Ya sea en la playa o en la ciudad, es importante proteger tu piel del Sol.</a:t>
            </a:r>
          </a:p>
        </p:txBody>
      </p:sp>
      <p:sp>
        <p:nvSpPr>
          <p:cNvPr id="3" name="2 Rectángulo"/>
          <p:cNvSpPr/>
          <p:nvPr/>
        </p:nvSpPr>
        <p:spPr>
          <a:xfrm>
            <a:off x="479279" y="2250232"/>
            <a:ext cx="9983749" cy="707886"/>
          </a:xfrm>
          <a:prstGeom prst="rect">
            <a:avLst/>
          </a:prstGeom>
          <a:solidFill>
            <a:srgbClr val="FFFF00"/>
          </a:solidFill>
        </p:spPr>
        <p:txBody>
          <a:bodyPr wrap="square">
            <a:spAutoFit/>
          </a:bodyPr>
          <a:lstStyle/>
          <a:p>
            <a:pPr algn="ctr"/>
            <a:r>
              <a:rPr lang="es-ES" sz="2000" dirty="0"/>
              <a:t>Asimismo, se debe tomar en cuenta que los bloqueadores pierden eficacia cuando se suda o se nada; por lo que hay que re-aplicarlos con más frecuencia.</a:t>
            </a:r>
          </a:p>
        </p:txBody>
      </p:sp>
      <p:sp>
        <p:nvSpPr>
          <p:cNvPr id="7" name="6 Rectángulo"/>
          <p:cNvSpPr/>
          <p:nvPr/>
        </p:nvSpPr>
        <p:spPr>
          <a:xfrm>
            <a:off x="471060" y="3172272"/>
            <a:ext cx="10004071" cy="1323439"/>
          </a:xfrm>
          <a:prstGeom prst="rect">
            <a:avLst/>
          </a:prstGeom>
          <a:solidFill>
            <a:srgbClr val="FFFF00"/>
          </a:solidFill>
        </p:spPr>
        <p:txBody>
          <a:bodyPr wrap="square">
            <a:spAutoFit/>
          </a:bodyPr>
          <a:lstStyle/>
          <a:p>
            <a:pPr algn="ctr"/>
            <a:r>
              <a:rPr lang="es-ES" sz="2000" dirty="0"/>
              <a:t> ¡Busca la sombra! También, y aunque estés disfrutando del mejor destino turístico, hay que limitar el tiempo en la intemperie. Solo así podrás proteger tu piel del Sol. Recuerda el rango: entre las 10:00 am y las 4:00 pm; más si estás en zonas con arena, agua o nieve, ya que estas superficies reflejan la luz solar.</a:t>
            </a:r>
          </a:p>
        </p:txBody>
      </p:sp>
      <p:sp>
        <p:nvSpPr>
          <p:cNvPr id="8" name="7 Rectángulo"/>
          <p:cNvSpPr/>
          <p:nvPr/>
        </p:nvSpPr>
        <p:spPr>
          <a:xfrm>
            <a:off x="523435" y="4813017"/>
            <a:ext cx="9937104" cy="1015663"/>
          </a:xfrm>
          <a:prstGeom prst="rect">
            <a:avLst/>
          </a:prstGeom>
          <a:solidFill>
            <a:srgbClr val="FFFF00"/>
          </a:solidFill>
        </p:spPr>
        <p:txBody>
          <a:bodyPr wrap="square">
            <a:spAutoFit/>
          </a:bodyPr>
          <a:lstStyle/>
          <a:p>
            <a:pPr algn="ctr"/>
            <a:r>
              <a:rPr lang="es-ES" sz="2000" dirty="0"/>
              <a:t>Gorras y sombreros. Para proteger tu piel del Sol es esencial cubrir las principales áreas que suelen estar expuestas. Nos referimos a orejas, ojos, frente, nariz y cuero cabelludo. Actualmente, tanto las gorras estilo retro, como </a:t>
            </a:r>
            <a:r>
              <a:rPr lang="es-ES" sz="2000" dirty="0" smtClean="0"/>
              <a:t>las tradicionales boinas </a:t>
            </a:r>
            <a:r>
              <a:rPr lang="es-ES" sz="2000" dirty="0"/>
              <a:t>están en tendencia.</a:t>
            </a:r>
          </a:p>
        </p:txBody>
      </p:sp>
      <p:pic>
        <p:nvPicPr>
          <p:cNvPr id="9"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27479" y="5776118"/>
            <a:ext cx="1063220" cy="811365"/>
          </a:xfrm>
          <a:prstGeom prst="rect">
            <a:avLst/>
          </a:prstGeom>
          <a:noFill/>
        </p:spPr>
      </p:pic>
      <p:pic>
        <p:nvPicPr>
          <p:cNvPr id="10" name="Picture 2" descr="motion glow GIF by xponentialdesign"/>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811" y="-198040"/>
            <a:ext cx="10955928" cy="71287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1644616"/>
      </p:ext>
    </p:extLst>
  </p:cSld>
  <p:clrMapOvr>
    <a:masterClrMapping/>
  </p:clrMapOvr>
  <p:transition spd="med" advTm="7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2500"/>
                                  </p:stCondLst>
                                  <p:childTnLst>
                                    <p:animEffect transition="out" filter="wedge">
                                      <p:cBhvr>
                                        <p:cTn id="6" dur="2000"/>
                                        <p:tgtEl>
                                          <p:spTgt spid="10"/>
                                        </p:tgtEl>
                                      </p:cBhvr>
                                    </p:animEffect>
                                    <p:set>
                                      <p:cBhvr>
                                        <p:cTn id="7" dur="1" fill="hold">
                                          <p:stCondLst>
                                            <p:cond delay="1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Diferencias entre la crema solar de niños y de adult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981181" cy="5490592"/>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850934" y="5634608"/>
            <a:ext cx="9446285" cy="646331"/>
          </a:xfrm>
          <a:prstGeom prst="rect">
            <a:avLst/>
          </a:prstGeom>
          <a:solidFill>
            <a:srgbClr val="CCFF66"/>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1800" i="1" dirty="0">
                <a:solidFill>
                  <a:srgbClr val="FF0000"/>
                </a:solidFill>
                <a:latin typeface="Franklin Gothic Medium" pitchFamily="34" charset="0"/>
              </a:rPr>
              <a:t>En el caso de los niños se debe tener especial cuidado. Los menores de 6 meses no deben, en ningún caso, ser expuestos al sol ni siquiera con protección.</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287957" y="4483773"/>
            <a:ext cx="1701869" cy="1298731"/>
          </a:xfrm>
          <a:prstGeom prst="rect">
            <a:avLst/>
          </a:prstGeom>
          <a:noFill/>
        </p:spPr>
      </p:pic>
    </p:spTree>
    <p:extLst>
      <p:ext uri="{BB962C8B-B14F-4D97-AF65-F5344CB8AC3E}">
        <p14:creationId xmlns:p14="http://schemas.microsoft.com/office/powerpoint/2010/main" val="2447054959"/>
      </p:ext>
    </p:extLst>
  </p:cSld>
  <p:clrMapOvr>
    <a:masterClrMapping/>
  </p:clrMapOvr>
  <mc:AlternateContent xmlns:mc="http://schemas.openxmlformats.org/markup-compatibility/2006" xmlns:p14="http://schemas.microsoft.com/office/powerpoint/2010/main">
    <mc:Choice Requires="p14">
      <p:transition spd="slow" p14:dur="4000" advTm="16000">
        <p14:vortex dir="r"/>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Tomar El Sol GIF - TomarElSol - Descubre &amp; Comparte GIFs"/>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790"/>
            <a:ext cx="10976940" cy="65174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2361469"/>
      </p:ext>
    </p:extLst>
  </p:cSld>
  <p:clrMapOvr>
    <a:masterClrMapping/>
  </p:clrMapOvr>
  <p:transition spd="med" advTm="6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8" name="Picture 4" descr="Esto es lo todo lo que tenés que saber para tomar sol sin riesgo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941" y="0"/>
            <a:ext cx="11963400"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1872603"/>
      </p:ext>
    </p:extLst>
  </p:cSld>
  <p:clrMapOvr>
    <a:masterClrMapping/>
  </p:clrMapOvr>
  <p:transition spd="med" advTm="6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5 recomendaciones para proteger tu piel del Sol ¡a diario!"/>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569" y="0"/>
            <a:ext cx="10803919" cy="67637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3777361"/>
      </p:ext>
    </p:extLst>
  </p:cSld>
  <p:clrMapOvr>
    <a:masterClrMapping/>
  </p:clrMapOvr>
  <p:transition spd="med" advTm="6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11 mitos a la hora de tomar sol - Hospital Alemá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284" y="0"/>
            <a:ext cx="10868634" cy="6516688"/>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1656259" y="5274568"/>
            <a:ext cx="7975993" cy="923330"/>
          </a:xfrm>
          <a:prstGeom prst="rect">
            <a:avLst/>
          </a:prstGeom>
          <a:solidFill>
            <a:srgbClr val="CCFF66"/>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1800" i="1" dirty="0">
                <a:solidFill>
                  <a:srgbClr val="FF0000"/>
                </a:solidFill>
                <a:latin typeface="Franklin Gothic Medium" pitchFamily="34" charset="0"/>
              </a:rPr>
              <a:t>Otro aspecto a tener en cuenta es que los días nublados en los que la sensación de calor que sentimos puede ser menor, los rayos solares se filtran también a través de </a:t>
            </a:r>
            <a:r>
              <a:rPr lang="es-ES" altLang="es-ES" sz="1800" i="1" dirty="0" smtClean="0">
                <a:solidFill>
                  <a:srgbClr val="FF0000"/>
                </a:solidFill>
                <a:latin typeface="Franklin Gothic Medium" pitchFamily="34" charset="0"/>
              </a:rPr>
              <a:t>las </a:t>
            </a:r>
            <a:r>
              <a:rPr lang="es-ES" altLang="es-ES" sz="1800" i="1" dirty="0" err="1" smtClean="0">
                <a:solidFill>
                  <a:srgbClr val="FF0000"/>
                </a:solidFill>
                <a:latin typeface="Franklin Gothic Medium" pitchFamily="34" charset="0"/>
              </a:rPr>
              <a:t>nuves</a:t>
            </a:r>
            <a:r>
              <a:rPr lang="es-ES" altLang="es-ES" sz="1800" i="1" dirty="0" smtClean="0">
                <a:solidFill>
                  <a:srgbClr val="FF0000"/>
                </a:solidFill>
                <a:latin typeface="Franklin Gothic Medium" pitchFamily="34" charset="0"/>
              </a:rPr>
              <a:t>.</a:t>
            </a:r>
            <a:endParaRPr lang="es-ES" altLang="es-ES" sz="1800" i="1" dirty="0">
              <a:solidFill>
                <a:srgbClr val="FF0000"/>
              </a:solidFill>
              <a:latin typeface="Franklin Gothic Medium"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215950" y="5288587"/>
            <a:ext cx="1701869" cy="1298731"/>
          </a:xfrm>
          <a:prstGeom prst="rect">
            <a:avLst/>
          </a:prstGeom>
          <a:noFill/>
        </p:spPr>
      </p:pic>
    </p:spTree>
    <p:extLst>
      <p:ext uri="{BB962C8B-B14F-4D97-AF65-F5344CB8AC3E}">
        <p14:creationId xmlns:p14="http://schemas.microsoft.com/office/powerpoint/2010/main" val="3482323863"/>
      </p:ext>
    </p:extLst>
  </p:cSld>
  <p:clrMapOvr>
    <a:masterClrMapping/>
  </p:clrMapOvr>
  <mc:AlternateContent xmlns:mc="http://schemas.openxmlformats.org/markup-compatibility/2006" xmlns:p14="http://schemas.microsoft.com/office/powerpoint/2010/main">
    <mc:Choice Requires="p14">
      <p:transition spd="slow" p14:dur="4000" advTm="16000">
        <p14:vortex dir="r"/>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Diego Medi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801" y="0"/>
            <a:ext cx="10909948"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2956716"/>
      </p:ext>
    </p:extLst>
  </p:cSld>
  <p:clrMapOvr>
    <a:masterClrMapping/>
  </p:clrMapOvr>
  <p:transition spd="med" advTm="6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Filtros solares | Dow In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766"/>
            <a:ext cx="11019092" cy="65324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0516829"/>
      </p:ext>
    </p:extLst>
  </p:cSld>
  <p:clrMapOvr>
    <a:masterClrMapping/>
  </p:clrMapOvr>
  <p:transition spd="med" advTm="6000">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Fotos de stock de Chicos calientes, imágenes sin royalties de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208" y="-32837"/>
            <a:ext cx="10958640" cy="4521620"/>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787872" y="4914528"/>
            <a:ext cx="9446285" cy="1477328"/>
          </a:xfrm>
          <a:prstGeom prst="rect">
            <a:avLst/>
          </a:prstGeom>
          <a:solidFill>
            <a:srgbClr val="CCFF66"/>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1800" i="1" dirty="0">
                <a:solidFill>
                  <a:srgbClr val="FF0000"/>
                </a:solidFill>
                <a:latin typeface="Franklin Gothic Medium" pitchFamily="34" charset="0"/>
              </a:rPr>
              <a:t>Campañas de prevención como la del </a:t>
            </a:r>
            <a:r>
              <a:rPr lang="es-ES" altLang="es-ES" sz="1800" i="1" dirty="0" err="1">
                <a:solidFill>
                  <a:srgbClr val="FF0000"/>
                </a:solidFill>
                <a:latin typeface="Franklin Gothic Medium" pitchFamily="34" charset="0"/>
              </a:rPr>
              <a:t>Euromelanoma</a:t>
            </a:r>
            <a:r>
              <a:rPr lang="es-ES" altLang="es-ES" sz="1800" i="1" dirty="0">
                <a:solidFill>
                  <a:srgbClr val="FF0000"/>
                </a:solidFill>
                <a:latin typeface="Franklin Gothic Medium" pitchFamily="34" charset="0"/>
              </a:rPr>
              <a:t>, recuerdan a la población los riesgos de la sobreexposición solar y la importancia de la prevención. Además, ante cualquier lesión sospechosa, que evolucione en tamaño o forma, se debe consultar al dermatólogo. Este es el médico especialista de la piel, pelo y mucosas, así como el más indicado para indicar el mejor tratamiento en cada caso</a:t>
            </a:r>
            <a:r>
              <a:rPr lang="es-ES" altLang="es-ES" sz="1800" i="1" dirty="0" smtClean="0">
                <a:solidFill>
                  <a:srgbClr val="FF0000"/>
                </a:solidFill>
                <a:latin typeface="Franklin Gothic Medium" pitchFamily="34" charset="0"/>
              </a:rPr>
              <a:t>.</a:t>
            </a:r>
            <a:endParaRPr lang="es-ES" altLang="es-ES" sz="1800" i="1" dirty="0">
              <a:solidFill>
                <a:srgbClr val="FF0000"/>
              </a:solidFill>
              <a:latin typeface="Franklin Gothic Medium"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3834408"/>
            <a:ext cx="1701869" cy="1298731"/>
          </a:xfrm>
          <a:prstGeom prst="rect">
            <a:avLst/>
          </a:prstGeom>
          <a:noFill/>
        </p:spPr>
      </p:pic>
    </p:spTree>
    <p:extLst>
      <p:ext uri="{BB962C8B-B14F-4D97-AF65-F5344CB8AC3E}">
        <p14:creationId xmlns:p14="http://schemas.microsoft.com/office/powerpoint/2010/main" val="78022365"/>
      </p:ext>
    </p:extLst>
  </p:cSld>
  <p:clrMapOvr>
    <a:masterClrMapping/>
  </p:clrMapOvr>
  <mc:AlternateContent xmlns:mc="http://schemas.openxmlformats.org/markup-compatibility/2006" xmlns:p14="http://schemas.microsoft.com/office/powerpoint/2010/main">
    <mc:Choice Requires="p14">
      <p:transition spd="slow" p14:dur="4000" advTm="16000">
        <p14:vortex dir="r"/>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2556359" y="2265971"/>
            <a:ext cx="5304488" cy="1323439"/>
          </a:xfrm>
          <a:prstGeom prst="rect">
            <a:avLst/>
          </a:prstGeom>
          <a:solidFill>
            <a:srgbClr val="FFFF00"/>
          </a:solidFill>
        </p:spPr>
        <p:txBody>
          <a:bodyPr wrap="square">
            <a:spAutoFit/>
          </a:bodyPr>
          <a:lstStyle/>
          <a:p>
            <a:pPr algn="ctr"/>
            <a:r>
              <a:rPr lang="es-ES" sz="2000" dirty="0"/>
              <a:t>¡Usa lentes oscuros! Se ha comprobado que los rayos UV pueden causar algunas enfermedades en la vista. Por eso se recomiendan los cristales que bloquean al menos el 99% de estos</a:t>
            </a:r>
            <a:r>
              <a:rPr lang="es-ES" sz="1600" dirty="0"/>
              <a:t>.</a:t>
            </a:r>
          </a:p>
        </p:txBody>
      </p:sp>
      <p:sp>
        <p:nvSpPr>
          <p:cNvPr id="5" name="4 Rectángulo"/>
          <p:cNvSpPr/>
          <p:nvPr/>
        </p:nvSpPr>
        <p:spPr>
          <a:xfrm>
            <a:off x="3096419" y="594048"/>
            <a:ext cx="4224368" cy="1323439"/>
          </a:xfrm>
          <a:prstGeom prst="rect">
            <a:avLst/>
          </a:prstGeom>
          <a:solidFill>
            <a:srgbClr val="FFFF00"/>
          </a:solidFill>
        </p:spPr>
        <p:txBody>
          <a:bodyPr wrap="square">
            <a:spAutoFit/>
          </a:bodyPr>
          <a:lstStyle/>
          <a:p>
            <a:pPr algn="ctr"/>
            <a:r>
              <a:rPr lang="es-ES" sz="2000" dirty="0" smtClean="0"/>
              <a:t>Ponte </a:t>
            </a:r>
            <a:r>
              <a:rPr lang="es-ES" sz="2000" dirty="0"/>
              <a:t>una camisa! Una de las mejores maneras de protegerse es con ropa que cubra la piel; especialmente brazos, escote y espalda.</a:t>
            </a:r>
          </a:p>
        </p:txBody>
      </p:sp>
      <p:sp>
        <p:nvSpPr>
          <p:cNvPr id="6" name="5 Rectángulo"/>
          <p:cNvSpPr/>
          <p:nvPr/>
        </p:nvSpPr>
        <p:spPr>
          <a:xfrm>
            <a:off x="1968243" y="4050432"/>
            <a:ext cx="6480720" cy="1631216"/>
          </a:xfrm>
          <a:prstGeom prst="rect">
            <a:avLst/>
          </a:prstGeom>
          <a:solidFill>
            <a:srgbClr val="FFFF00"/>
          </a:solidFill>
        </p:spPr>
        <p:txBody>
          <a:bodyPr wrap="square">
            <a:spAutoFit/>
          </a:bodyPr>
          <a:lstStyle/>
          <a:p>
            <a:pPr algn="ctr"/>
            <a:r>
              <a:rPr lang="es-ES" sz="2000" dirty="0"/>
              <a:t>¡El bloqueador solar! A la hora de seleccionar el protector más adecuado, es importante tener en cuenta el factor de protección, aunque siempre por encima de 30. Se debe aplicar en todas las zonas del cuerpo expuestas, sobre todo en cara, orejas, cuello, brazos y espalda.</a:t>
            </a:r>
          </a:p>
        </p:txBody>
      </p:sp>
      <p:pic>
        <p:nvPicPr>
          <p:cNvPr id="9"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215950" y="5288587"/>
            <a:ext cx="1701869" cy="1298731"/>
          </a:xfrm>
          <a:prstGeom prst="rect">
            <a:avLst/>
          </a:prstGeom>
          <a:noFill/>
        </p:spPr>
      </p:pic>
      <p:pic>
        <p:nvPicPr>
          <p:cNvPr id="10" name="Picture 2" descr="motion glow GIF by xponentialdesign"/>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414064"/>
            <a:ext cx="10955928" cy="72529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6506355"/>
      </p:ext>
    </p:extLst>
  </p:cSld>
  <p:clrMapOvr>
    <a:masterClrMapping/>
  </p:clrMapOvr>
  <p:transition spd="med" advTm="5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2500"/>
                                  </p:stCondLst>
                                  <p:childTnLst>
                                    <p:animEffect transition="out" filter="wedge">
                                      <p:cBhvr>
                                        <p:cTn id="6" dur="2000"/>
                                        <p:tgtEl>
                                          <p:spTgt spid="10"/>
                                        </p:tgtEl>
                                      </p:cBhvr>
                                    </p:animEffect>
                                    <p:set>
                                      <p:cBhvr>
                                        <p:cTn id="7" dur="1" fill="hold">
                                          <p:stCondLst>
                                            <p:cond delay="1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Poemas y Versos: Un Lindo Sol: Versos Naturalez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44" y="0"/>
            <a:ext cx="10809493"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5063073"/>
      </p:ext>
    </p:extLst>
  </p:cSld>
  <p:clrMapOvr>
    <a:masterClrMapping/>
  </p:clrMapOvr>
  <p:transition spd="med" advTm="600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Qué hacer si mi hijo tiene alergia al sol? — Eres Mamá"/>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17" y="0"/>
            <a:ext cx="10798133"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5632514"/>
      </p:ext>
    </p:extLst>
  </p:cSld>
  <p:clrMapOvr>
    <a:masterClrMapping/>
  </p:clrMapOvr>
  <p:transition spd="med" advTm="600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2" name="Picture 6" descr="La playa de La Concha, abarrotada de gente bañándose pese a no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4772"/>
            <a:ext cx="10829205" cy="65414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5518488"/>
      </p:ext>
    </p:extLst>
  </p:cSld>
  <p:clrMapOvr>
    <a:masterClrMapping/>
  </p:clrMapOvr>
  <p:transition spd="med" advTm="6000">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Users\Jose Luis\Desktop\48809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16632"/>
            <a:ext cx="10801351" cy="65333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1102077"/>
      </p:ext>
    </p:extLst>
  </p:cSld>
  <p:clrMapOvr>
    <a:masterClrMapping/>
  </p:clrMapOvr>
  <p:transition spd="med" advTm="6000">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Qué busca un sueco en Cádi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918637"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0557954"/>
      </p:ext>
    </p:extLst>
  </p:cSld>
  <p:clrMapOvr>
    <a:masterClrMapping/>
  </p:clrMapOvr>
  <p:transition spd="med" advTm="6000">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Desconfinamiento en un horno: Asturias alcanza los 35 grados - La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941" y="-31152"/>
            <a:ext cx="11210925" cy="65478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0177381"/>
      </p:ext>
    </p:extLst>
  </p:cSld>
  <p:clrMapOvr>
    <a:masterClrMapping/>
  </p:clrMapOvr>
  <p:transition spd="med" advTm="6000">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El jodefotos del día: tomando el sol en la playa | Laranaroja ..."/>
          <p:cNvPicPr>
            <a:picLocks noChangeAspect="1" noChangeArrowheads="1"/>
          </p:cNvPicPr>
          <p:nvPr/>
        </p:nvPicPr>
        <p:blipFill rotWithShape="1">
          <a:blip r:embed="rId2">
            <a:extLst>
              <a:ext uri="{28A0092B-C50C-407E-A947-70E740481C1C}">
                <a14:useLocalDpi xmlns:a14="http://schemas.microsoft.com/office/drawing/2010/main" val="0"/>
              </a:ext>
            </a:extLst>
          </a:blip>
          <a:srcRect b="8692"/>
          <a:stretch/>
        </p:blipFill>
        <p:spPr bwMode="auto">
          <a:xfrm>
            <a:off x="-17971" y="0"/>
            <a:ext cx="10819321" cy="65090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1826350"/>
      </p:ext>
    </p:extLst>
  </p:cSld>
  <p:clrMapOvr>
    <a:masterClrMapping/>
  </p:clrMapOvr>
  <p:transition spd="med" advTm="6000">
    <p:rand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if art render GIF by xponentialdesign"/>
          <p:cNvPicPr>
            <a:picLocks noChangeAspect="1" noChangeArrowheads="1" noCrop="1"/>
          </p:cNvPicPr>
          <p:nvPr/>
        </p:nvPicPr>
        <p:blipFill>
          <a:blip r:embed="rId2">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 y="0"/>
            <a:ext cx="10801350" cy="6516688"/>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8 consejos para protegerse del sol en la playa durante el veran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0174" y="-1854224"/>
            <a:ext cx="9001000" cy="9001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0334960"/>
      </p:ext>
    </p:extLst>
  </p:cSld>
  <p:clrMapOvr>
    <a:masterClrMapping/>
  </p:clrMapOvr>
  <p:transition spd="med" advTm="6000">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Encuentra el protector solar más adecuado para t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1460850"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9643414"/>
      </p:ext>
    </p:extLst>
  </p:cSld>
  <p:clrMapOvr>
    <a:masterClrMapping/>
  </p:clrMapOvr>
  <p:transition spd="med" advTm="6000">
    <p:rand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2" y="0"/>
            <a:ext cx="10843165" cy="6516688"/>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87957" y="-222686"/>
            <a:ext cx="11449272" cy="7458246"/>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217234" y="3217246"/>
            <a:ext cx="6516688" cy="82221"/>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7501897" y="3217246"/>
            <a:ext cx="6516688" cy="82221"/>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0"/>
            <a:ext cx="10801350" cy="6605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6445721"/>
            <a:ext cx="10801350" cy="70971"/>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71514" y="5192929"/>
            <a:ext cx="711765" cy="650446"/>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1035896" y="1014096"/>
            <a:ext cx="4217769" cy="2990187"/>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709300" y="1014096"/>
            <a:ext cx="4132247"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sábado, 20 de junio de 2020</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09:39</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497925" y="4951627"/>
            <a:ext cx="2372936" cy="887577"/>
          </a:xfrm>
          <a:prstGeom prst="rect">
            <a:avLst/>
          </a:prstGeom>
          <a:noFill/>
        </p:spPr>
      </p:pic>
    </p:spTree>
    <p:extLst>
      <p:ext uri="{BB962C8B-B14F-4D97-AF65-F5344CB8AC3E}">
        <p14:creationId xmlns:p14="http://schemas.microsoft.com/office/powerpoint/2010/main" val="193945173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2250"/>
                                  </p:stCondLst>
                                  <p:childTnLst>
                                    <p:animEffect transition="out" filter="circle(out)">
                                      <p:cBhvr>
                                        <p:cTn id="6" dur="2000"/>
                                        <p:tgtEl>
                                          <p:spTgt spid="14"/>
                                        </p:tgtEl>
                                      </p:cBhvr>
                                    </p:animEffect>
                                    <p:set>
                                      <p:cBhvr>
                                        <p:cTn id="7"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5220654" y="3113529"/>
            <a:ext cx="360045" cy="289631"/>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520561"/>
            <a:ext cx="10801350" cy="217223"/>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737783"/>
            <a:ext cx="10801350" cy="4778905"/>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40293" y="1"/>
            <a:ext cx="5760720" cy="1484357"/>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810192"/>
            <a:ext cx="1080135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5"/>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350169" y="4489276"/>
            <a:ext cx="3150394"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660832" y="3982420"/>
            <a:ext cx="2790349" cy="2244637"/>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770596" y="4634089"/>
            <a:ext cx="1440180" cy="941299"/>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 y="2823899"/>
            <a:ext cx="630079"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 y="3330751"/>
            <a:ext cx="630079"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1" y="3837606"/>
            <a:ext cx="630079"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1" y="4344458"/>
            <a:ext cx="630079" cy="506854"/>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6227058"/>
            <a:ext cx="10801350" cy="307777"/>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860607" y="796484"/>
            <a:ext cx="5700713" cy="200327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OMANDO EL SOL">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TOMANDO EL SOL</Template>
  <TotalTime>9</TotalTime>
  <Words>923</Words>
  <Application>Microsoft Office PowerPoint</Application>
  <PresentationFormat>Personalizado</PresentationFormat>
  <Paragraphs>33</Paragraphs>
  <Slides>51</Slides>
  <Notes>0</Notes>
  <HiddenSlides>0</HiddenSlides>
  <MMClips>1</MMClips>
  <ScaleCrop>false</ScaleCrop>
  <HeadingPairs>
    <vt:vector size="4" baseType="variant">
      <vt:variant>
        <vt:lpstr>Tema</vt:lpstr>
      </vt:variant>
      <vt:variant>
        <vt:i4>2</vt:i4>
      </vt:variant>
      <vt:variant>
        <vt:lpstr>Títulos de diapositiva</vt:lpstr>
      </vt:variant>
      <vt:variant>
        <vt:i4>51</vt:i4>
      </vt:variant>
    </vt:vector>
  </HeadingPairs>
  <TitlesOfParts>
    <vt:vector size="53" baseType="lpstr">
      <vt:lpstr>TOMANDO EL SOL</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6</cp:revision>
  <dcterms:created xsi:type="dcterms:W3CDTF">2020-06-20T07:39:30Z</dcterms:created>
  <dcterms:modified xsi:type="dcterms:W3CDTF">2020-06-20T07:48:53Z</dcterms:modified>
</cp:coreProperties>
</file>