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6"/>
  </p:notesMasterIdLst>
  <p:sldIdLst>
    <p:sldId id="377" r:id="rId3"/>
    <p:sldId id="572" r:id="rId4"/>
    <p:sldId id="503" r:id="rId5"/>
    <p:sldId id="506" r:id="rId6"/>
    <p:sldId id="565" r:id="rId7"/>
    <p:sldId id="505" r:id="rId8"/>
    <p:sldId id="512" r:id="rId9"/>
    <p:sldId id="507" r:id="rId10"/>
    <p:sldId id="504" r:id="rId11"/>
    <p:sldId id="508" r:id="rId12"/>
    <p:sldId id="509" r:id="rId13"/>
    <p:sldId id="510" r:id="rId14"/>
    <p:sldId id="511" r:id="rId15"/>
    <p:sldId id="513" r:id="rId16"/>
    <p:sldId id="515" r:id="rId17"/>
    <p:sldId id="516" r:id="rId18"/>
    <p:sldId id="514" r:id="rId19"/>
    <p:sldId id="517" r:id="rId20"/>
    <p:sldId id="573" r:id="rId21"/>
    <p:sldId id="518" r:id="rId22"/>
    <p:sldId id="574" r:id="rId23"/>
    <p:sldId id="519" r:id="rId24"/>
    <p:sldId id="520" r:id="rId25"/>
    <p:sldId id="521" r:id="rId26"/>
    <p:sldId id="522" r:id="rId27"/>
    <p:sldId id="523" r:id="rId28"/>
    <p:sldId id="524" r:id="rId29"/>
    <p:sldId id="525" r:id="rId30"/>
    <p:sldId id="526" r:id="rId31"/>
    <p:sldId id="527" r:id="rId32"/>
    <p:sldId id="528" r:id="rId33"/>
    <p:sldId id="529" r:id="rId34"/>
    <p:sldId id="530" r:id="rId35"/>
    <p:sldId id="531" r:id="rId36"/>
    <p:sldId id="532" r:id="rId37"/>
    <p:sldId id="533" r:id="rId38"/>
    <p:sldId id="534" r:id="rId39"/>
    <p:sldId id="535" r:id="rId40"/>
    <p:sldId id="536" r:id="rId41"/>
    <p:sldId id="537" r:id="rId42"/>
    <p:sldId id="538" r:id="rId43"/>
    <p:sldId id="539" r:id="rId44"/>
    <p:sldId id="540" r:id="rId45"/>
    <p:sldId id="541" r:id="rId46"/>
    <p:sldId id="542" r:id="rId47"/>
    <p:sldId id="543" r:id="rId48"/>
    <p:sldId id="544" r:id="rId49"/>
    <p:sldId id="566" r:id="rId50"/>
    <p:sldId id="545" r:id="rId51"/>
    <p:sldId id="547" r:id="rId52"/>
    <p:sldId id="486" r:id="rId53"/>
    <p:sldId id="563" r:id="rId54"/>
    <p:sldId id="546" r:id="rId55"/>
    <p:sldId id="548" r:id="rId56"/>
    <p:sldId id="549" r:id="rId57"/>
    <p:sldId id="551" r:id="rId58"/>
    <p:sldId id="552" r:id="rId59"/>
    <p:sldId id="553" r:id="rId60"/>
    <p:sldId id="554" r:id="rId61"/>
    <p:sldId id="555" r:id="rId62"/>
    <p:sldId id="557" r:id="rId63"/>
    <p:sldId id="560" r:id="rId64"/>
    <p:sldId id="416" r:id="rId65"/>
    <p:sldId id="556" r:id="rId66"/>
    <p:sldId id="559" r:id="rId67"/>
    <p:sldId id="564" r:id="rId68"/>
    <p:sldId id="567" r:id="rId69"/>
    <p:sldId id="568" r:id="rId70"/>
    <p:sldId id="569" r:id="rId71"/>
    <p:sldId id="570" r:id="rId72"/>
    <p:sldId id="571" r:id="rId73"/>
    <p:sldId id="561" r:id="rId74"/>
    <p:sldId id="575" r:id="rId75"/>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mOBAtAl8uo+HncrBPHYew" hashData="KwrSB8VsHaIztkOQ/VMo/RmfIo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236" y="-510"/>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14/02/2017</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14/02/2017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14/02/2017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14/02/2017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14/02/2017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14/02/2017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14/02/2017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14/02/2017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14/02/2017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14/02/2017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14/02/2017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14/02/2017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14/02/2017</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upload.wikimedia.org/wikipedia/commons/a/ad/Sojuela.JPG"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sojuela.es/Fotos/nevera%20copia.jpg" TargetMode="Externa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51.jpeg"/><Relationship Id="rId4" Type="http://schemas.openxmlformats.org/officeDocument/2006/relationships/image" Target="../media/image50.jpeg"/></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xml"/><Relationship Id="rId4" Type="http://schemas.openxmlformats.org/officeDocument/2006/relationships/image" Target="../media/image70.jpeg"/></Relationships>
</file>

<file path=ppt/slides/_rels/slide6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80.gif"/><Relationship Id="rId2" Type="http://schemas.openxmlformats.org/officeDocument/2006/relationships/image" Target="../media/image79.gif"/><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82.jpeg"/><Relationship Id="rId4" Type="http://schemas.openxmlformats.org/officeDocument/2006/relationships/image" Target="../media/image81.gif"/></Relationships>
</file>

<file path=ppt/slides/_rels/slide73.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image" Target="../media/image88.png"/><Relationship Id="rId18" Type="http://schemas.openxmlformats.org/officeDocument/2006/relationships/image" Target="../media/image91.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4.png"/><Relationship Id="rId11" Type="http://schemas.openxmlformats.org/officeDocument/2006/relationships/image" Target="../media/image87.png"/><Relationship Id="rId5" Type="http://schemas.openxmlformats.org/officeDocument/2006/relationships/hyperlink" Target="http://www.mispps.com/" TargetMode="External"/><Relationship Id="rId15" Type="http://schemas.openxmlformats.org/officeDocument/2006/relationships/image" Target="../media/image89.png"/><Relationship Id="rId10" Type="http://schemas.openxmlformats.org/officeDocument/2006/relationships/hyperlink" Target="https://www.facebook.com/mispps" TargetMode="External"/><Relationship Id="rId4" Type="http://schemas.openxmlformats.org/officeDocument/2006/relationships/image" Target="../media/image83.png"/><Relationship Id="rId9" Type="http://schemas.openxmlformats.org/officeDocument/2006/relationships/image" Target="../media/image8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Resultado de imagen de laguna de cameros la rioja"/>
          <p:cNvPicPr>
            <a:picLocks noChangeAspect="1" noChangeArrowheads="1"/>
          </p:cNvPicPr>
          <p:nvPr/>
        </p:nvPicPr>
        <p:blipFill>
          <a:blip r:embed="rId3"/>
          <a:srcRect/>
          <a:stretch>
            <a:fillRect/>
          </a:stretch>
        </p:blipFill>
        <p:spPr bwMode="auto">
          <a:xfrm>
            <a:off x="-1" y="0"/>
            <a:ext cx="11269664" cy="7632700"/>
          </a:xfrm>
          <a:prstGeom prst="rect">
            <a:avLst/>
          </a:prstGeom>
          <a:noFill/>
        </p:spPr>
      </p:pic>
      <p:pic>
        <p:nvPicPr>
          <p:cNvPr id="18" name="Picture 2" descr="Resultado de imagen de google gif"/>
          <p:cNvPicPr>
            <a:picLocks noChangeAspect="1" noChangeArrowheads="1"/>
          </p:cNvPicPr>
          <p:nvPr/>
        </p:nvPicPr>
        <p:blipFill>
          <a:blip r:embed="rId4">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05741" y="2030400"/>
            <a:ext cx="8143932"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SOJUELA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Y  SUS  NEVERAS</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1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endParaRPr lang="es-ES" sz="9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4" y="209952"/>
            <a:ext cx="962617" cy="1187308"/>
          </a:xfrm>
          <a:prstGeom prst="rect">
            <a:avLst/>
          </a:prstGeom>
          <a:noFill/>
          <a:ln w="9525">
            <a:noFill/>
            <a:miter lim="800000"/>
            <a:headEnd/>
            <a:tailEnd/>
          </a:ln>
        </p:spPr>
      </p:pic>
    </p:spTree>
  </p:cSld>
  <p:clrMapOvr>
    <a:masterClrMapping/>
  </p:clrMapOvr>
  <p:transition spd="slow" advTm="12000">
    <p:comb dir="vert"/>
    <p:sndAc>
      <p:stSnd loop="1">
        <p:snd r:embed="rId2" name="jose luis y su guitarra - escribem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6" presetClass="exit" presetSubtype="32" fill="hold" nodeType="afterEffect">
                                  <p:stCondLst>
                                    <p:cond delay="0"/>
                                  </p:stCondLst>
                                  <p:childTnLst>
                                    <p:animEffect transition="out" filter="circle(out)">
                                      <p:cBhvr>
                                        <p:cTn id="18" dur="5000"/>
                                        <p:tgtEl>
                                          <p:spTgt spid="18"/>
                                        </p:tgtEl>
                                      </p:cBhvr>
                                    </p:animEffect>
                                    <p:set>
                                      <p:cBhvr>
                                        <p:cTn id="19" dur="1" fill="hold">
                                          <p:stCondLst>
                                            <p:cond delay="49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de sojuela la rioja"/>
          <p:cNvPicPr>
            <a:picLocks noChangeAspect="1" noChangeArrowheads="1"/>
          </p:cNvPicPr>
          <p:nvPr/>
        </p:nvPicPr>
        <p:blipFill>
          <a:blip r:embed="rId2"/>
          <a:srcRect b="4962"/>
          <a:stretch>
            <a:fillRect/>
          </a:stretch>
        </p:blipFill>
        <p:spPr bwMode="auto">
          <a:xfrm>
            <a:off x="-1" y="0"/>
            <a:ext cx="11269663" cy="76327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12384213"/>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3075" name="Rectangle 4"/>
          <p:cNvSpPr>
            <a:spLocks noChangeArrowheads="1"/>
          </p:cNvSpPr>
          <p:nvPr/>
        </p:nvSpPr>
        <p:spPr bwMode="auto">
          <a:xfrm>
            <a:off x="0" y="5769311"/>
            <a:ext cx="10870528" cy="1863389"/>
          </a:xfrm>
          <a:prstGeom prst="rect">
            <a:avLst/>
          </a:prstGeom>
          <a:noFill/>
          <a:ln w="9525">
            <a:noFill/>
            <a:miter lim="800000"/>
            <a:headEnd/>
            <a:tailEnd/>
          </a:ln>
        </p:spPr>
        <p:txBody>
          <a:bodyPr wrap="square" lIns="108009" tIns="54004" rIns="108009" bIns="54004">
            <a:spAutoFit/>
          </a:bodyPr>
          <a:lstStyle/>
          <a:p>
            <a:pPr algn="ctr"/>
            <a:r>
              <a:rPr lang="es-ES_tradnl" dirty="0" err="1">
                <a:effectLst>
                  <a:glow rad="228600">
                    <a:schemeClr val="accent5">
                      <a:satMod val="175000"/>
                      <a:alpha val="40000"/>
                    </a:schemeClr>
                  </a:glow>
                </a:effectLst>
                <a:latin typeface="Kristen ITC" pitchFamily="66" charset="0"/>
              </a:rPr>
              <a:t>Sojuela</a:t>
            </a:r>
            <a:r>
              <a:rPr lang="es-ES_tradnl" dirty="0">
                <a:effectLst>
                  <a:glow rad="228600">
                    <a:schemeClr val="accent5">
                      <a:satMod val="175000"/>
                      <a:alpha val="40000"/>
                    </a:schemeClr>
                  </a:glow>
                </a:effectLst>
                <a:latin typeface="Kristen ITC" pitchFamily="66" charset="0"/>
              </a:rPr>
              <a:t> es un municipio de La Rioja (España) situado a 14 km de </a:t>
            </a:r>
            <a:r>
              <a:rPr lang="es-ES_tradnl" dirty="0" smtClean="0">
                <a:effectLst>
                  <a:glow rad="228600">
                    <a:schemeClr val="accent5">
                      <a:satMod val="175000"/>
                      <a:alpha val="40000"/>
                    </a:schemeClr>
                  </a:glow>
                </a:effectLst>
                <a:latin typeface="Kristen ITC" pitchFamily="66" charset="0"/>
              </a:rPr>
              <a:t>Logroño.</a:t>
            </a:r>
            <a:r>
              <a:rPr lang="es-ES" dirty="0" smtClean="0">
                <a:effectLst>
                  <a:glow rad="228600">
                    <a:schemeClr val="accent5">
                      <a:satMod val="175000"/>
                      <a:alpha val="40000"/>
                    </a:schemeClr>
                  </a:glow>
                </a:effectLst>
                <a:latin typeface="Kristen ITC" pitchFamily="66" charset="0"/>
              </a:rPr>
              <a:t> A 1 de enero de 2010 la población del municipio ascendía a 227 habitantes, 132 hombres y 95 mujeres.</a:t>
            </a:r>
            <a:r>
              <a:rPr lang="es-ES" baseline="30000" dirty="0" smtClean="0">
                <a:effectLst>
                  <a:glow rad="228600">
                    <a:schemeClr val="accent5">
                      <a:satMod val="175000"/>
                      <a:alpha val="40000"/>
                    </a:schemeClr>
                  </a:glow>
                </a:effectLst>
                <a:latin typeface="Kristen ITC" pitchFamily="66" charset="0"/>
              </a:rPr>
              <a:t> </a:t>
            </a:r>
            <a:r>
              <a:rPr lang="es-ES" dirty="0" err="1" smtClean="0">
                <a:effectLst>
                  <a:glow rad="228600">
                    <a:schemeClr val="accent5">
                      <a:satMod val="175000"/>
                      <a:alpha val="40000"/>
                    </a:schemeClr>
                  </a:glow>
                </a:effectLst>
                <a:latin typeface="Kristen ITC" pitchFamily="66" charset="0"/>
              </a:rPr>
              <a:t>Sojuela</a:t>
            </a:r>
            <a:r>
              <a:rPr lang="es-ES" dirty="0" smtClean="0">
                <a:effectLst>
                  <a:glow rad="228600">
                    <a:schemeClr val="accent5">
                      <a:satMod val="175000"/>
                      <a:alpha val="40000"/>
                    </a:schemeClr>
                  </a:glow>
                </a:effectLst>
                <a:latin typeface="Kristen ITC" pitchFamily="66" charset="0"/>
              </a:rPr>
              <a:t> tras la construcción del campo de golf, ha conseguido parar el éxodo demográfico y ha tenido un gran aumento demográfico. Además esto ha supuesto la llegada de familias jóvenes al municipio, y por tanto numerosos niños, que frenan el envejecimiento de la población</a:t>
            </a:r>
            <a:r>
              <a:rPr lang="es-ES" sz="1600" dirty="0" smtClean="0">
                <a:effectLst>
                  <a:glow rad="228600">
                    <a:schemeClr val="accent5">
                      <a:satMod val="175000"/>
                      <a:alpha val="40000"/>
                    </a:schemeClr>
                  </a:glow>
                </a:effectLst>
                <a:latin typeface="Kristen ITC" pitchFamily="66" charset="0"/>
              </a:rPr>
              <a:t>.</a:t>
            </a:r>
          </a:p>
          <a:p>
            <a:pPr algn="l"/>
            <a:endParaRPr lang="es-ES_tradnl" sz="2400" dirty="0">
              <a:solidFill>
                <a:schemeClr val="bg1"/>
              </a:solidFill>
              <a:effectLst>
                <a:glow rad="228600">
                  <a:schemeClr val="accent5">
                    <a:satMod val="175000"/>
                    <a:alpha val="40000"/>
                  </a:schemeClr>
                </a:glow>
              </a:effectLst>
              <a:latin typeface="Kristen ITC" pitchFamily="66" charset="0"/>
            </a:endParaRPr>
          </a:p>
        </p:txBody>
      </p:sp>
      <p:sp>
        <p:nvSpPr>
          <p:cNvPr id="4" name="3 Rectángulo"/>
          <p:cNvSpPr/>
          <p:nvPr/>
        </p:nvSpPr>
        <p:spPr>
          <a:xfrm>
            <a:off x="3277377" y="0"/>
            <a:ext cx="5632450" cy="369332"/>
          </a:xfrm>
          <a:prstGeom prst="rect">
            <a:avLst/>
          </a:prstGeom>
        </p:spPr>
        <p:txBody>
          <a:bodyPr>
            <a:spAutoFit/>
          </a:bodyPr>
          <a:lstStyle/>
          <a:p>
            <a:r>
              <a:rPr lang="es-ES" dirty="0" smtClean="0"/>
              <a:t>.</a:t>
            </a:r>
            <a:endParaRPr lang="es-ES" dirty="0"/>
          </a:p>
        </p:txBody>
      </p:sp>
    </p:spTree>
  </p:cSld>
  <p:clrMapOvr>
    <a:masterClrMapping/>
  </p:clrMapOvr>
  <p:transition spd="slow" advTm="28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12384091"/>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SOJUELA-PR--575x323.jpg"/>
          <p:cNvPicPr>
            <a:picLocks noChangeAspect="1" noChangeArrowheads="1"/>
          </p:cNvPicPr>
          <p:nvPr/>
        </p:nvPicPr>
        <p:blipFill>
          <a:blip r:embed="rId2"/>
          <a:srcRect/>
          <a:stretch>
            <a:fillRect/>
          </a:stretch>
        </p:blipFill>
        <p:spPr bwMode="auto">
          <a:xfrm>
            <a:off x="0" y="0"/>
            <a:ext cx="11372037" cy="7632700"/>
          </a:xfrm>
          <a:prstGeom prst="rect">
            <a:avLst/>
          </a:prstGeom>
          <a:noFill/>
        </p:spPr>
      </p:pic>
    </p:spTree>
  </p:cSld>
  <p:clrMapOvr>
    <a:masterClrMapping/>
  </p:clrMapOvr>
  <p:transition spd="slow" advTm="6000">
    <p:comb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1491427" y="1244582"/>
            <a:ext cx="8346857" cy="5224138"/>
          </a:xfrm>
          <a:prstGeom prst="rect">
            <a:avLst/>
          </a:prstGeom>
          <a:noFill/>
          <a:ln w="9525">
            <a:noFill/>
            <a:miter lim="800000"/>
            <a:headEnd/>
            <a:tailEnd/>
          </a:ln>
        </p:spPr>
        <p:txBody>
          <a:bodyPr wrap="square" lIns="11247" tIns="11247" rIns="11247" bIns="11247" anchor="ctr">
            <a:spAutoFit/>
          </a:bodyPr>
          <a:lstStyle/>
          <a:p>
            <a:pPr algn="ctr"/>
            <a:endParaRPr lang="es-ES_tradnl" sz="2000" dirty="0">
              <a:latin typeface="Kristen ITC" pitchFamily="66" charset="0"/>
            </a:endParaRPr>
          </a:p>
          <a:p>
            <a:pPr algn="ctr"/>
            <a:r>
              <a:rPr lang="es-ES_tradnl" sz="2000" dirty="0">
                <a:latin typeface="Kristen ITC" pitchFamily="66" charset="0"/>
              </a:rPr>
              <a:t>Aparece por primera vez en una memoria redactada por García Sánchez II de Navarra en la que se procede a restaurar el monasterio de San Julián.</a:t>
            </a:r>
          </a:p>
          <a:p>
            <a:pPr algn="ctr"/>
            <a:r>
              <a:rPr lang="es-ES_tradnl" sz="2000" dirty="0">
                <a:latin typeface="Kristen ITC" pitchFamily="66" charset="0"/>
              </a:rPr>
              <a:t>En 1044, García Sánchez III de Navarra donó las villas de Medrano y </a:t>
            </a:r>
            <a:r>
              <a:rPr lang="es-ES_tradnl" sz="2000" dirty="0" err="1">
                <a:latin typeface="Kristen ITC" pitchFamily="66" charset="0"/>
              </a:rPr>
              <a:t>Sojuela</a:t>
            </a:r>
            <a:r>
              <a:rPr lang="es-ES_tradnl" sz="2000" dirty="0">
                <a:latin typeface="Kristen ITC" pitchFamily="66" charset="0"/>
              </a:rPr>
              <a:t> al monasterio de San Julián de </a:t>
            </a:r>
            <a:r>
              <a:rPr lang="es-ES_tradnl" sz="2000" dirty="0" err="1">
                <a:latin typeface="Kristen ITC" pitchFamily="66" charset="0"/>
              </a:rPr>
              <a:t>Sojuela</a:t>
            </a:r>
            <a:r>
              <a:rPr lang="es-ES_tradnl" sz="2000" dirty="0">
                <a:latin typeface="Kristen ITC" pitchFamily="66" charset="0"/>
              </a:rPr>
              <a:t>, lugar en que se han hallado sepulturas medievales. Fue una de las siete villas de Campo por privilegio de la reina Estefanía de Nájera.</a:t>
            </a:r>
          </a:p>
          <a:p>
            <a:pPr algn="ctr"/>
            <a:r>
              <a:rPr lang="es-ES_tradnl" sz="2000" dirty="0">
                <a:latin typeface="Kristen ITC" pitchFamily="66" charset="0"/>
              </a:rPr>
              <a:t>Años más tarde, durante el reinado de Estefanía de </a:t>
            </a:r>
            <a:r>
              <a:rPr lang="es-ES_tradnl" sz="2000" dirty="0" err="1">
                <a:latin typeface="Kristen ITC" pitchFamily="66" charset="0"/>
              </a:rPr>
              <a:t>Foix</a:t>
            </a:r>
            <a:r>
              <a:rPr lang="es-ES_tradnl" sz="2000" dirty="0">
                <a:latin typeface="Kristen ITC" pitchFamily="66" charset="0"/>
              </a:rPr>
              <a:t>, </a:t>
            </a:r>
            <a:r>
              <a:rPr lang="es-ES_tradnl" sz="2000" dirty="0" err="1">
                <a:latin typeface="Kristen ITC" pitchFamily="66" charset="0"/>
              </a:rPr>
              <a:t>Sojuela</a:t>
            </a:r>
            <a:r>
              <a:rPr lang="es-ES_tradnl" sz="2000" dirty="0">
                <a:latin typeface="Kristen ITC" pitchFamily="66" charset="0"/>
              </a:rPr>
              <a:t> se convirtió en una de las Siete villas del campo junto con Entrena, </a:t>
            </a:r>
            <a:r>
              <a:rPr lang="es-ES_tradnl" sz="2000" dirty="0" err="1">
                <a:latin typeface="Kristen ITC" pitchFamily="66" charset="0"/>
              </a:rPr>
              <a:t>Fuenmayor</a:t>
            </a:r>
            <a:r>
              <a:rPr lang="es-ES_tradnl" sz="2000" dirty="0">
                <a:latin typeface="Kristen ITC" pitchFamily="66" charset="0"/>
              </a:rPr>
              <a:t>, Hornos de </a:t>
            </a:r>
            <a:r>
              <a:rPr lang="es-ES_tradnl" sz="2000" dirty="0" err="1">
                <a:latin typeface="Kristen ITC" pitchFamily="66" charset="0"/>
              </a:rPr>
              <a:t>Moncalvillo</a:t>
            </a:r>
            <a:r>
              <a:rPr lang="es-ES_tradnl" sz="2000" dirty="0">
                <a:latin typeface="Kristen ITC" pitchFamily="66" charset="0"/>
              </a:rPr>
              <a:t>, Velilla de la Rad, Medrano y Navarrete favoreciéndose del privilegio de unión y otros derechos.</a:t>
            </a:r>
          </a:p>
          <a:p>
            <a:pPr algn="ctr"/>
            <a:r>
              <a:rPr lang="es-ES_tradnl" sz="2000" dirty="0">
                <a:latin typeface="Kristen ITC" pitchFamily="66" charset="0"/>
              </a:rPr>
              <a:t>Hasta 1811 cuando se llevó a cabo la abolición de los señoríos, perteneció a los marqueses de Villacampa. Formó parte de la provincia de Burgos y más tarde a la de Soria hasta la creación de la Provincia de Logroño el 30 de noviembre de 1833.</a:t>
            </a:r>
          </a:p>
          <a:p>
            <a:pPr algn="ctr"/>
            <a:endParaRPr lang="es-ES_tradnl" dirty="0"/>
          </a:p>
        </p:txBody>
      </p:sp>
      <p:sp>
        <p:nvSpPr>
          <p:cNvPr id="3" name="2 Triángulo rectángulo"/>
          <p:cNvSpPr>
            <a:spLocks noChangeArrowheads="1"/>
          </p:cNvSpPr>
          <p:nvPr/>
        </p:nvSpPr>
        <p:spPr bwMode="auto">
          <a:xfrm flipH="1" flipV="1">
            <a:off x="0" y="0"/>
            <a:ext cx="11269663" cy="7632700"/>
          </a:xfrm>
          <a:prstGeom prst="rtTriangle">
            <a:avLst/>
          </a:prstGeom>
          <a:solidFill>
            <a:srgbClr val="5C2C04"/>
          </a:solidFill>
          <a:ln w="25400" algn="ctr">
            <a:noFill/>
            <a:miter lim="800000"/>
            <a:headEnd/>
            <a:tailEnd/>
          </a:ln>
        </p:spPr>
        <p:txBody>
          <a:bodyPr rot="10800000" lIns="120963" tIns="60482" rIns="120963" bIns="60482" anchor="ctr"/>
          <a:lstStyle/>
          <a:p>
            <a:pPr algn="ctr"/>
            <a:endParaRPr lang="es-ES" dirty="0">
              <a:solidFill>
                <a:srgbClr val="FFFFFF"/>
              </a:solidFill>
              <a:latin typeface="Calibri" pitchFamily="34" charset="0"/>
            </a:endParaRPr>
          </a:p>
        </p:txBody>
      </p:sp>
      <p:sp>
        <p:nvSpPr>
          <p:cNvPr id="4" name="3 Triángulo rectángulo"/>
          <p:cNvSpPr/>
          <p:nvPr/>
        </p:nvSpPr>
        <p:spPr>
          <a:xfrm>
            <a:off x="1" y="0"/>
            <a:ext cx="11269663" cy="7632700"/>
          </a:xfrm>
          <a:prstGeom prst="rtTriangle">
            <a:avLst/>
          </a:prstGeom>
          <a:solidFill>
            <a:srgbClr val="5C2C04"/>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3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ppt_w/2"/>
                                          </p:val>
                                        </p:tav>
                                      </p:tavLst>
                                    </p:anim>
                                    <p:anim calcmode="lin" valueType="num">
                                      <p:cBhvr>
                                        <p:cTn id="7" dur="5000"/>
                                        <p:tgtEl>
                                          <p:spTgt spid="3"/>
                                        </p:tgtEl>
                                        <p:attrNameLst>
                                          <p:attrName>ppt_y</p:attrName>
                                        </p:attrNameLst>
                                      </p:cBhvr>
                                      <p:tavLst>
                                        <p:tav tm="0">
                                          <p:val>
                                            <p:strVal val="ppt_y"/>
                                          </p:val>
                                        </p:tav>
                                        <p:tav tm="100000">
                                          <p:val>
                                            <p:strVal val="ppt_y"/>
                                          </p:val>
                                        </p:tav>
                                      </p:tavLst>
                                    </p:anim>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
                                          </p:val>
                                        </p:tav>
                                      </p:tavLst>
                                    </p:anim>
                                    <p:anim calcmode="lin" valueType="num">
                                      <p:cBhvr>
                                        <p:cTn id="13" dur="5000"/>
                                        <p:tgtEl>
                                          <p:spTgt spid="4"/>
                                        </p:tgtEl>
                                        <p:attrNameLst>
                                          <p:attrName>ppt_y</p:attrName>
                                        </p:attrNameLst>
                                      </p:cBhvr>
                                      <p:tavLst>
                                        <p:tav tm="0">
                                          <p:val>
                                            <p:strVal val="ppt_y"/>
                                          </p:val>
                                        </p:tav>
                                        <p:tav tm="100000">
                                          <p:val>
                                            <p:strVal val="ppt_y+ppt_h/2"/>
                                          </p:val>
                                        </p:tav>
                                      </p:tavLst>
                                    </p:anim>
                                    <p:anim calcmode="lin" valueType="num">
                                      <p:cBhvr>
                                        <p:cTn id="14" dur="5000"/>
                                        <p:tgtEl>
                                          <p:spTgt spid="4"/>
                                        </p:tgtEl>
                                        <p:attrNameLst>
                                          <p:attrName>ppt_w</p:attrName>
                                        </p:attrNameLst>
                                      </p:cBhvr>
                                      <p:tavLst>
                                        <p:tav tm="0">
                                          <p:val>
                                            <p:strVal val="ppt_w"/>
                                          </p:val>
                                        </p:tav>
                                        <p:tav tm="100000">
                                          <p:val>
                                            <p:strVal val="ppt_w"/>
                                          </p:val>
                                        </p:tav>
                                      </p:tavLst>
                                    </p:anim>
                                    <p:anim calcmode="lin" valueType="num">
                                      <p:cBhvr>
                                        <p:cTn id="15" dur="5000"/>
                                        <p:tgtEl>
                                          <p:spTgt spid="4"/>
                                        </p:tgtEl>
                                        <p:attrNameLst>
                                          <p:attrName>ppt_h</p:attrName>
                                        </p:attrNameLst>
                                      </p:cBhvr>
                                      <p:tavLst>
                                        <p:tav tm="0">
                                          <p:val>
                                            <p:strVal val="ppt_h"/>
                                          </p:val>
                                        </p:tav>
                                        <p:tav tm="100000">
                                          <p:val>
                                            <p:fltVal val="0"/>
                                          </p:val>
                                        </p:tav>
                                      </p:tavLst>
                                    </p:anim>
                                    <p:set>
                                      <p:cBhvr>
                                        <p:cTn id="16"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sojuela-dsc06915"/>
          <p:cNvPicPr>
            <a:picLocks noChangeAspect="1" noChangeArrowheads="1"/>
          </p:cNvPicPr>
          <p:nvPr/>
        </p:nvPicPr>
        <p:blipFill>
          <a:blip r:embed="rId2"/>
          <a:srcRect/>
          <a:stretch>
            <a:fillRect/>
          </a:stretch>
        </p:blipFill>
        <p:spPr bwMode="auto">
          <a:xfrm>
            <a:off x="0" y="1"/>
            <a:ext cx="11269663" cy="7664503"/>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3767166"/>
          <p:cNvPicPr>
            <a:picLocks noChangeAspect="1" noChangeArrowheads="1"/>
          </p:cNvPicPr>
          <p:nvPr/>
        </p:nvPicPr>
        <p:blipFill>
          <a:blip r:embed="rId2"/>
          <a:srcRect/>
          <a:stretch>
            <a:fillRect/>
          </a:stretch>
        </p:blipFill>
        <p:spPr bwMode="auto">
          <a:xfrm>
            <a:off x="0" y="0"/>
            <a:ext cx="11551405" cy="7632700"/>
          </a:xfrm>
          <a:prstGeom prst="rect">
            <a:avLst/>
          </a:prstGeom>
          <a:noFill/>
          <a:ln w="9525">
            <a:noFill/>
            <a:miter lim="800000"/>
            <a:headEnd/>
            <a:tailEnd/>
          </a:ln>
        </p:spPr>
      </p:pic>
      <p:sp>
        <p:nvSpPr>
          <p:cNvPr id="7171" name="Rectangle 4"/>
          <p:cNvSpPr>
            <a:spLocks noChangeArrowheads="1"/>
          </p:cNvSpPr>
          <p:nvPr/>
        </p:nvSpPr>
        <p:spPr bwMode="auto">
          <a:xfrm>
            <a:off x="309133" y="6941870"/>
            <a:ext cx="3367836"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b="0"/>
              <a:t>SOJUELA-Panorámica del pueblo. </a:t>
            </a:r>
          </a:p>
        </p:txBody>
      </p:sp>
    </p:spTree>
  </p:cSld>
  <p:clrMapOvr>
    <a:masterClrMapping/>
  </p:clrMapOvr>
  <p:transition spd="slow" advTm="4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descr="Archivo:Sojuela.JPG">
            <a:hlinkClick r:id="rId2"/>
          </p:cNvPr>
          <p:cNvPicPr>
            <a:picLocks noChangeAspect="1" noChangeArrowheads="1"/>
          </p:cNvPicPr>
          <p:nvPr/>
        </p:nvPicPr>
        <p:blipFill>
          <a:blip r:embed="rId3"/>
          <a:srcRect/>
          <a:stretch>
            <a:fillRect/>
          </a:stretch>
        </p:blipFill>
        <p:spPr bwMode="auto">
          <a:xfrm>
            <a:off x="0" y="0"/>
            <a:ext cx="11269663" cy="7620333"/>
          </a:xfrm>
          <a:prstGeom prst="rect">
            <a:avLst/>
          </a:prstGeom>
          <a:noFill/>
          <a:ln w="9525">
            <a:noFill/>
            <a:miter lim="800000"/>
            <a:headEnd/>
            <a:tailEnd/>
          </a:ln>
        </p:spPr>
      </p:pic>
      <p:sp>
        <p:nvSpPr>
          <p:cNvPr id="4099" name="Rectangle 4"/>
          <p:cNvSpPr>
            <a:spLocks noChangeArrowheads="1"/>
          </p:cNvSpPr>
          <p:nvPr/>
        </p:nvSpPr>
        <p:spPr bwMode="auto">
          <a:xfrm>
            <a:off x="276981" y="5816614"/>
            <a:ext cx="10782484" cy="1494057"/>
          </a:xfrm>
          <a:prstGeom prst="rect">
            <a:avLst/>
          </a:prstGeom>
          <a:noFill/>
          <a:ln w="9525">
            <a:noFill/>
            <a:miter lim="800000"/>
            <a:headEnd/>
            <a:tailEnd/>
          </a:ln>
        </p:spPr>
        <p:txBody>
          <a:bodyPr lIns="108009" tIns="54004" rIns="108009" bIns="54004">
            <a:spAutoFit/>
          </a:bodyPr>
          <a:lstStyle/>
          <a:p>
            <a:pPr algn="l"/>
            <a:r>
              <a:rPr lang="es-ES_tradnl" dirty="0">
                <a:effectLst>
                  <a:glow rad="228600">
                    <a:schemeClr val="accent5">
                      <a:satMod val="175000"/>
                      <a:alpha val="40000"/>
                    </a:schemeClr>
                  </a:glow>
                </a:effectLst>
                <a:latin typeface="Kristen ITC" pitchFamily="66" charset="0"/>
              </a:rPr>
              <a:t>La economía de </a:t>
            </a:r>
            <a:r>
              <a:rPr lang="es-ES_tradnl" dirty="0" err="1">
                <a:effectLst>
                  <a:glow rad="228600">
                    <a:schemeClr val="accent5">
                      <a:satMod val="175000"/>
                      <a:alpha val="40000"/>
                    </a:schemeClr>
                  </a:glow>
                </a:effectLst>
                <a:latin typeface="Kristen ITC" pitchFamily="66" charset="0"/>
              </a:rPr>
              <a:t>Sojuela</a:t>
            </a:r>
            <a:r>
              <a:rPr lang="es-ES_tradnl" dirty="0">
                <a:effectLst>
                  <a:glow rad="228600">
                    <a:schemeClr val="accent5">
                      <a:satMod val="175000"/>
                      <a:alpha val="40000"/>
                    </a:schemeClr>
                  </a:glow>
                </a:effectLst>
                <a:latin typeface="Kristen ITC" pitchFamily="66" charset="0"/>
              </a:rPr>
              <a:t> se basa en la agricultura y la ganadería. La construcción del campo de golf a partir del año 2003 ha supuesto un impulso en su desarrollo económico.</a:t>
            </a:r>
          </a:p>
          <a:p>
            <a:pPr algn="l"/>
            <a:r>
              <a:rPr lang="es-ES_tradnl" dirty="0" err="1">
                <a:effectLst>
                  <a:glow rad="228600">
                    <a:schemeClr val="accent5">
                      <a:satMod val="175000"/>
                      <a:alpha val="40000"/>
                    </a:schemeClr>
                  </a:glow>
                </a:effectLst>
                <a:latin typeface="Kristen ITC" pitchFamily="66" charset="0"/>
              </a:rPr>
              <a:t>Sojuela</a:t>
            </a:r>
            <a:r>
              <a:rPr lang="es-ES_tradnl" dirty="0">
                <a:effectLst>
                  <a:glow rad="228600">
                    <a:schemeClr val="accent5">
                      <a:satMod val="175000"/>
                      <a:alpha val="40000"/>
                    </a:schemeClr>
                  </a:glow>
                </a:effectLst>
                <a:latin typeface="Kristen ITC" pitchFamily="66" charset="0"/>
              </a:rPr>
              <a:t> es uno de los municipios pertenecientes a la Denominación de origen calificada Rioja. Pese a no contar con bodegas inscritas en la denominación, tiene una superficie total plantada de 122,49 ha de las cuales 93,91 están dedicadas al cultivo de la uva tinta y 28,58 de uva blanca.</a:t>
            </a:r>
          </a:p>
        </p:txBody>
      </p:sp>
    </p:spTree>
  </p:cSld>
  <p:clrMapOvr>
    <a:masterClrMapping/>
  </p:clrMapOvr>
  <p:transition spd="slow" advTm="30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3767141"/>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8195" name="Rectangle 4"/>
          <p:cNvSpPr>
            <a:spLocks noChangeArrowheads="1"/>
          </p:cNvSpPr>
          <p:nvPr/>
        </p:nvSpPr>
        <p:spPr bwMode="auto">
          <a:xfrm>
            <a:off x="487179" y="6941870"/>
            <a:ext cx="2577107"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b="0"/>
              <a:t>Una de sus típicas calles. </a:t>
            </a:r>
          </a:p>
        </p:txBody>
      </p:sp>
    </p:spTree>
  </p:cSld>
  <p:clrMapOvr>
    <a:masterClrMapping/>
  </p:clrMapOvr>
  <p:transition spd="slow" advTm="4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5" name="Picture 3" descr="iglesia"/>
          <p:cNvPicPr>
            <a:picLocks noChangeAspect="1" noChangeArrowheads="1"/>
          </p:cNvPicPr>
          <p:nvPr/>
        </p:nvPicPr>
        <p:blipFill>
          <a:blip r:embed="rId2"/>
          <a:srcRect/>
          <a:stretch>
            <a:fillRect/>
          </a:stretch>
        </p:blipFill>
        <p:spPr bwMode="auto">
          <a:xfrm>
            <a:off x="1" y="-3236830"/>
            <a:ext cx="11782276" cy="18353817"/>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00295 -0.82754 L 2.77778E-6 0.33334 " pathEditMode="relative" rAng="0" ptsTypes="AA">
                                      <p:cBhvr>
                                        <p:cTn id="6" dur="5000" fill="hold"/>
                                        <p:tgtEl>
                                          <p:spTgt spid="59395"/>
                                        </p:tgtEl>
                                        <p:attrNameLst>
                                          <p:attrName>ppt_x</p:attrName>
                                          <p:attrName>ppt_y</p:attrName>
                                        </p:attrNameLst>
                                      </p:cBhvr>
                                      <p:rCtr x="-2" y="58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3767155"/>
          <p:cNvPicPr>
            <a:picLocks noChangeAspect="1" noChangeArrowheads="1"/>
          </p:cNvPicPr>
          <p:nvPr/>
        </p:nvPicPr>
        <p:blipFill>
          <a:blip r:embed="rId2"/>
          <a:srcRect/>
          <a:stretch>
            <a:fillRect/>
          </a:stretch>
        </p:blipFill>
        <p:spPr bwMode="auto">
          <a:xfrm>
            <a:off x="0" y="-591888"/>
            <a:ext cx="11269663" cy="8224588"/>
          </a:xfrm>
          <a:prstGeom prst="rect">
            <a:avLst/>
          </a:prstGeom>
          <a:noFill/>
          <a:ln w="9525">
            <a:noFill/>
            <a:miter lim="800000"/>
            <a:headEnd/>
            <a:tailEnd/>
          </a:ln>
        </p:spPr>
      </p:pic>
      <p:sp>
        <p:nvSpPr>
          <p:cNvPr id="10243" name="Rectangle 4"/>
          <p:cNvSpPr>
            <a:spLocks noChangeArrowheads="1"/>
          </p:cNvSpPr>
          <p:nvPr/>
        </p:nvSpPr>
        <p:spPr bwMode="auto">
          <a:xfrm>
            <a:off x="221090" y="6701582"/>
            <a:ext cx="6710928" cy="663061"/>
          </a:xfrm>
          <a:prstGeom prst="rect">
            <a:avLst/>
          </a:prstGeom>
          <a:noFill/>
          <a:ln w="9525">
            <a:noFill/>
            <a:miter lim="800000"/>
            <a:headEnd/>
            <a:tailEnd/>
          </a:ln>
        </p:spPr>
        <p:txBody>
          <a:bodyPr lIns="108009" tIns="54004" rIns="108009" bIns="54004" anchor="ctr">
            <a:spAutoFit/>
          </a:bodyPr>
          <a:lstStyle/>
          <a:p>
            <a:pPr algn="l"/>
            <a:r>
              <a:rPr lang="es-ES_tradnl" b="0" dirty="0">
                <a:solidFill>
                  <a:schemeClr val="bg1"/>
                </a:solidFill>
                <a:effectLst>
                  <a:glow rad="228600">
                    <a:schemeClr val="accent5">
                      <a:satMod val="175000"/>
                      <a:alpha val="40000"/>
                    </a:schemeClr>
                  </a:glow>
                </a:effectLst>
                <a:latin typeface="Kristen ITC" pitchFamily="66" charset="0"/>
              </a:rPr>
              <a:t>SOJUELA-Vista desde el campanario de la torre </a:t>
            </a:r>
            <a:endParaRPr lang="es-ES_tradnl" b="0" dirty="0" smtClean="0">
              <a:solidFill>
                <a:schemeClr val="bg1"/>
              </a:solidFill>
              <a:effectLst>
                <a:glow rad="228600">
                  <a:schemeClr val="accent5">
                    <a:satMod val="175000"/>
                    <a:alpha val="40000"/>
                  </a:schemeClr>
                </a:glow>
              </a:effectLst>
              <a:latin typeface="Kristen ITC" pitchFamily="66" charset="0"/>
            </a:endParaRPr>
          </a:p>
          <a:p>
            <a:pPr algn="l"/>
            <a:r>
              <a:rPr lang="es-ES_tradnl" b="0" dirty="0" smtClean="0">
                <a:solidFill>
                  <a:schemeClr val="bg1"/>
                </a:solidFill>
                <a:effectLst>
                  <a:glow rad="228600">
                    <a:schemeClr val="accent5">
                      <a:satMod val="175000"/>
                      <a:alpha val="40000"/>
                    </a:schemeClr>
                  </a:glow>
                </a:effectLst>
                <a:latin typeface="Kristen ITC" pitchFamily="66" charset="0"/>
              </a:rPr>
              <a:t>de </a:t>
            </a:r>
            <a:r>
              <a:rPr lang="es-ES_tradnl" b="0" dirty="0">
                <a:solidFill>
                  <a:schemeClr val="bg1"/>
                </a:solidFill>
                <a:effectLst>
                  <a:glow rad="228600">
                    <a:schemeClr val="accent5">
                      <a:satMod val="175000"/>
                      <a:alpha val="40000"/>
                    </a:schemeClr>
                  </a:glow>
                </a:effectLst>
                <a:latin typeface="Kristen ITC" pitchFamily="66" charset="0"/>
              </a:rPr>
              <a:t>la iglesia de Santa María del Pópulo (</a:t>
            </a:r>
            <a:r>
              <a:rPr lang="es-ES_tradnl" b="0" dirty="0" err="1">
                <a:solidFill>
                  <a:schemeClr val="bg1"/>
                </a:solidFill>
                <a:effectLst>
                  <a:glow rad="228600">
                    <a:schemeClr val="accent5">
                      <a:satMod val="175000"/>
                      <a:alpha val="40000"/>
                    </a:schemeClr>
                  </a:glow>
                </a:effectLst>
                <a:latin typeface="Kristen ITC" pitchFamily="66" charset="0"/>
              </a:rPr>
              <a:t>sXVI</a:t>
            </a:r>
            <a:r>
              <a:rPr lang="es-ES_tradnl" b="0" dirty="0">
                <a:solidFill>
                  <a:schemeClr val="bg1"/>
                </a:solidFill>
                <a:effectLst>
                  <a:glow rad="228600">
                    <a:schemeClr val="accent5">
                      <a:satMod val="175000"/>
                      <a:alpha val="40000"/>
                    </a:schemeClr>
                  </a:glow>
                </a:effectLst>
                <a:latin typeface="Kristen ITC" pitchFamily="66" charset="0"/>
              </a:rPr>
              <a:t>-XVII). </a:t>
            </a:r>
          </a:p>
        </p:txBody>
      </p:sp>
    </p:spTree>
  </p:cSld>
  <p:clrMapOvr>
    <a:masterClrMapping/>
  </p:clrMapOvr>
  <p:transition spd="slow" advTm="8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3767144"/>
          <p:cNvPicPr>
            <a:picLocks noChangeAspect="1" noChangeArrowheads="1"/>
          </p:cNvPicPr>
          <p:nvPr/>
        </p:nvPicPr>
        <p:blipFill>
          <a:blip r:embed="rId2"/>
          <a:srcRect/>
          <a:stretch>
            <a:fillRect/>
          </a:stretch>
        </p:blipFill>
        <p:spPr bwMode="auto">
          <a:xfrm>
            <a:off x="0" y="-86575"/>
            <a:ext cx="11269663" cy="7719275"/>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descr="3767162"/>
          <p:cNvPicPr>
            <a:picLocks noChangeAspect="1" noChangeArrowheads="1"/>
          </p:cNvPicPr>
          <p:nvPr/>
        </p:nvPicPr>
        <p:blipFill>
          <a:blip r:embed="rId2"/>
          <a:srcRect/>
          <a:stretch>
            <a:fillRect/>
          </a:stretch>
        </p:blipFill>
        <p:spPr bwMode="auto">
          <a:xfrm>
            <a:off x="0" y="0"/>
            <a:ext cx="11551405"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3767133"/>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15363" name="Rectangle 4"/>
          <p:cNvSpPr>
            <a:spLocks noChangeArrowheads="1"/>
          </p:cNvSpPr>
          <p:nvPr/>
        </p:nvSpPr>
        <p:spPr bwMode="auto">
          <a:xfrm>
            <a:off x="309133" y="6941870"/>
            <a:ext cx="5501818"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b="0"/>
              <a:t>Lavadero público, fuente y al fondo la iglesia parroquial. </a:t>
            </a:r>
          </a:p>
        </p:txBody>
      </p:sp>
    </p:spTree>
  </p:cSld>
  <p:clrMapOvr>
    <a:masterClrMapping/>
  </p:clrMapOvr>
  <p:transition spd="slow" advTm="4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6"/>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16387" name="Text Box 7"/>
          <p:cNvSpPr txBox="1">
            <a:spLocks noChangeArrowheads="1"/>
          </p:cNvSpPr>
          <p:nvPr/>
        </p:nvSpPr>
        <p:spPr bwMode="auto">
          <a:xfrm>
            <a:off x="665223" y="7021378"/>
            <a:ext cx="2215854" cy="386062"/>
          </a:xfrm>
          <a:prstGeom prst="rect">
            <a:avLst/>
          </a:prstGeom>
          <a:solidFill>
            <a:srgbClr val="20D431"/>
          </a:solidFill>
          <a:ln w="9525">
            <a:noFill/>
            <a:miter lim="800000"/>
            <a:headEnd/>
            <a:tailEnd/>
          </a:ln>
        </p:spPr>
        <p:txBody>
          <a:bodyPr wrap="none" lIns="108009" tIns="54004" rIns="108009" bIns="54004">
            <a:spAutoFit/>
          </a:bodyPr>
          <a:lstStyle/>
          <a:p>
            <a:r>
              <a:rPr lang="es-ES_tradnl"/>
              <a:t>ESCRITO CON PIEDRA</a:t>
            </a:r>
          </a:p>
        </p:txBody>
      </p:sp>
    </p:spTree>
  </p:cSld>
  <p:clrMapOvr>
    <a:masterClrMapping/>
  </p:clrMapOvr>
  <p:transition spd="slow" advTm="4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49922052_869b0e6816"/>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565_FOTOCAMPO"/>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17411" name="Text Box 4"/>
          <p:cNvSpPr txBox="1">
            <a:spLocks noChangeArrowheads="1"/>
          </p:cNvSpPr>
          <p:nvPr/>
        </p:nvSpPr>
        <p:spPr bwMode="auto">
          <a:xfrm>
            <a:off x="753268" y="6781089"/>
            <a:ext cx="1805100" cy="386062"/>
          </a:xfrm>
          <a:prstGeom prst="rect">
            <a:avLst/>
          </a:prstGeom>
          <a:solidFill>
            <a:srgbClr val="20D431"/>
          </a:solidFill>
          <a:ln w="9525">
            <a:noFill/>
            <a:miter lim="800000"/>
            <a:headEnd/>
            <a:tailEnd/>
          </a:ln>
        </p:spPr>
        <p:txBody>
          <a:bodyPr wrap="none" lIns="108009" tIns="54004" rIns="108009" bIns="54004">
            <a:spAutoFit/>
          </a:bodyPr>
          <a:lstStyle/>
          <a:p>
            <a:r>
              <a:rPr lang="es-ES_tradnl"/>
              <a:t>CAMPO DE GOLF</a:t>
            </a:r>
          </a:p>
        </p:txBody>
      </p:sp>
    </p:spTree>
  </p:cSld>
  <p:clrMapOvr>
    <a:masterClrMapping/>
  </p:clrMapOvr>
  <p:transition spd="slow" advTm="4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Resultado de imagen de sojuela la rioja"/>
          <p:cNvPicPr>
            <a:picLocks noChangeAspect="1" noChangeArrowheads="1"/>
          </p:cNvPicPr>
          <p:nvPr/>
        </p:nvPicPr>
        <p:blipFill>
          <a:blip r:embed="rId2"/>
          <a:srcRect b="9009"/>
          <a:stretch>
            <a:fillRect/>
          </a:stretch>
        </p:blipFill>
        <p:spPr bwMode="auto">
          <a:xfrm>
            <a:off x="-1" y="0"/>
            <a:ext cx="11269664" cy="7632700"/>
          </a:xfrm>
          <a:prstGeom prst="rect">
            <a:avLst/>
          </a:prstGeom>
          <a:noFill/>
        </p:spPr>
      </p:pic>
    </p:spTree>
  </p:cSld>
  <p:clrMapOvr>
    <a:masterClrMapping/>
  </p:clrMapOvr>
  <p:transition spd="slow" advTm="6000">
    <p:comb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dscf2187-copia"/>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med" advTm="4000">
    <p:zoom dir="in"/>
    <p:sndAc>
      <p:stSnd>
        <p:snd r:embed="rId2" name="Clayderman-Historia-de-un-amor.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0" name="Picture 4" descr="http://sojuelagolf.com/media/k2/items/cache/3707d8f2be163bd14c78cf07586f13bb_XL.jpg"/>
          <p:cNvPicPr>
            <a:picLocks noChangeAspect="1" noChangeArrowheads="1"/>
          </p:cNvPicPr>
          <p:nvPr/>
        </p:nvPicPr>
        <p:blipFill>
          <a:blip r:embed="rId2"/>
          <a:srcRect/>
          <a:stretch>
            <a:fillRect/>
          </a:stretch>
        </p:blipFill>
        <p:spPr bwMode="auto">
          <a:xfrm>
            <a:off x="-4009299" y="0"/>
            <a:ext cx="17430872" cy="7632700"/>
          </a:xfrm>
          <a:prstGeom prst="rect">
            <a:avLst/>
          </a:prstGeom>
          <a:noFill/>
        </p:spPr>
      </p:pic>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25673 -0.00936 L -0.25404 -4.01498E-6 " pathEditMode="relative" rAng="0" ptsTypes="AA">
                                      <p:cBhvr>
                                        <p:cTn id="6" dur="3000" fill="hold"/>
                                        <p:tgtEl>
                                          <p:spTgt spid="91140"/>
                                        </p:tgtEl>
                                        <p:attrNameLst>
                                          <p:attrName>ppt_x</p:attrName>
                                          <p:attrName>ppt_y</p:attrName>
                                        </p:attrNameLst>
                                      </p:cBhvr>
                                      <p:rCtr x="-255" y="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37842264"/>
          <p:cNvPicPr>
            <a:picLocks noChangeAspect="1" noChangeArrowheads="1"/>
          </p:cNvPicPr>
          <p:nvPr/>
        </p:nvPicPr>
        <p:blipFill>
          <a:blip r:embed="rId2"/>
          <a:srcRect/>
          <a:stretch>
            <a:fillRect/>
          </a:stretch>
        </p:blipFill>
        <p:spPr bwMode="auto">
          <a:xfrm>
            <a:off x="0" y="0"/>
            <a:ext cx="11269663" cy="7641535"/>
          </a:xfrm>
          <a:prstGeom prst="rect">
            <a:avLst/>
          </a:prstGeom>
          <a:noFill/>
          <a:ln w="9525">
            <a:noFill/>
            <a:miter lim="800000"/>
            <a:headEnd/>
            <a:tailEnd/>
          </a:ln>
        </p:spPr>
      </p:pic>
      <p:sp>
        <p:nvSpPr>
          <p:cNvPr id="19459" name="Rectangle 4"/>
          <p:cNvSpPr>
            <a:spLocks noChangeArrowheads="1"/>
          </p:cNvSpPr>
          <p:nvPr/>
        </p:nvSpPr>
        <p:spPr bwMode="auto">
          <a:xfrm>
            <a:off x="487179" y="6781089"/>
            <a:ext cx="1580680"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b="0"/>
              <a:t>Balsa de riego </a:t>
            </a:r>
          </a:p>
        </p:txBody>
      </p:sp>
    </p:spTree>
  </p:cSld>
  <p:clrMapOvr>
    <a:masterClrMapping/>
  </p:clrMapOvr>
  <p:transition spd="slow" advTm="4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17484141"/>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20483" name="Rectangle 4"/>
          <p:cNvSpPr>
            <a:spLocks noChangeArrowheads="1"/>
          </p:cNvSpPr>
          <p:nvPr/>
        </p:nvSpPr>
        <p:spPr bwMode="auto">
          <a:xfrm>
            <a:off x="221089" y="6781089"/>
            <a:ext cx="3640283"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b="0"/>
              <a:t>Ruinas del Monasterio de San Julián </a:t>
            </a:r>
          </a:p>
        </p:txBody>
      </p:sp>
    </p:spTree>
  </p:cSld>
  <p:clrMapOvr>
    <a:masterClrMapping/>
  </p:clrMapOvr>
  <p:transition spd="slow" advTm="4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12383981"/>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21507" name="Rectangle 4"/>
          <p:cNvSpPr>
            <a:spLocks noChangeArrowheads="1"/>
          </p:cNvSpPr>
          <p:nvPr/>
        </p:nvSpPr>
        <p:spPr bwMode="auto">
          <a:xfrm>
            <a:off x="577179" y="6701582"/>
            <a:ext cx="2560757"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b="0"/>
              <a:t>Viñas Otoño Moncalvillo </a:t>
            </a:r>
          </a:p>
        </p:txBody>
      </p:sp>
    </p:spTree>
  </p:cSld>
  <p:clrMapOvr>
    <a:masterClrMapping/>
  </p:clrMapOvr>
  <p:transition spd="slow" advTm="4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descr="37888116"/>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22531" name="Rectangle 4"/>
          <p:cNvSpPr>
            <a:spLocks noChangeArrowheads="1"/>
          </p:cNvSpPr>
          <p:nvPr/>
        </p:nvSpPr>
        <p:spPr bwMode="auto">
          <a:xfrm>
            <a:off x="487179" y="6941870"/>
            <a:ext cx="2579543"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b="0"/>
              <a:t>Fuente de María Albelda </a:t>
            </a:r>
          </a:p>
        </p:txBody>
      </p:sp>
    </p:spTree>
  </p:cSld>
  <p:clrMapOvr>
    <a:masterClrMapping/>
  </p:clrMapOvr>
  <p:transition spd="slow" advTm="4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37842588"/>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23555" name="Rectangle 4"/>
          <p:cNvSpPr>
            <a:spLocks noChangeArrowheads="1"/>
          </p:cNvSpPr>
          <p:nvPr/>
        </p:nvSpPr>
        <p:spPr bwMode="auto">
          <a:xfrm>
            <a:off x="399134" y="6941870"/>
            <a:ext cx="2579543" cy="386062"/>
          </a:xfrm>
          <a:prstGeom prst="rect">
            <a:avLst/>
          </a:prstGeom>
          <a:noFill/>
          <a:ln w="9525">
            <a:noFill/>
            <a:miter lim="800000"/>
            <a:headEnd/>
            <a:tailEnd/>
          </a:ln>
        </p:spPr>
        <p:txBody>
          <a:bodyPr wrap="none" lIns="108009" tIns="54004" rIns="108009" bIns="54004" anchor="ctr">
            <a:spAutoFit/>
          </a:bodyPr>
          <a:lstStyle/>
          <a:p>
            <a:pPr algn="l"/>
            <a:r>
              <a:rPr lang="es-ES_tradnl">
                <a:solidFill>
                  <a:schemeClr val="bg1"/>
                </a:solidFill>
              </a:rPr>
              <a:t>Fuente de María Albelda</a:t>
            </a:r>
            <a:r>
              <a:rPr lang="es-ES_tradnl" b="0">
                <a:solidFill>
                  <a:schemeClr val="bg1"/>
                </a:solidFill>
              </a:rPr>
              <a:t> </a:t>
            </a:r>
          </a:p>
        </p:txBody>
      </p:sp>
    </p:spTree>
  </p:cSld>
  <p:clrMapOvr>
    <a:masterClrMapping/>
  </p:clrMapOvr>
  <p:transition spd="slow" advTm="4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17483940"/>
          <p:cNvPicPr>
            <a:picLocks noChangeAspect="1" noChangeArrowheads="1"/>
          </p:cNvPicPr>
          <p:nvPr/>
        </p:nvPicPr>
        <p:blipFill>
          <a:blip r:embed="rId2"/>
          <a:srcRect/>
          <a:stretch>
            <a:fillRect/>
          </a:stretch>
        </p:blipFill>
        <p:spPr bwMode="auto">
          <a:xfrm>
            <a:off x="0" y="0"/>
            <a:ext cx="11269663" cy="7745777"/>
          </a:xfrm>
          <a:prstGeom prst="rect">
            <a:avLst/>
          </a:prstGeom>
          <a:noFill/>
          <a:ln w="9525">
            <a:noFill/>
            <a:miter lim="800000"/>
            <a:headEnd/>
            <a:tailEnd/>
          </a:ln>
        </p:spPr>
      </p:pic>
      <p:sp>
        <p:nvSpPr>
          <p:cNvPr id="24579" name="Rectangle 4"/>
          <p:cNvSpPr>
            <a:spLocks noChangeArrowheads="1"/>
          </p:cNvSpPr>
          <p:nvPr/>
        </p:nvSpPr>
        <p:spPr bwMode="auto">
          <a:xfrm>
            <a:off x="399134" y="6862363"/>
            <a:ext cx="3640283"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b="0"/>
              <a:t>Ruinas del Monasterio de San Julián </a:t>
            </a:r>
          </a:p>
        </p:txBody>
      </p:sp>
    </p:spTree>
  </p:cSld>
  <p:clrMapOvr>
    <a:masterClrMapping/>
  </p:clrMapOvr>
  <p:transition spd="slow" advTm="4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descr="10133947"/>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25603" name="Text Box 4"/>
          <p:cNvSpPr txBox="1">
            <a:spLocks noChangeArrowheads="1"/>
          </p:cNvSpPr>
          <p:nvPr/>
        </p:nvSpPr>
        <p:spPr bwMode="auto">
          <a:xfrm>
            <a:off x="309133" y="6941870"/>
            <a:ext cx="1146972" cy="386062"/>
          </a:xfrm>
          <a:prstGeom prst="rect">
            <a:avLst/>
          </a:prstGeom>
          <a:solidFill>
            <a:srgbClr val="F4F860"/>
          </a:solidFill>
          <a:ln w="9525">
            <a:noFill/>
            <a:miter lim="800000"/>
            <a:headEnd/>
            <a:tailEnd/>
          </a:ln>
        </p:spPr>
        <p:txBody>
          <a:bodyPr wrap="none" lIns="108009" tIns="54004" rIns="108009" bIns="54004">
            <a:spAutoFit/>
          </a:bodyPr>
          <a:lstStyle/>
          <a:p>
            <a:pPr algn="l"/>
            <a:r>
              <a:rPr lang="es-ES_tradnl"/>
              <a:t>ARCO IRIS</a:t>
            </a:r>
          </a:p>
        </p:txBody>
      </p:sp>
    </p:spTree>
  </p:cSld>
  <p:clrMapOvr>
    <a:masterClrMapping/>
  </p:clrMapOvr>
  <p:transition spd="slow" advTm="4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19186490"/>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26627" name="Rectangle 4"/>
          <p:cNvSpPr>
            <a:spLocks noChangeArrowheads="1"/>
          </p:cNvSpPr>
          <p:nvPr/>
        </p:nvSpPr>
        <p:spPr bwMode="auto">
          <a:xfrm>
            <a:off x="309133" y="6701582"/>
            <a:ext cx="2277730"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b="0"/>
              <a:t>Tempranillo en otoño </a:t>
            </a:r>
          </a:p>
        </p:txBody>
      </p:sp>
    </p:spTree>
  </p:cSld>
  <p:clrMapOvr>
    <a:masterClrMapping/>
  </p:clrMapOvr>
  <p:transition spd="slow" advTm="4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descr="19186535"/>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IMGP0017"/>
          <p:cNvPicPr>
            <a:picLocks noChangeAspect="1" noChangeArrowheads="1"/>
          </p:cNvPicPr>
          <p:nvPr/>
        </p:nvPicPr>
        <p:blipFill>
          <a:blip r:embed="rId2"/>
          <a:srcRect/>
          <a:stretch>
            <a:fillRect/>
          </a:stretch>
        </p:blipFill>
        <p:spPr bwMode="auto">
          <a:xfrm>
            <a:off x="0" y="1"/>
            <a:ext cx="11269663" cy="7629166"/>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1348551" y="958830"/>
            <a:ext cx="9381059" cy="2879052"/>
          </a:xfrm>
          <a:prstGeom prst="rect">
            <a:avLst/>
          </a:prstGeom>
          <a:noFill/>
          <a:ln w="9525">
            <a:noFill/>
            <a:miter lim="800000"/>
            <a:headEnd/>
            <a:tailEnd/>
          </a:ln>
        </p:spPr>
        <p:txBody>
          <a:bodyPr wrap="square" lIns="108009" tIns="54004" rIns="108009" bIns="54004" anchor="ctr">
            <a:spAutoFit/>
          </a:bodyPr>
          <a:lstStyle/>
          <a:p>
            <a:r>
              <a:rPr lang="es-ES_tradnl" b="0" dirty="0">
                <a:latin typeface="Kristen ITC" pitchFamily="66" charset="0"/>
              </a:rPr>
              <a:t>La localidad riojana de </a:t>
            </a:r>
            <a:r>
              <a:rPr lang="es-ES_tradnl" b="0" dirty="0" err="1">
                <a:latin typeface="Kristen ITC" pitchFamily="66" charset="0"/>
              </a:rPr>
              <a:t>Sojuela</a:t>
            </a:r>
            <a:r>
              <a:rPr lang="es-ES_tradnl" b="0" dirty="0">
                <a:latin typeface="Kristen ITC" pitchFamily="66" charset="0"/>
              </a:rPr>
              <a:t> posee un singular conjunto de neveras que se ha convertido en objeto turístico.</a:t>
            </a:r>
          </a:p>
          <a:p>
            <a:r>
              <a:rPr lang="es-ES_tradnl" b="0" dirty="0">
                <a:latin typeface="Kristen ITC" pitchFamily="66" charset="0"/>
              </a:rPr>
              <a:t>En ocasiones anteriores, cuando hemos hablado de estas construcciones, hemos atribuido a la nieve los poderes curativos y de conservación de los alimentos. Por lo que la recolección de nieve en el invierno y su conservación durante el mayor tiempo posible se convirtió en una actividad industrial y comercial.</a:t>
            </a:r>
          </a:p>
          <a:p>
            <a:r>
              <a:rPr lang="es-ES_tradnl" b="0" dirty="0">
                <a:latin typeface="Kristen ITC" pitchFamily="66" charset="0"/>
              </a:rPr>
              <a:t>Los pozos de nieve, aquellos que estaban situados en la montaña, se construían en la cima de los montes, con el fin de recoger la mayor cantidad posible de nieve en invierno. Eran hoyos excavados revestidos de mampostería de piedra cubiertos en la parte superior para conservar mejor el frío en los meses de verano.</a:t>
            </a:r>
          </a:p>
        </p:txBody>
      </p:sp>
      <p:sp>
        <p:nvSpPr>
          <p:cNvPr id="29699" name="Rectangle 3"/>
          <p:cNvSpPr>
            <a:spLocks noChangeArrowheads="1"/>
          </p:cNvSpPr>
          <p:nvPr/>
        </p:nvSpPr>
        <p:spPr bwMode="auto">
          <a:xfrm>
            <a:off x="1277113" y="4378202"/>
            <a:ext cx="9593416" cy="2602053"/>
          </a:xfrm>
          <a:prstGeom prst="rect">
            <a:avLst/>
          </a:prstGeom>
          <a:noFill/>
          <a:ln w="9525">
            <a:noFill/>
            <a:miter lim="800000"/>
            <a:headEnd/>
            <a:tailEnd/>
          </a:ln>
        </p:spPr>
        <p:txBody>
          <a:bodyPr wrap="square" lIns="108009" tIns="54004" rIns="108009" bIns="54004" anchor="ctr">
            <a:spAutoFit/>
          </a:bodyPr>
          <a:lstStyle/>
          <a:p>
            <a:r>
              <a:rPr lang="es-ES_tradnl" b="0" dirty="0">
                <a:latin typeface="Kristen ITC" pitchFamily="66" charset="0"/>
              </a:rPr>
              <a:t>En el fondo de la nevera se disponía un “emparrillado” que aislaba la nieve del contacto con el suelo y con el agua derretida, de esta forma se permitía la salida de ese agua por un aliviadero o desagüe. El emparrillado era una estructura de troncos cruzados cubierta de una base vegetal de aguja de pino, helechos, paja o ramas, que apoyaba sobre piedras situadas en el fondo de la nevera.</a:t>
            </a:r>
          </a:p>
          <a:p>
            <a:r>
              <a:rPr lang="es-ES_tradnl" b="0" dirty="0">
                <a:latin typeface="Kristen ITC" pitchFamily="66" charset="0"/>
              </a:rPr>
              <a:t>Desde el exterior se echaba y repartía la nieve, traída en cestos, sobre esa estructura. Los “</a:t>
            </a:r>
            <a:r>
              <a:rPr lang="es-ES_tradnl" b="0" dirty="0" err="1">
                <a:latin typeface="Kristen ITC" pitchFamily="66" charset="0"/>
              </a:rPr>
              <a:t>empozadores</a:t>
            </a:r>
            <a:r>
              <a:rPr lang="es-ES_tradnl" b="0" dirty="0">
                <a:latin typeface="Kristen ITC" pitchFamily="66" charset="0"/>
              </a:rPr>
              <a:t>”, calzados con polainas fabricadas con saco o mantas, comenzaban a apelmazarla con unas herramientas de madera llamadas “pisones”.</a:t>
            </a:r>
          </a:p>
        </p:txBody>
      </p:sp>
      <p:sp>
        <p:nvSpPr>
          <p:cNvPr id="4" name="3 Triángulo rectángulo"/>
          <p:cNvSpPr>
            <a:spLocks noChangeArrowheads="1"/>
          </p:cNvSpPr>
          <p:nvPr/>
        </p:nvSpPr>
        <p:spPr bwMode="auto">
          <a:xfrm flipH="1" flipV="1">
            <a:off x="0" y="0"/>
            <a:ext cx="11269663" cy="7632700"/>
          </a:xfrm>
          <a:prstGeom prst="rtTriangle">
            <a:avLst/>
          </a:prstGeom>
          <a:solidFill>
            <a:srgbClr val="5C2C04"/>
          </a:solidFill>
          <a:ln w="25400" algn="ctr">
            <a:noFill/>
            <a:miter lim="800000"/>
            <a:headEnd/>
            <a:tailEnd/>
          </a:ln>
        </p:spPr>
        <p:txBody>
          <a:bodyPr rot="10800000" lIns="120963" tIns="60482" rIns="120963" bIns="60482" anchor="ctr"/>
          <a:lstStyle/>
          <a:p>
            <a:pPr algn="ctr"/>
            <a:endParaRPr lang="es-ES" dirty="0">
              <a:solidFill>
                <a:srgbClr val="FFFFFF"/>
              </a:solidFill>
              <a:latin typeface="Calibri" pitchFamily="34" charset="0"/>
            </a:endParaRPr>
          </a:p>
        </p:txBody>
      </p:sp>
      <p:sp>
        <p:nvSpPr>
          <p:cNvPr id="5" name="4 Triángulo rectángulo"/>
          <p:cNvSpPr/>
          <p:nvPr/>
        </p:nvSpPr>
        <p:spPr>
          <a:xfrm>
            <a:off x="1" y="0"/>
            <a:ext cx="11269663" cy="7632700"/>
          </a:xfrm>
          <a:prstGeom prst="rtTriangle">
            <a:avLst/>
          </a:prstGeom>
          <a:solidFill>
            <a:srgbClr val="5C2C04"/>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6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
                                          </p:val>
                                        </p:tav>
                                      </p:tavLst>
                                    </p:anim>
                                    <p:anim calcmode="lin" valueType="num">
                                      <p:cBhvr>
                                        <p:cTn id="13" dur="5000"/>
                                        <p:tgtEl>
                                          <p:spTgt spid="5"/>
                                        </p:tgtEl>
                                        <p:attrNameLst>
                                          <p:attrName>ppt_y</p:attrName>
                                        </p:attrNameLst>
                                      </p:cBhvr>
                                      <p:tavLst>
                                        <p:tav tm="0">
                                          <p:val>
                                            <p:strVal val="ppt_y"/>
                                          </p:val>
                                        </p:tav>
                                        <p:tav tm="100000">
                                          <p:val>
                                            <p:strVal val="ppt_y+ppt_h/2"/>
                                          </p:val>
                                        </p:tav>
                                      </p:tavLst>
                                    </p:anim>
                                    <p:anim calcmode="lin" valueType="num">
                                      <p:cBhvr>
                                        <p:cTn id="14" dur="5000"/>
                                        <p:tgtEl>
                                          <p:spTgt spid="5"/>
                                        </p:tgtEl>
                                        <p:attrNameLst>
                                          <p:attrName>ppt_w</p:attrName>
                                        </p:attrNameLst>
                                      </p:cBhvr>
                                      <p:tavLst>
                                        <p:tav tm="0">
                                          <p:val>
                                            <p:strVal val="ppt_w"/>
                                          </p:val>
                                        </p:tav>
                                        <p:tav tm="100000">
                                          <p:val>
                                            <p:strVal val="ppt_w"/>
                                          </p:val>
                                        </p:tav>
                                      </p:tavLst>
                                    </p:anim>
                                    <p:anim calcmode="lin" valueType="num">
                                      <p:cBhvr>
                                        <p:cTn id="15" dur="5000"/>
                                        <p:tgtEl>
                                          <p:spTgt spid="5"/>
                                        </p:tgtEl>
                                        <p:attrNameLst>
                                          <p:attrName>ppt_h</p:attrName>
                                        </p:attrNameLst>
                                      </p:cBhvr>
                                      <p:tavLst>
                                        <p:tav tm="0">
                                          <p:val>
                                            <p:strVal val="ppt_h"/>
                                          </p:val>
                                        </p:tav>
                                        <p:tav tm="100000">
                                          <p:val>
                                            <p:fltVal val="0"/>
                                          </p:val>
                                        </p:tav>
                                      </p:tavLst>
                                    </p:anim>
                                    <p:set>
                                      <p:cBhvr>
                                        <p:cTn id="16"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3" name="Picture 3" descr="[PA040422.JPG]"/>
          <p:cNvPicPr>
            <a:picLocks noChangeAspect="1" noChangeArrowheads="1"/>
          </p:cNvPicPr>
          <p:nvPr/>
        </p:nvPicPr>
        <p:blipFill>
          <a:blip r:embed="rId2"/>
          <a:srcRect/>
          <a:stretch>
            <a:fillRect/>
          </a:stretch>
        </p:blipFill>
        <p:spPr bwMode="auto">
          <a:xfrm>
            <a:off x="-311090" y="-2754486"/>
            <a:ext cx="11846843" cy="16030437"/>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00781 -0.71435 L 0.0 0.33333 " pathEditMode="relative" rAng="0" ptsTypes="AA">
                                      <p:cBhvr>
                                        <p:cTn id="6" dur="5000" fill="hold"/>
                                        <p:tgtEl>
                                          <p:spTgt spid="30723"/>
                                        </p:tgtEl>
                                        <p:attrNameLst>
                                          <p:attrName>ppt_x</p:attrName>
                                          <p:attrName>ppt_y</p:attrName>
                                        </p:attrNameLst>
                                      </p:cBhvr>
                                      <p:rCtr x="-4" y="52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1777178" y="1017693"/>
            <a:ext cx="8827261" cy="5926040"/>
          </a:xfrm>
          <a:prstGeom prst="rect">
            <a:avLst/>
          </a:prstGeom>
          <a:noFill/>
          <a:ln w="9525">
            <a:noFill/>
            <a:miter lim="800000"/>
            <a:headEnd/>
            <a:tailEnd/>
          </a:ln>
        </p:spPr>
        <p:txBody>
          <a:bodyPr wrap="square" lIns="108009" tIns="54004" rIns="108009" bIns="54004" anchor="ctr">
            <a:spAutoFit/>
          </a:bodyPr>
          <a:lstStyle/>
          <a:p>
            <a:endParaRPr lang="es-ES_tradnl" sz="2000" b="0" dirty="0">
              <a:latin typeface="Kristen ITC" pitchFamily="66" charset="0"/>
            </a:endParaRPr>
          </a:p>
          <a:p>
            <a:r>
              <a:rPr lang="es-ES_tradnl" sz="2000" b="0" dirty="0">
                <a:latin typeface="Kristen ITC" pitchFamily="66" charset="0"/>
              </a:rPr>
              <a:t>La extracción del hielo era en capas, extrayendo los bloques con palas y sierras de diente ancho. Las barras de hielo se sacaban de la nevera con ganchos y se metían en distintas estructuras de madera según su peso y tamaño. A medida que el nivel del hielo descendía se utilizaban cuerdas y poleas para izarlo de la nevera.</a:t>
            </a:r>
          </a:p>
          <a:p>
            <a:r>
              <a:rPr lang="es-ES_tradnl" sz="2000" b="0" dirty="0">
                <a:latin typeface="Kristen ITC" pitchFamily="66" charset="0"/>
              </a:rPr>
              <a:t>El hielo se transportaba sobre animales de carga, lo más tapado posible. El traslado se hacía siempre por la noche, cuando la temperatura era más baja. Se solía vender a peso y se calcula que, aún a pesar de todo del cuidado puesto en el proceso de extracción y transporte, se perdía más del 30% del peso original.</a:t>
            </a:r>
          </a:p>
          <a:p>
            <a:r>
              <a:rPr lang="es-ES_tradnl" sz="2000" b="0" dirty="0">
                <a:latin typeface="Kristen ITC" pitchFamily="66" charset="0"/>
              </a:rPr>
              <a:t>Las neveras de </a:t>
            </a:r>
            <a:r>
              <a:rPr lang="es-ES_tradnl" sz="2000" b="0" dirty="0" err="1">
                <a:latin typeface="Kristen ITC" pitchFamily="66" charset="0"/>
              </a:rPr>
              <a:t>Sojuela</a:t>
            </a:r>
            <a:r>
              <a:rPr lang="es-ES_tradnl" sz="2000" b="0" dirty="0">
                <a:latin typeface="Kristen ITC" pitchFamily="66" charset="0"/>
              </a:rPr>
              <a:t> se encuentran en lo que hoy es un bosque de pinos, al nordeste de la cumbre (mejor acumulación por los vientos), en el que también hay cañadas para la trashumancia y restos de carboneras. Se trata de cinco neveras troncocónicas de 8 a 10 metros de diámetro y 4 a 5 metros de profundidad, además de una choza que pudo servir para guardar los aperos así como posible refugio.</a:t>
            </a:r>
          </a:p>
          <a:p>
            <a:endParaRPr lang="es-ES_tradnl" b="0" dirty="0"/>
          </a:p>
        </p:txBody>
      </p:sp>
      <p:sp>
        <p:nvSpPr>
          <p:cNvPr id="3" name="2 Triángulo rectángulo"/>
          <p:cNvSpPr>
            <a:spLocks noChangeArrowheads="1"/>
          </p:cNvSpPr>
          <p:nvPr/>
        </p:nvSpPr>
        <p:spPr bwMode="auto">
          <a:xfrm flipH="1" flipV="1">
            <a:off x="0" y="0"/>
            <a:ext cx="11269663" cy="7632700"/>
          </a:xfrm>
          <a:prstGeom prst="rtTriangle">
            <a:avLst/>
          </a:prstGeom>
          <a:solidFill>
            <a:srgbClr val="5C2C04"/>
          </a:solidFill>
          <a:ln w="25400" algn="ctr">
            <a:noFill/>
            <a:miter lim="800000"/>
            <a:headEnd/>
            <a:tailEnd/>
          </a:ln>
        </p:spPr>
        <p:txBody>
          <a:bodyPr rot="10800000" lIns="120963" tIns="60482" rIns="120963" bIns="60482" anchor="ctr"/>
          <a:lstStyle/>
          <a:p>
            <a:pPr algn="ctr"/>
            <a:endParaRPr lang="es-ES" dirty="0">
              <a:solidFill>
                <a:srgbClr val="FFFFFF"/>
              </a:solidFill>
              <a:latin typeface="Calibri" pitchFamily="34" charset="0"/>
            </a:endParaRPr>
          </a:p>
        </p:txBody>
      </p:sp>
      <p:sp>
        <p:nvSpPr>
          <p:cNvPr id="4" name="3 Triángulo rectángulo"/>
          <p:cNvSpPr/>
          <p:nvPr/>
        </p:nvSpPr>
        <p:spPr>
          <a:xfrm>
            <a:off x="1" y="0"/>
            <a:ext cx="11269663" cy="7632700"/>
          </a:xfrm>
          <a:prstGeom prst="rtTriangle">
            <a:avLst/>
          </a:prstGeom>
          <a:solidFill>
            <a:srgbClr val="5C2C04"/>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4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ppt_w/2"/>
                                          </p:val>
                                        </p:tav>
                                      </p:tavLst>
                                    </p:anim>
                                    <p:anim calcmode="lin" valueType="num">
                                      <p:cBhvr>
                                        <p:cTn id="7" dur="5000"/>
                                        <p:tgtEl>
                                          <p:spTgt spid="3"/>
                                        </p:tgtEl>
                                        <p:attrNameLst>
                                          <p:attrName>ppt_y</p:attrName>
                                        </p:attrNameLst>
                                      </p:cBhvr>
                                      <p:tavLst>
                                        <p:tav tm="0">
                                          <p:val>
                                            <p:strVal val="ppt_y"/>
                                          </p:val>
                                        </p:tav>
                                        <p:tav tm="100000">
                                          <p:val>
                                            <p:strVal val="ppt_y"/>
                                          </p:val>
                                        </p:tav>
                                      </p:tavLst>
                                    </p:anim>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
                                          </p:val>
                                        </p:tav>
                                      </p:tavLst>
                                    </p:anim>
                                    <p:anim calcmode="lin" valueType="num">
                                      <p:cBhvr>
                                        <p:cTn id="13" dur="5000"/>
                                        <p:tgtEl>
                                          <p:spTgt spid="4"/>
                                        </p:tgtEl>
                                        <p:attrNameLst>
                                          <p:attrName>ppt_y</p:attrName>
                                        </p:attrNameLst>
                                      </p:cBhvr>
                                      <p:tavLst>
                                        <p:tav tm="0">
                                          <p:val>
                                            <p:strVal val="ppt_y"/>
                                          </p:val>
                                        </p:tav>
                                        <p:tav tm="100000">
                                          <p:val>
                                            <p:strVal val="ppt_y+ppt_h/2"/>
                                          </p:val>
                                        </p:tav>
                                      </p:tavLst>
                                    </p:anim>
                                    <p:anim calcmode="lin" valueType="num">
                                      <p:cBhvr>
                                        <p:cTn id="14" dur="5000"/>
                                        <p:tgtEl>
                                          <p:spTgt spid="4"/>
                                        </p:tgtEl>
                                        <p:attrNameLst>
                                          <p:attrName>ppt_w</p:attrName>
                                        </p:attrNameLst>
                                      </p:cBhvr>
                                      <p:tavLst>
                                        <p:tav tm="0">
                                          <p:val>
                                            <p:strVal val="ppt_w"/>
                                          </p:val>
                                        </p:tav>
                                        <p:tav tm="100000">
                                          <p:val>
                                            <p:strVal val="ppt_w"/>
                                          </p:val>
                                        </p:tav>
                                      </p:tavLst>
                                    </p:anim>
                                    <p:anim calcmode="lin" valueType="num">
                                      <p:cBhvr>
                                        <p:cTn id="15" dur="5000"/>
                                        <p:tgtEl>
                                          <p:spTgt spid="4"/>
                                        </p:tgtEl>
                                        <p:attrNameLst>
                                          <p:attrName>ppt_h</p:attrName>
                                        </p:attrNameLst>
                                      </p:cBhvr>
                                      <p:tavLst>
                                        <p:tav tm="0">
                                          <p:val>
                                            <p:strVal val="ppt_h"/>
                                          </p:val>
                                        </p:tav>
                                        <p:tav tm="100000">
                                          <p:val>
                                            <p:fltVal val="0"/>
                                          </p:val>
                                        </p:tav>
                                      </p:tavLst>
                                    </p:anim>
                                    <p:set>
                                      <p:cBhvr>
                                        <p:cTn id="16"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descr="374_Nevera%20Sojuela"/>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Foto Grande"/>
          <p:cNvPicPr>
            <a:picLocks noChangeAspect="1" noChangeArrowheads="1"/>
          </p:cNvPicPr>
          <p:nvPr/>
        </p:nvPicPr>
        <p:blipFill>
          <a:blip r:embed="rId2"/>
          <a:srcRect/>
          <a:stretch>
            <a:fillRect/>
          </a:stretch>
        </p:blipFill>
        <p:spPr bwMode="auto">
          <a:xfrm>
            <a:off x="0" y="0"/>
            <a:ext cx="11269663" cy="7620333"/>
          </a:xfrm>
          <a:prstGeom prst="rect">
            <a:avLst/>
          </a:prstGeom>
          <a:noFill/>
          <a:ln w="9525">
            <a:noFill/>
            <a:miter lim="800000"/>
            <a:headEnd/>
            <a:tailEnd/>
          </a:ln>
        </p:spPr>
      </p:pic>
      <p:sp>
        <p:nvSpPr>
          <p:cNvPr id="33795" name="Rectangle 3"/>
          <p:cNvSpPr>
            <a:spLocks noChangeArrowheads="1"/>
          </p:cNvSpPr>
          <p:nvPr/>
        </p:nvSpPr>
        <p:spPr bwMode="auto">
          <a:xfrm>
            <a:off x="487179" y="6862363"/>
            <a:ext cx="1628770"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a:t>"La del acebo"</a:t>
            </a:r>
            <a:r>
              <a:rPr lang="es-ES_tradnl" b="0"/>
              <a:t> </a:t>
            </a:r>
          </a:p>
        </p:txBody>
      </p:sp>
    </p:spTree>
  </p:cSld>
  <p:clrMapOvr>
    <a:masterClrMapping/>
  </p:clrMapOvr>
  <p:transition spd="slow" advTm="4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NEVERA%20de%20los%20hormigueros"/>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34819" name="Rectangle 4"/>
          <p:cNvSpPr>
            <a:spLocks noChangeArrowheads="1"/>
          </p:cNvSpPr>
          <p:nvPr/>
        </p:nvSpPr>
        <p:spPr bwMode="auto">
          <a:xfrm>
            <a:off x="309133" y="6862363"/>
            <a:ext cx="2521130"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a:t>"La de los hormigueros"</a:t>
            </a:r>
            <a:r>
              <a:rPr lang="es-ES_tradnl" b="0"/>
              <a:t> </a:t>
            </a:r>
          </a:p>
        </p:txBody>
      </p:sp>
    </p:spTree>
  </p:cSld>
  <p:clrMapOvr>
    <a:masterClrMapping/>
  </p:clrMapOvr>
  <p:transition spd="slow" advTm="4000">
    <p:comb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NEVERA%20de%20la%20escalera"/>
          <p:cNvPicPr>
            <a:picLocks noChangeAspect="1" noChangeArrowheads="1"/>
          </p:cNvPicPr>
          <p:nvPr/>
        </p:nvPicPr>
        <p:blipFill>
          <a:blip r:embed="rId3"/>
          <a:srcRect/>
          <a:stretch>
            <a:fillRect/>
          </a:stretch>
        </p:blipFill>
        <p:spPr bwMode="auto">
          <a:xfrm>
            <a:off x="0" y="0"/>
            <a:ext cx="11269663" cy="7634467"/>
          </a:xfrm>
          <a:prstGeom prst="rect">
            <a:avLst/>
          </a:prstGeom>
          <a:noFill/>
          <a:ln w="9525">
            <a:noFill/>
            <a:miter lim="800000"/>
            <a:headEnd/>
            <a:tailEnd/>
          </a:ln>
        </p:spPr>
      </p:pic>
      <p:sp>
        <p:nvSpPr>
          <p:cNvPr id="35843" name="Rectangle 4"/>
          <p:cNvSpPr>
            <a:spLocks noChangeArrowheads="1"/>
          </p:cNvSpPr>
          <p:nvPr/>
        </p:nvSpPr>
        <p:spPr bwMode="auto">
          <a:xfrm>
            <a:off x="843269" y="6622075"/>
            <a:ext cx="1990792"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a:t>"La de la escalera"</a:t>
            </a:r>
            <a:r>
              <a:rPr lang="es-ES_tradnl" b="0"/>
              <a:t> </a:t>
            </a:r>
          </a:p>
        </p:txBody>
      </p:sp>
    </p:spTree>
  </p:cSld>
  <p:clrMapOvr>
    <a:masterClrMapping/>
  </p:clrMapOvr>
  <p:transition spd="med" advTm="4000">
    <p:zoom dir="in"/>
    <p:sndAc>
      <p:stSnd>
        <p:snd r:embed="rId2" name="trio los panchos - las 24 grandes canciones disc 1 - rayito de luna.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3" descr="[Nevera_Moncalvillo.bmp]"/>
          <p:cNvPicPr>
            <a:picLocks noChangeAspect="1" noChangeArrowheads="1"/>
          </p:cNvPicPr>
          <p:nvPr/>
        </p:nvPicPr>
        <p:blipFill>
          <a:blip r:embed="rId2"/>
          <a:srcRect/>
          <a:stretch>
            <a:fillRect/>
          </a:stretch>
        </p:blipFill>
        <p:spPr bwMode="auto">
          <a:xfrm>
            <a:off x="0" y="0"/>
            <a:ext cx="11269663" cy="7634467"/>
          </a:xfrm>
          <a:prstGeom prst="rect">
            <a:avLst/>
          </a:prstGeom>
          <a:noFill/>
          <a:ln w="9525">
            <a:noFill/>
            <a:miter lim="800000"/>
            <a:headEnd/>
            <a:tailEnd/>
          </a:ln>
        </p:spPr>
      </p:pic>
      <p:sp>
        <p:nvSpPr>
          <p:cNvPr id="36867" name="Rectangle 4"/>
          <p:cNvSpPr>
            <a:spLocks noChangeArrowheads="1"/>
          </p:cNvSpPr>
          <p:nvPr/>
        </p:nvSpPr>
        <p:spPr bwMode="auto">
          <a:xfrm>
            <a:off x="577178" y="6388118"/>
            <a:ext cx="10692485" cy="1032392"/>
          </a:xfrm>
          <a:prstGeom prst="rect">
            <a:avLst/>
          </a:prstGeom>
          <a:noFill/>
          <a:ln w="9525">
            <a:noFill/>
            <a:miter lim="800000"/>
            <a:headEnd/>
            <a:tailEnd/>
          </a:ln>
        </p:spPr>
        <p:txBody>
          <a:bodyPr lIns="108009" tIns="54004" rIns="108009" bIns="54004">
            <a:spAutoFit/>
          </a:bodyPr>
          <a:lstStyle/>
          <a:p>
            <a:pPr algn="l"/>
            <a:r>
              <a:rPr lang="es-ES_tradnl" sz="2000" dirty="0">
                <a:effectLst>
                  <a:glow rad="228600">
                    <a:schemeClr val="accent5">
                      <a:satMod val="175000"/>
                      <a:alpha val="40000"/>
                    </a:schemeClr>
                  </a:glow>
                </a:effectLst>
                <a:latin typeface="Kristen ITC" pitchFamily="66" charset="0"/>
              </a:rPr>
              <a:t>La  "Casa de la Nieve de </a:t>
            </a:r>
            <a:r>
              <a:rPr lang="es-ES_tradnl" sz="2000" dirty="0" err="1">
                <a:effectLst>
                  <a:glow rad="228600">
                    <a:schemeClr val="accent5">
                      <a:satMod val="175000"/>
                      <a:alpha val="40000"/>
                    </a:schemeClr>
                  </a:glow>
                </a:effectLst>
                <a:latin typeface="Kristen ITC" pitchFamily="66" charset="0"/>
              </a:rPr>
              <a:t>Moncalvillo</a:t>
            </a:r>
            <a:r>
              <a:rPr lang="es-ES_tradnl" sz="2000" dirty="0">
                <a:effectLst>
                  <a:glow rad="228600">
                    <a:schemeClr val="accent5">
                      <a:satMod val="175000"/>
                      <a:alpha val="40000"/>
                    </a:schemeClr>
                  </a:glow>
                </a:effectLst>
                <a:latin typeface="Kristen ITC" pitchFamily="66" charset="0"/>
              </a:rPr>
              <a:t>" es un producto de turismo cultural en la naturaleza, que ha permitido la recuperación del patrimonio etnográfico de las neveras (pozos de nieve) para la divulgación de la cultura tradicional en La Rioja. </a:t>
            </a:r>
          </a:p>
        </p:txBody>
      </p:sp>
    </p:spTree>
  </p:cSld>
  <p:clrMapOvr>
    <a:masterClrMapping/>
  </p:clrMapOvr>
  <p:transition spd="slow" advTm="24000">
    <p:comb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descr="[P1020620.JPG]"/>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3" name="Picture 3" descr="732-01"/>
          <p:cNvPicPr>
            <a:picLocks noChangeAspect="1" noChangeArrowheads="1"/>
          </p:cNvPicPr>
          <p:nvPr/>
        </p:nvPicPr>
        <p:blipFill>
          <a:blip r:embed="rId2"/>
          <a:srcRect/>
          <a:stretch>
            <a:fillRect/>
          </a:stretch>
        </p:blipFill>
        <p:spPr bwMode="auto">
          <a:xfrm>
            <a:off x="-399133" y="-2915267"/>
            <a:ext cx="12379021" cy="15710641"/>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00191 -0.62801 L -1.38889E-6 0.33334 " pathEditMode="relative" rAng="0" ptsTypes="AA">
                                      <p:cBhvr>
                                        <p:cTn id="6" dur="5000" fill="hold"/>
                                        <p:tgtEl>
                                          <p:spTgt spid="51203"/>
                                        </p:tgtEl>
                                        <p:attrNameLst>
                                          <p:attrName>ppt_x</p:attrName>
                                          <p:attrName>ppt_y</p:attrName>
                                        </p:attrNameLst>
                                      </p:cBhvr>
                                      <p:rCtr x="-1" y="4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5" descr="Nevera del acebo">
            <a:hlinkClick r:id="rId2" tooltip="Nevera del acebo"/>
          </p:cNvPr>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descr="NEVERA"/>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3" descr="0009"/>
          <p:cNvPicPr>
            <a:picLocks noChangeAspect="1" noChangeArrowheads="1"/>
          </p:cNvPicPr>
          <p:nvPr/>
        </p:nvPicPr>
        <p:blipFill>
          <a:blip r:embed="rId2"/>
          <a:srcRect/>
          <a:stretch>
            <a:fillRect/>
          </a:stretch>
        </p:blipFill>
        <p:spPr bwMode="auto">
          <a:xfrm>
            <a:off x="0" y="0"/>
            <a:ext cx="11269663" cy="7715742"/>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3" descr="nev"/>
          <p:cNvPicPr>
            <a:picLocks noChangeAspect="1" noChangeArrowheads="1"/>
          </p:cNvPicPr>
          <p:nvPr/>
        </p:nvPicPr>
        <p:blipFill>
          <a:blip r:embed="rId2"/>
          <a:srcRect/>
          <a:stretch>
            <a:fillRect/>
          </a:stretch>
        </p:blipFill>
        <p:spPr bwMode="auto">
          <a:xfrm>
            <a:off x="2971984" y="3183826"/>
            <a:ext cx="8297680" cy="4448875"/>
          </a:xfrm>
          <a:prstGeom prst="rect">
            <a:avLst/>
          </a:prstGeom>
          <a:noFill/>
          <a:ln w="9525">
            <a:noFill/>
            <a:miter lim="800000"/>
            <a:headEnd/>
            <a:tailEnd/>
          </a:ln>
        </p:spPr>
      </p:pic>
      <p:pic>
        <p:nvPicPr>
          <p:cNvPr id="43011" name="Picture 5" descr="009D7RIO001_1"/>
          <p:cNvPicPr>
            <a:picLocks noChangeAspect="1" noChangeArrowheads="1"/>
          </p:cNvPicPr>
          <p:nvPr/>
        </p:nvPicPr>
        <p:blipFill>
          <a:blip r:embed="rId3"/>
          <a:srcRect/>
          <a:stretch>
            <a:fillRect/>
          </a:stretch>
        </p:blipFill>
        <p:spPr bwMode="auto">
          <a:xfrm>
            <a:off x="1" y="1"/>
            <a:ext cx="5546788" cy="3176758"/>
          </a:xfrm>
          <a:prstGeom prst="rect">
            <a:avLst/>
          </a:prstGeom>
          <a:noFill/>
          <a:ln w="9525">
            <a:noFill/>
            <a:miter lim="800000"/>
            <a:headEnd/>
            <a:tailEnd/>
          </a:ln>
        </p:spPr>
      </p:pic>
      <p:pic>
        <p:nvPicPr>
          <p:cNvPr id="43012" name="Picture 6" descr="Casa de la Nieve en Sojuela"/>
          <p:cNvPicPr>
            <a:picLocks noChangeAspect="1" noChangeArrowheads="1"/>
          </p:cNvPicPr>
          <p:nvPr/>
        </p:nvPicPr>
        <p:blipFill>
          <a:blip r:embed="rId4"/>
          <a:srcRect/>
          <a:stretch>
            <a:fillRect/>
          </a:stretch>
        </p:blipFill>
        <p:spPr bwMode="auto">
          <a:xfrm>
            <a:off x="5546789" y="0"/>
            <a:ext cx="5722875" cy="3399378"/>
          </a:xfrm>
          <a:prstGeom prst="rect">
            <a:avLst/>
          </a:prstGeom>
          <a:noFill/>
          <a:ln w="9525">
            <a:noFill/>
            <a:miter lim="800000"/>
            <a:headEnd/>
            <a:tailEnd/>
          </a:ln>
        </p:spPr>
      </p:pic>
      <p:sp>
        <p:nvSpPr>
          <p:cNvPr id="43013" name="Text Box 7"/>
          <p:cNvSpPr txBox="1">
            <a:spLocks noChangeArrowheads="1"/>
          </p:cNvSpPr>
          <p:nvPr/>
        </p:nvSpPr>
        <p:spPr bwMode="auto">
          <a:xfrm>
            <a:off x="309133" y="3254499"/>
            <a:ext cx="2825368" cy="970837"/>
          </a:xfrm>
          <a:prstGeom prst="rect">
            <a:avLst/>
          </a:prstGeom>
          <a:noFill/>
          <a:ln w="9525">
            <a:noFill/>
            <a:miter lim="800000"/>
            <a:headEnd/>
            <a:tailEnd/>
          </a:ln>
        </p:spPr>
        <p:txBody>
          <a:bodyPr wrap="square" lIns="108009" tIns="54004" rIns="108009" bIns="54004">
            <a:spAutoFit/>
          </a:bodyPr>
          <a:lstStyle/>
          <a:p>
            <a:r>
              <a:rPr lang="es-ES_tradnl" sz="2800" dirty="0">
                <a:solidFill>
                  <a:srgbClr val="FFFF00"/>
                </a:solidFill>
                <a:latin typeface="Kristen ITC" pitchFamily="66" charset="0"/>
              </a:rPr>
              <a:t>Diferentes</a:t>
            </a:r>
          </a:p>
          <a:p>
            <a:r>
              <a:rPr lang="es-ES_tradnl" sz="2800" dirty="0">
                <a:solidFill>
                  <a:srgbClr val="FFFF00"/>
                </a:solidFill>
                <a:latin typeface="Kristen ITC" pitchFamily="66" charset="0"/>
              </a:rPr>
              <a:t>neveras</a:t>
            </a:r>
          </a:p>
        </p:txBody>
      </p:sp>
      <p:pic>
        <p:nvPicPr>
          <p:cNvPr id="43014" name="Picture 8" descr="rehabi_neveras0091"/>
          <p:cNvPicPr>
            <a:picLocks noChangeAspect="1" noChangeArrowheads="1"/>
          </p:cNvPicPr>
          <p:nvPr/>
        </p:nvPicPr>
        <p:blipFill>
          <a:blip r:embed="rId5"/>
          <a:srcRect/>
          <a:stretch>
            <a:fillRect/>
          </a:stretch>
        </p:blipFill>
        <p:spPr bwMode="auto">
          <a:xfrm>
            <a:off x="1" y="4187385"/>
            <a:ext cx="2971983" cy="3445316"/>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3" descr="15332566"/>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44035" name="Rectangle 4"/>
          <p:cNvSpPr>
            <a:spLocks noChangeArrowheads="1"/>
          </p:cNvSpPr>
          <p:nvPr/>
        </p:nvSpPr>
        <p:spPr bwMode="auto">
          <a:xfrm>
            <a:off x="221090" y="6701582"/>
            <a:ext cx="5342303" cy="663061"/>
          </a:xfrm>
          <a:prstGeom prst="rect">
            <a:avLst/>
          </a:prstGeom>
          <a:solidFill>
            <a:srgbClr val="20D431"/>
          </a:solidFill>
          <a:ln w="9525">
            <a:noFill/>
            <a:miter lim="800000"/>
            <a:headEnd/>
            <a:tailEnd/>
          </a:ln>
        </p:spPr>
        <p:txBody>
          <a:bodyPr wrap="square" lIns="108009" tIns="54004" rIns="108009" bIns="54004" anchor="ctr">
            <a:spAutoFit/>
          </a:bodyPr>
          <a:lstStyle/>
          <a:p>
            <a:pPr algn="l"/>
            <a:r>
              <a:rPr lang="es-ES_tradnl" b="0" dirty="0">
                <a:latin typeface="Kristen ITC" pitchFamily="66" charset="0"/>
              </a:rPr>
              <a:t>SOJUELA. (Sierra de </a:t>
            </a:r>
            <a:r>
              <a:rPr lang="es-ES_tradnl" b="0" dirty="0" err="1">
                <a:latin typeface="Kristen ITC" pitchFamily="66" charset="0"/>
              </a:rPr>
              <a:t>Moncalvillo</a:t>
            </a:r>
            <a:r>
              <a:rPr lang="es-ES_tradnl" b="0" dirty="0">
                <a:latin typeface="Kristen ITC" pitchFamily="66" charset="0"/>
              </a:rPr>
              <a:t>-La Rioja). </a:t>
            </a:r>
            <a:r>
              <a:rPr lang="es-ES_tradnl" b="0" dirty="0" smtClean="0">
                <a:latin typeface="Kristen ITC" pitchFamily="66" charset="0"/>
              </a:rPr>
              <a:t>Interior </a:t>
            </a:r>
            <a:r>
              <a:rPr lang="es-ES_tradnl" b="0" dirty="0">
                <a:latin typeface="Kristen ITC" pitchFamily="66" charset="0"/>
              </a:rPr>
              <a:t>de la Nevera o Pozo de nieve. </a:t>
            </a:r>
          </a:p>
        </p:txBody>
      </p:sp>
    </p:spTree>
  </p:cSld>
  <p:clrMapOvr>
    <a:masterClrMapping/>
  </p:clrMapOvr>
  <p:transition spd="slow" advTm="15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3" descr="373489300_c3921ab5c3"/>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maxresdefault.jpg"/>
          <p:cNvPicPr>
            <a:picLocks noChangeAspect="1" noChangeArrowheads="1"/>
          </p:cNvPicPr>
          <p:nvPr/>
        </p:nvPicPr>
        <p:blipFill>
          <a:blip r:embed="rId2"/>
          <a:srcRect/>
          <a:stretch>
            <a:fillRect/>
          </a:stretch>
        </p:blipFill>
        <p:spPr bwMode="auto">
          <a:xfrm>
            <a:off x="0" y="0"/>
            <a:ext cx="11849937" cy="76327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3" descr="IMGP0088"/>
          <p:cNvPicPr>
            <a:picLocks noChangeAspect="1" noChangeArrowheads="1"/>
          </p:cNvPicPr>
          <p:nvPr/>
        </p:nvPicPr>
        <p:blipFill>
          <a:blip r:embed="rId2"/>
          <a:srcRect/>
          <a:stretch>
            <a:fillRect/>
          </a:stretch>
        </p:blipFill>
        <p:spPr bwMode="auto">
          <a:xfrm>
            <a:off x="-90000" y="0"/>
            <a:ext cx="11359664" cy="769454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descr="IMGP0085"/>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35044143.jpg"/>
          <p:cNvPicPr>
            <a:picLocks noChangeAspect="1" noChangeArrowheads="1"/>
          </p:cNvPicPr>
          <p:nvPr/>
        </p:nvPicPr>
        <p:blipFill>
          <a:blip r:embed="rId2"/>
          <a:srcRect/>
          <a:stretch>
            <a:fillRect/>
          </a:stretch>
        </p:blipFill>
        <p:spPr bwMode="auto">
          <a:xfrm>
            <a:off x="-4240" y="0"/>
            <a:ext cx="11273903" cy="76327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Img00002.jpg"/>
          <p:cNvPicPr>
            <a:picLocks noChangeAspect="1" noChangeArrowheads="1"/>
          </p:cNvPicPr>
          <p:nvPr/>
        </p:nvPicPr>
        <p:blipFill>
          <a:blip r:embed="rId2"/>
          <a:srcRect b="4962"/>
          <a:stretch>
            <a:fillRect/>
          </a:stretch>
        </p:blipFill>
        <p:spPr bwMode="auto">
          <a:xfrm>
            <a:off x="0" y="0"/>
            <a:ext cx="11456210" cy="7632700"/>
          </a:xfrm>
          <a:prstGeom prst="rect">
            <a:avLst/>
          </a:prstGeom>
          <a:noFill/>
        </p:spPr>
      </p:pic>
      <p:sp>
        <p:nvSpPr>
          <p:cNvPr id="3" name="2 Rectángulo"/>
          <p:cNvSpPr/>
          <p:nvPr/>
        </p:nvSpPr>
        <p:spPr>
          <a:xfrm>
            <a:off x="777047" y="6888184"/>
            <a:ext cx="2820003" cy="369332"/>
          </a:xfrm>
          <a:prstGeom prst="rect">
            <a:avLst/>
          </a:prstGeom>
          <a:solidFill>
            <a:srgbClr val="00B050"/>
          </a:solidFill>
        </p:spPr>
        <p:txBody>
          <a:bodyPr wrap="none">
            <a:spAutoFit/>
          </a:bodyPr>
          <a:lstStyle/>
          <a:p>
            <a:r>
              <a:rPr lang="es-ES_tradnl" dirty="0" smtClean="0">
                <a:latin typeface="Kristen ITC" pitchFamily="66" charset="0"/>
              </a:rPr>
              <a:t>CASA DE LA NIEVE. </a:t>
            </a:r>
            <a:endParaRPr lang="es-ES" dirty="0"/>
          </a:p>
        </p:txBody>
      </p:sp>
    </p:spTree>
  </p:cSld>
  <p:clrMapOvr>
    <a:masterClrMapping/>
  </p:clrMapOvr>
  <p:transition spd="slow" advTm="6000">
    <p:comb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3" descr="IMGP0091"/>
          <p:cNvPicPr>
            <a:picLocks noChangeAspect="1" noChangeArrowheads="1"/>
          </p:cNvPicPr>
          <p:nvPr/>
        </p:nvPicPr>
        <p:blipFill>
          <a:blip r:embed="rId2"/>
          <a:srcRect/>
          <a:stretch>
            <a:fillRect/>
          </a:stretch>
        </p:blipFill>
        <p:spPr bwMode="auto">
          <a:xfrm>
            <a:off x="0" y="0"/>
            <a:ext cx="11269663" cy="7634467"/>
          </a:xfrm>
          <a:prstGeom prst="rect">
            <a:avLst/>
          </a:prstGeom>
          <a:noFill/>
          <a:ln w="9525">
            <a:noFill/>
            <a:miter lim="800000"/>
            <a:headEnd/>
            <a:tailEnd/>
          </a:ln>
        </p:spPr>
      </p:pic>
      <p:sp>
        <p:nvSpPr>
          <p:cNvPr id="47107" name="Rectangle 4"/>
          <p:cNvSpPr>
            <a:spLocks noChangeArrowheads="1"/>
          </p:cNvSpPr>
          <p:nvPr/>
        </p:nvSpPr>
        <p:spPr bwMode="auto">
          <a:xfrm>
            <a:off x="399134" y="6941871"/>
            <a:ext cx="1699838" cy="276999"/>
          </a:xfrm>
          <a:prstGeom prst="rect">
            <a:avLst/>
          </a:prstGeom>
          <a:solidFill>
            <a:srgbClr val="20D431"/>
          </a:solidFill>
          <a:ln w="9525">
            <a:noFill/>
            <a:miter lim="800000"/>
            <a:headEnd/>
            <a:tailEnd/>
          </a:ln>
        </p:spPr>
        <p:txBody>
          <a:bodyPr wrap="none" lIns="0" tIns="0" rIns="18746" bIns="0" anchor="ctr">
            <a:spAutoFit/>
          </a:bodyPr>
          <a:lstStyle/>
          <a:p>
            <a:pPr algn="l"/>
            <a:r>
              <a:rPr lang="es-ES_tradnl"/>
              <a:t>Choza de la nieve</a:t>
            </a:r>
            <a:r>
              <a:rPr lang="es-ES_tradnl" b="0"/>
              <a:t> </a:t>
            </a:r>
          </a:p>
        </p:txBody>
      </p:sp>
    </p:spTree>
  </p:cSld>
  <p:clrMapOvr>
    <a:masterClrMapping/>
  </p:clrMapOvr>
  <p:transition spd="slow" advTm="4000">
    <p:comb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205807" y="1316020"/>
            <a:ext cx="6888984" cy="5139869"/>
          </a:xfrm>
          <a:prstGeom prst="rect">
            <a:avLst/>
          </a:prstGeom>
        </p:spPr>
        <p:txBody>
          <a:bodyPr wrap="square">
            <a:spAutoFit/>
          </a:bodyPr>
          <a:lstStyle/>
          <a:p>
            <a:pPr lvl="0" algn="ctr" fontAlgn="base">
              <a:spcBef>
                <a:spcPct val="0"/>
              </a:spcBef>
              <a:spcAft>
                <a:spcPct val="0"/>
              </a:spcAft>
            </a:pPr>
            <a:r>
              <a:rPr lang="es-ES_tradnl" sz="2400" b="1" dirty="0" smtClean="0">
                <a:latin typeface="Kristen ITC" pitchFamily="66" charset="0"/>
                <a:cs typeface="Arial" charset="0"/>
              </a:rPr>
              <a:t>Una forma de vida en </a:t>
            </a:r>
            <a:r>
              <a:rPr lang="es-ES_tradnl" sz="2400" b="1" dirty="0" err="1" smtClean="0">
                <a:latin typeface="Kristen ITC" pitchFamily="66" charset="0"/>
                <a:cs typeface="Arial" charset="0"/>
              </a:rPr>
              <a:t>Sojuela</a:t>
            </a:r>
            <a:r>
              <a:rPr lang="es-ES_tradnl" sz="2400" b="1" dirty="0" smtClean="0">
                <a:latin typeface="Kristen ITC" pitchFamily="66" charset="0"/>
                <a:cs typeface="Arial" charset="0"/>
              </a:rPr>
              <a:t>: </a:t>
            </a:r>
          </a:p>
          <a:p>
            <a:pPr lvl="0" algn="ctr" fontAlgn="base">
              <a:spcBef>
                <a:spcPct val="0"/>
              </a:spcBef>
              <a:spcAft>
                <a:spcPct val="0"/>
              </a:spcAft>
            </a:pPr>
            <a:r>
              <a:rPr lang="es-ES_tradnl" sz="2400" b="1" dirty="0" smtClean="0">
                <a:latin typeface="Kristen ITC" pitchFamily="66" charset="0"/>
                <a:cs typeface="Arial" charset="0"/>
              </a:rPr>
              <a:t>Las Carbonera</a:t>
            </a:r>
          </a:p>
          <a:p>
            <a:pPr lvl="0" algn="ctr" fontAlgn="base">
              <a:spcBef>
                <a:spcPct val="0"/>
              </a:spcBef>
              <a:spcAft>
                <a:spcPct val="0"/>
              </a:spcAft>
            </a:pPr>
            <a:endParaRPr lang="es-ES_tradnl" sz="2000" dirty="0" smtClean="0">
              <a:solidFill>
                <a:schemeClr val="tx2"/>
              </a:solidFill>
              <a:latin typeface="Kristen ITC" pitchFamily="66" charset="0"/>
              <a:cs typeface="Arial" charset="0"/>
            </a:endParaRPr>
          </a:p>
          <a:p>
            <a:pPr lvl="0" algn="ctr" fontAlgn="base">
              <a:spcBef>
                <a:spcPct val="0"/>
              </a:spcBef>
              <a:spcAft>
                <a:spcPct val="0"/>
              </a:spcAft>
            </a:pPr>
            <a:r>
              <a:rPr lang="es-ES_tradnl" sz="2000" dirty="0" smtClean="0">
                <a:solidFill>
                  <a:srgbClr val="000000"/>
                </a:solidFill>
                <a:latin typeface="Kristen ITC" pitchFamily="66" charset="0"/>
                <a:cs typeface="Arial" charset="0"/>
              </a:rPr>
              <a:t>Las Carboneras supusieron una fuente de ingresos para gran parte de la población de </a:t>
            </a:r>
            <a:r>
              <a:rPr lang="es-ES_tradnl" sz="2000" dirty="0" err="1" smtClean="0">
                <a:solidFill>
                  <a:srgbClr val="000000"/>
                </a:solidFill>
                <a:latin typeface="Kristen ITC" pitchFamily="66" charset="0"/>
                <a:cs typeface="Arial" charset="0"/>
              </a:rPr>
              <a:t>Sojuela</a:t>
            </a:r>
            <a:r>
              <a:rPr lang="es-ES_tradnl" sz="2000" dirty="0" smtClean="0">
                <a:solidFill>
                  <a:srgbClr val="000000"/>
                </a:solidFill>
                <a:latin typeface="Kristen ITC" pitchFamily="66" charset="0"/>
                <a:cs typeface="Arial" charset="0"/>
              </a:rPr>
              <a:t>.</a:t>
            </a:r>
            <a:br>
              <a:rPr lang="es-ES_tradnl" sz="2000" dirty="0" smtClean="0">
                <a:solidFill>
                  <a:srgbClr val="000000"/>
                </a:solidFill>
                <a:latin typeface="Kristen ITC" pitchFamily="66" charset="0"/>
                <a:cs typeface="Arial" charset="0"/>
              </a:rPr>
            </a:br>
            <a:r>
              <a:rPr lang="es-ES_tradnl" sz="2000" dirty="0" smtClean="0">
                <a:solidFill>
                  <a:srgbClr val="000000"/>
                </a:solidFill>
                <a:latin typeface="Kristen ITC" pitchFamily="66" charset="0"/>
                <a:cs typeface="Arial" charset="0"/>
              </a:rPr>
              <a:t>Los carboneros subían al monte y elegían una zona en la que abundasen las matas de brezo (</a:t>
            </a:r>
            <a:r>
              <a:rPr lang="es-ES_tradnl" sz="2000" dirty="0" err="1" smtClean="0">
                <a:solidFill>
                  <a:srgbClr val="000000"/>
                </a:solidFill>
                <a:latin typeface="Kristen ITC" pitchFamily="66" charset="0"/>
                <a:cs typeface="Arial" charset="0"/>
              </a:rPr>
              <a:t>Viroz</a:t>
            </a:r>
            <a:r>
              <a:rPr lang="es-ES_tradnl" sz="2000" dirty="0" smtClean="0">
                <a:solidFill>
                  <a:srgbClr val="000000"/>
                </a:solidFill>
                <a:latin typeface="Kristen ITC" pitchFamily="66" charset="0"/>
                <a:cs typeface="Arial" charset="0"/>
              </a:rPr>
              <a:t> o </a:t>
            </a:r>
            <a:r>
              <a:rPr lang="es-ES_tradnl" sz="2000" dirty="0" err="1" smtClean="0">
                <a:solidFill>
                  <a:srgbClr val="000000"/>
                </a:solidFill>
                <a:latin typeface="Kristen ITC" pitchFamily="66" charset="0"/>
                <a:cs typeface="Arial" charset="0"/>
              </a:rPr>
              <a:t>veroz</a:t>
            </a:r>
            <a:r>
              <a:rPr lang="es-ES_tradnl" sz="2000" dirty="0" smtClean="0">
                <a:solidFill>
                  <a:srgbClr val="000000"/>
                </a:solidFill>
                <a:latin typeface="Kristen ITC" pitchFamily="66" charset="0"/>
                <a:cs typeface="Arial" charset="0"/>
              </a:rPr>
              <a:t> </a:t>
            </a:r>
            <a:r>
              <a:rPr lang="es-ES_tradnl" sz="2000" dirty="0" err="1" smtClean="0">
                <a:solidFill>
                  <a:srgbClr val="000000"/>
                </a:solidFill>
                <a:latin typeface="Kristen ITC" pitchFamily="66" charset="0"/>
                <a:cs typeface="Arial" charset="0"/>
              </a:rPr>
              <a:t>segun</a:t>
            </a:r>
            <a:r>
              <a:rPr lang="es-ES_tradnl" sz="2000" dirty="0" smtClean="0">
                <a:solidFill>
                  <a:srgbClr val="000000"/>
                </a:solidFill>
                <a:latin typeface="Kristen ITC" pitchFamily="66" charset="0"/>
                <a:cs typeface="Arial" charset="0"/>
              </a:rPr>
              <a:t> distintas denominaciones en el mismo pueblo). Existen dos tipos de </a:t>
            </a:r>
            <a:r>
              <a:rPr lang="es-ES_tradnl" sz="2000" dirty="0" err="1" smtClean="0">
                <a:solidFill>
                  <a:srgbClr val="000000"/>
                </a:solidFill>
                <a:latin typeface="Kristen ITC" pitchFamily="66" charset="0"/>
                <a:cs typeface="Arial" charset="0"/>
              </a:rPr>
              <a:t>veroz</a:t>
            </a:r>
            <a:r>
              <a:rPr lang="es-ES_tradnl" sz="2000" dirty="0" smtClean="0">
                <a:solidFill>
                  <a:srgbClr val="000000"/>
                </a:solidFill>
                <a:latin typeface="Kristen ITC" pitchFamily="66" charset="0"/>
                <a:cs typeface="Arial" charset="0"/>
              </a:rPr>
              <a:t> en la zona , el blanco y el negro. Este último era más apreciado para la elaboración del carbón, ya que da menos mata y sus raíces son más gruesas.</a:t>
            </a:r>
            <a:br>
              <a:rPr lang="es-ES_tradnl" sz="2000" dirty="0" smtClean="0">
                <a:solidFill>
                  <a:srgbClr val="000000"/>
                </a:solidFill>
                <a:latin typeface="Kristen ITC" pitchFamily="66" charset="0"/>
                <a:cs typeface="Arial" charset="0"/>
              </a:rPr>
            </a:br>
            <a:r>
              <a:rPr lang="es-ES_tradnl" sz="2000" dirty="0" smtClean="0">
                <a:solidFill>
                  <a:srgbClr val="000000"/>
                </a:solidFill>
                <a:latin typeface="Kristen ITC" pitchFamily="66" charset="0"/>
                <a:cs typeface="Arial" charset="0"/>
              </a:rPr>
              <a:t>Localizada la zona se prendía fuego para eliminar la parte aérea de las plantas y después a golpe de pico extraían las raíces, no sin dificultad, por lo que nunca conseguían obtener grandes cantidades.</a:t>
            </a:r>
            <a:endParaRPr lang="es-ES" sz="2000" dirty="0">
              <a:latin typeface="Kristen ITC" pitchFamily="66" charset="0"/>
            </a:endParaRPr>
          </a:p>
        </p:txBody>
      </p:sp>
      <p:sp>
        <p:nvSpPr>
          <p:cNvPr id="6" name="5 Triángulo rectángulo"/>
          <p:cNvSpPr>
            <a:spLocks noChangeArrowheads="1"/>
          </p:cNvSpPr>
          <p:nvPr/>
        </p:nvSpPr>
        <p:spPr bwMode="auto">
          <a:xfrm flipH="1" flipV="1">
            <a:off x="0" y="0"/>
            <a:ext cx="11269663" cy="7632700"/>
          </a:xfrm>
          <a:prstGeom prst="rtTriangle">
            <a:avLst/>
          </a:prstGeom>
          <a:solidFill>
            <a:srgbClr val="5C2C04"/>
          </a:solidFill>
          <a:ln w="25400" algn="ctr">
            <a:noFill/>
            <a:miter lim="800000"/>
            <a:headEnd/>
            <a:tailEnd/>
          </a:ln>
        </p:spPr>
        <p:txBody>
          <a:bodyPr rot="10800000" lIns="120963" tIns="60482" rIns="120963" bIns="60482" anchor="ctr"/>
          <a:lstStyle/>
          <a:p>
            <a:pPr algn="ctr"/>
            <a:endParaRPr lang="es-ES" dirty="0">
              <a:solidFill>
                <a:srgbClr val="FFFFFF"/>
              </a:solidFill>
              <a:latin typeface="Calibri" pitchFamily="34" charset="0"/>
            </a:endParaRPr>
          </a:p>
        </p:txBody>
      </p:sp>
      <p:sp>
        <p:nvSpPr>
          <p:cNvPr id="7" name="6 Triángulo rectángulo"/>
          <p:cNvSpPr/>
          <p:nvPr/>
        </p:nvSpPr>
        <p:spPr>
          <a:xfrm>
            <a:off x="1" y="0"/>
            <a:ext cx="11269663" cy="7632700"/>
          </a:xfrm>
          <a:prstGeom prst="rtTriangle">
            <a:avLst/>
          </a:prstGeom>
          <a:solidFill>
            <a:srgbClr val="5C2C04"/>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4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3" descr="IMGP0094"/>
          <p:cNvPicPr>
            <a:picLocks noChangeAspect="1" noChangeArrowheads="1"/>
          </p:cNvPicPr>
          <p:nvPr/>
        </p:nvPicPr>
        <p:blipFill>
          <a:blip r:embed="rId2"/>
          <a:srcRect/>
          <a:stretch>
            <a:fillRect/>
          </a:stretch>
        </p:blipFill>
        <p:spPr bwMode="auto">
          <a:xfrm>
            <a:off x="0" y="1"/>
            <a:ext cx="11269663" cy="7629166"/>
          </a:xfrm>
          <a:prstGeom prst="rect">
            <a:avLst/>
          </a:prstGeom>
          <a:noFill/>
          <a:ln w="9525">
            <a:noFill/>
            <a:miter lim="800000"/>
            <a:headEnd/>
            <a:tailEnd/>
          </a:ln>
        </p:spPr>
      </p:pic>
    </p:spTree>
  </p:cSld>
  <p:clrMapOvr>
    <a:masterClrMapping/>
  </p:clrMapOvr>
  <p:transition spd="slow" advTm="13000">
    <p:comb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1140dc7f3d4531e8ecd2aef5c269d655_720x560"/>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52227" name="Rectangle 3"/>
          <p:cNvSpPr>
            <a:spLocks noChangeArrowheads="1"/>
          </p:cNvSpPr>
          <p:nvPr/>
        </p:nvSpPr>
        <p:spPr bwMode="auto">
          <a:xfrm>
            <a:off x="309133" y="6682147"/>
            <a:ext cx="8430726" cy="724616"/>
          </a:xfrm>
          <a:prstGeom prst="rect">
            <a:avLst/>
          </a:prstGeom>
          <a:noFill/>
          <a:ln w="9525">
            <a:noFill/>
            <a:miter lim="800000"/>
            <a:headEnd/>
            <a:tailEnd/>
          </a:ln>
        </p:spPr>
        <p:txBody>
          <a:bodyPr lIns="108009" tIns="54004" rIns="108009" bIns="54004" anchor="ctr">
            <a:spAutoFit/>
          </a:bodyPr>
          <a:lstStyle/>
          <a:p>
            <a:pPr algn="l"/>
            <a:r>
              <a:rPr lang="es-ES_tradnl" sz="2000" dirty="0">
                <a:solidFill>
                  <a:schemeClr val="bg1"/>
                </a:solidFill>
                <a:latin typeface="Kristen ITC" pitchFamily="66" charset="0"/>
              </a:rPr>
              <a:t>Nevada en el Campo de Golf de </a:t>
            </a:r>
            <a:r>
              <a:rPr lang="es-ES_tradnl" sz="2000" dirty="0" err="1">
                <a:solidFill>
                  <a:schemeClr val="bg1"/>
                </a:solidFill>
                <a:latin typeface="Kristen ITC" pitchFamily="66" charset="0"/>
              </a:rPr>
              <a:t>Sojuela</a:t>
            </a:r>
            <a:r>
              <a:rPr lang="es-ES_tradnl" sz="2000" dirty="0">
                <a:solidFill>
                  <a:schemeClr val="bg1"/>
                </a:solidFill>
                <a:latin typeface="Kristen ITC" pitchFamily="66" charset="0"/>
              </a:rPr>
              <a:t> en La Rioja.</a:t>
            </a:r>
            <a:br>
              <a:rPr lang="es-ES_tradnl" sz="2000" dirty="0">
                <a:solidFill>
                  <a:schemeClr val="bg1"/>
                </a:solidFill>
                <a:latin typeface="Kristen ITC" pitchFamily="66" charset="0"/>
              </a:rPr>
            </a:br>
            <a:r>
              <a:rPr lang="es-ES_tradnl" sz="2000" dirty="0">
                <a:solidFill>
                  <a:schemeClr val="bg1"/>
                </a:solidFill>
                <a:latin typeface="Kristen ITC" pitchFamily="66" charset="0"/>
              </a:rPr>
              <a:t>¿A que esta bonito? -3 grados.</a:t>
            </a:r>
          </a:p>
        </p:txBody>
      </p:sp>
    </p:spTree>
  </p:cSld>
  <p:clrMapOvr>
    <a:masterClrMapping/>
  </p:clrMapOvr>
  <p:transition spd="slow" advTm="9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3" descr="a2fa09f3a1f2629002c4812c59812c1d_720x560"/>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sndAc>
      <p:stSnd>
        <p:snd r:embed="rId2" name="ESPERARE.wav"/>
      </p:stSnd>
    </p:sndAc>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3" descr="current"/>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3" descr="12384123"/>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55299" name="Rectangle 4"/>
          <p:cNvSpPr>
            <a:spLocks noChangeArrowheads="1"/>
          </p:cNvSpPr>
          <p:nvPr/>
        </p:nvSpPr>
        <p:spPr bwMode="auto">
          <a:xfrm>
            <a:off x="487179" y="6781089"/>
            <a:ext cx="2548830" cy="386062"/>
          </a:xfrm>
          <a:prstGeom prst="rect">
            <a:avLst/>
          </a:prstGeom>
          <a:solidFill>
            <a:srgbClr val="20D431"/>
          </a:solidFill>
          <a:ln w="9525">
            <a:noFill/>
            <a:miter lim="800000"/>
            <a:headEnd/>
            <a:tailEnd/>
          </a:ln>
        </p:spPr>
        <p:txBody>
          <a:bodyPr wrap="none" lIns="108009" tIns="54004" rIns="108009" bIns="54004" anchor="ctr">
            <a:spAutoFit/>
          </a:bodyPr>
          <a:lstStyle/>
          <a:p>
            <a:pPr algn="l"/>
            <a:r>
              <a:rPr lang="es-ES_tradnl" b="0"/>
              <a:t>nevada Urb. Moncalvillo </a:t>
            </a:r>
          </a:p>
        </p:txBody>
      </p:sp>
    </p:spTree>
  </p:cSld>
  <p:clrMapOvr>
    <a:masterClrMapping/>
  </p:clrMapOvr>
  <p:transition spd="slow" advTm="4000">
    <p:comb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3" descr="SOJUELA+2009+OTO%C3%91O+202+(Medium)"/>
          <p:cNvPicPr>
            <a:picLocks noChangeAspect="1" noChangeArrowheads="1"/>
          </p:cNvPicPr>
          <p:nvPr/>
        </p:nvPicPr>
        <p:blipFill>
          <a:blip r:embed="rId2"/>
          <a:srcRect/>
          <a:stretch>
            <a:fillRect/>
          </a:stretch>
        </p:blipFill>
        <p:spPr bwMode="auto">
          <a:xfrm>
            <a:off x="0" y="-270325"/>
            <a:ext cx="11269663" cy="7903025"/>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4" descr="IMGP0098"/>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58371" name="Rectangle 3"/>
          <p:cNvSpPr>
            <a:spLocks noChangeArrowheads="1"/>
          </p:cNvSpPr>
          <p:nvPr/>
        </p:nvSpPr>
        <p:spPr bwMode="auto">
          <a:xfrm>
            <a:off x="491295" y="6816746"/>
            <a:ext cx="7765502" cy="553998"/>
          </a:xfrm>
          <a:prstGeom prst="rect">
            <a:avLst/>
          </a:prstGeom>
          <a:noFill/>
          <a:ln w="9525">
            <a:noFill/>
            <a:miter lim="800000"/>
            <a:headEnd/>
            <a:tailEnd/>
          </a:ln>
        </p:spPr>
        <p:txBody>
          <a:bodyPr lIns="0" tIns="0" rIns="18746" bIns="0" anchor="ctr">
            <a:spAutoFit/>
          </a:bodyPr>
          <a:lstStyle/>
          <a:p>
            <a:r>
              <a:rPr lang="es-ES_tradnl" dirty="0">
                <a:effectLst>
                  <a:glow rad="228600">
                    <a:schemeClr val="accent5">
                      <a:satMod val="175000"/>
                      <a:alpha val="40000"/>
                    </a:schemeClr>
                  </a:glow>
                </a:effectLst>
                <a:latin typeface="Kristen ITC" pitchFamily="66" charset="0"/>
              </a:rPr>
              <a:t>Cortafuegos  por encima de la loma que separa el barranco </a:t>
            </a:r>
            <a:endParaRPr lang="es-ES_tradnl" dirty="0" smtClean="0">
              <a:effectLst>
                <a:glow rad="228600">
                  <a:schemeClr val="accent5">
                    <a:satMod val="175000"/>
                    <a:alpha val="40000"/>
                  </a:schemeClr>
                </a:glow>
              </a:effectLst>
              <a:latin typeface="Kristen ITC" pitchFamily="66" charset="0"/>
            </a:endParaRPr>
          </a:p>
          <a:p>
            <a:r>
              <a:rPr lang="es-ES_tradnl" dirty="0" smtClean="0">
                <a:effectLst>
                  <a:glow rad="228600">
                    <a:schemeClr val="accent5">
                      <a:satMod val="175000"/>
                      <a:alpha val="40000"/>
                    </a:schemeClr>
                  </a:glow>
                </a:effectLst>
                <a:latin typeface="Kristen ITC" pitchFamily="66" charset="0"/>
              </a:rPr>
              <a:t>del </a:t>
            </a:r>
            <a:r>
              <a:rPr lang="es-ES_tradnl" dirty="0">
                <a:effectLst>
                  <a:glow rad="228600">
                    <a:schemeClr val="accent5">
                      <a:satMod val="175000"/>
                      <a:alpha val="40000"/>
                    </a:schemeClr>
                  </a:glow>
                </a:effectLst>
                <a:latin typeface="Kristen ITC" pitchFamily="66" charset="0"/>
              </a:rPr>
              <a:t>Colorado y el de la Calera (Senda de las Neveras)</a:t>
            </a:r>
          </a:p>
        </p:txBody>
      </p:sp>
    </p:spTree>
  </p:cSld>
  <p:clrMapOvr>
    <a:masterClrMapping/>
  </p:clrMapOvr>
  <p:transition spd="slow" advTm="13000">
    <p:comb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3" descr="IMGP0099"/>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61443" name="Rectangle 4"/>
          <p:cNvSpPr>
            <a:spLocks noChangeArrowheads="1"/>
          </p:cNvSpPr>
          <p:nvPr/>
        </p:nvSpPr>
        <p:spPr bwMode="auto">
          <a:xfrm>
            <a:off x="931313" y="6941871"/>
            <a:ext cx="3451334" cy="276999"/>
          </a:xfrm>
          <a:prstGeom prst="rect">
            <a:avLst/>
          </a:prstGeom>
          <a:solidFill>
            <a:srgbClr val="20D431"/>
          </a:solidFill>
          <a:ln w="9525">
            <a:noFill/>
            <a:miter lim="800000"/>
            <a:headEnd/>
            <a:tailEnd/>
          </a:ln>
        </p:spPr>
        <p:txBody>
          <a:bodyPr lIns="0" tIns="0" rIns="18746" bIns="0" anchor="ctr">
            <a:spAutoFit/>
          </a:bodyPr>
          <a:lstStyle/>
          <a:p>
            <a:pPr algn="l"/>
            <a:r>
              <a:rPr lang="es-ES_tradnl"/>
              <a:t>Antenas del Serradero</a:t>
            </a:r>
            <a:r>
              <a:rPr lang="es-ES_tradnl" b="0"/>
              <a:t> </a:t>
            </a:r>
          </a:p>
        </p:txBody>
      </p:sp>
    </p:spTree>
  </p:cSld>
  <p:clrMapOvr>
    <a:masterClrMapping/>
  </p:clrMapOvr>
  <p:transition spd="slow" advTm="4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Rectángulo"/>
          <p:cNvSpPr/>
          <p:nvPr/>
        </p:nvSpPr>
        <p:spPr>
          <a:xfrm>
            <a:off x="0" y="0"/>
            <a:ext cx="11269663" cy="76327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5" name="4 Anillo"/>
          <p:cNvSpPr/>
          <p:nvPr/>
        </p:nvSpPr>
        <p:spPr>
          <a:xfrm flipH="1">
            <a:off x="13911048" y="3259796"/>
            <a:ext cx="56348" cy="79508"/>
          </a:xfrm>
          <a:prstGeom prst="donut">
            <a:avLst>
              <a:gd name="adj" fmla="val 14524"/>
            </a:avLst>
          </a:prstGeom>
          <a:blipFill>
            <a:blip r:embed="rId2"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Anillo"/>
          <p:cNvSpPr/>
          <p:nvPr/>
        </p:nvSpPr>
        <p:spPr>
          <a:xfrm flipV="1">
            <a:off x="13911048" y="4690936"/>
            <a:ext cx="88045" cy="50883"/>
          </a:xfrm>
          <a:prstGeom prst="donut">
            <a:avLst>
              <a:gd name="adj" fmla="val 12472"/>
            </a:avLst>
          </a:prstGeom>
          <a:blipFill>
            <a:blip r:embed="rId3"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Anillo"/>
          <p:cNvSpPr/>
          <p:nvPr/>
        </p:nvSpPr>
        <p:spPr>
          <a:xfrm>
            <a:off x="1" y="5724525"/>
            <a:ext cx="2201107" cy="1908175"/>
          </a:xfrm>
          <a:prstGeom prst="donut">
            <a:avLst>
              <a:gd name="adj" fmla="val 14524"/>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Subtítulo"/>
          <p:cNvSpPr>
            <a:spLocks noGrp="1"/>
          </p:cNvSpPr>
          <p:nvPr>
            <p:ph type="subTitle" idx="1"/>
          </p:nvPr>
        </p:nvSpPr>
        <p:spPr>
          <a:xfrm flipH="1">
            <a:off x="-3962058" y="-1351659"/>
            <a:ext cx="88045" cy="50883"/>
          </a:xfrm>
          <a:prstGeom prst="donut">
            <a:avLst>
              <a:gd name="adj" fmla="val 12472"/>
            </a:avLst>
          </a:prstGeom>
          <a:blipFill>
            <a:blip r:embed="rId3"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defRPr/>
            </a:pPr>
            <a:endParaRPr lang="es-ES" dirty="0"/>
          </a:p>
        </p:txBody>
      </p:sp>
      <p:sp>
        <p:nvSpPr>
          <p:cNvPr id="10" name="9 Anillo"/>
          <p:cNvSpPr/>
          <p:nvPr/>
        </p:nvSpPr>
        <p:spPr>
          <a:xfrm>
            <a:off x="1" y="3895859"/>
            <a:ext cx="2201107" cy="1987682"/>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1" name="10 Anillo"/>
          <p:cNvSpPr/>
          <p:nvPr/>
        </p:nvSpPr>
        <p:spPr>
          <a:xfrm>
            <a:off x="9156602" y="0"/>
            <a:ext cx="2113061" cy="1892275"/>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2" name="11 Anillo"/>
          <p:cNvSpPr/>
          <p:nvPr/>
        </p:nvSpPr>
        <p:spPr>
          <a:xfrm>
            <a:off x="1" y="1973549"/>
            <a:ext cx="2201107" cy="1987682"/>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4" name="13 Anillo"/>
          <p:cNvSpPr/>
          <p:nvPr/>
        </p:nvSpPr>
        <p:spPr>
          <a:xfrm>
            <a:off x="1" y="1"/>
            <a:ext cx="2201107" cy="1987683"/>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7" name="16 Anillo"/>
          <p:cNvSpPr/>
          <p:nvPr/>
        </p:nvSpPr>
        <p:spPr>
          <a:xfrm>
            <a:off x="9156602" y="1892275"/>
            <a:ext cx="2113061" cy="1924075"/>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8" name="17 Anillo"/>
          <p:cNvSpPr/>
          <p:nvPr/>
        </p:nvSpPr>
        <p:spPr>
          <a:xfrm>
            <a:off x="9156602" y="3816350"/>
            <a:ext cx="2113061" cy="1924077"/>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9" name="18 Anillo"/>
          <p:cNvSpPr/>
          <p:nvPr/>
        </p:nvSpPr>
        <p:spPr>
          <a:xfrm>
            <a:off x="9156602" y="5740427"/>
            <a:ext cx="2113061" cy="1892273"/>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pic>
        <p:nvPicPr>
          <p:cNvPr id="15" name="Picture 3" descr="IMGP0097"/>
          <p:cNvPicPr>
            <a:picLocks noChangeAspect="1" noChangeArrowheads="1"/>
          </p:cNvPicPr>
          <p:nvPr/>
        </p:nvPicPr>
        <p:blipFill>
          <a:blip r:embed="rId4"/>
          <a:srcRect/>
          <a:stretch>
            <a:fillRect/>
          </a:stretch>
        </p:blipFill>
        <p:spPr bwMode="auto">
          <a:xfrm>
            <a:off x="2527848" y="0"/>
            <a:ext cx="6339185" cy="7632700"/>
          </a:xfrm>
          <a:prstGeom prst="rect">
            <a:avLst/>
          </a:prstGeom>
          <a:noFill/>
          <a:ln w="9525">
            <a:noFill/>
            <a:miter lim="800000"/>
            <a:headEnd/>
            <a:tailEnd/>
          </a:ln>
        </p:spPr>
      </p:pic>
      <p:sp>
        <p:nvSpPr>
          <p:cNvPr id="20" name="19 Rectángulo"/>
          <p:cNvSpPr/>
          <p:nvPr/>
        </p:nvSpPr>
        <p:spPr>
          <a:xfrm>
            <a:off x="6277773" y="387326"/>
            <a:ext cx="2426498" cy="369332"/>
          </a:xfrm>
          <a:prstGeom prst="rect">
            <a:avLst/>
          </a:prstGeom>
        </p:spPr>
        <p:txBody>
          <a:bodyPr wrap="none">
            <a:spAutoFit/>
          </a:bodyPr>
          <a:lstStyle/>
          <a:p>
            <a:r>
              <a:rPr lang="es-ES_tradnl" dirty="0" smtClean="0"/>
              <a:t>Puesto contraincendios </a:t>
            </a:r>
            <a:endParaRPr lang="es-ES_tradnl" dirty="0"/>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7"/>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0"/>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1"/>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12"/>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4"/>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8"/>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9"/>
                                        </p:tgtEl>
                                        <p:attrNameLst>
                                          <p:attrName>r</p:attrName>
                                        </p:attrNameLst>
                                      </p:cBhvr>
                                    </p:animRot>
                                  </p:childTnLst>
                                </p:cTn>
                              </p:par>
                              <p:par>
                                <p:cTn id="21" presetID="16" presetClass="exit" presetSubtype="37" fill="hold" nodeType="withEffect">
                                  <p:stCondLst>
                                    <p:cond delay="0"/>
                                  </p:stCondLst>
                                  <p:childTnLst>
                                    <p:animEffect transition="out" filter="barn(outVertical)">
                                      <p:cBhvr>
                                        <p:cTn id="22" dur="5000"/>
                                        <p:tgtEl>
                                          <p:spTgt spid="21"/>
                                        </p:tgtEl>
                                      </p:cBhvr>
                                    </p:animEffect>
                                    <p:set>
                                      <p:cBhvr>
                                        <p:cTn id="23" dur="1" fill="hold">
                                          <p:stCondLst>
                                            <p:cond delay="4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3" descr="373459873_e342de7bf4"/>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4000">
    <p:comb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3" descr="SojuelaDarocaDehesaDeHornos"/>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60419" name="Text Box 4"/>
          <p:cNvSpPr txBox="1">
            <a:spLocks noChangeArrowheads="1"/>
          </p:cNvSpPr>
          <p:nvPr/>
        </p:nvSpPr>
        <p:spPr bwMode="auto">
          <a:xfrm>
            <a:off x="729790" y="6804058"/>
            <a:ext cx="1935393" cy="386062"/>
          </a:xfrm>
          <a:prstGeom prst="rect">
            <a:avLst/>
          </a:prstGeom>
          <a:solidFill>
            <a:srgbClr val="20D431"/>
          </a:solidFill>
          <a:ln w="9525">
            <a:noFill/>
            <a:miter lim="800000"/>
            <a:headEnd/>
            <a:tailEnd/>
          </a:ln>
        </p:spPr>
        <p:txBody>
          <a:bodyPr wrap="none" lIns="108009" tIns="54004" rIns="108009" bIns="54004">
            <a:spAutoFit/>
          </a:bodyPr>
          <a:lstStyle/>
          <a:p>
            <a:pPr algn="l"/>
            <a:r>
              <a:rPr lang="es-ES_tradnl" b="0" dirty="0" smtClean="0"/>
              <a:t>CHARCO DE HIELO</a:t>
            </a:r>
            <a:endParaRPr lang="es-ES_tradnl" b="0" dirty="0"/>
          </a:p>
        </p:txBody>
      </p:sp>
    </p:spTree>
  </p:cSld>
  <p:clrMapOvr>
    <a:masterClrMapping/>
  </p:clrMapOvr>
  <p:transition spd="slow" advTm="4000">
    <p:comb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Sojuela.jpg"/>
          <p:cNvPicPr>
            <a:picLocks noChangeAspect="1" noChangeArrowheads="1"/>
          </p:cNvPicPr>
          <p:nvPr/>
        </p:nvPicPr>
        <p:blipFill>
          <a:blip r:embed="rId2"/>
          <a:srcRect/>
          <a:stretch>
            <a:fillRect/>
          </a:stretch>
        </p:blipFill>
        <p:spPr bwMode="auto">
          <a:xfrm>
            <a:off x="-1" y="0"/>
            <a:ext cx="11849938" cy="76327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sojuela-angel (1).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30nov2012_PRIMERA NEVADA SOJUELA 29112012_2550.JPG"/>
          <p:cNvPicPr>
            <a:picLocks noChangeAspect="1" noChangeArrowheads="1"/>
          </p:cNvPicPr>
          <p:nvPr/>
        </p:nvPicPr>
        <p:blipFill>
          <a:blip r:embed="rId2"/>
          <a:srcRect/>
          <a:stretch>
            <a:fillRect/>
          </a:stretch>
        </p:blipFill>
        <p:spPr bwMode="auto">
          <a:xfrm>
            <a:off x="-446168" y="-180294"/>
            <a:ext cx="11715831" cy="8711552"/>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30nov2012_PRIMERA NEVADA SOJUELA 29112012_2551.JPG"/>
          <p:cNvPicPr>
            <a:picLocks noChangeAspect="1" noChangeArrowheads="1"/>
          </p:cNvPicPr>
          <p:nvPr/>
        </p:nvPicPr>
        <p:blipFill>
          <a:blip r:embed="rId2"/>
          <a:srcRect/>
          <a:stretch>
            <a:fillRect/>
          </a:stretch>
        </p:blipFill>
        <p:spPr bwMode="auto">
          <a:xfrm>
            <a:off x="-231855" y="-37375"/>
            <a:ext cx="11867478" cy="8354319"/>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CcAUL5BWEAEc29E.jpg"/>
          <p:cNvPicPr>
            <a:picLocks noChangeAspect="1" noChangeArrowheads="1"/>
          </p:cNvPicPr>
          <p:nvPr/>
        </p:nvPicPr>
        <p:blipFill>
          <a:blip r:embed="rId2"/>
          <a:srcRect/>
          <a:stretch>
            <a:fillRect/>
          </a:stretch>
        </p:blipFill>
        <p:spPr bwMode="auto">
          <a:xfrm>
            <a:off x="-55563" y="-298450"/>
            <a:ext cx="11430001" cy="793115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nieve-la-rioja.jpg"/>
          <p:cNvPicPr>
            <a:picLocks noChangeAspect="1" noChangeArrowheads="1"/>
          </p:cNvPicPr>
          <p:nvPr/>
        </p:nvPicPr>
        <p:blipFill>
          <a:blip r:embed="rId2"/>
          <a:srcRect/>
          <a:stretch>
            <a:fillRect/>
          </a:stretch>
        </p:blipFill>
        <p:spPr bwMode="auto">
          <a:xfrm>
            <a:off x="0" y="0"/>
            <a:ext cx="11269663" cy="7740152"/>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sp>
        <p:nvSpPr>
          <p:cNvPr id="70658" name="Text Box 2"/>
          <p:cNvSpPr txBox="1">
            <a:spLocks noChangeArrowheads="1"/>
          </p:cNvSpPr>
          <p:nvPr/>
        </p:nvSpPr>
        <p:spPr bwMode="auto">
          <a:xfrm>
            <a:off x="2705873" y="-327054"/>
            <a:ext cx="6215106" cy="4325602"/>
          </a:xfrm>
          <a:prstGeom prst="rect">
            <a:avLst/>
          </a:prstGeom>
          <a:noFill/>
          <a:ln w="9525">
            <a:noFill/>
            <a:miter lim="800000"/>
            <a:headEnd/>
            <a:tailEnd/>
          </a:ln>
          <a:effectLst/>
        </p:spPr>
        <p:txBody>
          <a:bodyPr wrap="square" lIns="108009" tIns="54004" rIns="108009" bIns="54004">
            <a:spAutoFit/>
          </a:bodyPr>
          <a:lstStyle/>
          <a:p>
            <a:pPr>
              <a:defRPr/>
            </a:pPr>
            <a:endParaRPr lang="es-ES" sz="3800" dirty="0">
              <a:latin typeface="Comic Sans MS" pitchFamily="66" charset="0"/>
              <a:ea typeface="SimSun" pitchFamily="2" charset="-122"/>
            </a:endParaRPr>
          </a:p>
          <a:p>
            <a:pPr algn="ctr">
              <a:defRPr/>
            </a:pPr>
            <a:fld id="{8FEFFA67-51E8-4AFC-BD39-A82DC4E790C4}" type="datetime4">
              <a:rPr lang="es-ES" sz="4000">
                <a:latin typeface="Comic Sans MS" pitchFamily="66" charset="0"/>
                <a:ea typeface="SimSun" pitchFamily="2" charset="-122"/>
              </a:rPr>
              <a:pPr algn="ctr">
                <a:defRPr/>
              </a:pPr>
              <a:t>14 de febrero de 2017</a:t>
            </a:fld>
            <a:endParaRPr lang="es-ES" sz="4000" dirty="0">
              <a:latin typeface="Comic Sans MS" pitchFamily="66" charset="0"/>
              <a:ea typeface="SimSun" pitchFamily="2" charset="-122"/>
            </a:endParaRPr>
          </a:p>
          <a:p>
            <a:pPr algn="ctr">
              <a:defRPr/>
            </a:pPr>
            <a:r>
              <a:rPr lang="es-ES" sz="4000" dirty="0">
                <a:latin typeface="Comic Sans MS" pitchFamily="66" charset="0"/>
                <a:ea typeface="SimSun" pitchFamily="2" charset="-122"/>
              </a:rPr>
              <a:t> son las </a:t>
            </a:r>
            <a:fld id="{BD4B103A-FD3B-419A-8B08-3467A887454F}" type="datetime10">
              <a:rPr lang="es-ES" sz="4000">
                <a:latin typeface="Comic Sans MS" pitchFamily="66" charset="0"/>
                <a:ea typeface="SimSun" pitchFamily="2" charset="-122"/>
              </a:rPr>
              <a:pPr algn="ctr">
                <a:defRPr/>
              </a:pPr>
              <a:t>10:37</a:t>
            </a:fld>
            <a:r>
              <a:rPr lang="es-ES" sz="4000" dirty="0">
                <a:latin typeface="Comic Sans MS" pitchFamily="66" charset="0"/>
                <a:ea typeface="SimSun" pitchFamily="2" charset="-122"/>
              </a:rPr>
              <a:t> </a:t>
            </a:r>
          </a:p>
          <a:p>
            <a:pPr algn="ctr">
              <a:defRPr/>
            </a:pPr>
            <a:r>
              <a:rPr lang="es-ES" sz="4000" dirty="0">
                <a:solidFill>
                  <a:srgbClr val="0000FF"/>
                </a:solidFill>
                <a:latin typeface="Comic Sans MS" pitchFamily="66" charset="0"/>
                <a:ea typeface="SimSun" pitchFamily="2" charset="-122"/>
              </a:rPr>
              <a:t>Un abrazo y</a:t>
            </a:r>
          </a:p>
          <a:p>
            <a:pPr algn="ctr">
              <a:defRPr/>
            </a:pPr>
            <a:r>
              <a:rPr lang="es-ES" sz="4000" dirty="0">
                <a:solidFill>
                  <a:srgbClr val="0000FF"/>
                </a:solidFill>
                <a:latin typeface="Comic Sans MS" pitchFamily="66" charset="0"/>
                <a:ea typeface="SimSun" pitchFamily="2" charset="-122"/>
              </a:rPr>
              <a:t> Que tengas un buen </a:t>
            </a:r>
            <a:r>
              <a:rPr lang="es-ES" sz="4000" dirty="0" smtClean="0">
                <a:solidFill>
                  <a:srgbClr val="0000FF"/>
                </a:solidFill>
                <a:latin typeface="Comic Sans MS" pitchFamily="66" charset="0"/>
                <a:ea typeface="SimSun" pitchFamily="2" charset="-122"/>
              </a:rPr>
              <a:t>día.</a:t>
            </a:r>
            <a:endParaRPr lang="es-ES" sz="4000" dirty="0">
              <a:solidFill>
                <a:srgbClr val="0000FF"/>
              </a:solidFill>
              <a:latin typeface="Comic Sans MS" pitchFamily="66" charset="0"/>
              <a:ea typeface="SimSun" pitchFamily="2" charset="-122"/>
            </a:endParaRPr>
          </a:p>
          <a:p>
            <a:pPr>
              <a:defRPr/>
            </a:pPr>
            <a:endParaRPr lang="es-ES" sz="2400" dirty="0">
              <a:solidFill>
                <a:srgbClr val="FFCC00"/>
              </a:solidFill>
              <a:latin typeface="Comic Sans MS" pitchFamily="66" charset="0"/>
              <a:ea typeface="SimSun" pitchFamily="2" charset="-122"/>
            </a:endParaRPr>
          </a:p>
          <a:p>
            <a:pPr>
              <a:defRPr/>
            </a:pPr>
            <a:endParaRPr lang="es-ES" sz="2400" dirty="0">
              <a:solidFill>
                <a:srgbClr val="99CC00"/>
              </a:solidFill>
              <a:latin typeface="Comic Sans MS" pitchFamily="66" charset="0"/>
              <a:ea typeface="SimSun" pitchFamily="2" charset="-122"/>
            </a:endParaRPr>
          </a:p>
          <a:p>
            <a:pPr>
              <a:defRPr/>
            </a:pPr>
            <a:endParaRPr lang="es-ES" sz="2800" dirty="0">
              <a:solidFill>
                <a:srgbClr val="99CC00"/>
              </a:solidFill>
              <a:latin typeface="Comic Sans MS" pitchFamily="66" charset="0"/>
              <a:ea typeface="SimSun" pitchFamily="2" charset="-122"/>
            </a:endParaRPr>
          </a:p>
        </p:txBody>
      </p:sp>
      <p:sp>
        <p:nvSpPr>
          <p:cNvPr id="70659" name="WordArt 3"/>
          <p:cNvSpPr>
            <a:spLocks noChangeArrowheads="1" noChangeShapeType="1" noTextEdit="1"/>
          </p:cNvSpPr>
          <p:nvPr/>
        </p:nvSpPr>
        <p:spPr bwMode="auto">
          <a:xfrm>
            <a:off x="1562866" y="6673870"/>
            <a:ext cx="2428892" cy="553753"/>
          </a:xfrm>
          <a:prstGeom prst="rect">
            <a:avLst/>
          </a:prstGeom>
        </p:spPr>
        <p:txBody>
          <a:bodyPr wrap="none" lIns="108009" tIns="54004" rIns="108009" bIns="54004" fromWordArt="1">
            <a:prstTxWarp prst="textDoubleWave1">
              <a:avLst>
                <a:gd name="adj1" fmla="val 6500"/>
                <a:gd name="adj2" fmla="val 0"/>
              </a:avLst>
            </a:prstTxWarp>
          </a:bodyPr>
          <a:lstStyle/>
          <a:p>
            <a:r>
              <a:rPr lang="es-ES" sz="4300" kern="10" spc="-425" dirty="0">
                <a:ln w="25400">
                  <a:solidFill>
                    <a:srgbClr val="FF0000"/>
                  </a:solidFill>
                  <a:round/>
                  <a:headEnd/>
                  <a:tailEnd/>
                </a:ln>
                <a:solidFill>
                  <a:srgbClr val="FFFF00"/>
                </a:solidFill>
                <a:effectLst>
                  <a:outerShdw dist="125724" dir="18900000" algn="ctr" rotWithShape="0">
                    <a:srgbClr val="000099"/>
                  </a:outerShdw>
                </a:effectLst>
                <a:latin typeface="Comic Sans MS" pitchFamily="66" charset="0"/>
              </a:rPr>
              <a:t>José Luis</a:t>
            </a:r>
          </a:p>
        </p:txBody>
      </p:sp>
      <p:pic>
        <p:nvPicPr>
          <p:cNvPr id="62472" name="Picture 10" descr="edrfr"/>
          <p:cNvPicPr>
            <a:picLocks noChangeAspect="1" noChangeArrowheads="1" noCrop="1"/>
          </p:cNvPicPr>
          <p:nvPr/>
        </p:nvPicPr>
        <p:blipFill>
          <a:blip r:embed="rId3"/>
          <a:srcRect/>
          <a:stretch>
            <a:fillRect/>
          </a:stretch>
        </p:blipFill>
        <p:spPr bwMode="auto">
          <a:xfrm>
            <a:off x="7420781" y="458764"/>
            <a:ext cx="3283072" cy="2143163"/>
          </a:xfrm>
          <a:prstGeom prst="rect">
            <a:avLst/>
          </a:prstGeom>
          <a:noFill/>
          <a:ln w="9525">
            <a:noFill/>
            <a:miter lim="800000"/>
            <a:headEnd/>
            <a:tailEnd/>
          </a:ln>
        </p:spPr>
      </p:pic>
      <p:pic>
        <p:nvPicPr>
          <p:cNvPr id="62473" name="Picture 11" descr="butlets_100"/>
          <p:cNvPicPr>
            <a:picLocks noChangeAspect="1" noChangeArrowheads="1" noCrop="1"/>
          </p:cNvPicPr>
          <p:nvPr/>
        </p:nvPicPr>
        <p:blipFill>
          <a:blip r:embed="rId4"/>
          <a:srcRect/>
          <a:stretch>
            <a:fillRect/>
          </a:stretch>
        </p:blipFill>
        <p:spPr bwMode="auto">
          <a:xfrm>
            <a:off x="1551537" y="1171408"/>
            <a:ext cx="731745" cy="648426"/>
          </a:xfrm>
          <a:prstGeom prst="rect">
            <a:avLst/>
          </a:prstGeom>
          <a:noFill/>
          <a:ln w="9525">
            <a:noFill/>
            <a:miter lim="800000"/>
            <a:headEnd/>
            <a:tailEnd/>
          </a:ln>
        </p:spPr>
      </p:pic>
      <p:pic>
        <p:nvPicPr>
          <p:cNvPr id="62474" name="Picture 12" descr="butlets_100"/>
          <p:cNvPicPr>
            <a:picLocks noChangeAspect="1" noChangeArrowheads="1" noCrop="1"/>
          </p:cNvPicPr>
          <p:nvPr/>
        </p:nvPicPr>
        <p:blipFill>
          <a:blip r:embed="rId4"/>
          <a:srcRect/>
          <a:stretch>
            <a:fillRect/>
          </a:stretch>
        </p:blipFill>
        <p:spPr bwMode="auto">
          <a:xfrm>
            <a:off x="5634831" y="6316680"/>
            <a:ext cx="731745" cy="648426"/>
          </a:xfrm>
          <a:prstGeom prst="rect">
            <a:avLst/>
          </a:prstGeom>
          <a:noFill/>
          <a:ln w="9525">
            <a:noFill/>
            <a:miter lim="800000"/>
            <a:headEnd/>
            <a:tailEnd/>
          </a:ln>
        </p:spPr>
      </p:pic>
      <p:pic>
        <p:nvPicPr>
          <p:cNvPr id="62475" name="Picture 13" descr="butlets_100"/>
          <p:cNvPicPr>
            <a:picLocks noChangeAspect="1" noChangeArrowheads="1" noCrop="1"/>
          </p:cNvPicPr>
          <p:nvPr/>
        </p:nvPicPr>
        <p:blipFill>
          <a:blip r:embed="rId4"/>
          <a:srcRect/>
          <a:stretch>
            <a:fillRect/>
          </a:stretch>
        </p:blipFill>
        <p:spPr bwMode="auto">
          <a:xfrm>
            <a:off x="348419" y="4959358"/>
            <a:ext cx="731745" cy="648426"/>
          </a:xfrm>
          <a:prstGeom prst="rect">
            <a:avLst/>
          </a:prstGeom>
          <a:noFill/>
          <a:ln w="9525">
            <a:noFill/>
            <a:miter lim="800000"/>
            <a:headEnd/>
            <a:tailEnd/>
          </a:ln>
        </p:spPr>
      </p:pic>
      <p:pic>
        <p:nvPicPr>
          <p:cNvPr id="62476" name="Picture 14" descr="butlets_100"/>
          <p:cNvPicPr>
            <a:picLocks noChangeAspect="1" noChangeArrowheads="1" noCrop="1"/>
          </p:cNvPicPr>
          <p:nvPr/>
        </p:nvPicPr>
        <p:blipFill>
          <a:blip r:embed="rId4"/>
          <a:srcRect/>
          <a:stretch>
            <a:fillRect/>
          </a:stretch>
        </p:blipFill>
        <p:spPr bwMode="auto">
          <a:xfrm>
            <a:off x="9540084" y="6300512"/>
            <a:ext cx="731745" cy="648427"/>
          </a:xfrm>
          <a:prstGeom prst="rect">
            <a:avLst/>
          </a:prstGeom>
          <a:noFill/>
          <a:ln w="9525">
            <a:noFill/>
            <a:miter lim="800000"/>
            <a:headEnd/>
            <a:tailEnd/>
          </a:ln>
        </p:spPr>
      </p:pic>
      <p:sp>
        <p:nvSpPr>
          <p:cNvPr id="70671" name="WordArt 15"/>
          <p:cNvSpPr>
            <a:spLocks noChangeArrowheads="1" noChangeShapeType="1" noTextEdit="1"/>
          </p:cNvSpPr>
          <p:nvPr/>
        </p:nvSpPr>
        <p:spPr bwMode="auto">
          <a:xfrm>
            <a:off x="1920055" y="3101970"/>
            <a:ext cx="8342681" cy="2484161"/>
          </a:xfrm>
          <a:prstGeom prst="rect">
            <a:avLst/>
          </a:prstGeom>
        </p:spPr>
        <p:txBody>
          <a:bodyPr wrap="none" lIns="108009" tIns="54004" rIns="108009" bIns="54004" fromWordArt="1">
            <a:prstTxWarp prst="textDoubleWave1">
              <a:avLst>
                <a:gd name="adj1" fmla="val 6500"/>
                <a:gd name="adj2" fmla="val 0"/>
              </a:avLst>
            </a:prstTxWarp>
          </a:bodyPr>
          <a:lstStyle/>
          <a:p>
            <a:r>
              <a:rPr lang="es-ES" sz="4300" kern="10" spc="-425" dirty="0">
                <a:ln w="25400">
                  <a:solidFill>
                    <a:srgbClr val="FF0000"/>
                  </a:solidFill>
                  <a:round/>
                  <a:headEnd/>
                  <a:tailEnd/>
                </a:ln>
                <a:solidFill>
                  <a:srgbClr val="FFFF00"/>
                </a:solidFill>
                <a:effectLst>
                  <a:outerShdw dist="125724" dir="18900000" algn="ctr" rotWithShape="0">
                    <a:srgbClr val="000099"/>
                  </a:outerShdw>
                </a:effectLst>
                <a:latin typeface="Franklin Gothic Demi Cond" pitchFamily="34" charset="0"/>
              </a:rPr>
              <a:t>SOJUELA</a:t>
            </a:r>
          </a:p>
        </p:txBody>
      </p:sp>
      <p:pic>
        <p:nvPicPr>
          <p:cNvPr id="11" name="Picture 2" descr="CARA"/>
          <p:cNvPicPr>
            <a:picLocks noChangeAspect="1" noChangeArrowheads="1"/>
          </p:cNvPicPr>
          <p:nvPr/>
        </p:nvPicPr>
        <p:blipFill>
          <a:blip r:embed="rId5" cstate="email"/>
          <a:srcRect/>
          <a:stretch>
            <a:fillRect/>
          </a:stretch>
        </p:blipFill>
        <p:spPr bwMode="auto">
          <a:xfrm>
            <a:off x="634171" y="6459556"/>
            <a:ext cx="742625" cy="761838"/>
          </a:xfrm>
          <a:prstGeom prst="rect">
            <a:avLst/>
          </a:prstGeom>
          <a:noFill/>
          <a:ln w="38100">
            <a:solidFill>
              <a:srgbClr val="1CDEF8"/>
            </a:solidFill>
            <a:miter lim="800000"/>
            <a:headEnd/>
            <a:tailEnd/>
          </a:ln>
        </p:spPr>
      </p:pic>
      <p:pic>
        <p:nvPicPr>
          <p:cNvPr id="12" name="Image 2" descr="swirlrainbw3.gif"/>
          <p:cNvPicPr>
            <a:picLocks noChangeAspect="1"/>
          </p:cNvPicPr>
          <p:nvPr/>
        </p:nvPicPr>
        <p:blipFill>
          <a:blip r:embed="rId6"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3" name="Image 2" descr="swirlrainbw3.gif"/>
          <p:cNvPicPr>
            <a:picLocks noChangeAspect="1"/>
          </p:cNvPicPr>
          <p:nvPr/>
        </p:nvPicPr>
        <p:blipFill>
          <a:blip r:embed="rId6" cstate="print"/>
          <a:srcRect/>
          <a:stretch>
            <a:fillRect/>
          </a:stretch>
        </p:blipFill>
        <p:spPr bwMode="auto">
          <a:xfrm rot="10800000">
            <a:off x="6" y="7549579"/>
            <a:ext cx="11269663" cy="83125"/>
          </a:xfrm>
          <a:prstGeom prst="rect">
            <a:avLst/>
          </a:prstGeom>
          <a:noFill/>
          <a:ln w="9525">
            <a:noFill/>
            <a:miter lim="800000"/>
            <a:headEnd/>
            <a:tailEnd/>
          </a:ln>
        </p:spPr>
      </p:pic>
      <p:pic>
        <p:nvPicPr>
          <p:cNvPr id="14" name="Image 2" descr="swirlrainbw3.gif"/>
          <p:cNvPicPr>
            <a:picLocks noChangeAspect="1"/>
          </p:cNvPicPr>
          <p:nvPr/>
        </p:nvPicPr>
        <p:blipFill>
          <a:blip r:embed="rId6" cstate="print"/>
          <a:srcRect/>
          <a:stretch>
            <a:fillRect/>
          </a:stretch>
        </p:blipFill>
        <p:spPr bwMode="auto">
          <a:xfrm rot="10800000">
            <a:off x="-1" y="-77364"/>
            <a:ext cx="11269663" cy="77364"/>
          </a:xfrm>
          <a:prstGeom prst="rect">
            <a:avLst/>
          </a:prstGeom>
          <a:noFill/>
          <a:ln w="9525">
            <a:noFill/>
            <a:miter lim="800000"/>
            <a:headEnd/>
            <a:tailEnd/>
          </a:ln>
        </p:spPr>
      </p:pic>
      <p:pic>
        <p:nvPicPr>
          <p:cNvPr id="15" name="Image 2" descr="swirlrainbw3.gif"/>
          <p:cNvPicPr>
            <a:picLocks noChangeAspect="1"/>
          </p:cNvPicPr>
          <p:nvPr/>
        </p:nvPicPr>
        <p:blipFill>
          <a:blip r:embed="rId6" cstate="print"/>
          <a:srcRect/>
          <a:stretch>
            <a:fillRect/>
          </a:stretch>
        </p:blipFill>
        <p:spPr bwMode="auto">
          <a:xfrm rot="5400000">
            <a:off x="7410422" y="3773466"/>
            <a:ext cx="7632700" cy="85786"/>
          </a:xfrm>
          <a:prstGeom prst="rect">
            <a:avLst/>
          </a:prstGeom>
          <a:noFill/>
          <a:ln w="9525">
            <a:noFill/>
            <a:miter lim="800000"/>
            <a:headEnd/>
            <a:tailEnd/>
          </a:ln>
        </p:spPr>
      </p:pic>
    </p:spTree>
  </p:cSld>
  <p:clrMapOvr>
    <a:masterClrMapping/>
  </p:clrMapOvr>
  <p:transition spd="slow" advTm="1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10"/>
                                        </p:tgtEl>
                                      </p:cBhvr>
                                    </p:animEffect>
                                    <p:set>
                                      <p:cBhvr>
                                        <p:cTn id="11" dur="1" fill="hold">
                                          <p:stCondLst>
                                            <p:cond delay="4999"/>
                                          </p:stCondLst>
                                        </p:cTn>
                                        <p:tgtEl>
                                          <p:spTgt spid="10"/>
                                        </p:tgtEl>
                                        <p:attrNameLst>
                                          <p:attrName>style.visibility</p:attrName>
                                        </p:attrNameLst>
                                      </p:cBhvr>
                                      <p:to>
                                        <p:strVal val="hidden"/>
                                      </p:to>
                                    </p:set>
                                  </p:childTnLst>
                                </p:cTn>
                              </p:par>
                              <p:par>
                                <p:cTn id="12" presetID="23" presetClass="entr" presetSubtype="528" fill="hold" grpId="0" nodeType="withEffect">
                                  <p:stCondLst>
                                    <p:cond delay="0"/>
                                  </p:stCondLst>
                                  <p:iterate type="lt">
                                    <p:tmPct val="10000"/>
                                  </p:iterate>
                                  <p:childTnLst>
                                    <p:set>
                                      <p:cBhvr>
                                        <p:cTn id="13" dur="1" fill="hold">
                                          <p:stCondLst>
                                            <p:cond delay="0"/>
                                          </p:stCondLst>
                                        </p:cTn>
                                        <p:tgtEl>
                                          <p:spTgt spid="70658"/>
                                        </p:tgtEl>
                                        <p:attrNameLst>
                                          <p:attrName>style.visibility</p:attrName>
                                        </p:attrNameLst>
                                      </p:cBhvr>
                                      <p:to>
                                        <p:strVal val="visible"/>
                                      </p:to>
                                    </p:set>
                                    <p:anim calcmode="lin" valueType="num">
                                      <p:cBhvr>
                                        <p:cTn id="14" dur="3000" fill="hold"/>
                                        <p:tgtEl>
                                          <p:spTgt spid="70658"/>
                                        </p:tgtEl>
                                        <p:attrNameLst>
                                          <p:attrName>ppt_w</p:attrName>
                                        </p:attrNameLst>
                                      </p:cBhvr>
                                      <p:tavLst>
                                        <p:tav tm="0">
                                          <p:val>
                                            <p:fltVal val="0"/>
                                          </p:val>
                                        </p:tav>
                                        <p:tav tm="100000">
                                          <p:val>
                                            <p:strVal val="#ppt_w"/>
                                          </p:val>
                                        </p:tav>
                                      </p:tavLst>
                                    </p:anim>
                                    <p:anim calcmode="lin" valueType="num">
                                      <p:cBhvr>
                                        <p:cTn id="15" dur="3000" fill="hold"/>
                                        <p:tgtEl>
                                          <p:spTgt spid="70658"/>
                                        </p:tgtEl>
                                        <p:attrNameLst>
                                          <p:attrName>ppt_h</p:attrName>
                                        </p:attrNameLst>
                                      </p:cBhvr>
                                      <p:tavLst>
                                        <p:tav tm="0">
                                          <p:val>
                                            <p:fltVal val="0"/>
                                          </p:val>
                                        </p:tav>
                                        <p:tav tm="100000">
                                          <p:val>
                                            <p:strVal val="#ppt_h"/>
                                          </p:val>
                                        </p:tav>
                                      </p:tavLst>
                                    </p:anim>
                                    <p:anim calcmode="lin" valueType="num">
                                      <p:cBhvr>
                                        <p:cTn id="16" dur="3000" fill="hold"/>
                                        <p:tgtEl>
                                          <p:spTgt spid="70658"/>
                                        </p:tgtEl>
                                        <p:attrNameLst>
                                          <p:attrName>ppt_x</p:attrName>
                                        </p:attrNameLst>
                                      </p:cBhvr>
                                      <p:tavLst>
                                        <p:tav tm="0">
                                          <p:val>
                                            <p:fltVal val="0.5"/>
                                          </p:val>
                                        </p:tav>
                                        <p:tav tm="100000">
                                          <p:val>
                                            <p:strVal val="#ppt_x"/>
                                          </p:val>
                                        </p:tav>
                                      </p:tavLst>
                                    </p:anim>
                                    <p:anim calcmode="lin" valueType="num">
                                      <p:cBhvr>
                                        <p:cTn id="17" dur="3000" fill="hold"/>
                                        <p:tgtEl>
                                          <p:spTgt spid="70658"/>
                                        </p:tgtEl>
                                        <p:attrNameLst>
                                          <p:attrName>ppt_y</p:attrName>
                                        </p:attrNameLst>
                                      </p:cBhvr>
                                      <p:tavLst>
                                        <p:tav tm="0">
                                          <p:val>
                                            <p:fltVal val="0.5"/>
                                          </p:val>
                                        </p:tav>
                                        <p:tav tm="100000">
                                          <p:val>
                                            <p:strVal val="#ppt_y"/>
                                          </p:val>
                                        </p:tav>
                                      </p:tavLst>
                                    </p:anim>
                                  </p:childTnLst>
                                </p:cTn>
                              </p:par>
                            </p:childTnLst>
                          </p:cTn>
                        </p:par>
                        <p:par>
                          <p:cTn id="18" fill="hold">
                            <p:stCondLst>
                              <p:cond delay="19500"/>
                            </p:stCondLst>
                            <p:childTnLst>
                              <p:par>
                                <p:cTn id="19" presetID="53" presetClass="entr" presetSubtype="0" fill="hold" grpId="0" nodeType="afterEffect">
                                  <p:stCondLst>
                                    <p:cond delay="0"/>
                                  </p:stCondLst>
                                  <p:childTnLst>
                                    <p:set>
                                      <p:cBhvr>
                                        <p:cTn id="20" dur="1" fill="hold">
                                          <p:stCondLst>
                                            <p:cond delay="0"/>
                                          </p:stCondLst>
                                        </p:cTn>
                                        <p:tgtEl>
                                          <p:spTgt spid="70659"/>
                                        </p:tgtEl>
                                        <p:attrNameLst>
                                          <p:attrName>style.visibility</p:attrName>
                                        </p:attrNameLst>
                                      </p:cBhvr>
                                      <p:to>
                                        <p:strVal val="visible"/>
                                      </p:to>
                                    </p:set>
                                    <p:anim calcmode="lin" valueType="num">
                                      <p:cBhvr>
                                        <p:cTn id="21" dur="2000" fill="hold"/>
                                        <p:tgtEl>
                                          <p:spTgt spid="70659"/>
                                        </p:tgtEl>
                                        <p:attrNameLst>
                                          <p:attrName>ppt_w</p:attrName>
                                        </p:attrNameLst>
                                      </p:cBhvr>
                                      <p:tavLst>
                                        <p:tav tm="0">
                                          <p:val>
                                            <p:fltVal val="0"/>
                                          </p:val>
                                        </p:tav>
                                        <p:tav tm="100000">
                                          <p:val>
                                            <p:strVal val="#ppt_w"/>
                                          </p:val>
                                        </p:tav>
                                      </p:tavLst>
                                    </p:anim>
                                    <p:anim calcmode="lin" valueType="num">
                                      <p:cBhvr>
                                        <p:cTn id="22" dur="2000" fill="hold"/>
                                        <p:tgtEl>
                                          <p:spTgt spid="70659"/>
                                        </p:tgtEl>
                                        <p:attrNameLst>
                                          <p:attrName>ppt_h</p:attrName>
                                        </p:attrNameLst>
                                      </p:cBhvr>
                                      <p:tavLst>
                                        <p:tav tm="0">
                                          <p:val>
                                            <p:fltVal val="0"/>
                                          </p:val>
                                        </p:tav>
                                        <p:tav tm="100000">
                                          <p:val>
                                            <p:strVal val="#ppt_h"/>
                                          </p:val>
                                        </p:tav>
                                      </p:tavLst>
                                    </p:anim>
                                    <p:animEffect transition="in" filter="fade">
                                      <p:cBhvr>
                                        <p:cTn id="23" dur="2000"/>
                                        <p:tgtEl>
                                          <p:spTgt spid="70659"/>
                                        </p:tgtEl>
                                      </p:cBhvr>
                                    </p:animEffect>
                                  </p:childTnLst>
                                </p:cTn>
                              </p:par>
                            </p:childTnLst>
                          </p:cTn>
                        </p:par>
                        <p:par>
                          <p:cTn id="24" fill="hold">
                            <p:stCondLst>
                              <p:cond delay="21500"/>
                            </p:stCondLst>
                            <p:childTnLst>
                              <p:par>
                                <p:cTn id="25" presetID="22" presetClass="emph" presetSubtype="0" repeatCount="indefinite" fill="hold" grpId="1" nodeType="afterEffect">
                                  <p:stCondLst>
                                    <p:cond delay="0"/>
                                  </p:stCondLst>
                                  <p:childTnLst>
                                    <p:animClr clrSpc="hsl" dir="cw">
                                      <p:cBhvr override="childStyle">
                                        <p:cTn id="26" dur="500" fill="hold"/>
                                        <p:tgtEl>
                                          <p:spTgt spid="70659"/>
                                        </p:tgtEl>
                                        <p:attrNameLst>
                                          <p:attrName>style.color</p:attrName>
                                        </p:attrNameLst>
                                      </p:cBhvr>
                                      <p:by>
                                        <p:hsl h="-7200000" s="0" l="0"/>
                                      </p:by>
                                    </p:animClr>
                                    <p:animClr clrSpc="hsl" dir="cw">
                                      <p:cBhvr>
                                        <p:cTn id="27" dur="500" fill="hold"/>
                                        <p:tgtEl>
                                          <p:spTgt spid="70659"/>
                                        </p:tgtEl>
                                        <p:attrNameLst>
                                          <p:attrName>fillcolor</p:attrName>
                                        </p:attrNameLst>
                                      </p:cBhvr>
                                      <p:by>
                                        <p:hsl h="-7200000" s="0" l="0"/>
                                      </p:by>
                                    </p:animClr>
                                    <p:animClr clrSpc="hsl" dir="cw">
                                      <p:cBhvr>
                                        <p:cTn id="28" dur="500" fill="hold"/>
                                        <p:tgtEl>
                                          <p:spTgt spid="70659"/>
                                        </p:tgtEl>
                                        <p:attrNameLst>
                                          <p:attrName>stroke.color</p:attrName>
                                        </p:attrNameLst>
                                      </p:cBhvr>
                                      <p:by>
                                        <p:hsl h="-7200000" s="0" l="0"/>
                                      </p:by>
                                    </p:animClr>
                                    <p:set>
                                      <p:cBhvr>
                                        <p:cTn id="29" dur="500" fill="hold"/>
                                        <p:tgtEl>
                                          <p:spTgt spid="70659"/>
                                        </p:tgtEl>
                                        <p:attrNameLst>
                                          <p:attrName>fill.type</p:attrName>
                                        </p:attrNameLst>
                                      </p:cBhvr>
                                      <p:to>
                                        <p:strVal val="solid"/>
                                      </p:to>
                                    </p:set>
                                  </p:childTnLst>
                                </p:cTn>
                              </p:par>
                            </p:childTnLst>
                          </p:cTn>
                        </p:par>
                        <p:par>
                          <p:cTn id="30" fill="hold">
                            <p:stCondLst>
                              <p:cond delay="22000"/>
                            </p:stCondLst>
                            <p:childTnLst>
                              <p:par>
                                <p:cTn id="31" presetID="53" presetClass="entr" presetSubtype="0" fill="hold" grpId="0" nodeType="afterEffect">
                                  <p:stCondLst>
                                    <p:cond delay="0"/>
                                  </p:stCondLst>
                                  <p:childTnLst>
                                    <p:set>
                                      <p:cBhvr>
                                        <p:cTn id="32" dur="1" fill="hold">
                                          <p:stCondLst>
                                            <p:cond delay="0"/>
                                          </p:stCondLst>
                                        </p:cTn>
                                        <p:tgtEl>
                                          <p:spTgt spid="70671"/>
                                        </p:tgtEl>
                                        <p:attrNameLst>
                                          <p:attrName>style.visibility</p:attrName>
                                        </p:attrNameLst>
                                      </p:cBhvr>
                                      <p:to>
                                        <p:strVal val="visible"/>
                                      </p:to>
                                    </p:set>
                                    <p:anim calcmode="lin" valueType="num">
                                      <p:cBhvr>
                                        <p:cTn id="33" dur="2000" fill="hold"/>
                                        <p:tgtEl>
                                          <p:spTgt spid="70671"/>
                                        </p:tgtEl>
                                        <p:attrNameLst>
                                          <p:attrName>ppt_w</p:attrName>
                                        </p:attrNameLst>
                                      </p:cBhvr>
                                      <p:tavLst>
                                        <p:tav tm="0">
                                          <p:val>
                                            <p:fltVal val="0"/>
                                          </p:val>
                                        </p:tav>
                                        <p:tav tm="100000">
                                          <p:val>
                                            <p:strVal val="#ppt_w"/>
                                          </p:val>
                                        </p:tav>
                                      </p:tavLst>
                                    </p:anim>
                                    <p:anim calcmode="lin" valueType="num">
                                      <p:cBhvr>
                                        <p:cTn id="34" dur="2000" fill="hold"/>
                                        <p:tgtEl>
                                          <p:spTgt spid="70671"/>
                                        </p:tgtEl>
                                        <p:attrNameLst>
                                          <p:attrName>ppt_h</p:attrName>
                                        </p:attrNameLst>
                                      </p:cBhvr>
                                      <p:tavLst>
                                        <p:tav tm="0">
                                          <p:val>
                                            <p:fltVal val="0"/>
                                          </p:val>
                                        </p:tav>
                                        <p:tav tm="100000">
                                          <p:val>
                                            <p:strVal val="#ppt_h"/>
                                          </p:val>
                                        </p:tav>
                                      </p:tavLst>
                                    </p:anim>
                                    <p:animEffect transition="in" filter="fade">
                                      <p:cBhvr>
                                        <p:cTn id="35" dur="2000"/>
                                        <p:tgtEl>
                                          <p:spTgt spid="70671"/>
                                        </p:tgtEl>
                                      </p:cBhvr>
                                    </p:animEffect>
                                  </p:childTnLst>
                                </p:cTn>
                              </p:par>
                            </p:childTnLst>
                          </p:cTn>
                        </p:par>
                        <p:par>
                          <p:cTn id="36" fill="hold">
                            <p:stCondLst>
                              <p:cond delay="24000"/>
                            </p:stCondLst>
                            <p:childTnLst>
                              <p:par>
                                <p:cTn id="37" presetID="22" presetClass="emph" presetSubtype="0" repeatCount="indefinite" fill="hold" grpId="1" nodeType="afterEffect">
                                  <p:stCondLst>
                                    <p:cond delay="0"/>
                                  </p:stCondLst>
                                  <p:childTnLst>
                                    <p:animClr clrSpc="hsl" dir="cw">
                                      <p:cBhvr override="childStyle">
                                        <p:cTn id="38" dur="500" fill="hold"/>
                                        <p:tgtEl>
                                          <p:spTgt spid="70671"/>
                                        </p:tgtEl>
                                        <p:attrNameLst>
                                          <p:attrName>style.color</p:attrName>
                                        </p:attrNameLst>
                                      </p:cBhvr>
                                      <p:by>
                                        <p:hsl h="-7200000" s="0" l="0"/>
                                      </p:by>
                                    </p:animClr>
                                    <p:animClr clrSpc="hsl" dir="cw">
                                      <p:cBhvr>
                                        <p:cTn id="39" dur="500" fill="hold"/>
                                        <p:tgtEl>
                                          <p:spTgt spid="70671"/>
                                        </p:tgtEl>
                                        <p:attrNameLst>
                                          <p:attrName>fillcolor</p:attrName>
                                        </p:attrNameLst>
                                      </p:cBhvr>
                                      <p:by>
                                        <p:hsl h="-7200000" s="0" l="0"/>
                                      </p:by>
                                    </p:animClr>
                                    <p:animClr clrSpc="hsl" dir="cw">
                                      <p:cBhvr>
                                        <p:cTn id="40" dur="500" fill="hold"/>
                                        <p:tgtEl>
                                          <p:spTgt spid="70671"/>
                                        </p:tgtEl>
                                        <p:attrNameLst>
                                          <p:attrName>stroke.color</p:attrName>
                                        </p:attrNameLst>
                                      </p:cBhvr>
                                      <p:by>
                                        <p:hsl h="-7200000" s="0" l="0"/>
                                      </p:by>
                                    </p:animClr>
                                    <p:set>
                                      <p:cBhvr>
                                        <p:cTn id="41" dur="500" fill="hold"/>
                                        <p:tgtEl>
                                          <p:spTgt spid="7067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p:bldP spid="70659" grpId="0" animBg="1"/>
      <p:bldP spid="70659" grpId="1" animBg="1"/>
      <p:bldP spid="70671" grpId="0" animBg="1"/>
      <p:bldP spid="70671" grpId="1" animBg="1"/>
    </p:bld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5447004" y="3646736"/>
            <a:ext cx="375655" cy="339231"/>
          </a:xfrm>
          <a:prstGeom prst="rect">
            <a:avLst/>
          </a:prstGeom>
          <a:noFill/>
        </p:spPr>
      </p:pic>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5"/>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977434" y="5427699"/>
            <a:ext cx="1502622" cy="1102501"/>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3307504"/>
            <a:ext cx="657397" cy="593654"/>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901158"/>
            <a:ext cx="657397" cy="593654"/>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494812"/>
            <a:ext cx="657397" cy="593654"/>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5088467"/>
            <a:ext cx="657397" cy="593654"/>
          </a:xfrm>
          <a:prstGeom prst="rect">
            <a:avLst/>
          </a:prstGeom>
          <a:noFill/>
        </p:spPr>
      </p:pic>
      <p:sp>
        <p:nvSpPr>
          <p:cNvPr id="4122" name="Text Box 26"/>
          <p:cNvSpPr txBox="1">
            <a:spLocks noChangeArrowheads="1"/>
          </p:cNvSpPr>
          <p:nvPr/>
        </p:nvSpPr>
        <p:spPr bwMode="auto">
          <a:xfrm>
            <a:off x="0" y="7293469"/>
            <a:ext cx="11269663" cy="370659"/>
          </a:xfrm>
          <a:prstGeom prst="rect">
            <a:avLst/>
          </a:prstGeom>
          <a:solidFill>
            <a:srgbClr val="34495E"/>
          </a:solidFill>
          <a:ln w="9525">
            <a:noFill/>
            <a:miter lim="800000"/>
            <a:headEnd/>
            <a:tailEnd/>
          </a:ln>
          <a:effectLst/>
        </p:spPr>
        <p:txBody>
          <a:bodyPr lIns="107997" tIns="53997" rIns="107997" bIns="53997">
            <a:spAutoFit/>
          </a:bodyPr>
          <a:lstStyle/>
          <a:p>
            <a:pPr algn="ctr">
              <a:spcBef>
                <a:spcPct val="50000"/>
              </a:spcBef>
            </a:pPr>
            <a:r>
              <a:rPr lang="es-ES" sz="1700" dirty="0">
                <a:solidFill>
                  <a:srgbClr val="40F903"/>
                </a:solidFill>
                <a:latin typeface="Kristen ITC" pitchFamily="66" charset="0"/>
              </a:rPr>
              <a:t>Esta presentación </a:t>
            </a:r>
            <a:r>
              <a:rPr lang="es-ES" sz="1700" dirty="0" err="1">
                <a:solidFill>
                  <a:srgbClr val="40F903"/>
                </a:solidFill>
                <a:latin typeface="Kristen ITC" pitchFamily="66" charset="0"/>
              </a:rPr>
              <a:t>powerpoint</a:t>
            </a:r>
            <a:r>
              <a:rPr lang="es-ES" sz="1700" dirty="0">
                <a:solidFill>
                  <a:srgbClr val="40F903"/>
                </a:solidFill>
                <a:latin typeface="Kristen ITC" pitchFamily="66" charset="0"/>
              </a:rPr>
              <a: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5071348" y="932885"/>
            <a:ext cx="5947878" cy="2346349"/>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OJUELA (La Rioj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SOJUELA (La Rioja)</Template>
  <TotalTime>1</TotalTime>
  <Words>1037</Words>
  <Application>Microsoft Office PowerPoint</Application>
  <PresentationFormat>Personalizado</PresentationFormat>
  <Paragraphs>67</Paragraphs>
  <Slides>73</Slides>
  <Notes>0</Notes>
  <HiddenSlides>0</HiddenSlides>
  <MMClips>1</MMClips>
  <ScaleCrop>false</ScaleCrop>
  <HeadingPairs>
    <vt:vector size="4" baseType="variant">
      <vt:variant>
        <vt:lpstr>Tema</vt:lpstr>
      </vt:variant>
      <vt:variant>
        <vt:i4>2</vt:i4>
      </vt:variant>
      <vt:variant>
        <vt:lpstr>Títulos de diapositiva</vt:lpstr>
      </vt:variant>
      <vt:variant>
        <vt:i4>73</vt:i4>
      </vt:variant>
    </vt:vector>
  </HeadingPairs>
  <TitlesOfParts>
    <vt:vector size="75" baseType="lpstr">
      <vt:lpstr>SOJUELA (La Rioja)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2017-02-14T09:37:52Z</dcterms:created>
  <dcterms:modified xsi:type="dcterms:W3CDTF">2017-02-14T09:38:55Z</dcterms:modified>
</cp:coreProperties>
</file>