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2" r:id="rId3"/>
    <p:sldId id="265" r:id="rId4"/>
    <p:sldId id="321" r:id="rId5"/>
    <p:sldId id="282" r:id="rId6"/>
    <p:sldId id="324" r:id="rId7"/>
    <p:sldId id="273" r:id="rId8"/>
    <p:sldId id="281" r:id="rId9"/>
    <p:sldId id="322" r:id="rId10"/>
    <p:sldId id="325" r:id="rId11"/>
    <p:sldId id="311" r:id="rId12"/>
    <p:sldId id="323" r:id="rId13"/>
    <p:sldId id="302" r:id="rId14"/>
    <p:sldId id="310" r:id="rId15"/>
    <p:sldId id="276" r:id="rId16"/>
    <p:sldId id="260" r:id="rId17"/>
    <p:sldId id="318" r:id="rId18"/>
    <p:sldId id="328" r:id="rId19"/>
    <p:sldId id="274" r:id="rId20"/>
    <p:sldId id="303" r:id="rId21"/>
    <p:sldId id="278" r:id="rId22"/>
    <p:sldId id="275" r:id="rId23"/>
    <p:sldId id="280" r:id="rId24"/>
    <p:sldId id="263" r:id="rId25"/>
    <p:sldId id="270" r:id="rId26"/>
    <p:sldId id="283" r:id="rId27"/>
    <p:sldId id="279" r:id="rId28"/>
    <p:sldId id="285" r:id="rId29"/>
    <p:sldId id="292" r:id="rId30"/>
    <p:sldId id="290" r:id="rId31"/>
    <p:sldId id="332" r:id="rId32"/>
    <p:sldId id="271" r:id="rId33"/>
    <p:sldId id="269" r:id="rId34"/>
    <p:sldId id="301" r:id="rId35"/>
    <p:sldId id="308" r:id="rId36"/>
    <p:sldId id="256" r:id="rId37"/>
    <p:sldId id="307" r:id="rId38"/>
    <p:sldId id="298" r:id="rId39"/>
    <p:sldId id="268" r:id="rId40"/>
    <p:sldId id="327" r:id="rId41"/>
    <p:sldId id="300" r:id="rId42"/>
    <p:sldId id="314" r:id="rId43"/>
    <p:sldId id="295" r:id="rId44"/>
    <p:sldId id="267" r:id="rId45"/>
    <p:sldId id="297" r:id="rId46"/>
    <p:sldId id="264" r:id="rId47"/>
    <p:sldId id="261" r:id="rId48"/>
    <p:sldId id="266" r:id="rId49"/>
    <p:sldId id="299" r:id="rId50"/>
    <p:sldId id="284" r:id="rId51"/>
    <p:sldId id="316" r:id="rId52"/>
    <p:sldId id="296" r:id="rId53"/>
    <p:sldId id="315" r:id="rId54"/>
    <p:sldId id="288" r:id="rId55"/>
    <p:sldId id="293" r:id="rId56"/>
    <p:sldId id="329" r:id="rId57"/>
    <p:sldId id="289" r:id="rId58"/>
    <p:sldId id="262" r:id="rId59"/>
    <p:sldId id="304" r:id="rId60"/>
    <p:sldId id="259" r:id="rId61"/>
    <p:sldId id="330" r:id="rId62"/>
    <p:sldId id="286" r:id="rId63"/>
    <p:sldId id="277" r:id="rId64"/>
    <p:sldId id="291" r:id="rId65"/>
    <p:sldId id="320" r:id="rId66"/>
    <p:sldId id="331" r:id="rId67"/>
    <p:sldId id="333" r:id="rId68"/>
    <p:sldId id="334" r:id="rId69"/>
    <p:sldId id="335"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PSeURXXoYnVu5c3BSW9/A" hashData="2J7P53FYbku5TzAWo8Co3f2tu1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9900"/>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21198" autoAdjust="0"/>
    <p:restoredTop sz="94640" autoAdjust="0"/>
  </p:normalViewPr>
  <p:slideViewPr>
    <p:cSldViewPr>
      <p:cViewPr>
        <p:scale>
          <a:sx n="50" d="100"/>
          <a:sy n="50" d="100"/>
        </p:scale>
        <p:origin x="-402" y="-3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725568F-C75B-404E-A8E0-DCC4AD8D49C5}" type="slidenum">
              <a:rPr lang="es-ES" smtClean="0"/>
              <a:pPr/>
              <a:t>‹Nº›</a:t>
            </a:fld>
            <a:endParaRPr lang="es-ES"/>
          </a:p>
        </p:txBody>
      </p:sp>
    </p:spTree>
  </p:cSld>
  <p:clrMapOvr>
    <a:masterClrMapping/>
  </p:clrMapOvr>
  <p:transition spd="slow" advTm="10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398B4CE-5687-480A-A65B-60FE5B877C3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7E7EA-20A9-4FEB-8251-313AB28C974C}" type="datetimeFigureOut">
              <a:rPr lang="es-ES" smtClean="0"/>
              <a:pPr/>
              <a:t>06/09/2013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5568F-C75B-404E-A8E0-DCC4AD8D49C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comb/>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7FE14F1-CBD0-4943-BE74-A902613F123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image" Target="../media/image68.png"/></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9.png"/><Relationship Id="rId7" Type="http://schemas.openxmlformats.org/officeDocument/2006/relationships/image" Target="../media/image71.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2.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0.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moda0.jpg"/>
          <p:cNvPicPr>
            <a:picLocks noChangeAspect="1"/>
          </p:cNvPicPr>
          <p:nvPr/>
        </p:nvPicPr>
        <p:blipFill>
          <a:blip r:embed="rId3"/>
          <a:stretch>
            <a:fillRect/>
          </a:stretch>
        </p:blipFill>
        <p:spPr>
          <a:xfrm>
            <a:off x="-1" y="0"/>
            <a:ext cx="9144001" cy="6858000"/>
          </a:xfrm>
          <a:prstGeom prst="rect">
            <a:avLst/>
          </a:prstGeom>
        </p:spPr>
      </p:pic>
      <p:pic>
        <p:nvPicPr>
          <p:cNvPr id="7" name="6 Imagen" descr="cooltext1178842904.png"/>
          <p:cNvPicPr>
            <a:picLocks noChangeAspect="1"/>
          </p:cNvPicPr>
          <p:nvPr/>
        </p:nvPicPr>
        <p:blipFill>
          <a:blip r:embed="rId4">
            <a:lum bright="-20000" contrast="40000"/>
          </a:blip>
          <a:stretch>
            <a:fillRect/>
          </a:stretch>
        </p:blipFill>
        <p:spPr>
          <a:xfrm>
            <a:off x="285720" y="6215082"/>
            <a:ext cx="3000396" cy="357165"/>
          </a:xfrm>
          <a:prstGeom prst="rect">
            <a:avLst/>
          </a:prstGeom>
        </p:spPr>
      </p:pic>
      <p:sp>
        <p:nvSpPr>
          <p:cNvPr id="8" name="7 Triángulo isósceles"/>
          <p:cNvSpPr/>
          <p:nvPr/>
        </p:nvSpPr>
        <p:spPr>
          <a:xfrm>
            <a:off x="0"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1214414"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357422"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3500430"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643438"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786446"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6929454"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8072462" y="2071678"/>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0800000">
            <a:off x="0"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0800000">
            <a:off x="1214414"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0800000">
            <a:off x="2357422"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0800000">
            <a:off x="3500430"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0800000">
            <a:off x="4643438"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0800000">
            <a:off x="5786414"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0800000">
            <a:off x="7000892"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0800000">
            <a:off x="8072462" y="3286124"/>
            <a:ext cx="1071538" cy="1143008"/>
          </a:xfrm>
          <a:prstGeom prst="triangle">
            <a:avLst/>
          </a:prstGeom>
          <a:gradFill flip="none" rotWithShape="1">
            <a:gsLst>
              <a:gs pos="50000">
                <a:srgbClr val="FF0000"/>
              </a:gs>
              <a:gs pos="7001">
                <a:srgbClr val="E6E6E6"/>
              </a:gs>
              <a:gs pos="32001">
                <a:srgbClr val="7D8496"/>
              </a:gs>
              <a:gs pos="47000">
                <a:srgbClr val="E6E6E6"/>
              </a:gs>
              <a:gs pos="85001">
                <a:srgbClr val="7D8496"/>
              </a:gs>
              <a:gs pos="100000">
                <a:srgbClr val="E6E6E6"/>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 name="24 Imagen" descr="cooltext1178910596.png"/>
          <p:cNvPicPr>
            <a:picLocks noChangeAspect="1"/>
          </p:cNvPicPr>
          <p:nvPr/>
        </p:nvPicPr>
        <p:blipFill>
          <a:blip r:embed="rId5">
            <a:duotone>
              <a:prstClr val="black"/>
              <a:srgbClr val="FF0000">
                <a:tint val="45000"/>
                <a:satMod val="400000"/>
              </a:srgbClr>
            </a:duotone>
            <a:lum contrast="40000"/>
          </a:blip>
          <a:stretch>
            <a:fillRect/>
          </a:stretch>
        </p:blipFill>
        <p:spPr>
          <a:xfrm>
            <a:off x="2357422" y="0"/>
            <a:ext cx="2692064" cy="1625397"/>
          </a:xfrm>
          <a:prstGeom prst="rect">
            <a:avLst/>
          </a:prstGeom>
        </p:spPr>
      </p:pic>
      <p:pic>
        <p:nvPicPr>
          <p:cNvPr id="26" name="25 Imagen" descr="cooltext1178910891.png"/>
          <p:cNvPicPr>
            <a:picLocks noChangeAspect="1"/>
          </p:cNvPicPr>
          <p:nvPr/>
        </p:nvPicPr>
        <p:blipFill>
          <a:blip r:embed="rId6">
            <a:duotone>
              <a:prstClr val="black"/>
              <a:srgbClr val="FF0000">
                <a:tint val="45000"/>
                <a:satMod val="400000"/>
              </a:srgbClr>
            </a:duotone>
            <a:lum contrast="40000"/>
          </a:blip>
          <a:stretch>
            <a:fillRect/>
          </a:stretch>
        </p:blipFill>
        <p:spPr>
          <a:xfrm>
            <a:off x="1928794" y="1214422"/>
            <a:ext cx="3429024" cy="1672438"/>
          </a:xfrm>
          <a:prstGeom prst="rect">
            <a:avLst/>
          </a:prstGeom>
        </p:spPr>
      </p:pic>
      <p:pic>
        <p:nvPicPr>
          <p:cNvPr id="27" name="26 Imagen" descr="cooltext1178973218.png"/>
          <p:cNvPicPr>
            <a:picLocks noChangeAspect="1"/>
          </p:cNvPicPr>
          <p:nvPr/>
        </p:nvPicPr>
        <p:blipFill>
          <a:blip r:embed="rId7"/>
          <a:stretch>
            <a:fillRect/>
          </a:stretch>
        </p:blipFill>
        <p:spPr>
          <a:xfrm>
            <a:off x="500034" y="3786190"/>
            <a:ext cx="2357422" cy="529758"/>
          </a:xfrm>
          <a:prstGeom prst="rect">
            <a:avLst/>
          </a:prstGeom>
        </p:spPr>
      </p:pic>
      <p:pic>
        <p:nvPicPr>
          <p:cNvPr id="28" name="27 Imagen" descr="cooltext1178973407.png"/>
          <p:cNvPicPr>
            <a:picLocks noChangeAspect="1"/>
          </p:cNvPicPr>
          <p:nvPr/>
        </p:nvPicPr>
        <p:blipFill>
          <a:blip r:embed="rId8"/>
          <a:stretch>
            <a:fillRect/>
          </a:stretch>
        </p:blipFill>
        <p:spPr>
          <a:xfrm>
            <a:off x="1285852" y="4429132"/>
            <a:ext cx="428628" cy="505780"/>
          </a:xfrm>
          <a:prstGeom prst="rect">
            <a:avLst/>
          </a:prstGeom>
        </p:spPr>
      </p:pic>
      <p:pic>
        <p:nvPicPr>
          <p:cNvPr id="29" name="28 Imagen" descr="cooltext1178973742.png"/>
          <p:cNvPicPr>
            <a:picLocks noChangeAspect="1"/>
          </p:cNvPicPr>
          <p:nvPr/>
        </p:nvPicPr>
        <p:blipFill>
          <a:blip r:embed="rId9"/>
          <a:stretch>
            <a:fillRect/>
          </a:stretch>
        </p:blipFill>
        <p:spPr>
          <a:xfrm>
            <a:off x="0" y="4857760"/>
            <a:ext cx="3258762" cy="500066"/>
          </a:xfrm>
          <a:prstGeom prst="rect">
            <a:avLst/>
          </a:prstGeom>
        </p:spPr>
      </p:pic>
    </p:spTree>
  </p:cSld>
  <p:clrMapOvr>
    <a:masterClrMapping/>
  </p:clrMapOvr>
  <p:transition spd="slow" advTm="20000">
    <p:comb/>
    <p:sndAc>
      <p:stSnd loop="1">
        <p:snd r:embed="rId2" name="Kenny G - Moonligh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3000"/>
                                        <p:tgtEl>
                                          <p:spTgt spid="8"/>
                                        </p:tgtEl>
                                      </p:cBhvr>
                                    </p:animEffect>
                                  </p:childTnLst>
                                </p:cTn>
                              </p:par>
                              <p:par>
                                <p:cTn id="8" presetID="8" presetClass="emph" presetSubtype="0" fill="hold" grpId="1" nodeType="withEffect">
                                  <p:stCondLst>
                                    <p:cond delay="0"/>
                                  </p:stCondLst>
                                  <p:childTnLst>
                                    <p:animRot by="21600000">
                                      <p:cBhvr>
                                        <p:cTn id="9" dur="3000" fill="hold"/>
                                        <p:tgtEl>
                                          <p:spTgt spid="8"/>
                                        </p:tgtEl>
                                        <p:attrNameLst>
                                          <p:attrName>r</p:attrName>
                                        </p:attrNameLst>
                                      </p:cBhvr>
                                    </p:animRot>
                                  </p:childTnLst>
                                </p:cTn>
                              </p:par>
                              <p:par>
                                <p:cTn id="10" presetID="16" presetClass="entr" presetSubtype="21"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3000"/>
                                        <p:tgtEl>
                                          <p:spTgt spid="9"/>
                                        </p:tgtEl>
                                      </p:cBhvr>
                                    </p:animEffect>
                                  </p:childTnLst>
                                </p:cTn>
                              </p:par>
                              <p:par>
                                <p:cTn id="13" presetID="8" presetClass="emph" presetSubtype="0" fill="hold" grpId="1" nodeType="withEffect">
                                  <p:stCondLst>
                                    <p:cond delay="0"/>
                                  </p:stCondLst>
                                  <p:childTnLst>
                                    <p:animRot by="21600000">
                                      <p:cBhvr>
                                        <p:cTn id="14" dur="3000" fill="hold"/>
                                        <p:tgtEl>
                                          <p:spTgt spid="9"/>
                                        </p:tgtEl>
                                        <p:attrNameLst>
                                          <p:attrName>r</p:attrName>
                                        </p:attrNameLst>
                                      </p:cBhvr>
                                    </p:animRot>
                                  </p:childTnLst>
                                </p:cTn>
                              </p:par>
                              <p:par>
                                <p:cTn id="15" presetID="16" presetClass="entr" presetSubtype="2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3000"/>
                                        <p:tgtEl>
                                          <p:spTgt spid="10"/>
                                        </p:tgtEl>
                                      </p:cBhvr>
                                    </p:animEffect>
                                  </p:childTnLst>
                                </p:cTn>
                              </p:par>
                              <p:par>
                                <p:cTn id="18" presetID="8" presetClass="emph" presetSubtype="0" fill="hold" grpId="1" nodeType="withEffect">
                                  <p:stCondLst>
                                    <p:cond delay="0"/>
                                  </p:stCondLst>
                                  <p:childTnLst>
                                    <p:animRot by="21600000">
                                      <p:cBhvr>
                                        <p:cTn id="19" dur="3000" fill="hold"/>
                                        <p:tgtEl>
                                          <p:spTgt spid="10"/>
                                        </p:tgtEl>
                                        <p:attrNameLst>
                                          <p:attrName>r</p:attrName>
                                        </p:attrNameLst>
                                      </p:cBhvr>
                                    </p:animRot>
                                  </p:childTnLst>
                                </p:cTn>
                              </p:par>
                              <p:par>
                                <p:cTn id="20" presetID="16" presetClass="entr" presetSubtype="21"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3000"/>
                                        <p:tgtEl>
                                          <p:spTgt spid="11"/>
                                        </p:tgtEl>
                                      </p:cBhvr>
                                    </p:animEffect>
                                  </p:childTnLst>
                                </p:cTn>
                              </p:par>
                              <p:par>
                                <p:cTn id="23" presetID="8" presetClass="emph" presetSubtype="0" fill="hold" grpId="1" nodeType="withEffect">
                                  <p:stCondLst>
                                    <p:cond delay="0"/>
                                  </p:stCondLst>
                                  <p:childTnLst>
                                    <p:animRot by="21600000">
                                      <p:cBhvr>
                                        <p:cTn id="24" dur="3000" fill="hold"/>
                                        <p:tgtEl>
                                          <p:spTgt spid="11"/>
                                        </p:tgtEl>
                                        <p:attrNameLst>
                                          <p:attrName>r</p:attrName>
                                        </p:attrNameLst>
                                      </p:cBhvr>
                                    </p:animRot>
                                  </p:childTnLst>
                                </p:cTn>
                              </p:par>
                              <p:par>
                                <p:cTn id="25" presetID="16" presetClass="entr" presetSubtype="21"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3000"/>
                                        <p:tgtEl>
                                          <p:spTgt spid="12"/>
                                        </p:tgtEl>
                                      </p:cBhvr>
                                    </p:animEffect>
                                  </p:childTnLst>
                                </p:cTn>
                              </p:par>
                              <p:par>
                                <p:cTn id="28" presetID="8" presetClass="emph" presetSubtype="0" fill="hold" grpId="1" nodeType="withEffect">
                                  <p:stCondLst>
                                    <p:cond delay="0"/>
                                  </p:stCondLst>
                                  <p:childTnLst>
                                    <p:animRot by="21600000">
                                      <p:cBhvr>
                                        <p:cTn id="29" dur="3000" fill="hold"/>
                                        <p:tgtEl>
                                          <p:spTgt spid="12"/>
                                        </p:tgtEl>
                                        <p:attrNameLst>
                                          <p:attrName>r</p:attrName>
                                        </p:attrNameLst>
                                      </p:cBhvr>
                                    </p:animRot>
                                  </p:childTnLst>
                                </p:cTn>
                              </p:par>
                              <p:par>
                                <p:cTn id="30" presetID="16" presetClass="entr" presetSubtype="21"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3000"/>
                                        <p:tgtEl>
                                          <p:spTgt spid="13"/>
                                        </p:tgtEl>
                                      </p:cBhvr>
                                    </p:animEffect>
                                  </p:childTnLst>
                                </p:cTn>
                              </p:par>
                              <p:par>
                                <p:cTn id="33" presetID="8" presetClass="emph" presetSubtype="0" fill="hold" grpId="1" nodeType="withEffect">
                                  <p:stCondLst>
                                    <p:cond delay="0"/>
                                  </p:stCondLst>
                                  <p:childTnLst>
                                    <p:animRot by="21600000">
                                      <p:cBhvr>
                                        <p:cTn id="34" dur="3000" fill="hold"/>
                                        <p:tgtEl>
                                          <p:spTgt spid="13"/>
                                        </p:tgtEl>
                                        <p:attrNameLst>
                                          <p:attrName>r</p:attrName>
                                        </p:attrNameLst>
                                      </p:cBhvr>
                                    </p:animRot>
                                  </p:childTnLst>
                                </p:cTn>
                              </p:par>
                              <p:par>
                                <p:cTn id="35" presetID="16" presetClass="entr" presetSubtype="2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3000"/>
                                        <p:tgtEl>
                                          <p:spTgt spid="14"/>
                                        </p:tgtEl>
                                      </p:cBhvr>
                                    </p:animEffect>
                                  </p:childTnLst>
                                </p:cTn>
                              </p:par>
                              <p:par>
                                <p:cTn id="38" presetID="8" presetClass="emph" presetSubtype="0" fill="hold" grpId="1" nodeType="withEffect">
                                  <p:stCondLst>
                                    <p:cond delay="0"/>
                                  </p:stCondLst>
                                  <p:childTnLst>
                                    <p:animRot by="21600000">
                                      <p:cBhvr>
                                        <p:cTn id="39" dur="3000" fill="hold"/>
                                        <p:tgtEl>
                                          <p:spTgt spid="14"/>
                                        </p:tgtEl>
                                        <p:attrNameLst>
                                          <p:attrName>r</p:attrName>
                                        </p:attrNameLst>
                                      </p:cBhvr>
                                    </p:animRot>
                                  </p:childTnLst>
                                </p:cTn>
                              </p:par>
                              <p:par>
                                <p:cTn id="40" presetID="16" presetClass="entr" presetSubtype="21"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arn(inVertical)">
                                      <p:cBhvr>
                                        <p:cTn id="42" dur="3000"/>
                                        <p:tgtEl>
                                          <p:spTgt spid="15"/>
                                        </p:tgtEl>
                                      </p:cBhvr>
                                    </p:animEffect>
                                  </p:childTnLst>
                                </p:cTn>
                              </p:par>
                              <p:par>
                                <p:cTn id="43" presetID="8" presetClass="emph" presetSubtype="0" fill="hold" grpId="1" nodeType="withEffect">
                                  <p:stCondLst>
                                    <p:cond delay="0"/>
                                  </p:stCondLst>
                                  <p:childTnLst>
                                    <p:animRot by="21600000">
                                      <p:cBhvr>
                                        <p:cTn id="44" dur="3000" fill="hold"/>
                                        <p:tgtEl>
                                          <p:spTgt spid="15"/>
                                        </p:tgtEl>
                                        <p:attrNameLst>
                                          <p:attrName>r</p:attrName>
                                        </p:attrNameLst>
                                      </p:cBhvr>
                                    </p:animRot>
                                  </p:childTnLst>
                                </p:cTn>
                              </p:par>
                              <p:par>
                                <p:cTn id="45" presetID="16" presetClass="entr" presetSubtype="21"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3000"/>
                                        <p:tgtEl>
                                          <p:spTgt spid="17"/>
                                        </p:tgtEl>
                                      </p:cBhvr>
                                    </p:animEffect>
                                  </p:childTnLst>
                                </p:cTn>
                              </p:par>
                              <p:par>
                                <p:cTn id="48" presetID="8" presetClass="emph" presetSubtype="0" fill="hold" grpId="1" nodeType="withEffect">
                                  <p:stCondLst>
                                    <p:cond delay="0"/>
                                  </p:stCondLst>
                                  <p:childTnLst>
                                    <p:animRot by="-21600000">
                                      <p:cBhvr>
                                        <p:cTn id="49" dur="3000" fill="hold"/>
                                        <p:tgtEl>
                                          <p:spTgt spid="17"/>
                                        </p:tgtEl>
                                        <p:attrNameLst>
                                          <p:attrName>r</p:attrName>
                                        </p:attrNameLst>
                                      </p:cBhvr>
                                    </p:animRot>
                                  </p:childTnLst>
                                </p:cTn>
                              </p:par>
                              <p:par>
                                <p:cTn id="50" presetID="16" presetClass="entr" presetSubtype="21"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arn(inVertical)">
                                      <p:cBhvr>
                                        <p:cTn id="52" dur="3000"/>
                                        <p:tgtEl>
                                          <p:spTgt spid="18"/>
                                        </p:tgtEl>
                                      </p:cBhvr>
                                    </p:animEffect>
                                  </p:childTnLst>
                                </p:cTn>
                              </p:par>
                              <p:par>
                                <p:cTn id="53" presetID="8" presetClass="emph" presetSubtype="0" fill="hold" grpId="1" nodeType="withEffect">
                                  <p:stCondLst>
                                    <p:cond delay="0"/>
                                  </p:stCondLst>
                                  <p:childTnLst>
                                    <p:animRot by="-21600000">
                                      <p:cBhvr>
                                        <p:cTn id="54" dur="3000" fill="hold"/>
                                        <p:tgtEl>
                                          <p:spTgt spid="18"/>
                                        </p:tgtEl>
                                        <p:attrNameLst>
                                          <p:attrName>r</p:attrName>
                                        </p:attrNameLst>
                                      </p:cBhvr>
                                    </p:animRot>
                                  </p:childTnLst>
                                </p:cTn>
                              </p:par>
                              <p:par>
                                <p:cTn id="55" presetID="16" presetClass="entr" presetSubtype="21"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arn(inVertical)">
                                      <p:cBhvr>
                                        <p:cTn id="57" dur="3000"/>
                                        <p:tgtEl>
                                          <p:spTgt spid="19"/>
                                        </p:tgtEl>
                                      </p:cBhvr>
                                    </p:animEffect>
                                  </p:childTnLst>
                                </p:cTn>
                              </p:par>
                              <p:par>
                                <p:cTn id="58" presetID="8" presetClass="emph" presetSubtype="0" fill="hold" grpId="1" nodeType="withEffect">
                                  <p:stCondLst>
                                    <p:cond delay="0"/>
                                  </p:stCondLst>
                                  <p:childTnLst>
                                    <p:animRot by="-21600000">
                                      <p:cBhvr>
                                        <p:cTn id="59" dur="3000" fill="hold"/>
                                        <p:tgtEl>
                                          <p:spTgt spid="19"/>
                                        </p:tgtEl>
                                        <p:attrNameLst>
                                          <p:attrName>r</p:attrName>
                                        </p:attrNameLst>
                                      </p:cBhvr>
                                    </p:animRot>
                                  </p:childTnLst>
                                </p:cTn>
                              </p:par>
                              <p:par>
                                <p:cTn id="60" presetID="16" presetClass="entr" presetSubtype="21"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barn(inVertical)">
                                      <p:cBhvr>
                                        <p:cTn id="62" dur="3000"/>
                                        <p:tgtEl>
                                          <p:spTgt spid="20"/>
                                        </p:tgtEl>
                                      </p:cBhvr>
                                    </p:animEffect>
                                  </p:childTnLst>
                                </p:cTn>
                              </p:par>
                              <p:par>
                                <p:cTn id="63" presetID="8" presetClass="emph" presetSubtype="0" fill="hold" grpId="1" nodeType="withEffect">
                                  <p:stCondLst>
                                    <p:cond delay="0"/>
                                  </p:stCondLst>
                                  <p:childTnLst>
                                    <p:animRot by="-21600000">
                                      <p:cBhvr>
                                        <p:cTn id="64" dur="3000" fill="hold"/>
                                        <p:tgtEl>
                                          <p:spTgt spid="20"/>
                                        </p:tgtEl>
                                        <p:attrNameLst>
                                          <p:attrName>r</p:attrName>
                                        </p:attrNameLst>
                                      </p:cBhvr>
                                    </p:animRot>
                                  </p:childTnLst>
                                </p:cTn>
                              </p:par>
                              <p:par>
                                <p:cTn id="65" presetID="16" presetClass="entr" presetSubtype="2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barn(inVertical)">
                                      <p:cBhvr>
                                        <p:cTn id="67" dur="3000"/>
                                        <p:tgtEl>
                                          <p:spTgt spid="21"/>
                                        </p:tgtEl>
                                      </p:cBhvr>
                                    </p:animEffect>
                                  </p:childTnLst>
                                </p:cTn>
                              </p:par>
                              <p:par>
                                <p:cTn id="68" presetID="8" presetClass="emph" presetSubtype="0" fill="hold" grpId="1" nodeType="withEffect">
                                  <p:stCondLst>
                                    <p:cond delay="0"/>
                                  </p:stCondLst>
                                  <p:childTnLst>
                                    <p:animRot by="-21600000">
                                      <p:cBhvr>
                                        <p:cTn id="69" dur="3000" fill="hold"/>
                                        <p:tgtEl>
                                          <p:spTgt spid="21"/>
                                        </p:tgtEl>
                                        <p:attrNameLst>
                                          <p:attrName>r</p:attrName>
                                        </p:attrNameLst>
                                      </p:cBhvr>
                                    </p:animRot>
                                  </p:childTnLst>
                                </p:cTn>
                              </p:par>
                              <p:par>
                                <p:cTn id="70" presetID="16" presetClass="entr" presetSubtype="21"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barn(inVertical)">
                                      <p:cBhvr>
                                        <p:cTn id="72" dur="3000"/>
                                        <p:tgtEl>
                                          <p:spTgt spid="22"/>
                                        </p:tgtEl>
                                      </p:cBhvr>
                                    </p:animEffect>
                                  </p:childTnLst>
                                </p:cTn>
                              </p:par>
                              <p:par>
                                <p:cTn id="73" presetID="8" presetClass="emph" presetSubtype="0" fill="hold" grpId="1" nodeType="withEffect">
                                  <p:stCondLst>
                                    <p:cond delay="0"/>
                                  </p:stCondLst>
                                  <p:childTnLst>
                                    <p:animRot by="-21600000">
                                      <p:cBhvr>
                                        <p:cTn id="74" dur="3000" fill="hold"/>
                                        <p:tgtEl>
                                          <p:spTgt spid="22"/>
                                        </p:tgtEl>
                                        <p:attrNameLst>
                                          <p:attrName>r</p:attrName>
                                        </p:attrNameLst>
                                      </p:cBhvr>
                                    </p:animRot>
                                  </p:childTnLst>
                                </p:cTn>
                              </p:par>
                              <p:par>
                                <p:cTn id="75" presetID="16" presetClass="entr" presetSubtype="21"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arn(inVertical)">
                                      <p:cBhvr>
                                        <p:cTn id="77" dur="3000"/>
                                        <p:tgtEl>
                                          <p:spTgt spid="23"/>
                                        </p:tgtEl>
                                      </p:cBhvr>
                                    </p:animEffect>
                                  </p:childTnLst>
                                </p:cTn>
                              </p:par>
                              <p:par>
                                <p:cTn id="78" presetID="8" presetClass="emph" presetSubtype="0" fill="hold" grpId="1" nodeType="withEffect">
                                  <p:stCondLst>
                                    <p:cond delay="0"/>
                                  </p:stCondLst>
                                  <p:childTnLst>
                                    <p:animRot by="-21600000">
                                      <p:cBhvr>
                                        <p:cTn id="79" dur="3000" fill="hold"/>
                                        <p:tgtEl>
                                          <p:spTgt spid="23"/>
                                        </p:tgtEl>
                                        <p:attrNameLst>
                                          <p:attrName>r</p:attrName>
                                        </p:attrNameLst>
                                      </p:cBhvr>
                                    </p:animRot>
                                  </p:childTnLst>
                                </p:cTn>
                              </p:par>
                              <p:par>
                                <p:cTn id="80" presetID="16" presetClass="entr" presetSubtype="21"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barn(inVertical)">
                                      <p:cBhvr>
                                        <p:cTn id="82" dur="3000"/>
                                        <p:tgtEl>
                                          <p:spTgt spid="24"/>
                                        </p:tgtEl>
                                      </p:cBhvr>
                                    </p:animEffect>
                                  </p:childTnLst>
                                </p:cTn>
                              </p:par>
                              <p:par>
                                <p:cTn id="83" presetID="8" presetClass="emph" presetSubtype="0" fill="hold" grpId="1" nodeType="withEffect">
                                  <p:stCondLst>
                                    <p:cond delay="0"/>
                                  </p:stCondLst>
                                  <p:childTnLst>
                                    <p:animRot by="-21600000">
                                      <p:cBhvr>
                                        <p:cTn id="84" dur="3000" fill="hold"/>
                                        <p:tgtEl>
                                          <p:spTgt spid="24"/>
                                        </p:tgtEl>
                                        <p:attrNameLst>
                                          <p:attrName>r</p:attrName>
                                        </p:attrNameLst>
                                      </p:cBhvr>
                                    </p:animRot>
                                  </p:childTnLst>
                                </p:cTn>
                              </p:par>
                            </p:childTnLst>
                          </p:cTn>
                        </p:par>
                        <p:par>
                          <p:cTn id="85" fill="hold">
                            <p:stCondLst>
                              <p:cond delay="3000"/>
                            </p:stCondLst>
                            <p:childTnLst>
                              <p:par>
                                <p:cTn id="86" presetID="2" presetClass="exit" presetSubtype="1" fill="hold" grpId="2" nodeType="after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ppt_x"/>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1" fill="hold" grpId="2"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ppt_x"/>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1" fill="hold" grpId="2"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ppt_x"/>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ppt_x"/>
                                          </p:val>
                                        </p:tav>
                                      </p:tavLst>
                                    </p:anim>
                                    <p:anim calcmode="lin" valueType="num">
                                      <p:cBhvr additive="base">
                                        <p:cTn id="112" dur="3000"/>
                                        <p:tgtEl>
                                          <p:spTgt spid="14"/>
                                        </p:tgtEl>
                                        <p:attrNameLst>
                                          <p:attrName>ppt_y</p:attrName>
                                        </p:attrNameLst>
                                      </p:cBhvr>
                                      <p:tavLst>
                                        <p:tav tm="0">
                                          <p:val>
                                            <p:strVal val="ppt_y"/>
                                          </p:val>
                                        </p:tav>
                                        <p:tav tm="100000">
                                          <p:val>
                                            <p:strVal val="0-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ppt_x"/>
                                          </p:val>
                                        </p:tav>
                                      </p:tavLst>
                                    </p:anim>
                                    <p:anim calcmode="lin" valueType="num">
                                      <p:cBhvr additive="base">
                                        <p:cTn id="116" dur="3000"/>
                                        <p:tgtEl>
                                          <p:spTgt spid="15"/>
                                        </p:tgtEl>
                                        <p:attrNameLst>
                                          <p:attrName>ppt_y</p:attrName>
                                        </p:attrNameLst>
                                      </p:cBhvr>
                                      <p:tavLst>
                                        <p:tav tm="0">
                                          <p:val>
                                            <p:strVal val="ppt_y"/>
                                          </p:val>
                                        </p:tav>
                                        <p:tav tm="100000">
                                          <p:val>
                                            <p:strVal val="0-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4" fill="hold" grpId="2" nodeType="withEffect">
                                  <p:stCondLst>
                                    <p:cond delay="0"/>
                                  </p:stCondLst>
                                  <p:childTnLst>
                                    <p:anim calcmode="lin" valueType="num">
                                      <p:cBhvr additive="base">
                                        <p:cTn id="119" dur="3000"/>
                                        <p:tgtEl>
                                          <p:spTgt spid="17"/>
                                        </p:tgtEl>
                                        <p:attrNameLst>
                                          <p:attrName>ppt_x</p:attrName>
                                        </p:attrNameLst>
                                      </p:cBhvr>
                                      <p:tavLst>
                                        <p:tav tm="0">
                                          <p:val>
                                            <p:strVal val="ppt_x"/>
                                          </p:val>
                                        </p:tav>
                                        <p:tav tm="100000">
                                          <p:val>
                                            <p:strVal val="ppt_x"/>
                                          </p:val>
                                        </p:tav>
                                      </p:tavLst>
                                    </p:anim>
                                    <p:anim calcmode="lin" valueType="num">
                                      <p:cBhvr additive="base">
                                        <p:cTn id="120" dur="3000"/>
                                        <p:tgtEl>
                                          <p:spTgt spid="17"/>
                                        </p:tgtEl>
                                        <p:attrNameLst>
                                          <p:attrName>ppt_y</p:attrName>
                                        </p:attrNameLst>
                                      </p:cBhvr>
                                      <p:tavLst>
                                        <p:tav tm="0">
                                          <p:val>
                                            <p:strVal val="ppt_y"/>
                                          </p:val>
                                        </p:tav>
                                        <p:tav tm="100000">
                                          <p:val>
                                            <p:strVal val="1+ppt_h/2"/>
                                          </p:val>
                                        </p:tav>
                                      </p:tavLst>
                                    </p:anim>
                                    <p:set>
                                      <p:cBhvr>
                                        <p:cTn id="121" dur="1" fill="hold">
                                          <p:stCondLst>
                                            <p:cond delay="2999"/>
                                          </p:stCondLst>
                                        </p:cTn>
                                        <p:tgtEl>
                                          <p:spTgt spid="17"/>
                                        </p:tgtEl>
                                        <p:attrNameLst>
                                          <p:attrName>style.visibility</p:attrName>
                                        </p:attrNameLst>
                                      </p:cBhvr>
                                      <p:to>
                                        <p:strVal val="hidden"/>
                                      </p:to>
                                    </p:set>
                                  </p:childTnLst>
                                </p:cTn>
                              </p:par>
                              <p:par>
                                <p:cTn id="122" presetID="2" presetClass="exit" presetSubtype="4" fill="hold" grpId="2" nodeType="withEffect">
                                  <p:stCondLst>
                                    <p:cond delay="0"/>
                                  </p:stCondLst>
                                  <p:childTnLst>
                                    <p:anim calcmode="lin" valueType="num">
                                      <p:cBhvr additive="base">
                                        <p:cTn id="123" dur="3000"/>
                                        <p:tgtEl>
                                          <p:spTgt spid="18"/>
                                        </p:tgtEl>
                                        <p:attrNameLst>
                                          <p:attrName>ppt_x</p:attrName>
                                        </p:attrNameLst>
                                      </p:cBhvr>
                                      <p:tavLst>
                                        <p:tav tm="0">
                                          <p:val>
                                            <p:strVal val="ppt_x"/>
                                          </p:val>
                                        </p:tav>
                                        <p:tav tm="100000">
                                          <p:val>
                                            <p:strVal val="ppt_x"/>
                                          </p:val>
                                        </p:tav>
                                      </p:tavLst>
                                    </p:anim>
                                    <p:anim calcmode="lin" valueType="num">
                                      <p:cBhvr additive="base">
                                        <p:cTn id="124" dur="3000"/>
                                        <p:tgtEl>
                                          <p:spTgt spid="18"/>
                                        </p:tgtEl>
                                        <p:attrNameLst>
                                          <p:attrName>ppt_y</p:attrName>
                                        </p:attrNameLst>
                                      </p:cBhvr>
                                      <p:tavLst>
                                        <p:tav tm="0">
                                          <p:val>
                                            <p:strVal val="ppt_y"/>
                                          </p:val>
                                        </p:tav>
                                        <p:tav tm="100000">
                                          <p:val>
                                            <p:strVal val="1+ppt_h/2"/>
                                          </p:val>
                                        </p:tav>
                                      </p:tavLst>
                                    </p:anim>
                                    <p:set>
                                      <p:cBhvr>
                                        <p:cTn id="125" dur="1" fill="hold">
                                          <p:stCondLst>
                                            <p:cond delay="2999"/>
                                          </p:stCondLst>
                                        </p:cTn>
                                        <p:tgtEl>
                                          <p:spTgt spid="18"/>
                                        </p:tgtEl>
                                        <p:attrNameLst>
                                          <p:attrName>style.visibility</p:attrName>
                                        </p:attrNameLst>
                                      </p:cBhvr>
                                      <p:to>
                                        <p:strVal val="hidden"/>
                                      </p:to>
                                    </p:set>
                                  </p:childTnLst>
                                </p:cTn>
                              </p:par>
                              <p:par>
                                <p:cTn id="126" presetID="2" presetClass="exit" presetSubtype="4" fill="hold" grpId="2"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ppt_x"/>
                                          </p:val>
                                        </p:tav>
                                      </p:tavLst>
                                    </p:anim>
                                    <p:anim calcmode="lin" valueType="num">
                                      <p:cBhvr additive="base">
                                        <p:cTn id="128" dur="3000"/>
                                        <p:tgtEl>
                                          <p:spTgt spid="19"/>
                                        </p:tgtEl>
                                        <p:attrNameLst>
                                          <p:attrName>ppt_y</p:attrName>
                                        </p:attrNameLst>
                                      </p:cBhvr>
                                      <p:tavLst>
                                        <p:tav tm="0">
                                          <p:val>
                                            <p:strVal val="ppt_y"/>
                                          </p:val>
                                        </p:tav>
                                        <p:tav tm="100000">
                                          <p:val>
                                            <p:strVal val="1+ppt_h/2"/>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4" fill="hold" grpId="2" nodeType="withEffect">
                                  <p:stCondLst>
                                    <p:cond delay="0"/>
                                  </p:stCondLst>
                                  <p:childTnLst>
                                    <p:anim calcmode="lin" valueType="num">
                                      <p:cBhvr additive="base">
                                        <p:cTn id="131" dur="3000"/>
                                        <p:tgtEl>
                                          <p:spTgt spid="20"/>
                                        </p:tgtEl>
                                        <p:attrNameLst>
                                          <p:attrName>ppt_x</p:attrName>
                                        </p:attrNameLst>
                                      </p:cBhvr>
                                      <p:tavLst>
                                        <p:tav tm="0">
                                          <p:val>
                                            <p:strVal val="ppt_x"/>
                                          </p:val>
                                        </p:tav>
                                        <p:tav tm="100000">
                                          <p:val>
                                            <p:strVal val="ppt_x"/>
                                          </p:val>
                                        </p:tav>
                                      </p:tavLst>
                                    </p:anim>
                                    <p:anim calcmode="lin" valueType="num">
                                      <p:cBhvr additive="base">
                                        <p:cTn id="132" dur="3000"/>
                                        <p:tgtEl>
                                          <p:spTgt spid="20"/>
                                        </p:tgtEl>
                                        <p:attrNameLst>
                                          <p:attrName>ppt_y</p:attrName>
                                        </p:attrNameLst>
                                      </p:cBhvr>
                                      <p:tavLst>
                                        <p:tav tm="0">
                                          <p:val>
                                            <p:strVal val="ppt_y"/>
                                          </p:val>
                                        </p:tav>
                                        <p:tav tm="100000">
                                          <p:val>
                                            <p:strVal val="1+ppt_h/2"/>
                                          </p:val>
                                        </p:tav>
                                      </p:tavLst>
                                    </p:anim>
                                    <p:set>
                                      <p:cBhvr>
                                        <p:cTn id="133" dur="1" fill="hold">
                                          <p:stCondLst>
                                            <p:cond delay="2999"/>
                                          </p:stCondLst>
                                        </p:cTn>
                                        <p:tgtEl>
                                          <p:spTgt spid="20"/>
                                        </p:tgtEl>
                                        <p:attrNameLst>
                                          <p:attrName>style.visibility</p:attrName>
                                        </p:attrNameLst>
                                      </p:cBhvr>
                                      <p:to>
                                        <p:strVal val="hidden"/>
                                      </p:to>
                                    </p:set>
                                  </p:childTnLst>
                                </p:cTn>
                              </p:par>
                              <p:par>
                                <p:cTn id="134" presetID="2" presetClass="exit" presetSubtype="4" fill="hold" grpId="2" nodeType="withEffect">
                                  <p:stCondLst>
                                    <p:cond delay="0"/>
                                  </p:stCondLst>
                                  <p:childTnLst>
                                    <p:anim calcmode="lin" valueType="num">
                                      <p:cBhvr additive="base">
                                        <p:cTn id="135" dur="3000"/>
                                        <p:tgtEl>
                                          <p:spTgt spid="21"/>
                                        </p:tgtEl>
                                        <p:attrNameLst>
                                          <p:attrName>ppt_x</p:attrName>
                                        </p:attrNameLst>
                                      </p:cBhvr>
                                      <p:tavLst>
                                        <p:tav tm="0">
                                          <p:val>
                                            <p:strVal val="ppt_x"/>
                                          </p:val>
                                        </p:tav>
                                        <p:tav tm="100000">
                                          <p:val>
                                            <p:strVal val="ppt_x"/>
                                          </p:val>
                                        </p:tav>
                                      </p:tavLst>
                                    </p:anim>
                                    <p:anim calcmode="lin" valueType="num">
                                      <p:cBhvr additive="base">
                                        <p:cTn id="136" dur="3000"/>
                                        <p:tgtEl>
                                          <p:spTgt spid="21"/>
                                        </p:tgtEl>
                                        <p:attrNameLst>
                                          <p:attrName>ppt_y</p:attrName>
                                        </p:attrNameLst>
                                      </p:cBhvr>
                                      <p:tavLst>
                                        <p:tav tm="0">
                                          <p:val>
                                            <p:strVal val="ppt_y"/>
                                          </p:val>
                                        </p:tav>
                                        <p:tav tm="100000">
                                          <p:val>
                                            <p:strVal val="1+ppt_h/2"/>
                                          </p:val>
                                        </p:tav>
                                      </p:tavLst>
                                    </p:anim>
                                    <p:set>
                                      <p:cBhvr>
                                        <p:cTn id="137" dur="1" fill="hold">
                                          <p:stCondLst>
                                            <p:cond delay="2999"/>
                                          </p:stCondLst>
                                        </p:cTn>
                                        <p:tgtEl>
                                          <p:spTgt spid="21"/>
                                        </p:tgtEl>
                                        <p:attrNameLst>
                                          <p:attrName>style.visibility</p:attrName>
                                        </p:attrNameLst>
                                      </p:cBhvr>
                                      <p:to>
                                        <p:strVal val="hidden"/>
                                      </p:to>
                                    </p:set>
                                  </p:childTnLst>
                                </p:cTn>
                              </p:par>
                              <p:par>
                                <p:cTn id="138" presetID="2" presetClass="exit" presetSubtype="4" fill="hold" grpId="2" nodeType="withEffect">
                                  <p:stCondLst>
                                    <p:cond delay="0"/>
                                  </p:stCondLst>
                                  <p:childTnLst>
                                    <p:anim calcmode="lin" valueType="num">
                                      <p:cBhvr additive="base">
                                        <p:cTn id="139" dur="3000"/>
                                        <p:tgtEl>
                                          <p:spTgt spid="22"/>
                                        </p:tgtEl>
                                        <p:attrNameLst>
                                          <p:attrName>ppt_x</p:attrName>
                                        </p:attrNameLst>
                                      </p:cBhvr>
                                      <p:tavLst>
                                        <p:tav tm="0">
                                          <p:val>
                                            <p:strVal val="ppt_x"/>
                                          </p:val>
                                        </p:tav>
                                        <p:tav tm="100000">
                                          <p:val>
                                            <p:strVal val="ppt_x"/>
                                          </p:val>
                                        </p:tav>
                                      </p:tavLst>
                                    </p:anim>
                                    <p:anim calcmode="lin" valueType="num">
                                      <p:cBhvr additive="base">
                                        <p:cTn id="140" dur="3000"/>
                                        <p:tgtEl>
                                          <p:spTgt spid="22"/>
                                        </p:tgtEl>
                                        <p:attrNameLst>
                                          <p:attrName>ppt_y</p:attrName>
                                        </p:attrNameLst>
                                      </p:cBhvr>
                                      <p:tavLst>
                                        <p:tav tm="0">
                                          <p:val>
                                            <p:strVal val="ppt_y"/>
                                          </p:val>
                                        </p:tav>
                                        <p:tav tm="100000">
                                          <p:val>
                                            <p:strVal val="1+ppt_h/2"/>
                                          </p:val>
                                        </p:tav>
                                      </p:tavLst>
                                    </p:anim>
                                    <p:set>
                                      <p:cBhvr>
                                        <p:cTn id="141" dur="1" fill="hold">
                                          <p:stCondLst>
                                            <p:cond delay="2999"/>
                                          </p:stCondLst>
                                        </p:cTn>
                                        <p:tgtEl>
                                          <p:spTgt spid="22"/>
                                        </p:tgtEl>
                                        <p:attrNameLst>
                                          <p:attrName>style.visibility</p:attrName>
                                        </p:attrNameLst>
                                      </p:cBhvr>
                                      <p:to>
                                        <p:strVal val="hidden"/>
                                      </p:to>
                                    </p:set>
                                  </p:childTnLst>
                                </p:cTn>
                              </p:par>
                              <p:par>
                                <p:cTn id="142" presetID="2" presetClass="exit" presetSubtype="4" fill="hold" grpId="2" nodeType="withEffect">
                                  <p:stCondLst>
                                    <p:cond delay="0"/>
                                  </p:stCondLst>
                                  <p:childTnLst>
                                    <p:anim calcmode="lin" valueType="num">
                                      <p:cBhvr additive="base">
                                        <p:cTn id="143" dur="3000"/>
                                        <p:tgtEl>
                                          <p:spTgt spid="23"/>
                                        </p:tgtEl>
                                        <p:attrNameLst>
                                          <p:attrName>ppt_x</p:attrName>
                                        </p:attrNameLst>
                                      </p:cBhvr>
                                      <p:tavLst>
                                        <p:tav tm="0">
                                          <p:val>
                                            <p:strVal val="ppt_x"/>
                                          </p:val>
                                        </p:tav>
                                        <p:tav tm="100000">
                                          <p:val>
                                            <p:strVal val="ppt_x"/>
                                          </p:val>
                                        </p:tav>
                                      </p:tavLst>
                                    </p:anim>
                                    <p:anim calcmode="lin" valueType="num">
                                      <p:cBhvr additive="base">
                                        <p:cTn id="144" dur="3000"/>
                                        <p:tgtEl>
                                          <p:spTgt spid="23"/>
                                        </p:tgtEl>
                                        <p:attrNameLst>
                                          <p:attrName>ppt_y</p:attrName>
                                        </p:attrNameLst>
                                      </p:cBhvr>
                                      <p:tavLst>
                                        <p:tav tm="0">
                                          <p:val>
                                            <p:strVal val="ppt_y"/>
                                          </p:val>
                                        </p:tav>
                                        <p:tav tm="100000">
                                          <p:val>
                                            <p:strVal val="1+ppt_h/2"/>
                                          </p:val>
                                        </p:tav>
                                      </p:tavLst>
                                    </p:anim>
                                    <p:set>
                                      <p:cBhvr>
                                        <p:cTn id="145" dur="1" fill="hold">
                                          <p:stCondLst>
                                            <p:cond delay="2999"/>
                                          </p:stCondLst>
                                        </p:cTn>
                                        <p:tgtEl>
                                          <p:spTgt spid="23"/>
                                        </p:tgtEl>
                                        <p:attrNameLst>
                                          <p:attrName>style.visibility</p:attrName>
                                        </p:attrNameLst>
                                      </p:cBhvr>
                                      <p:to>
                                        <p:strVal val="hidden"/>
                                      </p:to>
                                    </p:set>
                                  </p:childTnLst>
                                </p:cTn>
                              </p:par>
                              <p:par>
                                <p:cTn id="146" presetID="2" presetClass="exit" presetSubtype="4" fill="hold" grpId="2" nodeType="withEffect">
                                  <p:stCondLst>
                                    <p:cond delay="0"/>
                                  </p:stCondLst>
                                  <p:childTnLst>
                                    <p:anim calcmode="lin" valueType="num">
                                      <p:cBhvr additive="base">
                                        <p:cTn id="147" dur="3000"/>
                                        <p:tgtEl>
                                          <p:spTgt spid="24"/>
                                        </p:tgtEl>
                                        <p:attrNameLst>
                                          <p:attrName>ppt_x</p:attrName>
                                        </p:attrNameLst>
                                      </p:cBhvr>
                                      <p:tavLst>
                                        <p:tav tm="0">
                                          <p:val>
                                            <p:strVal val="ppt_x"/>
                                          </p:val>
                                        </p:tav>
                                        <p:tav tm="100000">
                                          <p:val>
                                            <p:strVal val="ppt_x"/>
                                          </p:val>
                                        </p:tav>
                                      </p:tavLst>
                                    </p:anim>
                                    <p:anim calcmode="lin" valueType="num">
                                      <p:cBhvr additive="base">
                                        <p:cTn id="148" dur="3000"/>
                                        <p:tgtEl>
                                          <p:spTgt spid="24"/>
                                        </p:tgtEl>
                                        <p:attrNameLst>
                                          <p:attrName>ppt_y</p:attrName>
                                        </p:attrNameLst>
                                      </p:cBhvr>
                                      <p:tavLst>
                                        <p:tav tm="0">
                                          <p:val>
                                            <p:strVal val="ppt_y"/>
                                          </p:val>
                                        </p:tav>
                                        <p:tav tm="100000">
                                          <p:val>
                                            <p:strVal val="1+ppt_h/2"/>
                                          </p:val>
                                        </p:tav>
                                      </p:tavLst>
                                    </p:anim>
                                    <p:set>
                                      <p:cBhvr>
                                        <p:cTn id="149" dur="1" fill="hold">
                                          <p:stCondLst>
                                            <p:cond delay="2999"/>
                                          </p:stCondLst>
                                        </p:cTn>
                                        <p:tgtEl>
                                          <p:spTgt spid="24"/>
                                        </p:tgtEl>
                                        <p:attrNameLst>
                                          <p:attrName>style.visibility</p:attrName>
                                        </p:attrNameLst>
                                      </p:cBhvr>
                                      <p:to>
                                        <p:strVal val="hidden"/>
                                      </p:to>
                                    </p:set>
                                  </p:childTnLst>
                                </p:cTn>
                              </p:par>
                              <p:par>
                                <p:cTn id="150" presetID="23" presetClass="entr" presetSubtype="288" fill="hold" nodeType="withEffect">
                                  <p:stCondLst>
                                    <p:cond delay="0"/>
                                  </p:stCondLst>
                                  <p:childTnLst>
                                    <p:set>
                                      <p:cBhvr>
                                        <p:cTn id="151" dur="1" fill="hold">
                                          <p:stCondLst>
                                            <p:cond delay="0"/>
                                          </p:stCondLst>
                                        </p:cTn>
                                        <p:tgtEl>
                                          <p:spTgt spid="6"/>
                                        </p:tgtEl>
                                        <p:attrNameLst>
                                          <p:attrName>style.visibility</p:attrName>
                                        </p:attrNameLst>
                                      </p:cBhvr>
                                      <p:to>
                                        <p:strVal val="visible"/>
                                      </p:to>
                                    </p:set>
                                    <p:anim calcmode="lin" valueType="num">
                                      <p:cBhvr>
                                        <p:cTn id="152" dur="3000" fill="hold"/>
                                        <p:tgtEl>
                                          <p:spTgt spid="6"/>
                                        </p:tgtEl>
                                        <p:attrNameLst>
                                          <p:attrName>ppt_w</p:attrName>
                                        </p:attrNameLst>
                                      </p:cBhvr>
                                      <p:tavLst>
                                        <p:tav tm="0">
                                          <p:val>
                                            <p:strVal val="4/3*#ppt_w"/>
                                          </p:val>
                                        </p:tav>
                                        <p:tav tm="100000">
                                          <p:val>
                                            <p:strVal val="#ppt_w"/>
                                          </p:val>
                                        </p:tav>
                                      </p:tavLst>
                                    </p:anim>
                                    <p:anim calcmode="lin" valueType="num">
                                      <p:cBhvr>
                                        <p:cTn id="153" dur="3000" fill="hold"/>
                                        <p:tgtEl>
                                          <p:spTgt spid="6"/>
                                        </p:tgtEl>
                                        <p:attrNameLst>
                                          <p:attrName>ppt_h</p:attrName>
                                        </p:attrNameLst>
                                      </p:cBhvr>
                                      <p:tavLst>
                                        <p:tav tm="0">
                                          <p:val>
                                            <p:strVal val="4/3*#ppt_h"/>
                                          </p:val>
                                        </p:tav>
                                        <p:tav tm="100000">
                                          <p:val>
                                            <p:strVal val="#ppt_h"/>
                                          </p:val>
                                        </p:tav>
                                      </p:tavLst>
                                    </p:anim>
                                  </p:childTnLst>
                                </p:cTn>
                              </p:par>
                              <p:par>
                                <p:cTn id="154" presetID="16" presetClass="entr" presetSubtype="42" fill="hold" nodeType="withEffect">
                                  <p:stCondLst>
                                    <p:cond delay="0"/>
                                  </p:stCondLst>
                                  <p:childTnLst>
                                    <p:set>
                                      <p:cBhvr>
                                        <p:cTn id="155" dur="1" fill="hold">
                                          <p:stCondLst>
                                            <p:cond delay="0"/>
                                          </p:stCondLst>
                                        </p:cTn>
                                        <p:tgtEl>
                                          <p:spTgt spid="6"/>
                                        </p:tgtEl>
                                        <p:attrNameLst>
                                          <p:attrName>style.visibility</p:attrName>
                                        </p:attrNameLst>
                                      </p:cBhvr>
                                      <p:to>
                                        <p:strVal val="visible"/>
                                      </p:to>
                                    </p:set>
                                    <p:animEffect transition="in" filter="barn(outHorizontal)">
                                      <p:cBhvr>
                                        <p:cTn id="156" dur="3000"/>
                                        <p:tgtEl>
                                          <p:spTgt spid="6"/>
                                        </p:tgtEl>
                                      </p:cBhvr>
                                    </p:animEffect>
                                  </p:childTnLst>
                                </p:cTn>
                              </p:par>
                            </p:childTnLst>
                          </p:cTn>
                        </p:par>
                        <p:par>
                          <p:cTn id="157" fill="hold">
                            <p:stCondLst>
                              <p:cond delay="6000"/>
                            </p:stCondLst>
                            <p:childTnLst>
                              <p:par>
                                <p:cTn id="158" presetID="23" presetClass="entr" presetSubtype="16" fill="hold" nodeType="afterEffect">
                                  <p:stCondLst>
                                    <p:cond delay="0"/>
                                  </p:stCondLst>
                                  <p:childTnLst>
                                    <p:set>
                                      <p:cBhvr>
                                        <p:cTn id="159" dur="1" fill="hold">
                                          <p:stCondLst>
                                            <p:cond delay="0"/>
                                          </p:stCondLst>
                                        </p:cTn>
                                        <p:tgtEl>
                                          <p:spTgt spid="25"/>
                                        </p:tgtEl>
                                        <p:attrNameLst>
                                          <p:attrName>style.visibility</p:attrName>
                                        </p:attrNameLst>
                                      </p:cBhvr>
                                      <p:to>
                                        <p:strVal val="visible"/>
                                      </p:to>
                                    </p:set>
                                    <p:anim calcmode="lin" valueType="num">
                                      <p:cBhvr>
                                        <p:cTn id="160" dur="2000" fill="hold"/>
                                        <p:tgtEl>
                                          <p:spTgt spid="25"/>
                                        </p:tgtEl>
                                        <p:attrNameLst>
                                          <p:attrName>ppt_w</p:attrName>
                                        </p:attrNameLst>
                                      </p:cBhvr>
                                      <p:tavLst>
                                        <p:tav tm="0">
                                          <p:val>
                                            <p:fltVal val="0"/>
                                          </p:val>
                                        </p:tav>
                                        <p:tav tm="100000">
                                          <p:val>
                                            <p:strVal val="#ppt_w"/>
                                          </p:val>
                                        </p:tav>
                                      </p:tavLst>
                                    </p:anim>
                                    <p:anim calcmode="lin" valueType="num">
                                      <p:cBhvr>
                                        <p:cTn id="161" dur="2000" fill="hold"/>
                                        <p:tgtEl>
                                          <p:spTgt spid="25"/>
                                        </p:tgtEl>
                                        <p:attrNameLst>
                                          <p:attrName>ppt_h</p:attrName>
                                        </p:attrNameLst>
                                      </p:cBhvr>
                                      <p:tavLst>
                                        <p:tav tm="0">
                                          <p:val>
                                            <p:fltVal val="0"/>
                                          </p:val>
                                        </p:tav>
                                        <p:tav tm="100000">
                                          <p:val>
                                            <p:strVal val="#ppt_h"/>
                                          </p:val>
                                        </p:tav>
                                      </p:tavLst>
                                    </p:anim>
                                  </p:childTnLst>
                                </p:cTn>
                              </p:par>
                            </p:childTnLst>
                          </p:cTn>
                        </p:par>
                        <p:par>
                          <p:cTn id="162" fill="hold">
                            <p:stCondLst>
                              <p:cond delay="8000"/>
                            </p:stCondLst>
                            <p:childTnLst>
                              <p:par>
                                <p:cTn id="163" presetID="23" presetClass="entr" presetSubtype="16" fill="hold" nodeType="afterEffect">
                                  <p:stCondLst>
                                    <p:cond delay="0"/>
                                  </p:stCondLst>
                                  <p:childTnLst>
                                    <p:set>
                                      <p:cBhvr>
                                        <p:cTn id="164" dur="1" fill="hold">
                                          <p:stCondLst>
                                            <p:cond delay="0"/>
                                          </p:stCondLst>
                                        </p:cTn>
                                        <p:tgtEl>
                                          <p:spTgt spid="26"/>
                                        </p:tgtEl>
                                        <p:attrNameLst>
                                          <p:attrName>style.visibility</p:attrName>
                                        </p:attrNameLst>
                                      </p:cBhvr>
                                      <p:to>
                                        <p:strVal val="visible"/>
                                      </p:to>
                                    </p:set>
                                    <p:anim calcmode="lin" valueType="num">
                                      <p:cBhvr>
                                        <p:cTn id="165" dur="2000" fill="hold"/>
                                        <p:tgtEl>
                                          <p:spTgt spid="26"/>
                                        </p:tgtEl>
                                        <p:attrNameLst>
                                          <p:attrName>ppt_w</p:attrName>
                                        </p:attrNameLst>
                                      </p:cBhvr>
                                      <p:tavLst>
                                        <p:tav tm="0">
                                          <p:val>
                                            <p:fltVal val="0"/>
                                          </p:val>
                                        </p:tav>
                                        <p:tav tm="100000">
                                          <p:val>
                                            <p:strVal val="#ppt_w"/>
                                          </p:val>
                                        </p:tav>
                                      </p:tavLst>
                                    </p:anim>
                                    <p:anim calcmode="lin" valueType="num">
                                      <p:cBhvr>
                                        <p:cTn id="166" dur="2000" fill="hold"/>
                                        <p:tgtEl>
                                          <p:spTgt spid="26"/>
                                        </p:tgtEl>
                                        <p:attrNameLst>
                                          <p:attrName>ppt_h</p:attrName>
                                        </p:attrNameLst>
                                      </p:cBhvr>
                                      <p:tavLst>
                                        <p:tav tm="0">
                                          <p:val>
                                            <p:fltVal val="0"/>
                                          </p:val>
                                        </p:tav>
                                        <p:tav tm="100000">
                                          <p:val>
                                            <p:strVal val="#ppt_h"/>
                                          </p:val>
                                        </p:tav>
                                      </p:tavLst>
                                    </p:anim>
                                  </p:childTnLst>
                                </p:cTn>
                              </p:par>
                            </p:childTnLst>
                          </p:cTn>
                        </p:par>
                        <p:par>
                          <p:cTn id="167" fill="hold">
                            <p:stCondLst>
                              <p:cond delay="10000"/>
                            </p:stCondLst>
                            <p:childTnLst>
                              <p:par>
                                <p:cTn id="168" presetID="15" presetClass="entr" presetSubtype="0" fill="hold" nodeType="afterEffect">
                                  <p:stCondLst>
                                    <p:cond delay="0"/>
                                  </p:stCondLst>
                                  <p:childTnLst>
                                    <p:set>
                                      <p:cBhvr>
                                        <p:cTn id="169" dur="1" fill="hold">
                                          <p:stCondLst>
                                            <p:cond delay="0"/>
                                          </p:stCondLst>
                                        </p:cTn>
                                        <p:tgtEl>
                                          <p:spTgt spid="27"/>
                                        </p:tgtEl>
                                        <p:attrNameLst>
                                          <p:attrName>style.visibility</p:attrName>
                                        </p:attrNameLst>
                                      </p:cBhvr>
                                      <p:to>
                                        <p:strVal val="visible"/>
                                      </p:to>
                                    </p:set>
                                    <p:anim calcmode="lin" valueType="num">
                                      <p:cBhvr>
                                        <p:cTn id="170" dur="2000" fill="hold"/>
                                        <p:tgtEl>
                                          <p:spTgt spid="27"/>
                                        </p:tgtEl>
                                        <p:attrNameLst>
                                          <p:attrName>ppt_w</p:attrName>
                                        </p:attrNameLst>
                                      </p:cBhvr>
                                      <p:tavLst>
                                        <p:tav tm="0">
                                          <p:val>
                                            <p:fltVal val="0"/>
                                          </p:val>
                                        </p:tav>
                                        <p:tav tm="100000">
                                          <p:val>
                                            <p:strVal val="#ppt_w"/>
                                          </p:val>
                                        </p:tav>
                                      </p:tavLst>
                                    </p:anim>
                                    <p:anim calcmode="lin" valueType="num">
                                      <p:cBhvr>
                                        <p:cTn id="171" dur="2000" fill="hold"/>
                                        <p:tgtEl>
                                          <p:spTgt spid="27"/>
                                        </p:tgtEl>
                                        <p:attrNameLst>
                                          <p:attrName>ppt_h</p:attrName>
                                        </p:attrNameLst>
                                      </p:cBhvr>
                                      <p:tavLst>
                                        <p:tav tm="0">
                                          <p:val>
                                            <p:fltVal val="0"/>
                                          </p:val>
                                        </p:tav>
                                        <p:tav tm="100000">
                                          <p:val>
                                            <p:strVal val="#ppt_h"/>
                                          </p:val>
                                        </p:tav>
                                      </p:tavLst>
                                    </p:anim>
                                    <p:anim calcmode="lin" valueType="num">
                                      <p:cBhvr>
                                        <p:cTn id="172" dur="2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173" dur="2000" fill="hold"/>
                                        <p:tgtEl>
                                          <p:spTgt spid="27"/>
                                        </p:tgtEl>
                                        <p:attrNameLst>
                                          <p:attrName>ppt_y</p:attrName>
                                        </p:attrNameLst>
                                      </p:cBhvr>
                                      <p:tavLst>
                                        <p:tav tm="0" fmla="#ppt_y+(sin(-2*pi*(1-$))*-#ppt_x+cos(-2*pi*(1-$))*(1-#ppt_y))*(1-$)">
                                          <p:val>
                                            <p:fltVal val="0"/>
                                          </p:val>
                                        </p:tav>
                                        <p:tav tm="100000">
                                          <p:val>
                                            <p:fltVal val="1"/>
                                          </p:val>
                                        </p:tav>
                                      </p:tavLst>
                                    </p:anim>
                                  </p:childTnLst>
                                </p:cTn>
                              </p:par>
                              <p:par>
                                <p:cTn id="174" presetID="15" presetClass="entr" presetSubtype="0" fill="hold" nodeType="withEffect">
                                  <p:stCondLst>
                                    <p:cond delay="0"/>
                                  </p:stCondLst>
                                  <p:childTnLst>
                                    <p:set>
                                      <p:cBhvr>
                                        <p:cTn id="175" dur="1" fill="hold">
                                          <p:stCondLst>
                                            <p:cond delay="0"/>
                                          </p:stCondLst>
                                        </p:cTn>
                                        <p:tgtEl>
                                          <p:spTgt spid="28"/>
                                        </p:tgtEl>
                                        <p:attrNameLst>
                                          <p:attrName>style.visibility</p:attrName>
                                        </p:attrNameLst>
                                      </p:cBhvr>
                                      <p:to>
                                        <p:strVal val="visible"/>
                                      </p:to>
                                    </p:set>
                                    <p:anim calcmode="lin" valueType="num">
                                      <p:cBhvr>
                                        <p:cTn id="176" dur="2000" fill="hold"/>
                                        <p:tgtEl>
                                          <p:spTgt spid="28"/>
                                        </p:tgtEl>
                                        <p:attrNameLst>
                                          <p:attrName>ppt_w</p:attrName>
                                        </p:attrNameLst>
                                      </p:cBhvr>
                                      <p:tavLst>
                                        <p:tav tm="0">
                                          <p:val>
                                            <p:fltVal val="0"/>
                                          </p:val>
                                        </p:tav>
                                        <p:tav tm="100000">
                                          <p:val>
                                            <p:strVal val="#ppt_w"/>
                                          </p:val>
                                        </p:tav>
                                      </p:tavLst>
                                    </p:anim>
                                    <p:anim calcmode="lin" valueType="num">
                                      <p:cBhvr>
                                        <p:cTn id="177" dur="2000" fill="hold"/>
                                        <p:tgtEl>
                                          <p:spTgt spid="28"/>
                                        </p:tgtEl>
                                        <p:attrNameLst>
                                          <p:attrName>ppt_h</p:attrName>
                                        </p:attrNameLst>
                                      </p:cBhvr>
                                      <p:tavLst>
                                        <p:tav tm="0">
                                          <p:val>
                                            <p:fltVal val="0"/>
                                          </p:val>
                                        </p:tav>
                                        <p:tav tm="100000">
                                          <p:val>
                                            <p:strVal val="#ppt_h"/>
                                          </p:val>
                                        </p:tav>
                                      </p:tavLst>
                                    </p:anim>
                                    <p:anim calcmode="lin" valueType="num">
                                      <p:cBhvr>
                                        <p:cTn id="178" dur="2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179" dur="2000" fill="hold"/>
                                        <p:tgtEl>
                                          <p:spTgt spid="28"/>
                                        </p:tgtEl>
                                        <p:attrNameLst>
                                          <p:attrName>ppt_y</p:attrName>
                                        </p:attrNameLst>
                                      </p:cBhvr>
                                      <p:tavLst>
                                        <p:tav tm="0" fmla="#ppt_y+(sin(-2*pi*(1-$))*-#ppt_x+cos(-2*pi*(1-$))*(1-#ppt_y))*(1-$)">
                                          <p:val>
                                            <p:fltVal val="0"/>
                                          </p:val>
                                        </p:tav>
                                        <p:tav tm="100000">
                                          <p:val>
                                            <p:fltVal val="1"/>
                                          </p:val>
                                        </p:tav>
                                      </p:tavLst>
                                    </p:anim>
                                  </p:childTnLst>
                                </p:cTn>
                              </p:par>
                              <p:par>
                                <p:cTn id="180" presetID="15" presetClass="entr" presetSubtype="0" fill="hold" nodeType="withEffect">
                                  <p:stCondLst>
                                    <p:cond delay="0"/>
                                  </p:stCondLst>
                                  <p:childTnLst>
                                    <p:set>
                                      <p:cBhvr>
                                        <p:cTn id="181" dur="1" fill="hold">
                                          <p:stCondLst>
                                            <p:cond delay="0"/>
                                          </p:stCondLst>
                                        </p:cTn>
                                        <p:tgtEl>
                                          <p:spTgt spid="29"/>
                                        </p:tgtEl>
                                        <p:attrNameLst>
                                          <p:attrName>style.visibility</p:attrName>
                                        </p:attrNameLst>
                                      </p:cBhvr>
                                      <p:to>
                                        <p:strVal val="visible"/>
                                      </p:to>
                                    </p:set>
                                    <p:anim calcmode="lin" valueType="num">
                                      <p:cBhvr>
                                        <p:cTn id="182" dur="2000" fill="hold"/>
                                        <p:tgtEl>
                                          <p:spTgt spid="29"/>
                                        </p:tgtEl>
                                        <p:attrNameLst>
                                          <p:attrName>ppt_w</p:attrName>
                                        </p:attrNameLst>
                                      </p:cBhvr>
                                      <p:tavLst>
                                        <p:tav tm="0">
                                          <p:val>
                                            <p:fltVal val="0"/>
                                          </p:val>
                                        </p:tav>
                                        <p:tav tm="100000">
                                          <p:val>
                                            <p:strVal val="#ppt_w"/>
                                          </p:val>
                                        </p:tav>
                                      </p:tavLst>
                                    </p:anim>
                                    <p:anim calcmode="lin" valueType="num">
                                      <p:cBhvr>
                                        <p:cTn id="183" dur="2000" fill="hold"/>
                                        <p:tgtEl>
                                          <p:spTgt spid="29"/>
                                        </p:tgtEl>
                                        <p:attrNameLst>
                                          <p:attrName>ppt_h</p:attrName>
                                        </p:attrNameLst>
                                      </p:cBhvr>
                                      <p:tavLst>
                                        <p:tav tm="0">
                                          <p:val>
                                            <p:fltVal val="0"/>
                                          </p:val>
                                        </p:tav>
                                        <p:tav tm="100000">
                                          <p:val>
                                            <p:strVal val="#ppt_h"/>
                                          </p:val>
                                        </p:tav>
                                      </p:tavLst>
                                    </p:anim>
                                    <p:anim calcmode="lin" valueType="num">
                                      <p:cBhvr>
                                        <p:cTn id="184" dur="2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85" dur="2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186" fill="hold">
                            <p:stCondLst>
                              <p:cond delay="12000"/>
                            </p:stCondLst>
                            <p:childTnLst>
                              <p:par>
                                <p:cTn id="187" presetID="23" presetClass="entr" presetSubtype="16" fill="hold" nodeType="afterEffect">
                                  <p:stCondLst>
                                    <p:cond delay="0"/>
                                  </p:stCondLst>
                                  <p:childTnLst>
                                    <p:set>
                                      <p:cBhvr>
                                        <p:cTn id="188" dur="1" fill="hold">
                                          <p:stCondLst>
                                            <p:cond delay="0"/>
                                          </p:stCondLst>
                                        </p:cTn>
                                        <p:tgtEl>
                                          <p:spTgt spid="7"/>
                                        </p:tgtEl>
                                        <p:attrNameLst>
                                          <p:attrName>style.visibility</p:attrName>
                                        </p:attrNameLst>
                                      </p:cBhvr>
                                      <p:to>
                                        <p:strVal val="visible"/>
                                      </p:to>
                                    </p:set>
                                    <p:anim calcmode="lin" valueType="num">
                                      <p:cBhvr>
                                        <p:cTn id="189" dur="500" fill="hold"/>
                                        <p:tgtEl>
                                          <p:spTgt spid="7"/>
                                        </p:tgtEl>
                                        <p:attrNameLst>
                                          <p:attrName>ppt_w</p:attrName>
                                        </p:attrNameLst>
                                      </p:cBhvr>
                                      <p:tavLst>
                                        <p:tav tm="0">
                                          <p:val>
                                            <p:fltVal val="0"/>
                                          </p:val>
                                        </p:tav>
                                        <p:tav tm="100000">
                                          <p:val>
                                            <p:strVal val="#ppt_w"/>
                                          </p:val>
                                        </p:tav>
                                      </p:tavLst>
                                    </p:anim>
                                    <p:anim calcmode="lin" valueType="num">
                                      <p:cBhvr>
                                        <p:cTn id="190"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27896996.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857488" y="285728"/>
            <a:ext cx="3780202" cy="954107"/>
          </a:xfrm>
          <a:prstGeom prst="rect">
            <a:avLst/>
          </a:prstGeom>
          <a:noFill/>
        </p:spPr>
        <p:txBody>
          <a:bodyPr wrap="none" rtlCol="0">
            <a:spAutoFit/>
            <a:scene3d>
              <a:camera prst="orthographicFront"/>
              <a:lightRig rig="threePt" dir="t"/>
            </a:scene3d>
            <a:sp3d extrusionH="57150">
              <a:bevelT h="25400" prst="softRound"/>
            </a:sp3d>
          </a:bodyPr>
          <a:lstStyle/>
          <a:p>
            <a:pPr algn="ctr"/>
            <a:r>
              <a:rPr lang="es-ES" sz="2800" b="1" dirty="0" smtClean="0">
                <a:ln>
                  <a:solidFill>
                    <a:srgbClr val="FFFF00"/>
                  </a:solidFill>
                </a:ln>
                <a:solidFill>
                  <a:srgbClr val="FFFF00"/>
                </a:solidFill>
                <a:effectLst>
                  <a:outerShdw blurRad="38100" dist="38100" dir="2700000" algn="tl">
                    <a:srgbClr val="000000">
                      <a:alpha val="43137"/>
                    </a:srgbClr>
                  </a:outerShdw>
                </a:effectLst>
                <a:latin typeface="Broadway" pitchFamily="82" charset="0"/>
              </a:rPr>
              <a:t>Metamorfosis  del  </a:t>
            </a:r>
          </a:p>
          <a:p>
            <a:pPr algn="ctr"/>
            <a:r>
              <a:rPr lang="es-ES" sz="2800" b="1" dirty="0" smtClean="0">
                <a:ln>
                  <a:solidFill>
                    <a:srgbClr val="FFFF00"/>
                  </a:solidFill>
                </a:ln>
                <a:solidFill>
                  <a:srgbClr val="FFFF00"/>
                </a:solidFill>
                <a:effectLst>
                  <a:outerShdw blurRad="38100" dist="38100" dir="2700000" algn="tl">
                    <a:srgbClr val="000000">
                      <a:alpha val="43137"/>
                    </a:srgbClr>
                  </a:outerShdw>
                </a:effectLst>
                <a:latin typeface="Broadway" pitchFamily="82" charset="0"/>
              </a:rPr>
              <a:t>gusano  de  seda</a:t>
            </a:r>
            <a:endParaRPr lang="es-ES" sz="2800" b="1" dirty="0">
              <a:ln>
                <a:solidFill>
                  <a:srgbClr val="FFFF00"/>
                </a:solidFill>
              </a:ln>
              <a:solidFill>
                <a:srgbClr val="FFFF00"/>
              </a:solid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29"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ppt_x</p:attrName>
                                        </p:attrNameLst>
                                      </p:cBhvr>
                                      <p:tavLst>
                                        <p:tav tm="0">
                                          <p:val>
                                            <p:strVal val="#ppt_x-.2"/>
                                          </p:val>
                                        </p:tav>
                                        <p:tav tm="100000">
                                          <p:val>
                                            <p:strVal val="#ppt_x"/>
                                          </p:val>
                                        </p:tav>
                                      </p:tavLst>
                                    </p:anim>
                                    <p:anim calcmode="lin" valueType="num">
                                      <p:cBhvr>
                                        <p:cTn id="1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5192"/>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785786" y="1000108"/>
            <a:ext cx="7572428" cy="4524315"/>
          </a:xfrm>
          <a:prstGeom prst="rect">
            <a:avLst/>
          </a:prstGeom>
          <a:noFill/>
        </p:spPr>
        <p:txBody>
          <a:bodyPr wrap="square" rtlCol="0">
            <a:spAutoFit/>
            <a:scene3d>
              <a:camera prst="orthographicFront"/>
              <a:lightRig rig="threePt" dir="t"/>
            </a:scene3d>
            <a:sp3d extrusionH="57150">
              <a:bevelT h="25400" prst="softRound"/>
            </a:sp3d>
          </a:bodyPr>
          <a:lstStyle/>
          <a:p>
            <a:pPr algn="ctr"/>
            <a:r>
              <a:rPr lang="es-ES"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Broadway" pitchFamily="82" charset="0"/>
                <a:cs typeface="Arial" pitchFamily="34" charset="0"/>
              </a:rPr>
              <a:t>Mariposa de seda</a:t>
            </a:r>
          </a:p>
          <a:p>
            <a:endParaRPr lang="es-ES" sz="2000" b="1" dirty="0" smtClean="0">
              <a:effectLst>
                <a:outerShdw blurRad="38100" dist="38100" dir="2700000" algn="tl">
                  <a:srgbClr val="000000">
                    <a:alpha val="43137"/>
                  </a:srgbClr>
                </a:outerShdw>
              </a:effectLst>
              <a:latin typeface="Century Gothic" pitchFamily="34" charset="0"/>
              <a:cs typeface="Arial" pitchFamily="34" charset="0"/>
            </a:endParaRPr>
          </a:p>
          <a:p>
            <a:endParaRPr lang="es-ES" sz="2000" b="1" dirty="0" smtClean="0">
              <a:effectLst>
                <a:outerShdw blurRad="38100" dist="38100" dir="2700000" algn="tl">
                  <a:srgbClr val="000000">
                    <a:alpha val="43137"/>
                  </a:srgbClr>
                </a:outerShdw>
              </a:effectLst>
              <a:latin typeface="Century Gothic" pitchFamily="34" charset="0"/>
              <a:cs typeface="Arial" pitchFamily="34" charset="0"/>
            </a:endParaRPr>
          </a:p>
          <a:p>
            <a:r>
              <a:rPr lang="es-ES" b="1" dirty="0" smtClean="0">
                <a:effectLst>
                  <a:outerShdw blurRad="38100" dist="38100" dir="2700000" algn="tl">
                    <a:srgbClr val="000000">
                      <a:alpha val="43137"/>
                    </a:srgbClr>
                  </a:outerShdw>
                </a:effectLst>
                <a:latin typeface="Century Gothic" pitchFamily="34" charset="0"/>
                <a:cs typeface="Arial" pitchFamily="34" charset="0"/>
              </a:rPr>
              <a:t>Los gusanos de seda, como cualquier otra oruga, pasan por cuatro fases básicas de desarrollo: Huevo, larva, crisálida o pupa e imago o adulto.</a:t>
            </a:r>
          </a:p>
          <a:p>
            <a:r>
              <a:rPr lang="es-ES" b="1" dirty="0" smtClean="0">
                <a:effectLst>
                  <a:outerShdw blurRad="38100" dist="38100" dir="2700000" algn="tl">
                    <a:srgbClr val="000000">
                      <a:alpha val="43137"/>
                    </a:srgbClr>
                  </a:outerShdw>
                </a:effectLst>
                <a:latin typeface="Century Gothic" pitchFamily="34" charset="0"/>
                <a:cs typeface="Arial" pitchFamily="34" charset="0"/>
              </a:rPr>
              <a:t>En su estado adulto, B. </a:t>
            </a:r>
            <a:r>
              <a:rPr lang="es-ES" b="1" dirty="0" err="1" smtClean="0">
                <a:effectLst>
                  <a:outerShdw blurRad="38100" dist="38100" dir="2700000" algn="tl">
                    <a:srgbClr val="000000">
                      <a:alpha val="43137"/>
                    </a:srgbClr>
                  </a:outerShdw>
                </a:effectLst>
                <a:latin typeface="Century Gothic" pitchFamily="34" charset="0"/>
                <a:cs typeface="Arial" pitchFamily="34" charset="0"/>
              </a:rPr>
              <a:t>mori</a:t>
            </a:r>
            <a:r>
              <a:rPr lang="es-ES" b="1" dirty="0" smtClean="0">
                <a:effectLst>
                  <a:outerShdw blurRad="38100" dist="38100" dir="2700000" algn="tl">
                    <a:srgbClr val="000000">
                      <a:alpha val="43137"/>
                    </a:srgbClr>
                  </a:outerShdw>
                </a:effectLst>
                <a:latin typeface="Century Gothic" pitchFamily="34" charset="0"/>
                <a:cs typeface="Arial" pitchFamily="34" charset="0"/>
              </a:rPr>
              <a:t> es una polilla de unos 3 cm de envergadura de alas, de color blanquecino o gris pálido, con marcas amarillentas en las alas y antenas plumosas de color negruzco. Pasa en este </a:t>
            </a:r>
            <a:r>
              <a:rPr lang="es-ES" b="1" dirty="0" err="1" smtClean="0">
                <a:effectLst>
                  <a:outerShdw blurRad="38100" dist="38100" dir="2700000" algn="tl">
                    <a:srgbClr val="000000">
                      <a:alpha val="43137"/>
                    </a:srgbClr>
                  </a:outerShdw>
                </a:effectLst>
                <a:latin typeface="Century Gothic" pitchFamily="34" charset="0"/>
                <a:cs typeface="Arial" pitchFamily="34" charset="0"/>
              </a:rPr>
              <a:t>estadío</a:t>
            </a:r>
            <a:r>
              <a:rPr lang="es-ES" b="1" dirty="0" smtClean="0">
                <a:effectLst>
                  <a:outerShdw blurRad="38100" dist="38100" dir="2700000" algn="tl">
                    <a:srgbClr val="000000">
                      <a:alpha val="43137"/>
                    </a:srgbClr>
                  </a:outerShdw>
                </a:effectLst>
                <a:latin typeface="Century Gothic" pitchFamily="34" charset="0"/>
                <a:cs typeface="Arial" pitchFamily="34" charset="0"/>
              </a:rPr>
              <a:t>, sin embargo, no más de unos pocos días, durante los cuales lleva a cabo el apareamiento. Tras el mismo, la hembra comienza la puesta de unos 400 huevos en las hojas de la morera y muere al cabo de la misma.</a:t>
            </a:r>
          </a:p>
          <a:p>
            <a:r>
              <a:rPr lang="es-ES" b="1" dirty="0" smtClean="0">
                <a:effectLst>
                  <a:outerShdw blurRad="38100" dist="38100" dir="2700000" algn="tl">
                    <a:srgbClr val="000000">
                      <a:alpha val="43137"/>
                    </a:srgbClr>
                  </a:outerShdw>
                </a:effectLst>
                <a:latin typeface="Century Gothic" pitchFamily="34" charset="0"/>
                <a:cs typeface="Arial" pitchFamily="34" charset="0"/>
              </a:rPr>
              <a:t> </a:t>
            </a:r>
          </a:p>
          <a:p>
            <a:endParaRPr lang="es-ES" sz="1600" dirty="0">
              <a:latin typeface="Century Gothic" pitchFamily="34" charset="0"/>
              <a:cs typeface="Arial" pitchFamily="34" charset="0"/>
            </a:endParaRPr>
          </a:p>
        </p:txBody>
      </p:sp>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16130813_881d083b9b_o.jpg"/>
          <p:cNvPicPr>
            <a:picLocks noChangeAspect="1"/>
          </p:cNvPicPr>
          <p:nvPr/>
        </p:nvPicPr>
        <p:blipFill>
          <a:blip r:embed="rId2"/>
          <a:stretch>
            <a:fillRect/>
          </a:stretch>
        </p:blipFill>
        <p:spPr>
          <a:xfrm>
            <a:off x="0" y="0"/>
            <a:ext cx="9210968"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428604"/>
            <a:ext cx="8429684" cy="6072230"/>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071538" y="1571612"/>
            <a:ext cx="7143800" cy="3693319"/>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Century Gothic" pitchFamily="34" charset="0"/>
                <a:cs typeface="Arial" pitchFamily="34" charset="0"/>
              </a:rPr>
              <a:t>Los huevos tienen entre 1 y 1,5 milímetros de largo. Su cáscara es una membrana de materia quitinosa, que vira del amarillo claro al gris pizarra y finalmente a un tono violáceo o verdoso. Los huevos sin fertilizar se distinguen inmediatamente por mantener la coloración amarillenta. La incubación dura alrededor de quince días, aunque en climas fríos la eclosión no se produce hasta haber pasado el invierno. Al cabo de éste, las orugas salen del mismo, normalmente lo hacen en primavera pero siempre dependiendo de la temperatura ambiental. Este mecanismo les permite madurar al mismo tiempo que las hojas de morera y poder alimentarse cuando las hojas se encuentren en su momento óptimo.</a:t>
            </a:r>
          </a:p>
          <a:p>
            <a:endParaRPr lang="es-ES" b="1" dirty="0">
              <a:effectLst>
                <a:outerShdw blurRad="38100" dist="38100" dir="2700000" algn="tl">
                  <a:srgbClr val="000000">
                    <a:alpha val="43137"/>
                  </a:srgbClr>
                </a:outerShdw>
              </a:effectLst>
              <a:latin typeface="Century Gothic" pitchFamily="34" charset="0"/>
              <a:cs typeface="Arial" pitchFamily="34" charset="0"/>
            </a:endParaRPr>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990128535_240fd02128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21218771_732d64529f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lum bright="-40000"/>
            </a:blip>
            <a:tile tx="0" ty="0" sx="100000" sy="100000" flip="none" algn="tl"/>
          </a:blip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71472" y="785794"/>
            <a:ext cx="8143932" cy="5078313"/>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Century Gothic" pitchFamily="34" charset="0"/>
                <a:cs typeface="Arial" pitchFamily="34" charset="0"/>
              </a:rPr>
              <a:t>En el cuerpo de un gusano de seda podemos distinguir:</a:t>
            </a:r>
          </a:p>
          <a:p>
            <a:pPr lvl="0"/>
            <a:r>
              <a:rPr lang="es-ES" b="1" dirty="0" smtClean="0">
                <a:effectLst>
                  <a:outerShdw blurRad="38100" dist="38100" dir="2700000" algn="tl">
                    <a:srgbClr val="000000">
                      <a:alpha val="43137"/>
                    </a:srgbClr>
                  </a:outerShdw>
                </a:effectLst>
                <a:latin typeface="Century Gothic" pitchFamily="34" charset="0"/>
                <a:cs typeface="Arial" pitchFamily="34" charset="0"/>
              </a:rPr>
              <a:t>Cabeza (formada por la fusión de 6 segmentos).</a:t>
            </a:r>
          </a:p>
          <a:p>
            <a:pPr lvl="0"/>
            <a:r>
              <a:rPr lang="es-ES" b="1" dirty="0" smtClean="0">
                <a:effectLst>
                  <a:outerShdw blurRad="38100" dist="38100" dir="2700000" algn="tl">
                    <a:srgbClr val="000000">
                      <a:alpha val="43137"/>
                    </a:srgbClr>
                  </a:outerShdw>
                </a:effectLst>
                <a:latin typeface="Century Gothic" pitchFamily="34" charset="0"/>
                <a:cs typeface="Arial" pitchFamily="34" charset="0"/>
              </a:rPr>
              <a:t>Tórax (formado por 3 segmentos).</a:t>
            </a:r>
          </a:p>
          <a:p>
            <a:pPr lvl="0"/>
            <a:r>
              <a:rPr lang="es-ES" b="1" dirty="0" smtClean="0">
                <a:effectLst>
                  <a:outerShdw blurRad="38100" dist="38100" dir="2700000" algn="tl">
                    <a:srgbClr val="000000">
                      <a:alpha val="43137"/>
                    </a:srgbClr>
                  </a:outerShdw>
                </a:effectLst>
                <a:latin typeface="Century Gothic" pitchFamily="34" charset="0"/>
                <a:cs typeface="Arial" pitchFamily="34" charset="0"/>
              </a:rPr>
              <a:t>Abdomen (formado por 11 segmentos, de los que solo podrá distinguir 9, pues los últimos 3 están fusionados). </a:t>
            </a:r>
          </a:p>
          <a:p>
            <a:r>
              <a:rPr lang="es-ES" b="1" dirty="0" smtClean="0">
                <a:effectLst>
                  <a:outerShdw blurRad="38100" dist="38100" dir="2700000" algn="tl">
                    <a:srgbClr val="000000">
                      <a:alpha val="43137"/>
                    </a:srgbClr>
                  </a:outerShdw>
                </a:effectLst>
                <a:latin typeface="Century Gothic" pitchFamily="34" charset="0"/>
                <a:cs typeface="Arial" pitchFamily="34" charset="0"/>
              </a:rPr>
              <a:t>En la cabeza encontramos 6 pares de ocelos; un par de antenas, usadas como órganos sensoriales; mandíbulas, adaptadas a la masticación; maxilas y labio; maxilares, que le permiten degustar el alimento: el aparato hilador, que le permitirá liberar el hilo de seda.</a:t>
            </a:r>
            <a:br>
              <a:rPr lang="es-ES" b="1" dirty="0" smtClean="0">
                <a:effectLst>
                  <a:outerShdw blurRad="38100" dist="38100" dir="2700000" algn="tl">
                    <a:srgbClr val="000000">
                      <a:alpha val="43137"/>
                    </a:srgbClr>
                  </a:outerShdw>
                </a:effectLst>
                <a:latin typeface="Century Gothic" pitchFamily="34" charset="0"/>
                <a:cs typeface="Arial" pitchFamily="34" charset="0"/>
              </a:rPr>
            </a:br>
            <a:r>
              <a:rPr lang="es-ES" b="1" dirty="0" smtClean="0">
                <a:effectLst>
                  <a:outerShdw blurRad="38100" dist="38100" dir="2700000" algn="tl">
                    <a:srgbClr val="000000">
                      <a:alpha val="43137"/>
                    </a:srgbClr>
                  </a:outerShdw>
                </a:effectLst>
                <a:latin typeface="Century Gothic" pitchFamily="34" charset="0"/>
                <a:cs typeface="Arial" pitchFamily="34" charset="0"/>
              </a:rPr>
              <a:t>Una curiosidad a tener en cuenta, es que en el dorso del tórax, en su segundo segmento, encontramos una mancha que simula ser un ojo, pero no lo es, se lo conoce como </a:t>
            </a:r>
            <a:r>
              <a:rPr lang="es-ES" b="1" dirty="0" err="1" smtClean="0">
                <a:effectLst>
                  <a:outerShdw blurRad="38100" dist="38100" dir="2700000" algn="tl">
                    <a:srgbClr val="000000">
                      <a:alpha val="43137"/>
                    </a:srgbClr>
                  </a:outerShdw>
                </a:effectLst>
                <a:latin typeface="Century Gothic" pitchFamily="34" charset="0"/>
                <a:cs typeface="Arial" pitchFamily="34" charset="0"/>
              </a:rPr>
              <a:t>pseudo</a:t>
            </a:r>
            <a:r>
              <a:rPr lang="es-ES" b="1" dirty="0" smtClean="0">
                <a:effectLst>
                  <a:outerShdw blurRad="38100" dist="38100" dir="2700000" algn="tl">
                    <a:srgbClr val="000000">
                      <a:alpha val="43137"/>
                    </a:srgbClr>
                  </a:outerShdw>
                </a:effectLst>
                <a:latin typeface="Century Gothic" pitchFamily="34" charset="0"/>
                <a:cs typeface="Arial" pitchFamily="34" charset="0"/>
              </a:rPr>
              <a:t> ojo, falso ojo o mancha ocular.</a:t>
            </a:r>
            <a:br>
              <a:rPr lang="es-ES" b="1" dirty="0" smtClean="0">
                <a:effectLst>
                  <a:outerShdw blurRad="38100" dist="38100" dir="2700000" algn="tl">
                    <a:srgbClr val="000000">
                      <a:alpha val="43137"/>
                    </a:srgbClr>
                  </a:outerShdw>
                </a:effectLst>
                <a:latin typeface="Century Gothic" pitchFamily="34" charset="0"/>
                <a:cs typeface="Arial" pitchFamily="34" charset="0"/>
              </a:rPr>
            </a:br>
            <a:r>
              <a:rPr lang="es-ES" b="1" dirty="0" smtClean="0">
                <a:effectLst>
                  <a:outerShdw blurRad="38100" dist="38100" dir="2700000" algn="tl">
                    <a:srgbClr val="000000">
                      <a:alpha val="43137"/>
                    </a:srgbClr>
                  </a:outerShdw>
                </a:effectLst>
                <a:latin typeface="Century Gothic" pitchFamily="34" charset="0"/>
                <a:cs typeface="Arial" pitchFamily="34" charset="0"/>
              </a:rPr>
              <a:t>En cada uno de los 3 segmentos del tórax, encontramos un par de patas, terminadas en unas finas uñas que le permiten al gusano sostener las hojas durante la alimentación. Estas patas son conocidas como verdaderas, pues corresponden con las 6 patas que tendrán cuando alcancen su estado adulto.</a:t>
            </a:r>
          </a:p>
        </p:txBody>
      </p:sp>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428596" y="357166"/>
            <a:ext cx="8429684" cy="6143668"/>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714348" y="1214422"/>
            <a:ext cx="7715336" cy="5109091"/>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Century Gothic" pitchFamily="34" charset="0"/>
                <a:cs typeface="Arial" pitchFamily="34" charset="0"/>
              </a:rPr>
              <a:t> </a:t>
            </a:r>
            <a:r>
              <a:rPr lang="es-ES" b="1" dirty="0" smtClean="0">
                <a:effectLst>
                  <a:outerShdw blurRad="38100" dist="38100" dir="2700000" algn="tl">
                    <a:srgbClr val="000000">
                      <a:alpha val="43137"/>
                    </a:srgbClr>
                  </a:outerShdw>
                </a:effectLst>
                <a:latin typeface="Century Gothic" pitchFamily="34" charset="0"/>
                <a:cs typeface="Arial" pitchFamily="34" charset="0"/>
              </a:rPr>
              <a:t>Encontramos otros apéndices membranosos llamadas falsas patas, que le serán útiles en el estado larvario, pero que no estarán presentes en la madurez. Si lo mira de frente seguro que aprecia que no tienen nariz… ¿Cómo respiran? Pues a ambos lados del primer segmento torácico y de los primeros 8 segmentos abdominales, encontramos unos puntos negros, los espiráculos, que son unas aberturas cubiertas por unas pequeñas membranas que permiten la entrada de aire a una serie de canalillos internos llamados tráqueas, los cuales recogen el aire y lo distribuyen por todo el cuerpo. La expulsión del dióxido de carbono, así como de vapor de agua, la realizan por transpiración a través de la piel.</a:t>
            </a:r>
          </a:p>
          <a:p>
            <a:r>
              <a:rPr lang="es-ES" b="1" dirty="0" smtClean="0">
                <a:effectLst>
                  <a:outerShdw blurRad="38100" dist="38100" dir="2700000" algn="tl">
                    <a:srgbClr val="000000">
                      <a:alpha val="43137"/>
                    </a:srgbClr>
                  </a:outerShdw>
                </a:effectLst>
                <a:latin typeface="Century Gothic" pitchFamily="34" charset="0"/>
                <a:cs typeface="Arial" pitchFamily="34" charset="0"/>
              </a:rPr>
              <a:t> Su digestivo es un tubo interno con esófago, estomago e intestinos. Al intestino delgado vierten los vasos urinarios, tubos de </a:t>
            </a:r>
            <a:r>
              <a:rPr lang="es-ES" b="1" dirty="0" err="1" smtClean="0">
                <a:effectLst>
                  <a:outerShdw blurRad="38100" dist="38100" dir="2700000" algn="tl">
                    <a:srgbClr val="000000">
                      <a:alpha val="43137"/>
                    </a:srgbClr>
                  </a:outerShdw>
                </a:effectLst>
                <a:latin typeface="Century Gothic" pitchFamily="34" charset="0"/>
                <a:cs typeface="Arial" pitchFamily="34" charset="0"/>
              </a:rPr>
              <a:t>Malpigi</a:t>
            </a:r>
            <a:r>
              <a:rPr lang="es-ES" b="1" dirty="0" smtClean="0">
                <a:effectLst>
                  <a:outerShdw blurRad="38100" dist="38100" dir="2700000" algn="tl">
                    <a:srgbClr val="000000">
                      <a:alpha val="43137"/>
                    </a:srgbClr>
                  </a:outerShdw>
                </a:effectLst>
                <a:latin typeface="Century Gothic" pitchFamily="34" charset="0"/>
                <a:cs typeface="Arial" pitchFamily="34" charset="0"/>
              </a:rPr>
              <a:t>, que actúan como riñones recogiendo los productos oxidados de la sangre para eliminarlos por los intestinos.</a:t>
            </a:r>
          </a:p>
          <a:p>
            <a:endParaRPr lang="es-ES" b="1" dirty="0" smtClean="0">
              <a:effectLst>
                <a:outerShdw blurRad="38100" dist="38100" dir="2700000" algn="tl">
                  <a:srgbClr val="000000">
                    <a:alpha val="43137"/>
                  </a:srgbClr>
                </a:outerShdw>
              </a:effectLst>
              <a:latin typeface="Century Gothic" pitchFamily="34" charset="0"/>
              <a:cs typeface="Arial" pitchFamily="34" charset="0"/>
            </a:endParaRPr>
          </a:p>
          <a:p>
            <a:r>
              <a:rPr lang="es-ES" b="1" dirty="0" smtClean="0">
                <a:effectLst>
                  <a:outerShdw blurRad="38100" dist="38100" dir="2700000" algn="tl">
                    <a:srgbClr val="000000">
                      <a:alpha val="43137"/>
                    </a:srgbClr>
                  </a:outerShdw>
                </a:effectLst>
                <a:latin typeface="Century Gothic" pitchFamily="34" charset="0"/>
                <a:cs typeface="Arial" pitchFamily="34" charset="0"/>
              </a:rPr>
              <a:t> </a:t>
            </a:r>
          </a:p>
          <a:p>
            <a:endParaRPr lang="es-ES" b="1" dirty="0">
              <a:effectLst>
                <a:outerShdw blurRad="38100" dist="38100" dir="2700000" algn="tl">
                  <a:srgbClr val="000000">
                    <a:alpha val="43137"/>
                  </a:srgbClr>
                </a:outerShdw>
              </a:effectLst>
              <a:latin typeface="Century Gothic" pitchFamily="34" charset="0"/>
              <a:cs typeface="Arial" pitchFamily="34" charset="0"/>
            </a:endParaRPr>
          </a:p>
        </p:txBody>
      </p:sp>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delo_gusano.jpg"/>
          <p:cNvPicPr>
            <a:picLocks noChangeAspect="1"/>
          </p:cNvPicPr>
          <p:nvPr/>
        </p:nvPicPr>
        <p:blipFill>
          <a:blip r:embed="rId2"/>
          <a:stretch>
            <a:fillRect/>
          </a:stretch>
        </p:blipFill>
        <p:spPr>
          <a:xfrm>
            <a:off x="0" y="986790"/>
            <a:ext cx="9144000" cy="4884420"/>
          </a:xfrm>
          <a:prstGeom prst="rect">
            <a:avLst/>
          </a:prstGeom>
        </p:spPr>
      </p:pic>
      <p:sp>
        <p:nvSpPr>
          <p:cNvPr id="5" name="4 CuadroTexto"/>
          <p:cNvSpPr txBox="1"/>
          <p:nvPr/>
        </p:nvSpPr>
        <p:spPr>
          <a:xfrm>
            <a:off x="2357422" y="357166"/>
            <a:ext cx="4586512" cy="64633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rPr>
              <a:t>GUSANO  DE  SEDA</a:t>
            </a:r>
            <a:endParaRPr lang="es-E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roadway" pitchFamily="82"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2000"/>
                                        <p:tgtEl>
                                          <p:spTgt spid="4"/>
                                        </p:tgtEl>
                                      </p:cBhvr>
                                    </p:animEffect>
                                  </p:childTnLst>
                                </p:cTn>
                              </p:par>
                            </p:childTnLst>
                          </p:cTn>
                        </p:par>
                        <p:par>
                          <p:cTn id="10" fill="hold">
                            <p:stCondLst>
                              <p:cond delay="2000"/>
                            </p:stCondLst>
                            <p:childTnLst>
                              <p:par>
                                <p:cTn id="11" presetID="15"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785794"/>
            <a:ext cx="7786742" cy="501675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r>
              <a:rPr lang="es-ES" sz="2000" b="1" dirty="0" smtClean="0">
                <a:effectLst>
                  <a:outerShdw blurRad="38100" dist="38100" dir="2700000" algn="tl">
                    <a:srgbClr val="000000">
                      <a:alpha val="43137"/>
                    </a:srgbClr>
                  </a:outerShdw>
                </a:effectLst>
                <a:latin typeface="Century Gothic" pitchFamily="34" charset="0"/>
                <a:cs typeface="Arial" pitchFamily="34" charset="0"/>
              </a:rPr>
              <a:t>La larva emplea el almidón de las hojas de morera que ha consumido, transformado en dextrina por su metabolismo, para producir el hilo de seda. El aparato destinado a este efecto está compuesto por dos glándulas ubicadas debajo del tracto digestivo, cuyos conductos van a dar a la hilera situada en el undécimo anillo. El material, líquido en el interior del cuerpo, se solidifica en contacto con el aire. Girando sobre sí misma, fabrica alrededor de su cuerpo durante unos cuatro días, una envoltura oval (el capullo) formada por un único hilo de hasta 900 metros de largo. Dentro del capullo mudarán dos veces más. Tras estas mudas, el color de la oruga aparecerá ’sucio’ y su piel arrugada y algo húmeda que se secará y alisará transcurridas unas horas.</a:t>
            </a:r>
          </a:p>
          <a:p>
            <a:endParaRPr lang="es-ES" sz="2000" b="1" dirty="0">
              <a:effectLst>
                <a:outerShdw blurRad="38100" dist="38100" dir="2700000" algn="tl">
                  <a:srgbClr val="000000">
                    <a:alpha val="43137"/>
                  </a:srgbClr>
                </a:outerShdw>
              </a:effectLst>
              <a:latin typeface="Century Gothic" pitchFamily="34" charset="0"/>
              <a:cs typeface="Arial" pitchFamily="34" charset="0"/>
            </a:endParaRPr>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sano-de-seda.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285728"/>
            <a:ext cx="5000660" cy="2308324"/>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pitchFamily="34" charset="0"/>
                <a:cs typeface="Arial" pitchFamily="34" charset="0"/>
              </a:rPr>
              <a:t>Los gusanos de seda tomando su última comida ( hojas de la morera) antes de encerrarse en su capullo de seda para continuar su ciclo de vida</a:t>
            </a:r>
          </a:p>
          <a:p>
            <a:pPr algn="ct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1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29"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ppt_x-.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53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7191802828_0cc6412479_b.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 es la hembra del gusano de seda , es blanca y se estaba preparando para hacer el capullo , se ven algunos hilitos de seda ..jpg"/>
          <p:cNvPicPr>
            <a:picLocks noChangeAspect="1"/>
          </p:cNvPicPr>
          <p:nvPr/>
        </p:nvPicPr>
        <p:blipFill>
          <a:blip r:embed="rId2"/>
          <a:stretch>
            <a:fillRect/>
          </a:stretch>
        </p:blipFill>
        <p:spPr>
          <a:xfrm>
            <a:off x="5938" y="0"/>
            <a:ext cx="9138062"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u1239781651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642910" y="571480"/>
            <a:ext cx="7786742" cy="70788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642910" y="642918"/>
            <a:ext cx="7929618" cy="563231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Century Gothic" pitchFamily="34" charset="0"/>
                <a:cs typeface="Arial" pitchFamily="34" charset="0"/>
              </a:rPr>
              <a:t>Al girar sobre sí misma a la par que libera el hilo de seda, la larva produce una envoltura oval alrededor de su cuerpo, formada por un único hilo que puede llegar a medir hasta los 1500 metros de largo. Este proceso le puede llevar entre 2 y 6 días.</a:t>
            </a:r>
          </a:p>
          <a:p>
            <a:r>
              <a:rPr lang="es-ES" b="1" dirty="0" smtClean="0">
                <a:effectLst>
                  <a:outerShdw blurRad="38100" dist="38100" dir="2700000" algn="tl">
                    <a:srgbClr val="000000">
                      <a:alpha val="43137"/>
                    </a:srgbClr>
                  </a:outerShdw>
                </a:effectLst>
                <a:latin typeface="Century Gothic" pitchFamily="34" charset="0"/>
                <a:cs typeface="Arial" pitchFamily="34" charset="0"/>
              </a:rPr>
              <a:t> El animal queda cautivo dentro del capullo, lo que supuestamente le va a servir como protección durante la fase de metamorfosis… bueno, este sería al menos su sentido evolutivo en un principio, actualmente, como el gusano de seda es un animal que solo vive en cautividad, no tendría por qué generar este capullo, lo que supone un gasto metabólico, pero vive en cautividad precisamente porque ha sido totalmente domesticado por el hombre, y ha existido una selección artificial por parte del mismo para conseguir que produzcan cada vez mejores capullos de seda.</a:t>
            </a:r>
          </a:p>
          <a:p>
            <a:r>
              <a:rPr lang="es-ES" b="1" dirty="0" smtClean="0">
                <a:effectLst>
                  <a:outerShdw blurRad="38100" dist="38100" dir="2700000" algn="tl">
                    <a:srgbClr val="000000">
                      <a:alpha val="43137"/>
                    </a:srgbClr>
                  </a:outerShdw>
                </a:effectLst>
                <a:latin typeface="Century Gothic" pitchFamily="34" charset="0"/>
                <a:cs typeface="Arial" pitchFamily="34" charset="0"/>
              </a:rPr>
              <a:t> Puede ser irónico, ese capullo que realizaba en un principio para protegerse de los depredadores, es la razón por la que mueren en las manos de los sericultores. Para que pueda aprovecharse la seda de los capullos, este debe ser hervido intactos en agua, con el animal dentro, pues si esperasen a que saliera la mariposa, esta perforaría el capullo inutilizándolo para la </a:t>
            </a:r>
            <a:r>
              <a:rPr lang="es-ES" b="1" dirty="0" err="1" smtClean="0">
                <a:effectLst>
                  <a:outerShdw blurRad="38100" dist="38100" dir="2700000" algn="tl">
                    <a:srgbClr val="000000">
                      <a:alpha val="43137"/>
                    </a:srgbClr>
                  </a:outerShdw>
                </a:effectLst>
                <a:latin typeface="Century Gothic" pitchFamily="34" charset="0"/>
              </a:rPr>
              <a:t>hiladura</a:t>
            </a:r>
            <a:r>
              <a:rPr lang="es-ES" b="1" dirty="0" smtClean="0">
                <a:effectLst>
                  <a:outerShdw blurRad="38100" dist="38100" dir="2700000" algn="tl">
                    <a:srgbClr val="000000">
                      <a:alpha val="43137"/>
                    </a:srgbClr>
                  </a:outerShdw>
                </a:effectLst>
                <a:latin typeface="Century Gothic" pitchFamily="34" charset="0"/>
              </a:rPr>
              <a:t>.</a:t>
            </a:r>
          </a:p>
          <a:p>
            <a:endParaRPr lang="es-ES" b="1" dirty="0">
              <a:effectLst>
                <a:outerShdw blurRad="38100" dist="38100" dir="2700000" algn="tl">
                  <a:srgbClr val="000000">
                    <a:alpha val="43137"/>
                  </a:srgbClr>
                </a:outerShdw>
              </a:effectLst>
              <a:latin typeface="Century Gothic" pitchFamily="34" charset="0"/>
            </a:endParaRPr>
          </a:p>
        </p:txBody>
      </p:sp>
    </p:spTree>
  </p:cSld>
  <p:clrMapOvr>
    <a:masterClrMapping/>
  </p:clrMapOvr>
  <p:transition spd="slow" advTm="5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91812062_7c9f64c1f0_b.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sano de seda hace su capullo.jpg"/>
          <p:cNvPicPr>
            <a:picLocks noChangeAspect="1"/>
          </p:cNvPicPr>
          <p:nvPr/>
        </p:nvPicPr>
        <p:blipFill>
          <a:blip r:embed="rId2"/>
          <a:stretch>
            <a:fillRect/>
          </a:stretch>
        </p:blipFill>
        <p:spPr>
          <a:xfrm>
            <a:off x="0" y="29875"/>
            <a:ext cx="9144000" cy="679825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65619905_dc3395edd7_b.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191807310_ecf4aae59d_o.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04532507_cd7791a571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fgtr (1).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55552822_8ae7612d29_b.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302636880_b7c4b460cf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21221305_dd7073d3ac_z.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7455953_ef3a0b0473_o.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8TNDP3BaoAnh182012143351379.jpg"/>
          <p:cNvPicPr>
            <a:picLocks noChangeAspect="1"/>
          </p:cNvPicPr>
          <p:nvPr/>
        </p:nvPicPr>
        <p:blipFill>
          <a:blip r:embed="rId2"/>
          <a:stretch>
            <a:fillRect/>
          </a:stretch>
        </p:blipFill>
        <p:spPr>
          <a:xfrm>
            <a:off x="1749102" y="0"/>
            <a:ext cx="5645795"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12-03-03198_2.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0099"/>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642910" y="571480"/>
            <a:ext cx="7786742" cy="70788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928662" y="2071678"/>
            <a:ext cx="7358114" cy="286232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Century Gothic" pitchFamily="34" charset="0"/>
                <a:cs typeface="Arial" pitchFamily="34" charset="0"/>
              </a:rPr>
              <a:t>Durante su fase adulta, la mariposa no se alimentará. Se dedicará a buscar pareja, copular durante algunas horas (momento en el que queda la parejita enlazada por la punta de sus abdómenes), y seguidamente, mientras la hembra   pone los huevos, el macho buscará otra pareja para continuar reproduciéndose.</a:t>
            </a:r>
            <a:br>
              <a:rPr lang="es-ES" sz="2000" b="1" dirty="0" smtClean="0">
                <a:effectLst>
                  <a:outerShdw blurRad="38100" dist="38100" dir="2700000" algn="tl">
                    <a:srgbClr val="000000">
                      <a:alpha val="43137"/>
                    </a:srgbClr>
                  </a:outerShdw>
                </a:effectLst>
                <a:latin typeface="Century Gothic" pitchFamily="34" charset="0"/>
                <a:cs typeface="Arial" pitchFamily="34" charset="0"/>
              </a:rPr>
            </a:br>
            <a:r>
              <a:rPr lang="es-ES" sz="2000" b="1" dirty="0" smtClean="0">
                <a:effectLst>
                  <a:outerShdw blurRad="38100" dist="38100" dir="2700000" algn="tl">
                    <a:srgbClr val="000000">
                      <a:alpha val="43137"/>
                    </a:srgbClr>
                  </a:outerShdw>
                </a:effectLst>
                <a:latin typeface="Century Gothic" pitchFamily="34" charset="0"/>
                <a:cs typeface="Arial" pitchFamily="34" charset="0"/>
              </a:rPr>
              <a:t/>
            </a:r>
            <a:br>
              <a:rPr lang="es-ES" sz="2000" b="1" dirty="0" smtClean="0">
                <a:effectLst>
                  <a:outerShdw blurRad="38100" dist="38100" dir="2700000" algn="tl">
                    <a:srgbClr val="000000">
                      <a:alpha val="43137"/>
                    </a:srgbClr>
                  </a:outerShdw>
                </a:effectLst>
                <a:latin typeface="Century Gothic" pitchFamily="34" charset="0"/>
                <a:cs typeface="Arial" pitchFamily="34" charset="0"/>
              </a:rPr>
            </a:br>
            <a:r>
              <a:rPr lang="es-ES" sz="2000" b="1" dirty="0" smtClean="0">
                <a:effectLst>
                  <a:outerShdw blurRad="38100" dist="38100" dir="2700000" algn="tl">
                    <a:srgbClr val="000000">
                      <a:alpha val="43137"/>
                    </a:srgbClr>
                  </a:outerShdw>
                </a:effectLst>
                <a:latin typeface="Century Gothic" pitchFamily="34" charset="0"/>
                <a:cs typeface="Arial" pitchFamily="34" charset="0"/>
              </a:rPr>
              <a:t>Y finalmente, tras 3 y 15 días en la fase adulta, mueren.</a:t>
            </a:r>
          </a:p>
          <a:p>
            <a:endParaRPr lang="es-ES" sz="2000" b="1" dirty="0">
              <a:effectLst>
                <a:outerShdw blurRad="38100" dist="38100" dir="2700000" algn="tl">
                  <a:srgbClr val="000000">
                    <a:alpha val="43137"/>
                  </a:srgbClr>
                </a:outerShdw>
              </a:effectLst>
              <a:latin typeface="Century Gothic" pitchFamily="34" charset="0"/>
              <a:cs typeface="Arial" pitchFamily="34" charset="0"/>
            </a:endParaRPr>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631210028_b9b3c0ca04_b.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05201026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sanoSeda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pek2.jpg"/>
          <p:cNvPicPr>
            <a:picLocks noChangeAspect="1"/>
          </p:cNvPicPr>
          <p:nvPr/>
        </p:nvPicPr>
        <p:blipFill>
          <a:blip r:embed="rId2"/>
          <a:stretch>
            <a:fillRect/>
          </a:stretch>
        </p:blipFill>
        <p:spPr>
          <a:xfrm>
            <a:off x="2071670" y="0"/>
            <a:ext cx="5214974" cy="6858000"/>
          </a:xfrm>
          <a:prstGeom prst="rect">
            <a:avLst/>
          </a:prstGeom>
        </p:spPr>
      </p:pic>
    </p:spTree>
  </p:cSld>
  <p:clrMapOvr>
    <a:masterClrMapping/>
  </p:clrMapOvr>
  <p:transition spd="slow"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68298_dc990b1e_XL.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kokonyxt_enl.jpg"/>
          <p:cNvPicPr>
            <a:picLocks noChangeAspect="1"/>
          </p:cNvPicPr>
          <p:nvPr/>
        </p:nvPicPr>
        <p:blipFill>
          <a:blip r:embed="rId2"/>
          <a:stretch>
            <a:fillRect/>
          </a:stretch>
        </p:blipFill>
        <p:spPr>
          <a:xfrm>
            <a:off x="0" y="0"/>
            <a:ext cx="9181868"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mbyx_mori_cocoons_01_800.jpg"/>
          <p:cNvPicPr>
            <a:picLocks noChangeAspect="1"/>
          </p:cNvPicPr>
          <p:nvPr/>
        </p:nvPicPr>
        <p:blipFill>
          <a:blip r:embed="rId2"/>
          <a:stretch>
            <a:fillRect/>
          </a:stretch>
        </p:blipFill>
        <p:spPr>
          <a:xfrm>
            <a:off x="17790" y="0"/>
            <a:ext cx="910842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blipFill dpi="0" rotWithShape="1">
            <a:blip r:embed="rId3">
              <a:lum bright="-2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642910" y="571480"/>
            <a:ext cx="7786742" cy="70788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1214414" y="2500306"/>
            <a:ext cx="6379824" cy="1446550"/>
          </a:xfrm>
          <a:prstGeom prst="rect">
            <a:avLst/>
          </a:prstGeom>
          <a:noFill/>
          <a:ln>
            <a:noFill/>
          </a:ln>
        </p:spPr>
        <p:txBody>
          <a:bodyPr wrap="none" rtlCol="0">
            <a:spAutoFit/>
            <a:scene3d>
              <a:camera prst="orthographicFront"/>
              <a:lightRig rig="threePt" dir="t"/>
            </a:scene3d>
            <a:sp3d extrusionH="57150">
              <a:bevelT w="38100" h="38100" prst="angle"/>
            </a:sp3d>
          </a:bodyPr>
          <a:lstStyle/>
          <a:p>
            <a:pPr algn="ctr"/>
            <a:r>
              <a:rPr lang="es-ES" sz="4400" b="1" dirty="0" smtClean="0">
                <a:ln>
                  <a:solidFill>
                    <a:schemeClr val="tx1">
                      <a:lumMod val="95000"/>
                    </a:schemeClr>
                  </a:solidFill>
                </a:ln>
                <a:blipFill dpi="0" rotWithShape="1">
                  <a:blip r:embed="rId2"/>
                  <a:srcRect/>
                  <a:tile tx="0" ty="0" sx="100000" sy="100000" flip="none" algn="tl"/>
                </a:blipFill>
                <a:effectLst>
                  <a:outerShdw blurRad="38100" dist="38100" dir="2700000" algn="tl">
                    <a:srgbClr val="000000">
                      <a:alpha val="43137"/>
                    </a:srgbClr>
                  </a:outerShdw>
                </a:effectLst>
                <a:latin typeface="Broadway" pitchFamily="82" charset="0"/>
              </a:rPr>
              <a:t>Industria  artesanal</a:t>
            </a:r>
          </a:p>
          <a:p>
            <a:pPr algn="ctr"/>
            <a:r>
              <a:rPr lang="es-ES" sz="4400" b="1" dirty="0" smtClean="0">
                <a:ln>
                  <a:solidFill>
                    <a:schemeClr val="tx1">
                      <a:lumMod val="95000"/>
                    </a:schemeClr>
                  </a:solidFill>
                </a:ln>
                <a:blipFill dpi="0" rotWithShape="1">
                  <a:blip r:embed="rId2"/>
                  <a:srcRect/>
                  <a:tile tx="0" ty="0" sx="100000" sy="100000" flip="none" algn="tl"/>
                </a:blipFill>
                <a:effectLst>
                  <a:outerShdw blurRad="38100" dist="38100" dir="2700000" algn="tl">
                    <a:srgbClr val="000000">
                      <a:alpha val="43137"/>
                    </a:srgbClr>
                  </a:outerShdw>
                </a:effectLst>
                <a:latin typeface="Broadway" pitchFamily="82" charset="0"/>
              </a:rPr>
              <a:t>De  la  seda</a:t>
            </a:r>
            <a:endParaRPr lang="es-ES" sz="4400" b="1" dirty="0">
              <a:ln>
                <a:solidFill>
                  <a:schemeClr val="tx1">
                    <a:lumMod val="95000"/>
                  </a:schemeClr>
                </a:solidFill>
              </a:ln>
              <a:blipFill dpi="0" rotWithShape="1">
                <a:blip r:embed="rId2"/>
                <a:srcRect/>
                <a:tile tx="0" ty="0" sx="100000" sy="100000" flip="none" algn="tl"/>
              </a:blip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nufacturadeseda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7.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ullos-seda-hirviendo-1024x768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rso-estracción-seda.jpg"/>
          <p:cNvPicPr>
            <a:picLocks noChangeAspect="1"/>
          </p:cNvPicPr>
          <p:nvPr/>
        </p:nvPicPr>
        <p:blipFill>
          <a:blip r:embed="rId2"/>
          <a:stretch>
            <a:fillRect/>
          </a:stretch>
        </p:blipFill>
        <p:spPr>
          <a:xfrm>
            <a:off x="2000232" y="0"/>
            <a:ext cx="5290839"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 la fábrica de alfombras producen su propio hilo de sed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usas-peleteria-seda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2969" y="0"/>
            <a:ext cx="9138062"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565888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jiendo seda ,bali indonesi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6.jpg"/>
          <p:cNvPicPr>
            <a:picLocks noChangeAspect="1"/>
          </p:cNvPicPr>
          <p:nvPr/>
        </p:nvPicPr>
        <p:blipFill>
          <a:blip r:embed="rId2"/>
          <a:stretch>
            <a:fillRect/>
          </a:stretch>
        </p:blipFill>
        <p:spPr>
          <a:xfrm>
            <a:off x="2969" y="0"/>
            <a:ext cx="9138062" cy="6858000"/>
          </a:xfrm>
          <a:prstGeom prst="rect">
            <a:avLst/>
          </a:prstGeom>
          <a:effectLst>
            <a:softEdge rad="63500"/>
          </a:effectLst>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G_0444.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03y2v.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e4498ef8467daa61d7b4d412a3ca569.jpg"/>
          <p:cNvPicPr>
            <a:picLocks noChangeAspect="1"/>
          </p:cNvPicPr>
          <p:nvPr/>
        </p:nvPicPr>
        <p:blipFill>
          <a:blip r:embed="rId2"/>
          <a:stretch>
            <a:fillRect/>
          </a:stretch>
        </p:blipFill>
        <p:spPr>
          <a:xfrm>
            <a:off x="0" y="0"/>
            <a:ext cx="9144000" cy="6857999"/>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blipFill dpi="0" rotWithShape="1">
            <a:blip r:embed="rId3">
              <a:lum bright="-2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642910" y="571480"/>
            <a:ext cx="7786742" cy="70788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1214414" y="2714620"/>
            <a:ext cx="6354368" cy="1323439"/>
          </a:xfrm>
          <a:prstGeom prst="rect">
            <a:avLst/>
          </a:prstGeom>
          <a:noFill/>
        </p:spPr>
        <p:txBody>
          <a:bodyPr wrap="none" rtlCol="0">
            <a:spAutoFit/>
            <a:scene3d>
              <a:camera prst="orthographicFront"/>
              <a:lightRig rig="threePt" dir="t"/>
            </a:scene3d>
            <a:sp3d extrusionH="57150">
              <a:bevelT w="38100" h="38100" prst="angle"/>
            </a:sp3d>
          </a:bodyPr>
          <a:lstStyle/>
          <a:p>
            <a:pPr algn="ctr"/>
            <a:r>
              <a:rPr lang="es-ES" sz="4000" b="1" dirty="0" smtClean="0">
                <a:ln>
                  <a:solidFill>
                    <a:schemeClr val="tx1">
                      <a:lumMod val="95000"/>
                    </a:schemeClr>
                  </a:solidFill>
                </a:ln>
                <a:blipFill>
                  <a:blip r:embed="rId2"/>
                  <a:tile tx="0" ty="0" sx="100000" sy="100000" flip="none" algn="tl"/>
                </a:blipFill>
                <a:effectLst>
                  <a:outerShdw blurRad="38100" dist="38100" dir="2700000" algn="tl">
                    <a:srgbClr val="000000">
                      <a:alpha val="43137"/>
                    </a:srgbClr>
                  </a:outerShdw>
                </a:effectLst>
                <a:latin typeface="Broadway" pitchFamily="82" charset="0"/>
              </a:rPr>
              <a:t>Industria   Profesional</a:t>
            </a:r>
          </a:p>
          <a:p>
            <a:pPr algn="ctr"/>
            <a:r>
              <a:rPr lang="es-ES" sz="4000" b="1" dirty="0" smtClean="0">
                <a:ln>
                  <a:solidFill>
                    <a:schemeClr val="tx1">
                      <a:lumMod val="95000"/>
                    </a:schemeClr>
                  </a:solidFill>
                </a:ln>
                <a:blipFill>
                  <a:blip r:embed="rId2"/>
                  <a:tile tx="0" ty="0" sx="100000" sy="100000" flip="none" algn="tl"/>
                </a:blipFill>
                <a:effectLst>
                  <a:outerShdw blurRad="38100" dist="38100" dir="2700000" algn="tl">
                    <a:srgbClr val="000000">
                      <a:alpha val="43137"/>
                    </a:srgbClr>
                  </a:outerShdw>
                </a:effectLst>
                <a:latin typeface="Broadway" pitchFamily="82" charset="0"/>
              </a:rPr>
              <a:t>  De  La  Seda </a:t>
            </a:r>
            <a:endParaRPr lang="es-ES" sz="4000" b="1" dirty="0">
              <a:ln>
                <a:solidFill>
                  <a:schemeClr val="tx1">
                    <a:lumMod val="95000"/>
                  </a:schemeClr>
                </a:solidFill>
              </a:ln>
              <a:blipFill>
                <a:blip r:embed="rId2"/>
                <a:tile tx="0" ty="0" sx="100000" sy="100000" flip="none" algn="tl"/>
              </a:blip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_china.jpg"/>
          <p:cNvPicPr>
            <a:picLocks noChangeAspect="1"/>
          </p:cNvPicPr>
          <p:nvPr/>
        </p:nvPicPr>
        <p:blipFill>
          <a:blip r:embed="rId2"/>
          <a:stretch>
            <a:fillRect/>
          </a:stretch>
        </p:blipFill>
        <p:spPr>
          <a:xfrm>
            <a:off x="0" y="6684"/>
            <a:ext cx="9144000" cy="6844632"/>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l-capullo-de-seda-se-mete-en-agua-caliente-sin-llegar-a-hervi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_vigoenfotos_4951q.jpg"/>
          <p:cNvPicPr>
            <a:picLocks noChangeAspect="1"/>
          </p:cNvPicPr>
          <p:nvPr/>
        </p:nvPicPr>
        <p:blipFill>
          <a:blip r:embed="rId2"/>
          <a:stretch>
            <a:fillRect/>
          </a:stretch>
        </p:blipFill>
        <p:spPr>
          <a:xfrm>
            <a:off x="0" y="3345"/>
            <a:ext cx="9144000" cy="6851309"/>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e-proceso-busca-matar-los-insectos-deteniendo-el-ciclo-biolgic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bg1"/>
          </a:solidFill>
        </p:spPr>
        <p:txBody>
          <a:bodyPr/>
          <a:lstStyle/>
          <a:p>
            <a:endParaRPr lang="es-ES" dirty="0"/>
          </a:p>
        </p:txBody>
      </p:sp>
      <p:sp>
        <p:nvSpPr>
          <p:cNvPr id="5" name="4 Marco"/>
          <p:cNvSpPr/>
          <p:nvPr/>
        </p:nvSpPr>
        <p:spPr>
          <a:xfrm>
            <a:off x="0" y="0"/>
            <a:ext cx="9144000" cy="6858000"/>
          </a:xfrm>
          <a:prstGeom prst="frame">
            <a:avLst>
              <a:gd name="adj1" fmla="val 4914"/>
            </a:avLst>
          </a:prstGeom>
          <a:blipFill dpi="0" rotWithShape="1">
            <a:blip r:embed="rId2"/>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357158" y="357166"/>
            <a:ext cx="8429684" cy="6143668"/>
          </a:xfrm>
          <a:prstGeom prst="rect">
            <a:avLst/>
          </a:prstGeom>
          <a:blipFill dpi="0" rotWithShape="1">
            <a:blip r:embed="rId3">
              <a:lum bright="-20000"/>
            </a:blip>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642910" y="571480"/>
            <a:ext cx="7786742" cy="70788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pitchFamily="34" charset="0"/>
                <a:cs typeface="Arial" pitchFamily="34" charset="0"/>
              </a:rPr>
              <a:t> </a:t>
            </a:r>
          </a:p>
          <a:p>
            <a:endParaRPr lang="es-ES" sz="2000" b="1" dirty="0">
              <a:effectLst>
                <a:outerShdw blurRad="38100" dist="38100" dir="2700000" algn="tl">
                  <a:srgbClr val="000000">
                    <a:alpha val="43137"/>
                  </a:srgbClr>
                </a:outerShdw>
              </a:effectLst>
              <a:latin typeface="Arial" pitchFamily="34" charset="0"/>
              <a:cs typeface="Arial" pitchFamily="34" charset="0"/>
            </a:endParaRPr>
          </a:p>
        </p:txBody>
      </p:sp>
      <p:sp>
        <p:nvSpPr>
          <p:cNvPr id="8" name="7 CuadroTexto"/>
          <p:cNvSpPr txBox="1"/>
          <p:nvPr/>
        </p:nvSpPr>
        <p:spPr>
          <a:xfrm>
            <a:off x="1142976" y="3214686"/>
            <a:ext cx="6600333" cy="707886"/>
          </a:xfrm>
          <a:prstGeom prst="rect">
            <a:avLst/>
          </a:prstGeom>
          <a:noFill/>
        </p:spPr>
        <p:txBody>
          <a:bodyPr wrap="none" rtlCol="0">
            <a:spAutoFit/>
            <a:scene3d>
              <a:camera prst="orthographicFront"/>
              <a:lightRig rig="threePt" dir="t"/>
            </a:scene3d>
            <a:sp3d extrusionH="57150">
              <a:bevelT w="38100" h="38100" prst="angle"/>
            </a:sp3d>
          </a:bodyPr>
          <a:lstStyle/>
          <a:p>
            <a:r>
              <a:rPr lang="es-ES" sz="4000" b="1" dirty="0" smtClean="0">
                <a:ln>
                  <a:solidFill>
                    <a:schemeClr val="tx1">
                      <a:lumMod val="95000"/>
                    </a:schemeClr>
                  </a:solidFill>
                </a:ln>
                <a:blipFill>
                  <a:blip r:embed="rId2"/>
                  <a:tile tx="0" ty="0" sx="100000" sy="100000" flip="none" algn="tl"/>
                </a:blipFill>
                <a:effectLst>
                  <a:outerShdw blurRad="38100" dist="38100" dir="2700000" algn="tl">
                    <a:srgbClr val="000000">
                      <a:alpha val="43137"/>
                    </a:srgbClr>
                  </a:outerShdw>
                </a:effectLst>
                <a:latin typeface="Broadway" pitchFamily="82" charset="0"/>
              </a:rPr>
              <a:t>Productos  Terminados</a:t>
            </a:r>
            <a:endParaRPr lang="es-ES" sz="4000" b="1" dirty="0">
              <a:ln>
                <a:solidFill>
                  <a:schemeClr val="tx1">
                    <a:lumMod val="95000"/>
                  </a:schemeClr>
                </a:solidFill>
              </a:ln>
              <a:blipFill>
                <a:blip r:embed="rId2"/>
                <a:tile tx="0" ty="0" sx="100000" sy="100000" flip="none" algn="tl"/>
              </a:blipFill>
              <a:effectLst>
                <a:outerShdw blurRad="38100" dist="38100" dir="2700000" algn="tl">
                  <a:srgbClr val="000000">
                    <a:alpha val="43137"/>
                  </a:srgbClr>
                </a:outerShdw>
              </a:effectLst>
              <a:latin typeface="Broadway" pitchFamily="82" charset="0"/>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0787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873351789_21fa674a27_b.jpg"/>
          <p:cNvPicPr>
            <a:picLocks noChangeAspect="1"/>
          </p:cNvPicPr>
          <p:nvPr/>
        </p:nvPicPr>
        <p:blipFill>
          <a:blip r:embed="rId2"/>
          <a:stretch>
            <a:fillRect/>
          </a:stretch>
        </p:blipFill>
        <p:spPr>
          <a:xfrm>
            <a:off x="0" y="16662"/>
            <a:ext cx="9144000" cy="6824676"/>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ed7882937-aksessuary-tsvety-v-nochi-platok-naturalnyj-n425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bgsunb8o.jpg"/>
          <p:cNvPicPr>
            <a:picLocks noChangeAspect="1"/>
          </p:cNvPicPr>
          <p:nvPr/>
        </p:nvPicPr>
        <p:blipFill>
          <a:blip r:embed="rId2"/>
          <a:stretch>
            <a:fillRect/>
          </a:stretch>
        </p:blipFill>
        <p:spPr>
          <a:xfrm>
            <a:off x="8929" y="0"/>
            <a:ext cx="9126141" cy="6858000"/>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C036782.JPG"/>
          <p:cNvPicPr>
            <a:picLocks noChangeAspect="1"/>
          </p:cNvPicPr>
          <p:nvPr/>
        </p:nvPicPr>
        <p:blipFill>
          <a:blip r:embed="rId2"/>
          <a:stretch>
            <a:fillRect/>
          </a:stretch>
        </p:blipFill>
        <p:spPr>
          <a:xfrm>
            <a:off x="0" y="8929"/>
            <a:ext cx="9144000" cy="6840141"/>
          </a:xfrm>
          <a:prstGeom prst="rect">
            <a:avLst/>
          </a:prstGeom>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elk_nebesnoe.info01-1024x79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365964603_shelk.jpg"/>
          <p:cNvPicPr>
            <a:picLocks noChangeAspect="1"/>
          </p:cNvPicPr>
          <p:nvPr/>
        </p:nvPicPr>
        <p:blipFill>
          <a:blip r:embed="rId2"/>
          <a:stretch>
            <a:fillRect/>
          </a:stretch>
        </p:blipFill>
        <p:spPr>
          <a:xfrm>
            <a:off x="0" y="0"/>
            <a:ext cx="9144000" cy="6858000"/>
          </a:xfrm>
          <a:prstGeom prst="rect">
            <a:avLst/>
          </a:prstGeom>
        </p:spPr>
      </p:pic>
      <p:pic>
        <p:nvPicPr>
          <p:cNvPr id="7" name="6 Imagen" descr="106b7608.png"/>
          <p:cNvPicPr>
            <a:picLocks noChangeAspect="1"/>
          </p:cNvPicPr>
          <p:nvPr/>
        </p:nvPicPr>
        <p:blipFill>
          <a:blip r:embed="rId3"/>
          <a:stretch>
            <a:fillRect/>
          </a:stretch>
        </p:blipFill>
        <p:spPr>
          <a:xfrm rot="20497084">
            <a:off x="1571604" y="1285860"/>
            <a:ext cx="5715000" cy="4476750"/>
          </a:xfrm>
          <a:prstGeom prst="rect">
            <a:avLst/>
          </a:prstGeom>
          <a:effectLst>
            <a:softEdge rad="127000"/>
          </a:effectLst>
        </p:spPr>
      </p:pic>
      <p:pic>
        <p:nvPicPr>
          <p:cNvPr id="4098" name="Picture 2" descr="Imagen renderizada"/>
          <p:cNvPicPr>
            <a:picLocks noChangeAspect="1" noChangeArrowheads="1"/>
          </p:cNvPicPr>
          <p:nvPr/>
        </p:nvPicPr>
        <p:blipFill>
          <a:blip r:embed="rId4">
            <a:lum bright="-30000" contrast="40000"/>
          </a:blip>
          <a:srcRect/>
          <a:stretch>
            <a:fillRect/>
          </a:stretch>
        </p:blipFill>
        <p:spPr bwMode="auto">
          <a:xfrm rot="20927054">
            <a:off x="1415974" y="4726316"/>
            <a:ext cx="2476500" cy="1581151"/>
          </a:xfrm>
          <a:prstGeom prst="rect">
            <a:avLst/>
          </a:prstGeom>
          <a:noFill/>
        </p:spPr>
      </p:pic>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0"/>
                                        <p:tgtEl>
                                          <p:spTgt spid="7"/>
                                        </p:tgtEl>
                                      </p:cBhvr>
                                    </p:animEffect>
                                  </p:childTnLst>
                                </p:cTn>
                              </p:par>
                            </p:childTnLst>
                          </p:cTn>
                        </p:par>
                        <p:par>
                          <p:cTn id="12" fill="hold">
                            <p:stCondLst>
                              <p:cond delay="3000"/>
                            </p:stCondLst>
                            <p:childTnLst>
                              <p:par>
                                <p:cTn id="13" presetID="15" presetClass="entr" presetSubtype="0" fill="hold" nodeType="after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2000" fill="hold"/>
                                        <p:tgtEl>
                                          <p:spTgt spid="4098"/>
                                        </p:tgtEl>
                                        <p:attrNameLst>
                                          <p:attrName>ppt_w</p:attrName>
                                        </p:attrNameLst>
                                      </p:cBhvr>
                                      <p:tavLst>
                                        <p:tav tm="0">
                                          <p:val>
                                            <p:fltVal val="0"/>
                                          </p:val>
                                        </p:tav>
                                        <p:tav tm="100000">
                                          <p:val>
                                            <p:strVal val="#ppt_w"/>
                                          </p:val>
                                        </p:tav>
                                      </p:tavLst>
                                    </p:anim>
                                    <p:anim calcmode="lin" valueType="num">
                                      <p:cBhvr>
                                        <p:cTn id="16" dur="2000" fill="hold"/>
                                        <p:tgtEl>
                                          <p:spTgt spid="4098"/>
                                        </p:tgtEl>
                                        <p:attrNameLst>
                                          <p:attrName>ppt_h</p:attrName>
                                        </p:attrNameLst>
                                      </p:cBhvr>
                                      <p:tavLst>
                                        <p:tav tm="0">
                                          <p:val>
                                            <p:fltVal val="0"/>
                                          </p:val>
                                        </p:tav>
                                        <p:tav tm="100000">
                                          <p:val>
                                            <p:strVal val="#ppt_h"/>
                                          </p:val>
                                        </p:tav>
                                      </p:tavLst>
                                    </p:anim>
                                    <p:anim calcmode="lin" valueType="num">
                                      <p:cBhvr>
                                        <p:cTn id="17" dur="2000" fill="hold"/>
                                        <p:tgtEl>
                                          <p:spTgt spid="4098"/>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409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SEDA NATURAL-PROCESO Y ELABORAC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SEDA NATURAL-PROCESO Y ELABORACION</Template>
  <TotalTime>0</TotalTime>
  <Words>483</Words>
  <Application>Microsoft Office PowerPoint</Application>
  <PresentationFormat>Presentación en pantalla (4:3)</PresentationFormat>
  <Paragraphs>51</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SEDA NATURAL-PROCESO Y ELABORACION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2013-09-06T22:23:46Z</dcterms:created>
  <dcterms:modified xsi:type="dcterms:W3CDTF">2013-09-06T22:27:40Z</dcterms:modified>
</cp:coreProperties>
</file>