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86" r:id="rId3"/>
    <p:sldId id="307" r:id="rId4"/>
    <p:sldId id="289" r:id="rId5"/>
    <p:sldId id="260" r:id="rId6"/>
    <p:sldId id="258" r:id="rId7"/>
    <p:sldId id="264" r:id="rId8"/>
    <p:sldId id="281" r:id="rId9"/>
    <p:sldId id="283" r:id="rId10"/>
    <p:sldId id="300" r:id="rId11"/>
    <p:sldId id="277" r:id="rId12"/>
    <p:sldId id="265" r:id="rId13"/>
    <p:sldId id="279" r:id="rId14"/>
    <p:sldId id="278" r:id="rId15"/>
    <p:sldId id="269" r:id="rId16"/>
    <p:sldId id="272" r:id="rId17"/>
    <p:sldId id="266" r:id="rId18"/>
    <p:sldId id="276" r:id="rId19"/>
    <p:sldId id="270" r:id="rId20"/>
    <p:sldId id="280" r:id="rId21"/>
    <p:sldId id="285" r:id="rId22"/>
    <p:sldId id="271" r:id="rId23"/>
    <p:sldId id="370" r:id="rId24"/>
    <p:sldId id="261" r:id="rId25"/>
    <p:sldId id="273" r:id="rId26"/>
    <p:sldId id="274" r:id="rId27"/>
    <p:sldId id="313" r:id="rId28"/>
    <p:sldId id="311" r:id="rId29"/>
    <p:sldId id="275" r:id="rId30"/>
    <p:sldId id="267" r:id="rId31"/>
    <p:sldId id="282" r:id="rId32"/>
    <p:sldId id="262" r:id="rId33"/>
    <p:sldId id="284" r:id="rId34"/>
    <p:sldId id="286" r:id="rId35"/>
    <p:sldId id="287" r:id="rId36"/>
    <p:sldId id="263" r:id="rId37"/>
    <p:sldId id="288" r:id="rId38"/>
    <p:sldId id="301" r:id="rId39"/>
    <p:sldId id="256" r:id="rId40"/>
    <p:sldId id="292" r:id="rId41"/>
    <p:sldId id="388" r:id="rId42"/>
    <p:sldId id="389" r:id="rId43"/>
    <p:sldId id="335" r:id="rId44"/>
    <p:sldId id="308" r:id="rId45"/>
    <p:sldId id="294" r:id="rId46"/>
    <p:sldId id="293" r:id="rId47"/>
    <p:sldId id="291" r:id="rId48"/>
    <p:sldId id="268" r:id="rId49"/>
    <p:sldId id="296" r:id="rId50"/>
    <p:sldId id="303" r:id="rId51"/>
    <p:sldId id="299" r:id="rId52"/>
    <p:sldId id="306" r:id="rId53"/>
    <p:sldId id="305" r:id="rId54"/>
    <p:sldId id="390" r:id="rId55"/>
    <p:sldId id="302" r:id="rId56"/>
    <p:sldId id="304" r:id="rId57"/>
    <p:sldId id="387" r:id="rId58"/>
    <p:sldId id="310" r:id="rId59"/>
    <p:sldId id="290" r:id="rId60"/>
    <p:sldId id="309" r:id="rId61"/>
    <p:sldId id="320" r:id="rId62"/>
    <p:sldId id="391" r:id="rId6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gIwK7ro58Ya7YBsvlmEIYA" hashData="DiQvCDy9yijhLkW4POnS10bIqz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75380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5" d="100"/>
          <a:sy n="85" d="100"/>
        </p:scale>
        <p:origin x="-930"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165843E-726A-481D-9EBC-F764E253E05A}" type="datetimeFigureOut">
              <a:rPr lang="es-ES" smtClean="0"/>
              <a:pPr/>
              <a:t>10/01/2016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D0E7E5-FFAB-4645-825A-CAFC770111C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8014BB2-CE97-4961-845E-C6B07EFFEF04}" type="datetimeFigureOut">
              <a:rPr lang="es-ES" smtClean="0"/>
              <a:pPr/>
              <a:t>10/01/2016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F5A7DA-7007-4E21-B210-AEE5B547C423}" type="slidenum">
              <a:rPr lang="es-ES" smtClean="0"/>
              <a:pPr/>
              <a:t>‹Nº›</a:t>
            </a:fld>
            <a:endParaRPr lang="es-ES"/>
          </a:p>
        </p:txBody>
      </p:sp>
    </p:spTree>
  </p:cSld>
  <p:clrMapOvr>
    <a:masterClrMapping/>
  </p:clrMapOvr>
  <p:transition spd="slow"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8014BB2-CE97-4961-845E-C6B07EFFEF04}" type="datetimeFigureOut">
              <a:rPr lang="es-ES" smtClean="0"/>
              <a:pPr/>
              <a:t>10/01/2016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F5A7DA-7007-4E21-B210-AEE5B547C423}" type="slidenum">
              <a:rPr lang="es-ES" smtClean="0"/>
              <a:pPr/>
              <a:t>‹Nº›</a:t>
            </a:fld>
            <a:endParaRPr lang="es-ES"/>
          </a:p>
        </p:txBody>
      </p:sp>
    </p:spTree>
  </p:cSld>
  <p:clrMapOvr>
    <a:masterClrMapping/>
  </p:clrMapOvr>
  <p:transition spd="slow"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8014BB2-CE97-4961-845E-C6B07EFFEF04}" type="datetimeFigureOut">
              <a:rPr lang="es-ES" smtClean="0"/>
              <a:pPr/>
              <a:t>10/01/2016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F5A7DA-7007-4E21-B210-AEE5B547C423}" type="slidenum">
              <a:rPr lang="es-ES" smtClean="0"/>
              <a:pPr/>
              <a:t>‹Nº›</a:t>
            </a:fld>
            <a:endParaRPr lang="es-ES"/>
          </a:p>
        </p:txBody>
      </p:sp>
    </p:spTree>
  </p:cSld>
  <p:clrMapOvr>
    <a:masterClrMapping/>
  </p:clrMapOvr>
  <p:transition spd="slow"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8014BB2-CE97-4961-845E-C6B07EFFEF04}" type="datetimeFigureOut">
              <a:rPr lang="es-ES" smtClean="0"/>
              <a:pPr/>
              <a:t>10/01/2016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0F5A7DA-7007-4E21-B210-AEE5B547C423}" type="slidenum">
              <a:rPr lang="es-ES" smtClean="0"/>
              <a:pPr/>
              <a:t>‹Nº›</a:t>
            </a:fld>
            <a:endParaRPr lang="es-ES"/>
          </a:p>
        </p:txBody>
      </p:sp>
    </p:spTree>
  </p:cSld>
  <p:clrMapOvr>
    <a:masterClrMapping/>
  </p:clrMapOvr>
  <p:transition spd="slow"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8014BB2-CE97-4961-845E-C6B07EFFEF04}" type="datetimeFigureOut">
              <a:rPr lang="es-ES" smtClean="0"/>
              <a:pPr/>
              <a:t>10/01/2016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0F5A7DA-7007-4E21-B210-AEE5B547C423}" type="slidenum">
              <a:rPr lang="es-ES" smtClean="0"/>
              <a:pPr/>
              <a:t>‹Nº›</a:t>
            </a:fld>
            <a:endParaRPr lang="es-ES"/>
          </a:p>
        </p:txBody>
      </p:sp>
    </p:spTree>
  </p:cSld>
  <p:clrMapOvr>
    <a:masterClrMapping/>
  </p:clrMapOvr>
  <p:transition spd="slow"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8014BB2-CE97-4961-845E-C6B07EFFEF04}" type="datetimeFigureOut">
              <a:rPr lang="es-ES" smtClean="0"/>
              <a:pPr/>
              <a:t>10/01/2016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0F5A7DA-7007-4E21-B210-AEE5B547C423}" type="slidenum">
              <a:rPr lang="es-ES" smtClean="0"/>
              <a:pPr/>
              <a:t>‹Nº›</a:t>
            </a:fld>
            <a:endParaRPr lang="es-ES"/>
          </a:p>
        </p:txBody>
      </p:sp>
    </p:spTree>
  </p:cSld>
  <p:clrMapOvr>
    <a:masterClrMapping/>
  </p:clrMapOvr>
  <p:transition spd="slow"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014BB2-CE97-4961-845E-C6B07EFFEF04}" type="datetimeFigureOut">
              <a:rPr lang="es-ES" smtClean="0"/>
              <a:pPr/>
              <a:t>10/01/2016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0F5A7DA-7007-4E21-B210-AEE5B547C423}" type="slidenum">
              <a:rPr lang="es-ES" smtClean="0"/>
              <a:pPr/>
              <a:t>‹Nº›</a:t>
            </a:fld>
            <a:endParaRPr lang="es-ES"/>
          </a:p>
        </p:txBody>
      </p:sp>
    </p:spTree>
  </p:cSld>
  <p:clrMapOvr>
    <a:masterClrMapping/>
  </p:clrMapOvr>
  <p:transition spd="slow"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8014BB2-CE97-4961-845E-C6B07EFFEF04}" type="datetimeFigureOut">
              <a:rPr lang="es-ES" smtClean="0"/>
              <a:pPr/>
              <a:t>10/01/2016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0F5A7DA-7007-4E21-B210-AEE5B547C423}" type="slidenum">
              <a:rPr lang="es-ES" smtClean="0"/>
              <a:pPr/>
              <a:t>‹Nº›</a:t>
            </a:fld>
            <a:endParaRPr lang="es-ES"/>
          </a:p>
        </p:txBody>
      </p:sp>
    </p:spTree>
  </p:cSld>
  <p:clrMapOvr>
    <a:masterClrMapping/>
  </p:clrMapOvr>
  <p:transition spd="slow"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8014BB2-CE97-4961-845E-C6B07EFFEF04}" type="datetimeFigureOut">
              <a:rPr lang="es-ES" smtClean="0"/>
              <a:pPr/>
              <a:t>10/01/2016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0F5A7DA-7007-4E21-B210-AEE5B547C423}" type="slidenum">
              <a:rPr lang="es-ES" smtClean="0"/>
              <a:pPr/>
              <a:t>‹Nº›</a:t>
            </a:fld>
            <a:endParaRPr lang="es-ES"/>
          </a:p>
        </p:txBody>
      </p:sp>
    </p:spTree>
  </p:cSld>
  <p:clrMapOvr>
    <a:masterClrMapping/>
  </p:clrMapOvr>
  <p:transition spd="slow"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8014BB2-CE97-4961-845E-C6B07EFFEF04}" type="datetimeFigureOut">
              <a:rPr lang="es-ES" smtClean="0"/>
              <a:pPr/>
              <a:t>10/01/2016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F5A7DA-7007-4E21-B210-AEE5B547C423}" type="slidenum">
              <a:rPr lang="es-ES" smtClean="0"/>
              <a:pPr/>
              <a:t>‹Nº›</a:t>
            </a:fld>
            <a:endParaRPr lang="es-ES"/>
          </a:p>
        </p:txBody>
      </p:sp>
    </p:spTree>
  </p:cSld>
  <p:clrMapOvr>
    <a:masterClrMapping/>
  </p:clrMapOvr>
  <p:transition spd="slow"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8014BB2-CE97-4961-845E-C6B07EFFEF04}" type="datetimeFigureOut">
              <a:rPr lang="es-ES" smtClean="0"/>
              <a:pPr/>
              <a:t>10/01/2016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F5A7DA-7007-4E21-B210-AEE5B547C423}" type="slidenum">
              <a:rPr lang="es-ES" smtClean="0"/>
              <a:pPr/>
              <a:t>‹Nº›</a:t>
            </a:fld>
            <a:endParaRPr lang="es-ES"/>
          </a:p>
        </p:txBody>
      </p:sp>
    </p:spTree>
  </p:cSld>
  <p:clrMapOvr>
    <a:masterClrMapping/>
  </p:clrMapOvr>
  <p:transition spd="slow"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014BB2-CE97-4961-845E-C6B07EFFEF04}" type="datetimeFigureOut">
              <a:rPr lang="es-ES" smtClean="0"/>
              <a:pPr/>
              <a:t>10/01/2016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5A7DA-7007-4E21-B210-AEE5B547C423}"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2.gif"/></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0.jpeg"/><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23.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33.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4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61.jpeg"/></Relationships>
</file>

<file path=ppt/slides/_rels/slide61.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7.png"/><Relationship Id="rId18" Type="http://schemas.openxmlformats.org/officeDocument/2006/relationships/image" Target="../media/image70.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3.png"/><Relationship Id="rId11" Type="http://schemas.openxmlformats.org/officeDocument/2006/relationships/image" Target="../media/image66.png"/><Relationship Id="rId5" Type="http://schemas.openxmlformats.org/officeDocument/2006/relationships/hyperlink" Target="http://www.mispps.com/" TargetMode="External"/><Relationship Id="rId15" Type="http://schemas.openxmlformats.org/officeDocument/2006/relationships/image" Target="../media/image68.png"/><Relationship Id="rId10" Type="http://schemas.openxmlformats.org/officeDocument/2006/relationships/hyperlink" Target="https://www.facebook.com/mispps" TargetMode="External"/><Relationship Id="rId4" Type="http://schemas.openxmlformats.org/officeDocument/2006/relationships/image" Target="../media/image62.png"/><Relationship Id="rId9" Type="http://schemas.openxmlformats.org/officeDocument/2006/relationships/image" Target="../media/image6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14" name="Picture 3" descr="illusion-010"/>
          <p:cNvPicPr>
            <a:picLocks noChangeAspect="1" noChangeArrowheads="1"/>
          </p:cNvPicPr>
          <p:nvPr/>
        </p:nvPicPr>
        <p:blipFill>
          <a:blip r:embed="rId3" cstate="print">
            <a:duotone>
              <a:prstClr val="black"/>
              <a:schemeClr val="accent6">
                <a:tint val="45000"/>
                <a:satMod val="400000"/>
              </a:schemeClr>
            </a:duotone>
            <a:lum bright="-29000" contrast="36000"/>
          </a:blip>
          <a:srcRect/>
          <a:stretch>
            <a:fillRect/>
          </a:stretch>
        </p:blipFill>
        <p:spPr bwMode="auto">
          <a:xfrm>
            <a:off x="0" y="0"/>
            <a:ext cx="9144000"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7" y="3394197"/>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7" y="3394197"/>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0"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0" y="6783312"/>
            <a:ext cx="9144000" cy="74688"/>
          </a:xfrm>
          <a:prstGeom prst="rect">
            <a:avLst/>
          </a:prstGeom>
          <a:noFill/>
          <a:ln w="9525">
            <a:noFill/>
            <a:miter lim="800000"/>
            <a:headEnd/>
            <a:tailEnd/>
          </a:ln>
        </p:spPr>
      </p:pic>
      <p:pic>
        <p:nvPicPr>
          <p:cNvPr id="155656" name="Picture 8"/>
          <p:cNvPicPr>
            <a:picLocks noChangeAspect="1" noChangeArrowheads="1"/>
          </p:cNvPicPr>
          <p:nvPr/>
        </p:nvPicPr>
        <p:blipFill>
          <a:blip r:embed="rId5" cstate="print"/>
          <a:srcRect/>
          <a:stretch>
            <a:fillRect/>
          </a:stretch>
        </p:blipFill>
        <p:spPr bwMode="auto">
          <a:xfrm>
            <a:off x="214282" y="285728"/>
            <a:ext cx="1025158" cy="723958"/>
          </a:xfrm>
          <a:prstGeom prst="rect">
            <a:avLst/>
          </a:prstGeom>
          <a:noFill/>
          <a:ln w="9525">
            <a:noFill/>
            <a:round/>
            <a:headEnd/>
            <a:tailEnd/>
          </a:ln>
          <a:effectLst/>
        </p:spPr>
      </p:pic>
      <p:sp>
        <p:nvSpPr>
          <p:cNvPr id="155661" name="Text Box 13"/>
          <p:cNvSpPr txBox="1">
            <a:spLocks noChangeArrowheads="1"/>
          </p:cNvSpPr>
          <p:nvPr/>
        </p:nvSpPr>
        <p:spPr bwMode="auto">
          <a:xfrm>
            <a:off x="357158" y="6286520"/>
            <a:ext cx="76811"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endParaRPr lang="es-ES" b="1" i="1" dirty="0"/>
          </a:p>
        </p:txBody>
      </p:sp>
      <p:sp>
        <p:nvSpPr>
          <p:cNvPr id="155665" name="Rectangle 17"/>
          <p:cNvSpPr>
            <a:spLocks noChangeArrowheads="1"/>
          </p:cNvSpPr>
          <p:nvPr/>
        </p:nvSpPr>
        <p:spPr bwMode="auto">
          <a:xfrm>
            <a:off x="357158" y="5857892"/>
            <a:ext cx="129646"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r>
              <a:rPr lang="fr-CA" dirty="0"/>
              <a:t> </a:t>
            </a:r>
            <a:endParaRPr lang="es-ES" b="1" i="1" dirty="0"/>
          </a:p>
        </p:txBody>
      </p:sp>
      <p:pic>
        <p:nvPicPr>
          <p:cNvPr id="155650" name="Picture 2" descr="CARA"/>
          <p:cNvPicPr>
            <a:picLocks noChangeAspect="1" noChangeArrowheads="1"/>
          </p:cNvPicPr>
          <p:nvPr/>
        </p:nvPicPr>
        <p:blipFill>
          <a:blip r:embed="rId6" cstate="print"/>
          <a:srcRect/>
          <a:stretch>
            <a:fillRect/>
          </a:stretch>
        </p:blipFill>
        <p:spPr bwMode="auto">
          <a:xfrm>
            <a:off x="357158" y="5715016"/>
            <a:ext cx="688145" cy="766985"/>
          </a:xfrm>
          <a:prstGeom prst="rect">
            <a:avLst/>
          </a:prstGeom>
          <a:noFill/>
          <a:ln w="38100">
            <a:solidFill>
              <a:srgbClr val="1CDEF8"/>
            </a:solidFill>
            <a:miter lim="800000"/>
            <a:headEnd/>
            <a:tailEnd/>
          </a:ln>
        </p:spPr>
      </p:pic>
      <p:sp>
        <p:nvSpPr>
          <p:cNvPr id="18" name="17 Rectángulo"/>
          <p:cNvSpPr/>
          <p:nvPr/>
        </p:nvSpPr>
        <p:spPr>
          <a:xfrm>
            <a:off x="1142976" y="500042"/>
            <a:ext cx="7286676" cy="707886"/>
          </a:xfrm>
          <a:prstGeom prst="rect">
            <a:avLst/>
          </a:prstGeom>
          <a:effectLst>
            <a:outerShdw blurRad="63500" dist="609600" dir="9660000" sx="33000" sy="33000" algn="ctr" rotWithShape="0">
              <a:srgbClr val="FFFF00"/>
            </a:outerShdw>
          </a:effectLst>
        </p:spPr>
        <p:txBody>
          <a:bodyPr wrap="square">
            <a:spAutoFit/>
            <a:scene3d>
              <a:camera prst="orthographicFront"/>
              <a:lightRig rig="threePt" dir="t"/>
            </a:scene3d>
            <a:sp3d extrusionH="57150">
              <a:bevelT h="25400" prst="softRound"/>
            </a:sp3d>
          </a:bodyPr>
          <a:lstStyle/>
          <a:p>
            <a:pPr algn="ctr"/>
            <a:endParaRPr lang="es-ES" sz="4000" kern="10" dirty="0">
              <a:ln w="28575">
                <a:solidFill>
                  <a:schemeClr val="tx1"/>
                </a:solidFill>
                <a:round/>
                <a:headEnd/>
                <a:tailEnd/>
              </a:ln>
              <a:solidFill>
                <a:srgbClr val="00FF00"/>
              </a:solidFill>
              <a:effectLst>
                <a:outerShdw dist="35921" dir="2700000" algn="ctr" rotWithShape="0">
                  <a:srgbClr val="990000"/>
                </a:outerShdw>
              </a:effectLst>
              <a:latin typeface="Rockwell Extra Bold"/>
            </a:endParaRPr>
          </a:p>
        </p:txBody>
      </p:sp>
      <p:sp>
        <p:nvSpPr>
          <p:cNvPr id="19" name="18 Rectángulo"/>
          <p:cNvSpPr/>
          <p:nvPr/>
        </p:nvSpPr>
        <p:spPr>
          <a:xfrm>
            <a:off x="3951477" y="2500306"/>
            <a:ext cx="2692225"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285852" y="1428736"/>
            <a:ext cx="6858048" cy="3429024"/>
          </a:xfrm>
          <a:prstGeom prst="rect">
            <a:avLst/>
          </a:prstGeom>
        </p:spPr>
        <p:txBody>
          <a:bodyPr wrap="none" fromWordArt="1">
            <a:prstTxWarp prst="textPlain">
              <a:avLst>
                <a:gd name="adj" fmla="val 50000"/>
              </a:avLst>
            </a:prstTxWarp>
          </a:bodyPr>
          <a:lstStyle/>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¿SE ESTA </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QUEDANDO</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EL MUNDO</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SIN CAFÉ?</a:t>
            </a:r>
            <a:endParaRPr lang="es-ES" sz="3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24" name="23 Rectángulo"/>
          <p:cNvSpPr/>
          <p:nvPr/>
        </p:nvSpPr>
        <p:spPr>
          <a:xfrm>
            <a:off x="1071538" y="6143644"/>
            <a:ext cx="1790683" cy="400110"/>
          </a:xfrm>
          <a:prstGeom prst="rect">
            <a:avLst/>
          </a:prstGeom>
        </p:spPr>
        <p:txBody>
          <a:bodyPr wrap="none">
            <a:spAutoFit/>
          </a:bodyPr>
          <a:lstStyle/>
          <a:p>
            <a:pPr algn="ctr">
              <a:defRPr/>
            </a:pPr>
            <a:r>
              <a:rPr lang="es-ES"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20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20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6000">
    <p:dissolve/>
    <p:sndAc>
      <p:stSnd>
        <p:snd r:embed="rId2" name="- hugo blanco - moliendo café11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iterate type="lt">
                                    <p:tmPct val="0"/>
                                  </p:iterate>
                                  <p:childTnLst>
                                    <p:set>
                                      <p:cBhvr>
                                        <p:cTn id="9" dur="1" fill="hold">
                                          <p:stCondLst>
                                            <p:cond delay="0"/>
                                          </p:stCondLst>
                                        </p:cTn>
                                        <p:tgtEl>
                                          <p:spTgt spid="22">
                                            <p:bg/>
                                          </p:spTgt>
                                        </p:tgtEl>
                                        <p:attrNameLst>
                                          <p:attrName>style.visibility</p:attrName>
                                        </p:attrNameLst>
                                      </p:cBhvr>
                                      <p:to>
                                        <p:strVal val="visible"/>
                                      </p:to>
                                    </p:set>
                                    <p:animEffect transition="in" filter="fade">
                                      <p:cBhvr>
                                        <p:cTn id="10" dur="2000"/>
                                        <p:tgtEl>
                                          <p:spTgt spid="22">
                                            <p:bg/>
                                          </p:spTgt>
                                        </p:tgtEl>
                                      </p:cBhvr>
                                    </p:animEffect>
                                    <p:anim calcmode="lin" valueType="num">
                                      <p:cBhvr>
                                        <p:cTn id="11" dur="2000" fill="hold"/>
                                        <p:tgtEl>
                                          <p:spTgt spid="22">
                                            <p:bg/>
                                          </p:spTgt>
                                        </p:tgtEl>
                                        <p:attrNameLst>
                                          <p:attrName>ppt_x</p:attrName>
                                        </p:attrNameLst>
                                      </p:cBhvr>
                                      <p:tavLst>
                                        <p:tav tm="0">
                                          <p:val>
                                            <p:strVal val="#ppt_x"/>
                                          </p:val>
                                        </p:tav>
                                        <p:tav tm="100000">
                                          <p:val>
                                            <p:strVal val="#ppt_x"/>
                                          </p:val>
                                        </p:tav>
                                      </p:tavLst>
                                    </p:anim>
                                    <p:anim calcmode="lin" valueType="num">
                                      <p:cBhvr>
                                        <p:cTn id="12" dur="2000" fill="hold"/>
                                        <p:tgtEl>
                                          <p:spTgt spid="22">
                                            <p:bg/>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iterate type="lt">
                                    <p:tmPct val="0"/>
                                  </p:iterate>
                                  <p:childTnLst>
                                    <p:set>
                                      <p:cBhvr>
                                        <p:cTn id="14" dur="1" fill="hold">
                                          <p:stCondLst>
                                            <p:cond delay="0"/>
                                          </p:stCondLst>
                                        </p:cTn>
                                        <p:tgtEl>
                                          <p:spTgt spid="22">
                                            <p:txEl>
                                              <p:pRg st="0" end="0"/>
                                            </p:txEl>
                                          </p:spTgt>
                                        </p:tgtEl>
                                        <p:attrNameLst>
                                          <p:attrName>style.visibility</p:attrName>
                                        </p:attrNameLst>
                                      </p:cBhvr>
                                      <p:to>
                                        <p:strVal val="visible"/>
                                      </p:to>
                                    </p:set>
                                    <p:animEffect transition="in" filter="fade">
                                      <p:cBhvr>
                                        <p:cTn id="15" dur="2000"/>
                                        <p:tgtEl>
                                          <p:spTgt spid="22">
                                            <p:txEl>
                                              <p:pRg st="0" end="0"/>
                                            </p:txEl>
                                          </p:spTgt>
                                        </p:tgtEl>
                                      </p:cBhvr>
                                    </p:animEffect>
                                    <p:anim calcmode="lin" valueType="num">
                                      <p:cBhvr>
                                        <p:cTn id="16" dur="20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17" dur="2000" fill="hold"/>
                                        <p:tgtEl>
                                          <p:spTgt spid="22">
                                            <p:txEl>
                                              <p:pRg st="0" end="0"/>
                                            </p:txEl>
                                          </p:spTgt>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iterate type="lt">
                                    <p:tmPct val="0"/>
                                  </p:iterate>
                                  <p:childTnLst>
                                    <p:set>
                                      <p:cBhvr>
                                        <p:cTn id="19" dur="1" fill="hold">
                                          <p:stCondLst>
                                            <p:cond delay="0"/>
                                          </p:stCondLst>
                                        </p:cTn>
                                        <p:tgtEl>
                                          <p:spTgt spid="22">
                                            <p:txEl>
                                              <p:pRg st="1" end="1"/>
                                            </p:txEl>
                                          </p:spTgt>
                                        </p:tgtEl>
                                        <p:attrNameLst>
                                          <p:attrName>style.visibility</p:attrName>
                                        </p:attrNameLst>
                                      </p:cBhvr>
                                      <p:to>
                                        <p:strVal val="visible"/>
                                      </p:to>
                                    </p:set>
                                    <p:animEffect transition="in" filter="fade">
                                      <p:cBhvr>
                                        <p:cTn id="20" dur="2000"/>
                                        <p:tgtEl>
                                          <p:spTgt spid="22">
                                            <p:txEl>
                                              <p:pRg st="1" end="1"/>
                                            </p:txEl>
                                          </p:spTgt>
                                        </p:tgtEl>
                                      </p:cBhvr>
                                    </p:animEffect>
                                    <p:anim calcmode="lin" valueType="num">
                                      <p:cBhvr>
                                        <p:cTn id="21" dur="2000" fill="hold"/>
                                        <p:tgtEl>
                                          <p:spTgt spid="22">
                                            <p:txEl>
                                              <p:pRg st="1" end="1"/>
                                            </p:txEl>
                                          </p:spTgt>
                                        </p:tgtEl>
                                        <p:attrNameLst>
                                          <p:attrName>ppt_x</p:attrName>
                                        </p:attrNameLst>
                                      </p:cBhvr>
                                      <p:tavLst>
                                        <p:tav tm="0">
                                          <p:val>
                                            <p:strVal val="#ppt_x"/>
                                          </p:val>
                                        </p:tav>
                                        <p:tav tm="100000">
                                          <p:val>
                                            <p:strVal val="#ppt_x"/>
                                          </p:val>
                                        </p:tav>
                                      </p:tavLst>
                                    </p:anim>
                                    <p:anim calcmode="lin" valueType="num">
                                      <p:cBhvr>
                                        <p:cTn id="22" dur="2000" fill="hold"/>
                                        <p:tgtEl>
                                          <p:spTgt spid="22">
                                            <p:txEl>
                                              <p:pRg st="1" end="1"/>
                                            </p:txEl>
                                          </p:spTgt>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iterate type="lt">
                                    <p:tmPct val="0"/>
                                  </p:iterate>
                                  <p:childTnLst>
                                    <p:set>
                                      <p:cBhvr>
                                        <p:cTn id="24" dur="1" fill="hold">
                                          <p:stCondLst>
                                            <p:cond delay="0"/>
                                          </p:stCondLst>
                                        </p:cTn>
                                        <p:tgtEl>
                                          <p:spTgt spid="22">
                                            <p:txEl>
                                              <p:pRg st="2" end="2"/>
                                            </p:txEl>
                                          </p:spTgt>
                                        </p:tgtEl>
                                        <p:attrNameLst>
                                          <p:attrName>style.visibility</p:attrName>
                                        </p:attrNameLst>
                                      </p:cBhvr>
                                      <p:to>
                                        <p:strVal val="visible"/>
                                      </p:to>
                                    </p:set>
                                    <p:animEffect transition="in" filter="fade">
                                      <p:cBhvr>
                                        <p:cTn id="25" dur="2000"/>
                                        <p:tgtEl>
                                          <p:spTgt spid="22">
                                            <p:txEl>
                                              <p:pRg st="2" end="2"/>
                                            </p:txEl>
                                          </p:spTgt>
                                        </p:tgtEl>
                                      </p:cBhvr>
                                    </p:animEffect>
                                    <p:anim calcmode="lin" valueType="num">
                                      <p:cBhvr>
                                        <p:cTn id="26" dur="2000" fill="hold"/>
                                        <p:tgtEl>
                                          <p:spTgt spid="22">
                                            <p:txEl>
                                              <p:pRg st="2" end="2"/>
                                            </p:txEl>
                                          </p:spTgt>
                                        </p:tgtEl>
                                        <p:attrNameLst>
                                          <p:attrName>ppt_x</p:attrName>
                                        </p:attrNameLst>
                                      </p:cBhvr>
                                      <p:tavLst>
                                        <p:tav tm="0">
                                          <p:val>
                                            <p:strVal val="#ppt_x"/>
                                          </p:val>
                                        </p:tav>
                                        <p:tav tm="100000">
                                          <p:val>
                                            <p:strVal val="#ppt_x"/>
                                          </p:val>
                                        </p:tav>
                                      </p:tavLst>
                                    </p:anim>
                                    <p:anim calcmode="lin" valueType="num">
                                      <p:cBhvr>
                                        <p:cTn id="27" dur="2000" fill="hold"/>
                                        <p:tgtEl>
                                          <p:spTgt spid="22">
                                            <p:txEl>
                                              <p:pRg st="2" end="2"/>
                                            </p:txEl>
                                          </p:spTgt>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iterate type="lt">
                                    <p:tmPct val="0"/>
                                  </p:iterate>
                                  <p:childTnLst>
                                    <p:set>
                                      <p:cBhvr>
                                        <p:cTn id="29" dur="1" fill="hold">
                                          <p:stCondLst>
                                            <p:cond delay="0"/>
                                          </p:stCondLst>
                                        </p:cTn>
                                        <p:tgtEl>
                                          <p:spTgt spid="22">
                                            <p:txEl>
                                              <p:pRg st="3" end="3"/>
                                            </p:txEl>
                                          </p:spTgt>
                                        </p:tgtEl>
                                        <p:attrNameLst>
                                          <p:attrName>style.visibility</p:attrName>
                                        </p:attrNameLst>
                                      </p:cBhvr>
                                      <p:to>
                                        <p:strVal val="visible"/>
                                      </p:to>
                                    </p:set>
                                    <p:animEffect transition="in" filter="fade">
                                      <p:cBhvr>
                                        <p:cTn id="30" dur="2000"/>
                                        <p:tgtEl>
                                          <p:spTgt spid="22">
                                            <p:txEl>
                                              <p:pRg st="3" end="3"/>
                                            </p:txEl>
                                          </p:spTgt>
                                        </p:tgtEl>
                                      </p:cBhvr>
                                    </p:animEffect>
                                    <p:anim calcmode="lin" valueType="num">
                                      <p:cBhvr>
                                        <p:cTn id="31" dur="2000" fill="hold"/>
                                        <p:tgtEl>
                                          <p:spTgt spid="22">
                                            <p:txEl>
                                              <p:pRg st="3" end="3"/>
                                            </p:txEl>
                                          </p:spTgt>
                                        </p:tgtEl>
                                        <p:attrNameLst>
                                          <p:attrName>ppt_x</p:attrName>
                                        </p:attrNameLst>
                                      </p:cBhvr>
                                      <p:tavLst>
                                        <p:tav tm="0">
                                          <p:val>
                                            <p:strVal val="#ppt_x"/>
                                          </p:val>
                                        </p:tav>
                                        <p:tav tm="100000">
                                          <p:val>
                                            <p:strVal val="#ppt_x"/>
                                          </p:val>
                                        </p:tav>
                                      </p:tavLst>
                                    </p:anim>
                                    <p:anim calcmode="lin" valueType="num">
                                      <p:cBhvr>
                                        <p:cTn id="32" dur="2000" fill="hold"/>
                                        <p:tgtEl>
                                          <p:spTgt spid="22">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22" presetClass="emph" presetSubtype="0" repeatCount="indefinite" fill="hold" grpId="1" nodeType="afterEffect">
                                  <p:stCondLst>
                                    <p:cond delay="0"/>
                                  </p:stCondLst>
                                  <p:iterate type="lt">
                                    <p:tmPct val="0"/>
                                  </p:iterate>
                                  <p:childTnLst>
                                    <p:animClr clrSpc="hsl" dir="cw">
                                      <p:cBhvr override="childStyle">
                                        <p:cTn id="35" dur="2000" fill="hold"/>
                                        <p:tgtEl>
                                          <p:spTgt spid="22">
                                            <p:bg/>
                                          </p:spTgt>
                                        </p:tgtEl>
                                        <p:attrNameLst>
                                          <p:attrName>style.color</p:attrName>
                                        </p:attrNameLst>
                                      </p:cBhvr>
                                      <p:by>
                                        <p:hsl h="-7200000" s="0" l="0"/>
                                      </p:by>
                                    </p:animClr>
                                    <p:animClr clrSpc="hsl" dir="cw">
                                      <p:cBhvr>
                                        <p:cTn id="36" dur="2000" fill="hold"/>
                                        <p:tgtEl>
                                          <p:spTgt spid="22">
                                            <p:bg/>
                                          </p:spTgt>
                                        </p:tgtEl>
                                        <p:attrNameLst>
                                          <p:attrName>fillcolor</p:attrName>
                                        </p:attrNameLst>
                                      </p:cBhvr>
                                      <p:by>
                                        <p:hsl h="-7200000" s="0" l="0"/>
                                      </p:by>
                                    </p:animClr>
                                    <p:animClr clrSpc="hsl" dir="cw">
                                      <p:cBhvr>
                                        <p:cTn id="37" dur="2000" fill="hold"/>
                                        <p:tgtEl>
                                          <p:spTgt spid="22">
                                            <p:bg/>
                                          </p:spTgt>
                                        </p:tgtEl>
                                        <p:attrNameLst>
                                          <p:attrName>stroke.color</p:attrName>
                                        </p:attrNameLst>
                                      </p:cBhvr>
                                      <p:by>
                                        <p:hsl h="-7200000" s="0" l="0"/>
                                      </p:by>
                                    </p:animClr>
                                    <p:set>
                                      <p:cBhvr>
                                        <p:cTn id="38" dur="2000" fill="hold"/>
                                        <p:tgtEl>
                                          <p:spTgt spid="22">
                                            <p:bg/>
                                          </p:spTgt>
                                        </p:tgtEl>
                                        <p:attrNameLst>
                                          <p:attrName>fill.type</p:attrName>
                                        </p:attrNameLst>
                                      </p:cBhvr>
                                      <p:to>
                                        <p:strVal val="solid"/>
                                      </p:to>
                                    </p:set>
                                  </p:childTnLst>
                                </p:cTn>
                              </p:par>
                              <p:par>
                                <p:cTn id="39" presetID="22" presetClass="emph" presetSubtype="0" repeatCount="indefinite" fill="hold" grpId="1" nodeType="withEffect">
                                  <p:stCondLst>
                                    <p:cond delay="0"/>
                                  </p:stCondLst>
                                  <p:iterate type="lt">
                                    <p:tmPct val="0"/>
                                  </p:iterate>
                                  <p:childTnLst>
                                    <p:animClr clrSpc="hsl" dir="cw">
                                      <p:cBhvr override="childStyle">
                                        <p:cTn id="40" dur="2000" fill="hold"/>
                                        <p:tgtEl>
                                          <p:spTgt spid="22">
                                            <p:txEl>
                                              <p:pRg st="0" end="0"/>
                                            </p:txEl>
                                          </p:spTgt>
                                        </p:tgtEl>
                                        <p:attrNameLst>
                                          <p:attrName>style.color</p:attrName>
                                        </p:attrNameLst>
                                      </p:cBhvr>
                                      <p:by>
                                        <p:hsl h="-7200000" s="0" l="0"/>
                                      </p:by>
                                    </p:animClr>
                                    <p:animClr clrSpc="hsl" dir="cw">
                                      <p:cBhvr>
                                        <p:cTn id="41" dur="2000" fill="hold"/>
                                        <p:tgtEl>
                                          <p:spTgt spid="22">
                                            <p:txEl>
                                              <p:pRg st="0" end="0"/>
                                            </p:txEl>
                                          </p:spTgt>
                                        </p:tgtEl>
                                        <p:attrNameLst>
                                          <p:attrName>fillcolor</p:attrName>
                                        </p:attrNameLst>
                                      </p:cBhvr>
                                      <p:by>
                                        <p:hsl h="-7200000" s="0" l="0"/>
                                      </p:by>
                                    </p:animClr>
                                    <p:animClr clrSpc="hsl" dir="cw">
                                      <p:cBhvr>
                                        <p:cTn id="42" dur="2000" fill="hold"/>
                                        <p:tgtEl>
                                          <p:spTgt spid="22">
                                            <p:txEl>
                                              <p:pRg st="0" end="0"/>
                                            </p:txEl>
                                          </p:spTgt>
                                        </p:tgtEl>
                                        <p:attrNameLst>
                                          <p:attrName>stroke.color</p:attrName>
                                        </p:attrNameLst>
                                      </p:cBhvr>
                                      <p:by>
                                        <p:hsl h="-7200000" s="0" l="0"/>
                                      </p:by>
                                    </p:animClr>
                                    <p:set>
                                      <p:cBhvr>
                                        <p:cTn id="43" dur="2000" fill="hold"/>
                                        <p:tgtEl>
                                          <p:spTgt spid="22">
                                            <p:txEl>
                                              <p:pRg st="0" end="0"/>
                                            </p:txEl>
                                          </p:spTgt>
                                        </p:tgtEl>
                                        <p:attrNameLst>
                                          <p:attrName>fill.type</p:attrName>
                                        </p:attrNameLst>
                                      </p:cBhvr>
                                      <p:to>
                                        <p:strVal val="solid"/>
                                      </p:to>
                                    </p:set>
                                  </p:childTnLst>
                                </p:cTn>
                              </p:par>
                              <p:par>
                                <p:cTn id="44" presetID="22" presetClass="emph" presetSubtype="0" repeatCount="indefinite" fill="hold" grpId="1" nodeType="withEffect">
                                  <p:stCondLst>
                                    <p:cond delay="0"/>
                                  </p:stCondLst>
                                  <p:iterate type="lt">
                                    <p:tmPct val="0"/>
                                  </p:iterate>
                                  <p:childTnLst>
                                    <p:animClr clrSpc="hsl" dir="cw">
                                      <p:cBhvr override="childStyle">
                                        <p:cTn id="45" dur="2000" fill="hold"/>
                                        <p:tgtEl>
                                          <p:spTgt spid="22">
                                            <p:txEl>
                                              <p:pRg st="1" end="1"/>
                                            </p:txEl>
                                          </p:spTgt>
                                        </p:tgtEl>
                                        <p:attrNameLst>
                                          <p:attrName>style.color</p:attrName>
                                        </p:attrNameLst>
                                      </p:cBhvr>
                                      <p:by>
                                        <p:hsl h="-7200000" s="0" l="0"/>
                                      </p:by>
                                    </p:animClr>
                                    <p:animClr clrSpc="hsl" dir="cw">
                                      <p:cBhvr>
                                        <p:cTn id="46" dur="2000" fill="hold"/>
                                        <p:tgtEl>
                                          <p:spTgt spid="22">
                                            <p:txEl>
                                              <p:pRg st="1" end="1"/>
                                            </p:txEl>
                                          </p:spTgt>
                                        </p:tgtEl>
                                        <p:attrNameLst>
                                          <p:attrName>fillcolor</p:attrName>
                                        </p:attrNameLst>
                                      </p:cBhvr>
                                      <p:by>
                                        <p:hsl h="-7200000" s="0" l="0"/>
                                      </p:by>
                                    </p:animClr>
                                    <p:animClr clrSpc="hsl" dir="cw">
                                      <p:cBhvr>
                                        <p:cTn id="47" dur="2000" fill="hold"/>
                                        <p:tgtEl>
                                          <p:spTgt spid="22">
                                            <p:txEl>
                                              <p:pRg st="1" end="1"/>
                                            </p:txEl>
                                          </p:spTgt>
                                        </p:tgtEl>
                                        <p:attrNameLst>
                                          <p:attrName>stroke.color</p:attrName>
                                        </p:attrNameLst>
                                      </p:cBhvr>
                                      <p:by>
                                        <p:hsl h="-7200000" s="0" l="0"/>
                                      </p:by>
                                    </p:animClr>
                                    <p:set>
                                      <p:cBhvr>
                                        <p:cTn id="48" dur="2000" fill="hold"/>
                                        <p:tgtEl>
                                          <p:spTgt spid="22">
                                            <p:txEl>
                                              <p:pRg st="1" end="1"/>
                                            </p:txEl>
                                          </p:spTgt>
                                        </p:tgtEl>
                                        <p:attrNameLst>
                                          <p:attrName>fill.type</p:attrName>
                                        </p:attrNameLst>
                                      </p:cBhvr>
                                      <p:to>
                                        <p:strVal val="solid"/>
                                      </p:to>
                                    </p:set>
                                  </p:childTnLst>
                                </p:cTn>
                              </p:par>
                              <p:par>
                                <p:cTn id="49" presetID="22" presetClass="emph" presetSubtype="0" repeatCount="indefinite" fill="hold" grpId="1" nodeType="withEffect">
                                  <p:stCondLst>
                                    <p:cond delay="0"/>
                                  </p:stCondLst>
                                  <p:iterate type="lt">
                                    <p:tmPct val="0"/>
                                  </p:iterate>
                                  <p:childTnLst>
                                    <p:animClr clrSpc="hsl" dir="cw">
                                      <p:cBhvr override="childStyle">
                                        <p:cTn id="50" dur="2000" fill="hold"/>
                                        <p:tgtEl>
                                          <p:spTgt spid="22">
                                            <p:txEl>
                                              <p:pRg st="2" end="2"/>
                                            </p:txEl>
                                          </p:spTgt>
                                        </p:tgtEl>
                                        <p:attrNameLst>
                                          <p:attrName>style.color</p:attrName>
                                        </p:attrNameLst>
                                      </p:cBhvr>
                                      <p:by>
                                        <p:hsl h="-7200000" s="0" l="0"/>
                                      </p:by>
                                    </p:animClr>
                                    <p:animClr clrSpc="hsl" dir="cw">
                                      <p:cBhvr>
                                        <p:cTn id="51" dur="2000" fill="hold"/>
                                        <p:tgtEl>
                                          <p:spTgt spid="22">
                                            <p:txEl>
                                              <p:pRg st="2" end="2"/>
                                            </p:txEl>
                                          </p:spTgt>
                                        </p:tgtEl>
                                        <p:attrNameLst>
                                          <p:attrName>fillcolor</p:attrName>
                                        </p:attrNameLst>
                                      </p:cBhvr>
                                      <p:by>
                                        <p:hsl h="-7200000" s="0" l="0"/>
                                      </p:by>
                                    </p:animClr>
                                    <p:animClr clrSpc="hsl" dir="cw">
                                      <p:cBhvr>
                                        <p:cTn id="52" dur="2000" fill="hold"/>
                                        <p:tgtEl>
                                          <p:spTgt spid="22">
                                            <p:txEl>
                                              <p:pRg st="2" end="2"/>
                                            </p:txEl>
                                          </p:spTgt>
                                        </p:tgtEl>
                                        <p:attrNameLst>
                                          <p:attrName>stroke.color</p:attrName>
                                        </p:attrNameLst>
                                      </p:cBhvr>
                                      <p:by>
                                        <p:hsl h="-7200000" s="0" l="0"/>
                                      </p:by>
                                    </p:animClr>
                                    <p:set>
                                      <p:cBhvr>
                                        <p:cTn id="53" dur="2000" fill="hold"/>
                                        <p:tgtEl>
                                          <p:spTgt spid="22">
                                            <p:txEl>
                                              <p:pRg st="2" end="2"/>
                                            </p:txEl>
                                          </p:spTgt>
                                        </p:tgtEl>
                                        <p:attrNameLst>
                                          <p:attrName>fill.type</p:attrName>
                                        </p:attrNameLst>
                                      </p:cBhvr>
                                      <p:to>
                                        <p:strVal val="solid"/>
                                      </p:to>
                                    </p:set>
                                  </p:childTnLst>
                                </p:cTn>
                              </p:par>
                              <p:par>
                                <p:cTn id="54" presetID="22" presetClass="emph" presetSubtype="0" repeatCount="indefinite" fill="hold" grpId="1" nodeType="withEffect">
                                  <p:stCondLst>
                                    <p:cond delay="0"/>
                                  </p:stCondLst>
                                  <p:iterate type="lt">
                                    <p:tmPct val="0"/>
                                  </p:iterate>
                                  <p:childTnLst>
                                    <p:animClr clrSpc="hsl" dir="cw">
                                      <p:cBhvr override="childStyle">
                                        <p:cTn id="55" dur="2000" fill="hold"/>
                                        <p:tgtEl>
                                          <p:spTgt spid="22">
                                            <p:txEl>
                                              <p:pRg st="3" end="3"/>
                                            </p:txEl>
                                          </p:spTgt>
                                        </p:tgtEl>
                                        <p:attrNameLst>
                                          <p:attrName>style.color</p:attrName>
                                        </p:attrNameLst>
                                      </p:cBhvr>
                                      <p:by>
                                        <p:hsl h="-7200000" s="0" l="0"/>
                                      </p:by>
                                    </p:animClr>
                                    <p:animClr clrSpc="hsl" dir="cw">
                                      <p:cBhvr>
                                        <p:cTn id="56" dur="2000" fill="hold"/>
                                        <p:tgtEl>
                                          <p:spTgt spid="22">
                                            <p:txEl>
                                              <p:pRg st="3" end="3"/>
                                            </p:txEl>
                                          </p:spTgt>
                                        </p:tgtEl>
                                        <p:attrNameLst>
                                          <p:attrName>fillcolor</p:attrName>
                                        </p:attrNameLst>
                                      </p:cBhvr>
                                      <p:by>
                                        <p:hsl h="-7200000" s="0" l="0"/>
                                      </p:by>
                                    </p:animClr>
                                    <p:animClr clrSpc="hsl" dir="cw">
                                      <p:cBhvr>
                                        <p:cTn id="57" dur="2000" fill="hold"/>
                                        <p:tgtEl>
                                          <p:spTgt spid="22">
                                            <p:txEl>
                                              <p:pRg st="3" end="3"/>
                                            </p:txEl>
                                          </p:spTgt>
                                        </p:tgtEl>
                                        <p:attrNameLst>
                                          <p:attrName>stroke.color</p:attrName>
                                        </p:attrNameLst>
                                      </p:cBhvr>
                                      <p:by>
                                        <p:hsl h="-7200000" s="0" l="0"/>
                                      </p:by>
                                    </p:animClr>
                                    <p:set>
                                      <p:cBhvr>
                                        <p:cTn id="58" dur="2000" fill="hold"/>
                                        <p:tgtEl>
                                          <p:spTgt spid="22">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allAtOnce" animBg="1"/>
      <p:bldP spid="22" grpId="1" build="allAtOnce"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https://media.giphy.com/media/AvjR2rk45c8Rq/giphy.gif"/>
          <p:cNvPicPr>
            <a:picLocks noChangeAspect="1" noChangeArrowheads="1" noCrop="1"/>
          </p:cNvPicPr>
          <p:nvPr/>
        </p:nvPicPr>
        <p:blipFill>
          <a:blip r:embed="rId2"/>
          <a:srcRect/>
          <a:stretch>
            <a:fillRect/>
          </a:stretch>
        </p:blipFill>
        <p:spPr bwMode="auto">
          <a:xfrm>
            <a:off x="-1" y="0"/>
            <a:ext cx="9152157"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s://musicacinetv.files.wordpress.com/2010/12/george-clooney-y-cafc3a9.jpg"/>
          <p:cNvPicPr>
            <a:picLocks noChangeAspect="1" noChangeArrowheads="1"/>
          </p:cNvPicPr>
          <p:nvPr/>
        </p:nvPicPr>
        <p:blipFill>
          <a:blip r:embed="rId2"/>
          <a:srcRect/>
          <a:stretch>
            <a:fillRect/>
          </a:stretch>
        </p:blipFill>
        <p:spPr bwMode="auto">
          <a:xfrm>
            <a:off x="0" y="0"/>
            <a:ext cx="9228646"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afe"/>
          <p:cNvPicPr>
            <a:picLocks noChangeAspect="1" noChangeArrowheads="1"/>
          </p:cNvPicPr>
          <p:nvPr/>
        </p:nvPicPr>
        <p:blipFill>
          <a:blip r:embed="rId2"/>
          <a:srcRect/>
          <a:stretch>
            <a:fillRect/>
          </a:stretch>
        </p:blipFill>
        <p:spPr bwMode="auto">
          <a:xfrm>
            <a:off x="0" y="0"/>
            <a:ext cx="917881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pic>
        <p:nvPicPr>
          <p:cNvPr id="5" name="Picture 2" descr="http://www.gastronomiaenvenezuela.com.ve/wp-content/uploads/2014/04/Granos-de-cafe.jpg"/>
          <p:cNvPicPr>
            <a:picLocks noChangeAspect="1" noChangeArrowheads="1"/>
          </p:cNvPicPr>
          <p:nvPr/>
        </p:nvPicPr>
        <p:blipFill>
          <a:blip r:embed="rId3"/>
          <a:srcRect/>
          <a:stretch>
            <a:fillRect/>
          </a:stretch>
        </p:blipFill>
        <p:spPr bwMode="auto">
          <a:xfrm>
            <a:off x="0" y="0"/>
            <a:ext cx="9144026" cy="6858000"/>
          </a:xfrm>
          <a:prstGeom prst="rect">
            <a:avLst/>
          </a:prstGeom>
          <a:noFill/>
        </p:spPr>
      </p:pic>
      <p:sp>
        <p:nvSpPr>
          <p:cNvPr id="4" name="3 Rectángulo redondeado"/>
          <p:cNvSpPr/>
          <p:nvPr/>
        </p:nvSpPr>
        <p:spPr>
          <a:xfrm>
            <a:off x="714348" y="785794"/>
            <a:ext cx="7858180" cy="5429288"/>
          </a:xfrm>
          <a:prstGeom prst="roundRect">
            <a:avLst/>
          </a:prstGeom>
          <a:solidFill>
            <a:schemeClr val="accent6">
              <a:lumMod val="60000"/>
              <a:lumOff val="40000"/>
              <a:alpha val="6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pPr>
            <a:endParaRPr lang="es-ES" sz="2400" b="1" dirty="0" smtClean="0">
              <a:ln w="12700">
                <a:solidFill>
                  <a:schemeClr val="tx2">
                    <a:satMod val="155000"/>
                  </a:schemeClr>
                </a:solidFill>
                <a:prstDash val="solid"/>
              </a:ln>
              <a:solidFill>
                <a:schemeClr val="tx1"/>
              </a:solidFill>
              <a:effectLst>
                <a:glow rad="228600">
                  <a:schemeClr val="accent2">
                    <a:satMod val="175000"/>
                    <a:alpha val="40000"/>
                  </a:schemeClr>
                </a:glow>
                <a:outerShdw blurRad="41275" dist="20320" dir="1800000" algn="tl" rotWithShape="0">
                  <a:srgbClr val="000000">
                    <a:alpha val="40000"/>
                  </a:srgbClr>
                </a:outerShdw>
              </a:effectLst>
              <a:latin typeface="Arial Black" pitchFamily="34" charset="0"/>
              <a:cs typeface="Arial" pitchFamily="34" charset="0"/>
            </a:endParaRPr>
          </a:p>
          <a:p>
            <a:pPr lvl="0" algn="ctr" fontAlgn="base">
              <a:spcBef>
                <a:spcPct val="0"/>
              </a:spcBef>
              <a:spcAft>
                <a:spcPct val="0"/>
              </a:spcAft>
            </a:pPr>
            <a:r>
              <a:rPr lang="es-ES" sz="2400" b="1" dirty="0" smtClean="0">
                <a:ln w="12700">
                  <a:solidFill>
                    <a:schemeClr val="tx2">
                      <a:satMod val="155000"/>
                    </a:schemeClr>
                  </a:solidFill>
                  <a:prstDash val="solid"/>
                </a:ln>
                <a:solidFill>
                  <a:schemeClr val="tx1"/>
                </a:solidFill>
                <a:effectLst>
                  <a:glow rad="228600">
                    <a:schemeClr val="accent2">
                      <a:satMod val="175000"/>
                      <a:alpha val="40000"/>
                    </a:schemeClr>
                  </a:glow>
                  <a:outerShdw blurRad="41275" dist="20320" dir="1800000" algn="tl" rotWithShape="0">
                    <a:srgbClr val="000000">
                      <a:alpha val="40000"/>
                    </a:srgbClr>
                  </a:outerShdw>
                </a:effectLst>
                <a:latin typeface="Arial Black" pitchFamily="34" charset="0"/>
                <a:cs typeface="Arial" pitchFamily="34" charset="0"/>
              </a:rPr>
              <a:t>  </a:t>
            </a:r>
            <a:r>
              <a:rPr lang="es-ES" sz="2400" dirty="0" smtClean="0">
                <a:solidFill>
                  <a:schemeClr val="tx1"/>
                </a:solidFill>
                <a:effectLst>
                  <a:glow rad="228600">
                    <a:schemeClr val="accent2">
                      <a:satMod val="175000"/>
                      <a:alpha val="40000"/>
                    </a:schemeClr>
                  </a:glow>
                </a:effectLst>
                <a:latin typeface="Arial Black" pitchFamily="34" charset="0"/>
                <a:cs typeface="Arial" pitchFamily="34" charset="0"/>
              </a:rPr>
              <a:t>Imagina comenzar tu día muy temprano en la mañana sin la ayuda de tu fiel compañera, esa que </a:t>
            </a:r>
          </a:p>
          <a:p>
            <a:pPr lvl="0" algn="ctr" fontAlgn="base">
              <a:spcBef>
                <a:spcPct val="0"/>
              </a:spcBef>
              <a:spcAft>
                <a:spcPct val="0"/>
              </a:spcAft>
            </a:pPr>
            <a:r>
              <a:rPr lang="es-ES" sz="2400" dirty="0" smtClean="0">
                <a:solidFill>
                  <a:schemeClr val="tx1"/>
                </a:solidFill>
                <a:effectLst>
                  <a:glow rad="228600">
                    <a:schemeClr val="accent2">
                      <a:satMod val="175000"/>
                      <a:alpha val="40000"/>
                    </a:schemeClr>
                  </a:glow>
                </a:effectLst>
                <a:latin typeface="Arial Black" pitchFamily="34" charset="0"/>
                <a:cs typeface="Arial" pitchFamily="34" charset="0"/>
              </a:rPr>
              <a:t>te permite funcionar por más que tengas sueño.</a:t>
            </a:r>
            <a:br>
              <a:rPr lang="es-ES" sz="2400" dirty="0" smtClean="0">
                <a:solidFill>
                  <a:schemeClr val="tx1"/>
                </a:solidFill>
                <a:effectLst>
                  <a:glow rad="228600">
                    <a:schemeClr val="accent2">
                      <a:satMod val="175000"/>
                      <a:alpha val="40000"/>
                    </a:schemeClr>
                  </a:glow>
                </a:effectLst>
                <a:latin typeface="Arial Black" pitchFamily="34" charset="0"/>
                <a:cs typeface="Arial" pitchFamily="34" charset="0"/>
              </a:rPr>
            </a:br>
            <a:endParaRPr lang="es-ES" sz="2400" dirty="0" smtClean="0">
              <a:solidFill>
                <a:schemeClr val="tx1"/>
              </a:solidFill>
              <a:effectLst>
                <a:glow rad="228600">
                  <a:schemeClr val="accent2">
                    <a:satMod val="175000"/>
                    <a:alpha val="40000"/>
                  </a:schemeClr>
                </a:glow>
              </a:effectLst>
              <a:latin typeface="Arial Black" pitchFamily="34" charset="0"/>
              <a:cs typeface="Arial" pitchFamily="34" charset="0"/>
            </a:endParaRPr>
          </a:p>
          <a:p>
            <a:pPr lvl="0" algn="ctr" fontAlgn="base">
              <a:spcBef>
                <a:spcPct val="0"/>
              </a:spcBef>
              <a:spcAft>
                <a:spcPct val="0"/>
              </a:spcAft>
              <a:buFontTx/>
              <a:buChar char="•"/>
            </a:pPr>
            <a:r>
              <a:rPr lang="es-ES" sz="2400" dirty="0" smtClean="0">
                <a:solidFill>
                  <a:schemeClr val="tx1"/>
                </a:solidFill>
                <a:effectLst>
                  <a:glow rad="228600">
                    <a:schemeClr val="accent2">
                      <a:satMod val="175000"/>
                      <a:alpha val="40000"/>
                    </a:schemeClr>
                  </a:glow>
                </a:effectLst>
                <a:latin typeface="Arial Black" pitchFamily="34" charset="0"/>
                <a:cs typeface="Arial" pitchFamily="34" charset="0"/>
              </a:rPr>
              <a:t>Disfruta bien cada taza de café, pues, según los expertos, comenzará a escasear a nivel mundial producto de una fuerte disminución en su producción y el aumento de la demanda, lo que incidirá tanto en su disponibilidad como en su precio. Veamos de qué va el asunto.</a:t>
            </a:r>
          </a:p>
          <a:p>
            <a:pPr lvl="0" algn="ctr" fontAlgn="base">
              <a:spcBef>
                <a:spcPct val="0"/>
              </a:spcBef>
              <a:spcAft>
                <a:spcPct val="0"/>
              </a:spcAft>
              <a:buFontTx/>
              <a:buChar char="•"/>
            </a:pPr>
            <a:endParaRPr lang="es-ES" sz="2400" dirty="0" smtClean="0">
              <a:solidFill>
                <a:schemeClr val="tx1"/>
              </a:solidFill>
              <a:effectLst>
                <a:glow rad="228600">
                  <a:schemeClr val="accent2">
                    <a:satMod val="175000"/>
                    <a:alpha val="40000"/>
                  </a:schemeClr>
                </a:glow>
              </a:effectLst>
              <a:latin typeface="Arial Black" pitchFamily="34" charset="0"/>
              <a:cs typeface="Arial" pitchFamily="34" charset="0"/>
            </a:endParaRPr>
          </a:p>
        </p:txBody>
      </p:sp>
      <p:pic>
        <p:nvPicPr>
          <p:cNvPr id="3" name="Picture 2" descr="E:\formas montar\2cxx0f8.gif"/>
          <p:cNvPicPr>
            <a:picLocks noChangeAspect="1" noChangeArrowheads="1" noCrop="1"/>
          </p:cNvPicPr>
          <p:nvPr/>
        </p:nvPicPr>
        <p:blipFill>
          <a:blip r:embed="rId4"/>
          <a:srcRect/>
          <a:stretch>
            <a:fillRect/>
          </a:stretch>
        </p:blipFill>
        <p:spPr bwMode="auto">
          <a:xfrm>
            <a:off x="0" y="5286388"/>
            <a:ext cx="1666846" cy="1362051"/>
          </a:xfrm>
          <a:prstGeom prst="rect">
            <a:avLst/>
          </a:prstGeom>
          <a:noFill/>
        </p:spPr>
      </p:pic>
    </p:spTree>
  </p:cSld>
  <p:clrMapOvr>
    <a:masterClrMapping/>
  </p:clrMapOvr>
  <p:transition spd="slow" advTm="22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El mundo se está quedando sin café?"/>
          <p:cNvPicPr>
            <a:picLocks noChangeAspect="1" noChangeArrowheads="1"/>
          </p:cNvPicPr>
          <p:nvPr/>
        </p:nvPicPr>
        <p:blipFill>
          <a:blip r:embed="rId2"/>
          <a:srcRect/>
          <a:stretch>
            <a:fillRect/>
          </a:stretch>
        </p:blipFill>
        <p:spPr bwMode="auto">
          <a:xfrm>
            <a:off x="0" y="0"/>
            <a:ext cx="913053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8914" name="Picture 2" descr="http://www.recreoviral.com/wp-content/uploads/2015/05/MAPA-19.jpg"/>
          <p:cNvPicPr>
            <a:picLocks noChangeAspect="1" noChangeArrowheads="1"/>
          </p:cNvPicPr>
          <p:nvPr/>
        </p:nvPicPr>
        <p:blipFill>
          <a:blip r:embed="rId3"/>
          <a:srcRect l="3311" r="3119"/>
          <a:stretch>
            <a:fillRect/>
          </a:stretch>
        </p:blipFill>
        <p:spPr bwMode="auto">
          <a:xfrm>
            <a:off x="285720" y="571480"/>
            <a:ext cx="8572560" cy="5643602"/>
          </a:xfrm>
          <a:prstGeom prst="rect">
            <a:avLst/>
          </a:prstGeom>
          <a:noFill/>
          <a:effectLst>
            <a:softEdge rad="317500"/>
          </a:effectLst>
        </p:spPr>
      </p:pic>
    </p:spTree>
  </p:cSld>
  <p:clrMapOvr>
    <a:masterClrMapping/>
  </p:clrMapOvr>
  <p:transition spd="slow" advTm="5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hostelvending.com/img/imgtiny/granoverde_interior1.jpg"/>
          <p:cNvPicPr>
            <a:picLocks noChangeAspect="1" noChangeArrowheads="1"/>
          </p:cNvPicPr>
          <p:nvPr/>
        </p:nvPicPr>
        <p:blipFill>
          <a:blip r:embed="rId2"/>
          <a:srcRect/>
          <a:stretch>
            <a:fillRect/>
          </a:stretch>
        </p:blipFill>
        <p:spPr bwMode="auto">
          <a:xfrm>
            <a:off x="0" y="0"/>
            <a:ext cx="922328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www.boquetecoffee.net/cafetal.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mm.servidornoticias.com/photos/w_610/93b/11110210w.jpg"/>
          <p:cNvPicPr>
            <a:picLocks noChangeAspect="1" noChangeArrowheads="1"/>
          </p:cNvPicPr>
          <p:nvPr/>
        </p:nvPicPr>
        <p:blipFill>
          <a:blip r:embed="rId2"/>
          <a:srcRect/>
          <a:stretch>
            <a:fillRect/>
          </a:stretch>
        </p:blipFill>
        <p:spPr bwMode="auto">
          <a:xfrm>
            <a:off x="-1" y="0"/>
            <a:ext cx="9229605"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sp>
        <p:nvSpPr>
          <p:cNvPr id="5" name="4 Rectángulo redondeado"/>
          <p:cNvSpPr/>
          <p:nvPr/>
        </p:nvSpPr>
        <p:spPr>
          <a:xfrm>
            <a:off x="500034" y="357166"/>
            <a:ext cx="8358246" cy="6215106"/>
          </a:xfrm>
          <a:prstGeom prst="roundRect">
            <a:avLst/>
          </a:prstGeom>
          <a:solidFill>
            <a:schemeClr val="accent6">
              <a:lumMod val="60000"/>
              <a:lumOff val="40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29" name="Rectangle 1"/>
          <p:cNvSpPr>
            <a:spLocks noChangeArrowheads="1"/>
          </p:cNvSpPr>
          <p:nvPr/>
        </p:nvSpPr>
        <p:spPr bwMode="auto">
          <a:xfrm>
            <a:off x="571472" y="214290"/>
            <a:ext cx="8143900" cy="6226969"/>
          </a:xfrm>
          <a:prstGeom prst="rect">
            <a:avLst/>
          </a:prstGeom>
          <a:noFill/>
          <a:ln w="9525">
            <a:noFill/>
            <a:miter lim="800000"/>
            <a:headEnd/>
            <a:tailEnd/>
          </a:ln>
          <a:effectLst/>
        </p:spPr>
        <p:txBody>
          <a:bodyPr vert="horz" wrap="square" lIns="47610" tIns="0" rIns="4761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s-ES" sz="2000" b="1" i="1" u="none" strike="noStrike" cap="none" normalizeH="0" baseline="0" dirty="0" smtClean="0">
              <a:ln>
                <a:noFill/>
              </a:ln>
              <a:effectLst>
                <a:glow rad="228600">
                  <a:schemeClr val="accent2">
                    <a:satMod val="175000"/>
                    <a:alpha val="40000"/>
                  </a:schemeClr>
                </a:glow>
              </a:effectLst>
              <a:latin typeface="Arial"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Char char="•"/>
              <a:tabLst/>
            </a:pPr>
            <a:r>
              <a:rPr kumimoji="0" lang="es-ES" sz="2000" b="1" i="1" u="none" strike="noStrike" cap="none" normalizeH="0" baseline="0" dirty="0" smtClean="0">
                <a:ln>
                  <a:noFill/>
                </a:ln>
                <a:effectLst>
                  <a:glow rad="228600">
                    <a:schemeClr val="accent2">
                      <a:satMod val="175000"/>
                      <a:alpha val="40000"/>
                    </a:schemeClr>
                  </a:glow>
                </a:effectLst>
                <a:latin typeface="Arial" pitchFamily="34" charset="0"/>
                <a:cs typeface="Arial" pitchFamily="34" charset="0"/>
              </a:rPr>
              <a:t>El año 2015 no fue muy estable en términos climáticos y varios países tuvieron eventos extremos, siendo Brasil uno de ellos. El país de la samba no es solo el mayor productor de futbolistas sino que también de granos de café.</a:t>
            </a:r>
            <a:br>
              <a:rPr kumimoji="0" lang="es-ES" sz="2000" b="1" i="1" u="none" strike="noStrike" cap="none" normalizeH="0" baseline="0" dirty="0" smtClean="0">
                <a:ln>
                  <a:noFill/>
                </a:ln>
                <a:effectLst>
                  <a:glow rad="228600">
                    <a:schemeClr val="accent2">
                      <a:satMod val="175000"/>
                      <a:alpha val="40000"/>
                    </a:schemeClr>
                  </a:glow>
                </a:effectLst>
                <a:latin typeface="Arial" pitchFamily="34" charset="0"/>
                <a:cs typeface="Arial" pitchFamily="34" charset="0"/>
              </a:rPr>
            </a:br>
            <a:endParaRPr kumimoji="0" lang="es-ES" sz="2000" b="1" i="1" u="none" strike="noStrike" cap="none" normalizeH="0" baseline="0" dirty="0" smtClean="0">
              <a:ln>
                <a:noFill/>
              </a:ln>
              <a:effectLst>
                <a:glow rad="228600">
                  <a:schemeClr val="accent2">
                    <a:satMod val="175000"/>
                    <a:alpha val="40000"/>
                  </a:schemeClr>
                </a:glow>
              </a:effectLst>
              <a:latin typeface="Arial"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Char char="•"/>
              <a:tabLst/>
            </a:pPr>
            <a:r>
              <a:rPr kumimoji="0" lang="es-ES" sz="2000" b="1" i="1" u="none" strike="noStrike" cap="none" normalizeH="0" baseline="0" dirty="0" smtClean="0">
                <a:ln>
                  <a:noFill/>
                </a:ln>
                <a:effectLst>
                  <a:glow rad="228600">
                    <a:schemeClr val="accent2">
                      <a:satMod val="175000"/>
                      <a:alpha val="40000"/>
                    </a:schemeClr>
                  </a:glow>
                </a:effectLst>
                <a:latin typeface="Arial" pitchFamily="34" charset="0"/>
                <a:cs typeface="Arial" pitchFamily="34" charset="0"/>
              </a:rPr>
              <a:t>Brasil produce un tercio del café a nivel mundial y en 2015 la cosecha fue de solo 45 millones de sacos, bastante menos que los 50 que suele producir anualmente y la culpa la tienen las fuertes inundaciones que afectaron a esta nación.</a:t>
            </a:r>
            <a:br>
              <a:rPr kumimoji="0" lang="es-ES" sz="2000" b="1" i="1" u="none" strike="noStrike" cap="none" normalizeH="0" baseline="0" dirty="0" smtClean="0">
                <a:ln>
                  <a:noFill/>
                </a:ln>
                <a:effectLst>
                  <a:glow rad="228600">
                    <a:schemeClr val="accent2">
                      <a:satMod val="175000"/>
                      <a:alpha val="40000"/>
                    </a:schemeClr>
                  </a:glow>
                </a:effectLst>
                <a:latin typeface="Arial" pitchFamily="34" charset="0"/>
                <a:cs typeface="Arial" pitchFamily="34" charset="0"/>
              </a:rPr>
            </a:br>
            <a:endParaRPr kumimoji="0" lang="es-ES" sz="2000" b="1" i="1" u="none" strike="noStrike" cap="none" normalizeH="0" baseline="0" dirty="0" smtClean="0">
              <a:ln>
                <a:noFill/>
              </a:ln>
              <a:effectLst>
                <a:glow rad="228600">
                  <a:schemeClr val="accent2">
                    <a:satMod val="175000"/>
                    <a:alpha val="40000"/>
                  </a:schemeClr>
                </a:glow>
              </a:effectLst>
              <a:latin typeface="Arial"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Char char="•"/>
              <a:tabLst/>
            </a:pPr>
            <a:r>
              <a:rPr kumimoji="0" lang="es-ES" sz="2000" b="1" i="1" u="none" strike="noStrike" cap="none" normalizeH="0" baseline="0" dirty="0" smtClean="0">
                <a:ln>
                  <a:noFill/>
                </a:ln>
                <a:effectLst>
                  <a:glow rad="228600">
                    <a:schemeClr val="accent2">
                      <a:satMod val="175000"/>
                      <a:alpha val="40000"/>
                    </a:schemeClr>
                  </a:glow>
                </a:effectLst>
                <a:latin typeface="Arial" pitchFamily="34" charset="0"/>
                <a:cs typeface="Arial" pitchFamily="34" charset="0"/>
              </a:rPr>
              <a:t>Pero la menor producción en Brasil no es la única amenaza a la disponibilidad de café, ya que aumentó fuertemente la demanda desde países como China e India, dos gigantes en los que el café está alcanzando al té en popularidad, eso si no todo es negativo.</a:t>
            </a:r>
            <a:br>
              <a:rPr kumimoji="0" lang="es-ES" sz="2000" b="1" i="1" u="none" strike="noStrike" cap="none" normalizeH="0" baseline="0" dirty="0" smtClean="0">
                <a:ln>
                  <a:noFill/>
                </a:ln>
                <a:effectLst>
                  <a:glow rad="228600">
                    <a:schemeClr val="accent2">
                      <a:satMod val="175000"/>
                      <a:alpha val="40000"/>
                    </a:schemeClr>
                  </a:glow>
                </a:effectLst>
                <a:latin typeface="Arial" pitchFamily="34" charset="0"/>
                <a:cs typeface="Arial" pitchFamily="34" charset="0"/>
              </a:rPr>
            </a:br>
            <a:endParaRPr kumimoji="0" lang="es-ES" sz="2000" b="1" i="1" u="none" strike="noStrike" cap="none" normalizeH="0" baseline="0" dirty="0" smtClean="0">
              <a:ln>
                <a:noFill/>
              </a:ln>
              <a:effectLst>
                <a:glow rad="228600">
                  <a:schemeClr val="accent2">
                    <a:satMod val="175000"/>
                    <a:alpha val="40000"/>
                  </a:schemeClr>
                </a:glow>
              </a:effectLst>
              <a:latin typeface="Arial"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Char char="•"/>
              <a:tabLst/>
            </a:pPr>
            <a:r>
              <a:rPr kumimoji="0" lang="es-ES" sz="2000" b="1" i="1" u="none" strike="noStrike" cap="none" normalizeH="0" baseline="0" dirty="0" smtClean="0">
                <a:ln>
                  <a:noFill/>
                </a:ln>
                <a:effectLst>
                  <a:glow rad="228600">
                    <a:schemeClr val="accent2">
                      <a:satMod val="175000"/>
                      <a:alpha val="40000"/>
                    </a:schemeClr>
                  </a:glow>
                </a:effectLst>
                <a:latin typeface="Arial" pitchFamily="34" charset="0"/>
                <a:cs typeface="Arial" pitchFamily="34" charset="0"/>
              </a:rPr>
              <a:t>Si bien Brasil bajó fuertemente su producción, otros países como Indonesia, Honduras y Vietnam subieron la suya lo que si bien podría compensar en parte la perdida de los 5 millones de sacos por parte de Brasil, no es una solución a largo plazo.</a:t>
            </a:r>
          </a:p>
        </p:txBody>
      </p:sp>
      <p:pic>
        <p:nvPicPr>
          <p:cNvPr id="7" name="Picture 2" descr="E:\formas montar\2cxx0f8.gif"/>
          <p:cNvPicPr>
            <a:picLocks noChangeAspect="1" noChangeArrowheads="1" noCrop="1"/>
          </p:cNvPicPr>
          <p:nvPr/>
        </p:nvPicPr>
        <p:blipFill>
          <a:blip r:embed="rId3" cstate="print"/>
          <a:srcRect/>
          <a:stretch>
            <a:fillRect/>
          </a:stretch>
        </p:blipFill>
        <p:spPr bwMode="auto">
          <a:xfrm>
            <a:off x="0" y="5715016"/>
            <a:ext cx="1398757" cy="1142984"/>
          </a:xfrm>
          <a:prstGeom prst="rect">
            <a:avLst/>
          </a:prstGeom>
          <a:noFill/>
        </p:spPr>
      </p:pic>
    </p:spTree>
  </p:cSld>
  <p:clrMapOvr>
    <a:masterClrMapping/>
  </p:clrMapOvr>
  <p:transition spd="slow" advTm="51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lapatria.com/sites/default/files/styles/large/public/imagenprincipal/2014/Sep/cafe-floresencia-finca_la_cabana-fa-m000002.jpg?itok=GFjOnlaP"/>
          <p:cNvPicPr>
            <a:picLocks noChangeAspect="1" noChangeArrowheads="1"/>
          </p:cNvPicPr>
          <p:nvPr/>
        </p:nvPicPr>
        <p:blipFill>
          <a:blip r:embed="rId2"/>
          <a:srcRect/>
          <a:stretch>
            <a:fillRect/>
          </a:stretch>
        </p:blipFill>
        <p:spPr bwMode="auto">
          <a:xfrm>
            <a:off x="0" y="0"/>
            <a:ext cx="9144018"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s://encrypted-tbn0.gstatic.com/images?q=tbn:ANd9GcRSyY7cYfFySD63SLsItpDBwZbQdBnxnw3m5e5HmV_4SC_CRqeQ8w"/>
          <p:cNvPicPr>
            <a:picLocks noChangeAspect="1" noChangeArrowheads="1"/>
          </p:cNvPicPr>
          <p:nvPr/>
        </p:nvPicPr>
        <p:blipFill>
          <a:blip r:embed="rId2"/>
          <a:srcRect/>
          <a:stretch>
            <a:fillRect/>
          </a:stretch>
        </p:blipFill>
        <p:spPr bwMode="auto">
          <a:xfrm>
            <a:off x="0" y="0"/>
            <a:ext cx="915362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www.2000agro.com.mx/wp-content/uploads/posible-escasez.jpg"/>
          <p:cNvPicPr>
            <a:picLocks noChangeAspect="1" noChangeArrowheads="1"/>
          </p:cNvPicPr>
          <p:nvPr/>
        </p:nvPicPr>
        <p:blipFill>
          <a:blip r:embed="rId2"/>
          <a:srcRect/>
          <a:stretch>
            <a:fillRect/>
          </a:stretch>
        </p:blipFill>
        <p:spPr bwMode="auto">
          <a:xfrm>
            <a:off x="0" y="0"/>
            <a:ext cx="922360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portafolio.co/sites/portafolio.co/files/imagecache/horizontal_articulo/cafe10.jpg"/>
          <p:cNvPicPr>
            <a:picLocks noChangeAspect="1" noChangeArrowheads="1"/>
          </p:cNvPicPr>
          <p:nvPr/>
        </p:nvPicPr>
        <p:blipFill>
          <a:blip r:embed="rId2"/>
          <a:srcRect/>
          <a:stretch>
            <a:fillRect/>
          </a:stretch>
        </p:blipFill>
        <p:spPr bwMode="auto">
          <a:xfrm>
            <a:off x="0" y="0"/>
            <a:ext cx="932688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gastronomiaenvenezuela.com.ve/wp-content/uploads/2014/04/Granos-de-cafe.jpg"/>
          <p:cNvPicPr>
            <a:picLocks noChangeAspect="1" noChangeArrowheads="1"/>
          </p:cNvPicPr>
          <p:nvPr/>
        </p:nvPicPr>
        <p:blipFill>
          <a:blip r:embed="rId3"/>
          <a:srcRect/>
          <a:stretch>
            <a:fillRect/>
          </a:stretch>
        </p:blipFill>
        <p:spPr bwMode="auto">
          <a:xfrm>
            <a:off x="0" y="0"/>
            <a:ext cx="9144026" cy="6858000"/>
          </a:xfrm>
          <a:prstGeom prst="rect">
            <a:avLst/>
          </a:prstGeom>
          <a:noFill/>
        </p:spPr>
      </p:pic>
      <p:sp>
        <p:nvSpPr>
          <p:cNvPr id="4" name="3 Rectángulo redondeado"/>
          <p:cNvSpPr/>
          <p:nvPr/>
        </p:nvSpPr>
        <p:spPr>
          <a:xfrm>
            <a:off x="428596" y="1285860"/>
            <a:ext cx="8358246" cy="4500594"/>
          </a:xfrm>
          <a:prstGeom prst="roundRect">
            <a:avLst/>
          </a:prstGeom>
          <a:solidFill>
            <a:schemeClr val="accent6">
              <a:lumMod val="60000"/>
              <a:lumOff val="40000"/>
              <a:alpha val="5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553" name="Rectangle 1"/>
          <p:cNvSpPr>
            <a:spLocks noChangeArrowheads="1"/>
          </p:cNvSpPr>
          <p:nvPr/>
        </p:nvSpPr>
        <p:spPr bwMode="auto">
          <a:xfrm>
            <a:off x="785786" y="1428736"/>
            <a:ext cx="7572428" cy="4001095"/>
          </a:xfrm>
          <a:prstGeom prst="rect">
            <a:avLst/>
          </a:prstGeom>
          <a:noFill/>
          <a:ln w="9525">
            <a:noFill/>
            <a:miter lim="800000"/>
            <a:headEnd/>
            <a:tailEnd/>
          </a:ln>
          <a:effectLst/>
        </p:spPr>
        <p:txBody>
          <a:bodyPr vert="horz" wrap="square" lIns="47610" tIns="0" rIns="4761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s-ES" sz="2000" b="1" u="none" strike="noStrike" cap="none" normalizeH="0" baseline="0" dirty="0" smtClean="0">
              <a:ln>
                <a:noFill/>
              </a:ln>
              <a:effectLst>
                <a:glow rad="228600">
                  <a:schemeClr val="accent2">
                    <a:satMod val="175000"/>
                    <a:alpha val="40000"/>
                  </a:schemeClr>
                </a:glow>
              </a:effectLst>
              <a:latin typeface="Arial Black"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Char char="•"/>
              <a:tabLst/>
            </a:pPr>
            <a:r>
              <a:rPr kumimoji="0" lang="es-ES" sz="2000" b="1" u="none" strike="noStrike" cap="none" normalizeH="0" baseline="0" dirty="0" smtClean="0">
                <a:ln>
                  <a:noFill/>
                </a:ln>
                <a:effectLst>
                  <a:glow rad="228600">
                    <a:schemeClr val="accent2">
                      <a:satMod val="175000"/>
                      <a:alpha val="40000"/>
                    </a:schemeClr>
                  </a:glow>
                </a:effectLst>
                <a:latin typeface="Arial Black" pitchFamily="34" charset="0"/>
                <a:cs typeface="Arial" pitchFamily="34" charset="0"/>
              </a:rPr>
              <a:t>Las inundaciones que afectaron a Brasil no son la única razón para la escasez de café en el mundo, ya que parte importante de la culpa también está en el consumo cada vez más alto de estos granos milagrosos para cuando tienes sueño.</a:t>
            </a:r>
            <a:br>
              <a:rPr kumimoji="0" lang="es-ES" sz="2000" b="1" u="none" strike="noStrike" cap="none" normalizeH="0" baseline="0" dirty="0" smtClean="0">
                <a:ln>
                  <a:noFill/>
                </a:ln>
                <a:effectLst>
                  <a:glow rad="228600">
                    <a:schemeClr val="accent2">
                      <a:satMod val="175000"/>
                      <a:alpha val="40000"/>
                    </a:schemeClr>
                  </a:glow>
                </a:effectLst>
                <a:latin typeface="Arial Black" pitchFamily="34" charset="0"/>
                <a:cs typeface="Arial" pitchFamily="34" charset="0"/>
              </a:rPr>
            </a:br>
            <a:endParaRPr kumimoji="0" lang="es-ES" sz="2000" b="1" u="none" strike="noStrike" cap="none" normalizeH="0" baseline="0" dirty="0" smtClean="0">
              <a:ln>
                <a:noFill/>
              </a:ln>
              <a:effectLst>
                <a:glow rad="228600">
                  <a:schemeClr val="accent2">
                    <a:satMod val="175000"/>
                    <a:alpha val="40000"/>
                  </a:schemeClr>
                </a:glow>
              </a:effectLst>
              <a:latin typeface="Arial Black"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Char char="•"/>
              <a:tabLst/>
            </a:pPr>
            <a:r>
              <a:rPr kumimoji="0" lang="es-ES" sz="2000" b="1" u="none" strike="noStrike" cap="none" normalizeH="0" baseline="0" dirty="0" smtClean="0">
                <a:ln>
                  <a:noFill/>
                </a:ln>
                <a:effectLst>
                  <a:glow rad="228600">
                    <a:schemeClr val="accent2">
                      <a:satMod val="175000"/>
                      <a:alpha val="40000"/>
                    </a:schemeClr>
                  </a:glow>
                </a:effectLst>
                <a:latin typeface="Arial Black" pitchFamily="34" charset="0"/>
                <a:cs typeface="Arial" pitchFamily="34" charset="0"/>
              </a:rPr>
              <a:t>Por más que Brasil se recupere y la buena producción se mantenga en otros países no va a ser posible tener suficiente oferta para la gran demanda de café, especialmente los granos más refinados y que por supuesto les traen más dinero a los productores.</a:t>
            </a:r>
          </a:p>
        </p:txBody>
      </p:sp>
      <p:pic>
        <p:nvPicPr>
          <p:cNvPr id="3" name="Picture 2" descr="E:\formas montar\2cxx0f8.gif"/>
          <p:cNvPicPr>
            <a:picLocks noChangeAspect="1" noChangeArrowheads="1" noCrop="1"/>
          </p:cNvPicPr>
          <p:nvPr/>
        </p:nvPicPr>
        <p:blipFill>
          <a:blip r:embed="rId4" cstate="print"/>
          <a:srcRect/>
          <a:stretch>
            <a:fillRect/>
          </a:stretch>
        </p:blipFill>
        <p:spPr bwMode="auto">
          <a:xfrm>
            <a:off x="0" y="5715016"/>
            <a:ext cx="1229725" cy="1004861"/>
          </a:xfrm>
          <a:prstGeom prst="rect">
            <a:avLst/>
          </a:prstGeom>
          <a:noFill/>
        </p:spPr>
      </p:pic>
    </p:spTree>
  </p:cSld>
  <p:clrMapOvr>
    <a:masterClrMapping/>
  </p:clrMapOvr>
  <p:transition spd="slow" advTm="28000">
    <p:dissolve/>
    <p:sndAc>
      <p:stSnd>
        <p:snd r:embed="rId2" name="8 moliendo cafe - copia.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s://avanceinformativojr.files.wordpress.com/2015/09/pruduccion-de-cafe.jpg?w=687&amp;h=515"/>
          <p:cNvPicPr>
            <a:picLocks noChangeAspect="1" noChangeArrowheads="1"/>
          </p:cNvPicPr>
          <p:nvPr/>
        </p:nvPicPr>
        <p:blipFill>
          <a:blip r:embed="rId2"/>
          <a:srcRect/>
          <a:stretch>
            <a:fillRect/>
          </a:stretch>
        </p:blipFill>
        <p:spPr bwMode="auto">
          <a:xfrm>
            <a:off x="0" y="0"/>
            <a:ext cx="9133952"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cde.gestion2.e3.pe/ima/0/0/0/1/1/11431.jpg"/>
          <p:cNvPicPr>
            <a:picLocks noChangeAspect="1" noChangeArrowheads="1"/>
          </p:cNvPicPr>
          <p:nvPr/>
        </p:nvPicPr>
        <p:blipFill>
          <a:blip r:embed="rId2"/>
          <a:srcRect/>
          <a:stretch>
            <a:fillRect/>
          </a:stretch>
        </p:blipFill>
        <p:spPr bwMode="auto">
          <a:xfrm>
            <a:off x="0" y="0"/>
            <a:ext cx="9258318"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ichef.bbci.co.uk/news/ws/560/amz/worldservice/live/assets/images/2013/01/23/130123185030_cafe_304x171_bbc_nocredit.jpg"/>
          <p:cNvPicPr>
            <a:picLocks noChangeAspect="1" noChangeArrowheads="1"/>
          </p:cNvPicPr>
          <p:nvPr/>
        </p:nvPicPr>
        <p:blipFill>
          <a:blip r:embed="rId2"/>
          <a:srcRect/>
          <a:stretch>
            <a:fillRect/>
          </a:stretch>
        </p:blipFill>
        <p:spPr bwMode="auto">
          <a:xfrm>
            <a:off x="0" y="0"/>
            <a:ext cx="9144018"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cdn.elimpulso.com/media/Cafe-en-grano0404.jpg"/>
          <p:cNvPicPr>
            <a:picLocks noChangeAspect="1" noChangeArrowheads="1"/>
          </p:cNvPicPr>
          <p:nvPr/>
        </p:nvPicPr>
        <p:blipFill>
          <a:blip r:embed="rId2"/>
          <a:srcRect/>
          <a:stretch>
            <a:fillRect/>
          </a:stretch>
        </p:blipFill>
        <p:spPr bwMode="auto">
          <a:xfrm>
            <a:off x="0" y="0"/>
            <a:ext cx="9251276" cy="7215214"/>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www.elespectador.com/files/imagenprincipal/9eda5e66427793a4312fdc828e1ba79e.jpg"/>
          <p:cNvPicPr>
            <a:picLocks noChangeAspect="1" noChangeArrowheads="1"/>
          </p:cNvPicPr>
          <p:nvPr/>
        </p:nvPicPr>
        <p:blipFill>
          <a:blip r:embed="rId2"/>
          <a:srcRect/>
          <a:stretch>
            <a:fillRect/>
          </a:stretch>
        </p:blipFill>
        <p:spPr bwMode="auto">
          <a:xfrm>
            <a:off x="0" y="0"/>
            <a:ext cx="9215464"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pic>
        <p:nvPicPr>
          <p:cNvPr id="5" name="Picture 2" descr="http://blog.midiadia.com/wp-content/uploads/2013/05/chicas-en-cafeteria-300x199.jpg"/>
          <p:cNvPicPr>
            <a:picLocks noChangeAspect="1" noChangeArrowheads="1"/>
          </p:cNvPicPr>
          <p:nvPr/>
        </p:nvPicPr>
        <p:blipFill>
          <a:blip r:embed="rId3"/>
          <a:srcRect/>
          <a:stretch>
            <a:fillRect/>
          </a:stretch>
        </p:blipFill>
        <p:spPr bwMode="auto">
          <a:xfrm>
            <a:off x="928662" y="1071546"/>
            <a:ext cx="7149539" cy="4742530"/>
          </a:xfrm>
          <a:prstGeom prst="rect">
            <a:avLst/>
          </a:prstGeom>
          <a:noFill/>
          <a:ln w="47625">
            <a:solidFill>
              <a:srgbClr val="FF0000"/>
            </a:solidFill>
            <a:prstDash val="sysDash"/>
          </a:ln>
        </p:spPr>
      </p:pic>
      <p:sp>
        <p:nvSpPr>
          <p:cNvPr id="7" name="6 Rectángulo"/>
          <p:cNvSpPr/>
          <p:nvPr/>
        </p:nvSpPr>
        <p:spPr>
          <a:xfrm>
            <a:off x="0" y="642918"/>
            <a:ext cx="9097962" cy="5715040"/>
          </a:xfrm>
          <a:prstGeom prst="rect">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0" y="0"/>
            <a:ext cx="9144000" cy="692150"/>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0" y="6286520"/>
            <a:ext cx="9144000" cy="692150"/>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5000"/>
                                        <p:tgtEl>
                                          <p:spTgt spid="8"/>
                                        </p:tgtEl>
                                      </p:cBhvr>
                                    </p:animEffect>
                                  </p:childTnLst>
                                </p:cTn>
                              </p:par>
                              <p:par>
                                <p:cTn id="11" presetID="13"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plus(in)">
                                      <p:cBhvr>
                                        <p:cTn id="13" dur="5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sp>
        <p:nvSpPr>
          <p:cNvPr id="4" name="3 Rectángulo redondeado"/>
          <p:cNvSpPr/>
          <p:nvPr/>
        </p:nvSpPr>
        <p:spPr>
          <a:xfrm>
            <a:off x="428596" y="571480"/>
            <a:ext cx="8358246" cy="6000792"/>
          </a:xfrm>
          <a:prstGeom prst="roundRect">
            <a:avLst/>
          </a:prstGeom>
          <a:solidFill>
            <a:schemeClr val="accent6">
              <a:lumMod val="60000"/>
              <a:lumOff val="40000"/>
              <a:alpha val="5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85" name="Rectangle 1"/>
          <p:cNvSpPr>
            <a:spLocks noChangeArrowheads="1"/>
          </p:cNvSpPr>
          <p:nvPr/>
        </p:nvSpPr>
        <p:spPr bwMode="auto">
          <a:xfrm>
            <a:off x="928662" y="714356"/>
            <a:ext cx="7429552" cy="5539978"/>
          </a:xfrm>
          <a:prstGeom prst="rect">
            <a:avLst/>
          </a:prstGeom>
          <a:noFill/>
          <a:ln w="9525">
            <a:noFill/>
            <a:miter lim="800000"/>
            <a:headEnd/>
            <a:tailEnd/>
          </a:ln>
          <a:effectLst/>
        </p:spPr>
        <p:txBody>
          <a:bodyPr vert="horz" wrap="square" lIns="47610" tIns="0" rIns="4761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s-ES" sz="2000" b="1" i="0" u="none" strike="noStrike" cap="none" normalizeH="0" baseline="0" dirty="0" smtClean="0">
              <a:ln>
                <a:noFill/>
              </a:ln>
              <a:effectLst>
                <a:glow rad="228600">
                  <a:schemeClr val="accent2">
                    <a:satMod val="175000"/>
                    <a:alpha val="40000"/>
                  </a:schemeClr>
                </a:glow>
              </a:effectLst>
              <a:latin typeface="Arial Black"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Char char="•"/>
              <a:tabLst/>
            </a:pPr>
            <a:r>
              <a:rPr kumimoji="0" lang="es-ES" sz="2000" b="1" i="0" u="none" strike="noStrike" cap="none" normalizeH="0" baseline="0" dirty="0" smtClean="0">
                <a:ln>
                  <a:noFill/>
                </a:ln>
                <a:effectLst>
                  <a:glow rad="228600">
                    <a:schemeClr val="accent2">
                      <a:satMod val="175000"/>
                      <a:alpha val="40000"/>
                    </a:schemeClr>
                  </a:glow>
                </a:effectLst>
                <a:latin typeface="Arial Black" pitchFamily="34" charset="0"/>
                <a:cs typeface="Arial" pitchFamily="34" charset="0"/>
              </a:rPr>
              <a:t>Si bien no deberíamos ver mayores problemas en 2016, en los siguientes años el café irá aumentando de precio y esas tres tazas que tomabas al día ya no van a ser pagables por un bolsillo común. Una preocupación fuerte de los expertos es que el cambio climático siga afectando a los cultivos tal como ocurrió con el café en Brasil y que podría expandirse no solo a otros países, sino que también a diferentes variedades de alimentos provenientes de la agricultura.</a:t>
            </a:r>
            <a:br>
              <a:rPr kumimoji="0" lang="es-ES" sz="2000" b="1" i="0" u="none" strike="noStrike" cap="none" normalizeH="0" baseline="0" dirty="0" smtClean="0">
                <a:ln>
                  <a:noFill/>
                </a:ln>
                <a:effectLst>
                  <a:glow rad="228600">
                    <a:schemeClr val="accent2">
                      <a:satMod val="175000"/>
                      <a:alpha val="40000"/>
                    </a:schemeClr>
                  </a:glow>
                </a:effectLst>
                <a:latin typeface="Arial Black" pitchFamily="34" charset="0"/>
                <a:cs typeface="Arial" pitchFamily="34" charset="0"/>
              </a:rPr>
            </a:br>
            <a:endParaRPr kumimoji="0" lang="es-ES" sz="2000" b="1" i="0" u="none" strike="noStrike" cap="none" normalizeH="0" baseline="0" dirty="0" smtClean="0">
              <a:ln>
                <a:noFill/>
              </a:ln>
              <a:effectLst>
                <a:glow rad="228600">
                  <a:schemeClr val="accent2">
                    <a:satMod val="175000"/>
                    <a:alpha val="40000"/>
                  </a:schemeClr>
                </a:glow>
              </a:effectLst>
              <a:latin typeface="Arial Black"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Char char="•"/>
              <a:tabLst/>
            </a:pPr>
            <a:r>
              <a:rPr kumimoji="0" lang="es-ES" sz="2000" b="1" i="0" u="none" strike="noStrike" cap="none" normalizeH="0" baseline="0" dirty="0" smtClean="0">
                <a:ln>
                  <a:noFill/>
                </a:ln>
                <a:effectLst>
                  <a:glow rad="228600">
                    <a:schemeClr val="accent2">
                      <a:satMod val="175000"/>
                      <a:alpha val="40000"/>
                    </a:schemeClr>
                  </a:glow>
                </a:effectLst>
                <a:latin typeface="Arial Black" pitchFamily="34" charset="0"/>
                <a:cs typeface="Arial" pitchFamily="34" charset="0"/>
              </a:rPr>
              <a:t>Disfruta bien cada café que te tomes, probablemente, en un par de años más sea un lujo disfrutar de granos de alto nivel y debamos contentarnos con ese café de mala calidad, pero que si estará al alcance de los bolsillos para el dolor de nuestro paladar e infinita necesidad de cafeína.</a:t>
            </a:r>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0" y="5715016"/>
            <a:ext cx="1229725" cy="1004861"/>
          </a:xfrm>
          <a:prstGeom prst="rect">
            <a:avLst/>
          </a:prstGeom>
          <a:noFill/>
        </p:spPr>
      </p:pic>
    </p:spTree>
  </p:cSld>
  <p:clrMapOvr>
    <a:masterClrMapping/>
  </p:clrMapOvr>
  <p:transition spd="slow" advTm="48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versionfinal.com.ve/wp-content/uploads/2015/07/Caf%C3%A9-730x410.jpg"/>
          <p:cNvPicPr>
            <a:picLocks noChangeAspect="1" noChangeArrowheads="1"/>
          </p:cNvPicPr>
          <p:nvPr/>
        </p:nvPicPr>
        <p:blipFill>
          <a:blip r:embed="rId2"/>
          <a:srcRect/>
          <a:stretch>
            <a:fillRect/>
          </a:stretch>
        </p:blipFill>
        <p:spPr bwMode="auto">
          <a:xfrm>
            <a:off x="-1" y="0"/>
            <a:ext cx="916755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eldia.com.do/wp-content/uploads/2015/10/24_Globales_02_2p01-626x441.jpg"/>
          <p:cNvPicPr>
            <a:picLocks noChangeAspect="1" noChangeArrowheads="1"/>
          </p:cNvPicPr>
          <p:nvPr/>
        </p:nvPicPr>
        <p:blipFill>
          <a:blip r:embed="rId2"/>
          <a:srcRect/>
          <a:stretch>
            <a:fillRect/>
          </a:stretch>
        </p:blipFill>
        <p:spPr bwMode="auto">
          <a:xfrm>
            <a:off x="0" y="0"/>
            <a:ext cx="9226006"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se Luis\Escritorio\CAFE\café.jpeg"/>
          <p:cNvPicPr>
            <a:picLocks noChangeAspect="1" noChangeArrowheads="1"/>
          </p:cNvPicPr>
          <p:nvPr/>
        </p:nvPicPr>
        <p:blipFill>
          <a:blip r:embed="rId2"/>
          <a:srcRect/>
          <a:stretch>
            <a:fillRect/>
          </a:stretch>
        </p:blipFill>
        <p:spPr bwMode="auto">
          <a:xfrm>
            <a:off x="0" y="0"/>
            <a:ext cx="913293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CAFE\slide_323398_3069881_free.gif"/>
          <p:cNvPicPr>
            <a:picLocks noChangeAspect="1" noChangeArrowheads="1" noCrop="1"/>
          </p:cNvPicPr>
          <p:nvPr/>
        </p:nvPicPr>
        <p:blipFill>
          <a:blip r:embed="rId2"/>
          <a:srcRect/>
          <a:stretch>
            <a:fillRect/>
          </a:stretch>
        </p:blipFill>
        <p:spPr bwMode="auto">
          <a:xfrm>
            <a:off x="-142908" y="642918"/>
            <a:ext cx="9476924" cy="5643578"/>
          </a:xfrm>
          <a:prstGeom prst="rect">
            <a:avLst/>
          </a:prstGeom>
          <a:noFill/>
        </p:spPr>
      </p:pic>
      <p:sp>
        <p:nvSpPr>
          <p:cNvPr id="3" name="2 Rectángulo"/>
          <p:cNvSpPr/>
          <p:nvPr/>
        </p:nvSpPr>
        <p:spPr>
          <a:xfrm>
            <a:off x="0" y="0"/>
            <a:ext cx="9144000" cy="692150"/>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0" y="6165850"/>
            <a:ext cx="9144000" cy="692150"/>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5000"/>
                                        <p:tgtEl>
                                          <p:spTgt spid="3"/>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coyunturaeconomica.com/files/coyuntura/Precio-del-cafe.jpg"/>
          <p:cNvPicPr>
            <a:picLocks noChangeAspect="1" noChangeArrowheads="1"/>
          </p:cNvPicPr>
          <p:nvPr/>
        </p:nvPicPr>
        <p:blipFill>
          <a:blip r:embed="rId2"/>
          <a:srcRect/>
          <a:stretch>
            <a:fillRect/>
          </a:stretch>
        </p:blipFill>
        <p:spPr bwMode="auto">
          <a:xfrm>
            <a:off x="0" y="0"/>
            <a:ext cx="9131134"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sp>
        <p:nvSpPr>
          <p:cNvPr id="3" name="2 Rectángulo redondeado"/>
          <p:cNvSpPr/>
          <p:nvPr/>
        </p:nvSpPr>
        <p:spPr>
          <a:xfrm>
            <a:off x="1428728" y="1285860"/>
            <a:ext cx="7215238" cy="5000660"/>
          </a:xfrm>
          <a:prstGeom prst="roundRect">
            <a:avLst/>
          </a:prstGeom>
          <a:solidFill>
            <a:schemeClr val="accent6">
              <a:lumMod val="60000"/>
              <a:lumOff val="40000"/>
              <a:alpha val="5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714480" y="2000240"/>
            <a:ext cx="6357966" cy="3970318"/>
          </a:xfrm>
          <a:prstGeom prst="rect">
            <a:avLst/>
          </a:prstGeom>
        </p:spPr>
        <p:txBody>
          <a:bodyPr wrap="square">
            <a:spAutoFit/>
          </a:bodyPr>
          <a:lstStyle/>
          <a:p>
            <a:r>
              <a:rPr lang="es-ES" sz="2800" b="1" i="1" dirty="0" smtClean="0">
                <a:effectLst>
                  <a:glow rad="228600">
                    <a:schemeClr val="accent2">
                      <a:satMod val="175000"/>
                      <a:alpha val="40000"/>
                    </a:schemeClr>
                  </a:glow>
                </a:effectLst>
              </a:rPr>
              <a:t>Si se suman la amenaza del cambio climático y los bajos precios que disuaden a los cafeteros de aumentar la producción, se tendrá un posible problema. </a:t>
            </a:r>
          </a:p>
          <a:p>
            <a:r>
              <a:rPr lang="es-ES" sz="2800" b="1" i="1" dirty="0" smtClean="0">
                <a:effectLst>
                  <a:glow rad="228600">
                    <a:schemeClr val="accent2">
                      <a:satMod val="175000"/>
                      <a:alpha val="40000"/>
                    </a:schemeClr>
                  </a:glow>
                </a:effectLst>
              </a:rPr>
              <a:t>En el Foro Mundial del grano que se realiza en Milán, se dice que el déficit de producción será de 3,5 millones de sacos en la temporada 2015-16. </a:t>
            </a:r>
            <a:endParaRPr lang="es-ES" sz="2800" i="1" dirty="0">
              <a:effectLst>
                <a:glow rad="228600">
                  <a:schemeClr val="accent2">
                    <a:satMod val="175000"/>
                    <a:alpha val="40000"/>
                  </a:schemeClr>
                </a:glow>
              </a:effectLst>
            </a:endParaRPr>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0" y="5715016"/>
            <a:ext cx="1229725" cy="1004861"/>
          </a:xfrm>
          <a:prstGeom prst="rect">
            <a:avLst/>
          </a:prstGeom>
          <a:noFill/>
        </p:spPr>
      </p:pic>
    </p:spTree>
  </p:cSld>
  <p:clrMapOvr>
    <a:masterClrMapping/>
  </p:clrMapOvr>
  <p:transition spd="slow" advTm="25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elcampesino.co/wp-content/uploads/2015/12/35.jpg"/>
          <p:cNvPicPr>
            <a:picLocks noChangeAspect="1" noChangeArrowheads="1"/>
          </p:cNvPicPr>
          <p:nvPr/>
        </p:nvPicPr>
        <p:blipFill>
          <a:blip r:embed="rId3"/>
          <a:srcRect/>
          <a:stretch>
            <a:fillRect/>
          </a:stretch>
        </p:blipFill>
        <p:spPr bwMode="auto">
          <a:xfrm>
            <a:off x="0" y="0"/>
            <a:ext cx="9501222" cy="7133756"/>
          </a:xfrm>
          <a:prstGeom prst="rect">
            <a:avLst/>
          </a:prstGeom>
          <a:noFill/>
        </p:spPr>
      </p:pic>
    </p:spTree>
  </p:cSld>
  <p:clrMapOvr>
    <a:masterClrMapping/>
  </p:clrMapOvr>
  <p:transition spd="slow" advTm="5000">
    <p:dissolve/>
    <p:sndAc>
      <p:stSnd>
        <p:snd r:embed="rId2" name="127 - moliendo cafe.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pic>
        <p:nvPicPr>
          <p:cNvPr id="15364" name="Picture 4" descr="https://pbs.twimg.com/profile_images/1791139473/images_400x400.jpg"/>
          <p:cNvPicPr>
            <a:picLocks noChangeAspect="1" noChangeArrowheads="1"/>
          </p:cNvPicPr>
          <p:nvPr/>
        </p:nvPicPr>
        <p:blipFill>
          <a:blip r:embed="rId3"/>
          <a:srcRect/>
          <a:stretch>
            <a:fillRect/>
          </a:stretch>
        </p:blipFill>
        <p:spPr bwMode="auto">
          <a:xfrm>
            <a:off x="1428728" y="571480"/>
            <a:ext cx="5929322" cy="5929322"/>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41.media.tumblr.com/b03dfe5260016143f3774b171d344d95/tumblr_n9jfkerxIF1sqinb4o1_1280.jpg"/>
          <p:cNvPicPr>
            <a:picLocks noChangeAspect="1" noChangeArrowheads="1"/>
          </p:cNvPicPr>
          <p:nvPr/>
        </p:nvPicPr>
        <p:blipFill>
          <a:blip r:embed="rId2"/>
          <a:srcRect/>
          <a:stretch>
            <a:fillRect/>
          </a:stretch>
        </p:blipFill>
        <p:spPr bwMode="auto">
          <a:xfrm>
            <a:off x="-1" y="0"/>
            <a:ext cx="9221797"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www.esan.edu.pe/conexion/actualidad/2014/05/05/mcbride.png"/>
          <p:cNvPicPr>
            <a:picLocks noChangeAspect="1" noChangeArrowheads="1"/>
          </p:cNvPicPr>
          <p:nvPr/>
        </p:nvPicPr>
        <p:blipFill>
          <a:blip r:embed="rId2"/>
          <a:srcRect/>
          <a:stretch>
            <a:fillRect/>
          </a:stretch>
        </p:blipFill>
        <p:spPr bwMode="auto">
          <a:xfrm>
            <a:off x="0" y="0"/>
            <a:ext cx="9197072" cy="6715148"/>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i.ytimg.com/vi/ostVbqbmJi4/maxresdefault.jpg"/>
          <p:cNvPicPr>
            <a:picLocks noChangeAspect="1" noChangeArrowheads="1"/>
          </p:cNvPicPr>
          <p:nvPr/>
        </p:nvPicPr>
        <p:blipFill>
          <a:blip r:embed="rId2"/>
          <a:srcRect/>
          <a:stretch>
            <a:fillRect/>
          </a:stretch>
        </p:blipFill>
        <p:spPr bwMode="auto">
          <a:xfrm>
            <a:off x="-1" y="0"/>
            <a:ext cx="926762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sp>
        <p:nvSpPr>
          <p:cNvPr id="3" name="2 Rectángulo redondeado"/>
          <p:cNvSpPr/>
          <p:nvPr/>
        </p:nvSpPr>
        <p:spPr>
          <a:xfrm>
            <a:off x="1000100" y="1285860"/>
            <a:ext cx="7643866" cy="5214974"/>
          </a:xfrm>
          <a:prstGeom prst="roundRect">
            <a:avLst/>
          </a:prstGeom>
          <a:solidFill>
            <a:schemeClr val="accent6">
              <a:lumMod val="60000"/>
              <a:lumOff val="40000"/>
              <a:alpha val="5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428728" y="1714488"/>
            <a:ext cx="7215206" cy="4524315"/>
          </a:xfrm>
          <a:prstGeom prst="rect">
            <a:avLst/>
          </a:prstGeom>
        </p:spPr>
        <p:txBody>
          <a:bodyPr wrap="square">
            <a:spAutoFit/>
          </a:bodyPr>
          <a:lstStyle/>
          <a:p>
            <a:r>
              <a:rPr lang="es-ES" b="1" i="1" dirty="0" smtClean="0">
                <a:effectLst>
                  <a:glow rad="228600">
                    <a:schemeClr val="accent2">
                      <a:satMod val="175000"/>
                      <a:alpha val="40000"/>
                    </a:schemeClr>
                  </a:glow>
                </a:effectLst>
                <a:latin typeface="Arial" pitchFamily="34" charset="0"/>
                <a:cs typeface="Arial" pitchFamily="34" charset="0"/>
              </a:rPr>
              <a:t>Los bebedores de café del mundo necesitan otro Brasil, el primer productor y exportador mundial de los granos, para poder evitar la escasez.</a:t>
            </a:r>
          </a:p>
          <a:p>
            <a:r>
              <a:rPr lang="es-ES" b="1" i="1" dirty="0" smtClean="0">
                <a:effectLst>
                  <a:glow rad="228600">
                    <a:schemeClr val="accent2">
                      <a:satMod val="175000"/>
                      <a:alpha val="40000"/>
                    </a:schemeClr>
                  </a:glow>
                </a:effectLst>
                <a:latin typeface="Arial" pitchFamily="34" charset="0"/>
                <a:cs typeface="Arial" pitchFamily="34" charset="0"/>
              </a:rPr>
              <a:t>El aumento del consumo, en especial en los mercados emergentes, significa que la producción mundial tendrá que crecer otros 40 millones a 50 millones de sacos de café en la próxima década, dijo Andrea </a:t>
            </a:r>
            <a:r>
              <a:rPr lang="es-ES" b="1" i="1" dirty="0" err="1" smtClean="0">
                <a:effectLst>
                  <a:glow rad="228600">
                    <a:schemeClr val="accent2">
                      <a:satMod val="175000"/>
                      <a:alpha val="40000"/>
                    </a:schemeClr>
                  </a:glow>
                </a:effectLst>
                <a:latin typeface="Arial" pitchFamily="34" charset="0"/>
                <a:cs typeface="Arial" pitchFamily="34" charset="0"/>
              </a:rPr>
              <a:t>Illy</a:t>
            </a:r>
            <a:r>
              <a:rPr lang="es-ES" b="1" i="1" dirty="0" smtClean="0">
                <a:effectLst>
                  <a:glow rad="228600">
                    <a:schemeClr val="accent2">
                      <a:satMod val="175000"/>
                      <a:alpha val="40000"/>
                    </a:schemeClr>
                  </a:glow>
                </a:effectLst>
                <a:latin typeface="Arial" pitchFamily="34" charset="0"/>
                <a:cs typeface="Arial" pitchFamily="34" charset="0"/>
              </a:rPr>
              <a:t>, presidente y máximo responsable ejecutivo de </a:t>
            </a:r>
            <a:r>
              <a:rPr lang="es-ES" b="1" i="1" dirty="0" err="1" smtClean="0">
                <a:effectLst>
                  <a:glow rad="228600">
                    <a:schemeClr val="accent2">
                      <a:satMod val="175000"/>
                      <a:alpha val="40000"/>
                    </a:schemeClr>
                  </a:glow>
                </a:effectLst>
                <a:latin typeface="Arial" pitchFamily="34" charset="0"/>
                <a:cs typeface="Arial" pitchFamily="34" charset="0"/>
              </a:rPr>
              <a:t>Illycafè</a:t>
            </a:r>
            <a:r>
              <a:rPr lang="es-ES" b="1" i="1" dirty="0" smtClean="0">
                <a:effectLst>
                  <a:glow rad="228600">
                    <a:schemeClr val="accent2">
                      <a:satMod val="175000"/>
                      <a:alpha val="40000"/>
                    </a:schemeClr>
                  </a:glow>
                </a:effectLst>
                <a:latin typeface="Arial" pitchFamily="34" charset="0"/>
                <a:cs typeface="Arial" pitchFamily="34" charset="0"/>
              </a:rPr>
              <a:t> </a:t>
            </a:r>
            <a:r>
              <a:rPr lang="es-ES" b="1" i="1" dirty="0" err="1" smtClean="0">
                <a:effectLst>
                  <a:glow rad="228600">
                    <a:schemeClr val="accent2">
                      <a:satMod val="175000"/>
                      <a:alpha val="40000"/>
                    </a:schemeClr>
                  </a:glow>
                </a:effectLst>
                <a:latin typeface="Arial" pitchFamily="34" charset="0"/>
                <a:cs typeface="Arial" pitchFamily="34" charset="0"/>
              </a:rPr>
              <a:t>SpA</a:t>
            </a:r>
            <a:r>
              <a:rPr lang="es-ES" b="1" i="1" dirty="0" smtClean="0">
                <a:effectLst>
                  <a:glow rad="228600">
                    <a:schemeClr val="accent2">
                      <a:satMod val="175000"/>
                      <a:alpha val="40000"/>
                    </a:schemeClr>
                  </a:glow>
                </a:effectLst>
                <a:latin typeface="Arial" pitchFamily="34" charset="0"/>
                <a:cs typeface="Arial" pitchFamily="34" charset="0"/>
              </a:rPr>
              <a:t>, empresa de tostado de café con sede en Trieste, Italia.</a:t>
            </a:r>
          </a:p>
          <a:p>
            <a:r>
              <a:rPr lang="es-ES" b="1" i="1" dirty="0" smtClean="0">
                <a:effectLst>
                  <a:glow rad="228600">
                    <a:schemeClr val="accent2">
                      <a:satMod val="175000"/>
                      <a:alpha val="40000"/>
                    </a:schemeClr>
                  </a:glow>
                </a:effectLst>
                <a:latin typeface="Arial" pitchFamily="34" charset="0"/>
                <a:cs typeface="Arial" pitchFamily="34" charset="0"/>
              </a:rPr>
              <a:t>Eso es más que toda la cosecha de Brasil.</a:t>
            </a:r>
          </a:p>
          <a:p>
            <a:r>
              <a:rPr lang="es-ES" b="1" i="1" dirty="0" smtClean="0">
                <a:effectLst>
                  <a:glow rad="228600">
                    <a:schemeClr val="accent2">
                      <a:satMod val="175000"/>
                      <a:alpha val="40000"/>
                    </a:schemeClr>
                  </a:glow>
                </a:effectLst>
                <a:latin typeface="Arial" pitchFamily="34" charset="0"/>
                <a:cs typeface="Arial" pitchFamily="34" charset="0"/>
              </a:rPr>
              <a:t>Si se suman la amenaza del cambio climático y los bajos precios que disuaden a los cafeteros de aumentar la producción, se tendrá un posible problema.</a:t>
            </a:r>
          </a:p>
          <a:p>
            <a:r>
              <a:rPr lang="es-ES" b="1" i="1" dirty="0" smtClean="0">
                <a:effectLst>
                  <a:glow rad="228600">
                    <a:schemeClr val="accent2">
                      <a:satMod val="175000"/>
                      <a:alpha val="40000"/>
                    </a:schemeClr>
                  </a:glow>
                </a:effectLst>
                <a:latin typeface="Arial" pitchFamily="34" charset="0"/>
                <a:cs typeface="Arial" pitchFamily="34" charset="0"/>
              </a:rPr>
              <a:t>Es lo que los productores, los funcionarios de gobierno y los representantes de la industria están tratando de resolver esta semana en el Foro Mundial del Café de Milán</a:t>
            </a:r>
            <a:r>
              <a:rPr lang="es-ES" b="1" i="1" dirty="0" smtClean="0">
                <a:effectLst>
                  <a:glow rad="228600">
                    <a:schemeClr val="accent2">
                      <a:satMod val="175000"/>
                      <a:alpha val="40000"/>
                    </a:schemeClr>
                  </a:glow>
                </a:effectLst>
                <a:latin typeface="Arial" pitchFamily="34" charset="0"/>
                <a:cs typeface="Arial" pitchFamily="34" charset="0"/>
              </a:rPr>
              <a:t>.</a:t>
            </a:r>
            <a:endParaRPr lang="es-ES" b="1" i="1" dirty="0" smtClean="0">
              <a:effectLst>
                <a:glow rad="228600">
                  <a:schemeClr val="accent2">
                    <a:satMod val="175000"/>
                    <a:alpha val="40000"/>
                  </a:schemeClr>
                </a:glow>
              </a:effectLst>
              <a:latin typeface="Arial" pitchFamily="34" charset="0"/>
              <a:cs typeface="Arial" pitchFamily="34" charset="0"/>
            </a:endParaRPr>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0" y="5715016"/>
            <a:ext cx="1229725" cy="1004861"/>
          </a:xfrm>
          <a:prstGeom prst="rect">
            <a:avLst/>
          </a:prstGeom>
          <a:noFill/>
        </p:spPr>
      </p:pic>
    </p:spTree>
  </p:cSld>
  <p:clrMapOvr>
    <a:masterClrMapping/>
  </p:clrMapOvr>
  <p:transition spd="slow" advTm="41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notihoy.com/site/wp-content/uploads/2015/06/125.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pic>
        <p:nvPicPr>
          <p:cNvPr id="59394" name="Picture 2" descr="http://2.bp.blogspot.com/-f-stAYqOcDw/U90R4eZZyDI/AAAAAAAAEqQ/dY7mpoQHZK0/s1600/cafe-cafe+(98).jpg"/>
          <p:cNvPicPr>
            <a:picLocks noChangeAspect="1" noChangeArrowheads="1"/>
          </p:cNvPicPr>
          <p:nvPr/>
        </p:nvPicPr>
        <p:blipFill>
          <a:blip r:embed="rId3"/>
          <a:srcRect/>
          <a:stretch>
            <a:fillRect/>
          </a:stretch>
        </p:blipFill>
        <p:spPr bwMode="auto">
          <a:xfrm>
            <a:off x="285720" y="500042"/>
            <a:ext cx="4321999" cy="5857916"/>
          </a:xfrm>
          <a:prstGeom prst="rect">
            <a:avLst/>
          </a:prstGeom>
          <a:noFill/>
          <a:ln w="25400">
            <a:solidFill>
              <a:srgbClr val="FF0000"/>
            </a:solidFill>
          </a:ln>
        </p:spPr>
      </p:pic>
      <p:pic>
        <p:nvPicPr>
          <p:cNvPr id="4" name="Picture 2" descr="http://2.bp.blogspot.com/-f-stAYqOcDw/U90R4eZZyDI/AAAAAAAAEqQ/dY7mpoQHZK0/s1600/cafe-cafe+(98).jpg"/>
          <p:cNvPicPr>
            <a:picLocks noChangeAspect="1" noChangeArrowheads="1"/>
          </p:cNvPicPr>
          <p:nvPr/>
        </p:nvPicPr>
        <p:blipFill>
          <a:blip r:embed="rId3"/>
          <a:srcRect/>
          <a:stretch>
            <a:fillRect/>
          </a:stretch>
        </p:blipFill>
        <p:spPr bwMode="auto">
          <a:xfrm flipH="1">
            <a:off x="4714875" y="500041"/>
            <a:ext cx="4098159" cy="5857917"/>
          </a:xfrm>
          <a:prstGeom prst="rect">
            <a:avLst/>
          </a:prstGeom>
          <a:noFill/>
          <a:ln w="25400">
            <a:solidFill>
              <a:srgbClr val="FF0000"/>
            </a:solidFill>
          </a:ln>
        </p:spPr>
      </p:pic>
    </p:spTree>
  </p:cSld>
  <p:clrMapOvr>
    <a:masterClrMapping/>
  </p:clrMapOvr>
  <p:transition spd="slow" advTm="5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in cafe"/>
          <p:cNvPicPr>
            <a:picLocks noChangeAspect="1" noChangeArrowheads="1"/>
          </p:cNvPicPr>
          <p:nvPr/>
        </p:nvPicPr>
        <p:blipFill>
          <a:blip r:embed="rId2"/>
          <a:srcRect/>
          <a:stretch>
            <a:fillRect/>
          </a:stretch>
        </p:blipFill>
        <p:spPr bwMode="auto">
          <a:xfrm>
            <a:off x="0" y="0"/>
            <a:ext cx="9215464"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pic>
        <p:nvPicPr>
          <p:cNvPr id="50178" name="Picture 2" descr="https://marucanales.files.wordpress.com/2009/07/cafe.jpg?w=450"/>
          <p:cNvPicPr>
            <a:picLocks noChangeAspect="1" noChangeArrowheads="1"/>
          </p:cNvPicPr>
          <p:nvPr/>
        </p:nvPicPr>
        <p:blipFill>
          <a:blip r:embed="rId3"/>
          <a:srcRect/>
          <a:stretch>
            <a:fillRect/>
          </a:stretch>
        </p:blipFill>
        <p:spPr bwMode="auto">
          <a:xfrm>
            <a:off x="785786" y="428604"/>
            <a:ext cx="7505982" cy="6072230"/>
          </a:xfrm>
          <a:prstGeom prst="rect">
            <a:avLst/>
          </a:prstGeom>
          <a:noFill/>
          <a:ln w="44450">
            <a:solidFill>
              <a:srgbClr val="FF0000"/>
            </a:solidFill>
          </a:ln>
        </p:spPr>
      </p:pic>
    </p:spTree>
  </p:cSld>
  <p:clrMapOvr>
    <a:masterClrMapping/>
  </p:clrMapOvr>
  <p:transition spd="slow" advTm="5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CAFE\slide_323398_3069881_free.gif"/>
          <p:cNvPicPr>
            <a:picLocks noChangeAspect="1" noChangeArrowheads="1" noCrop="1"/>
          </p:cNvPicPr>
          <p:nvPr/>
        </p:nvPicPr>
        <p:blipFill>
          <a:blip r:embed="rId2"/>
          <a:srcRect/>
          <a:stretch>
            <a:fillRect/>
          </a:stretch>
        </p:blipFill>
        <p:spPr bwMode="auto">
          <a:xfrm>
            <a:off x="-1785982" y="0"/>
            <a:ext cx="11287204" cy="70009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sp>
        <p:nvSpPr>
          <p:cNvPr id="3" name="2 Rectángulo redondeado"/>
          <p:cNvSpPr/>
          <p:nvPr/>
        </p:nvSpPr>
        <p:spPr>
          <a:xfrm>
            <a:off x="1000100" y="928670"/>
            <a:ext cx="7643866" cy="5572164"/>
          </a:xfrm>
          <a:prstGeom prst="roundRect">
            <a:avLst/>
          </a:prstGeom>
          <a:solidFill>
            <a:schemeClr val="accent6">
              <a:lumMod val="60000"/>
              <a:lumOff val="40000"/>
              <a:alpha val="5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285852" y="1285860"/>
            <a:ext cx="7215206" cy="5078313"/>
          </a:xfrm>
          <a:prstGeom prst="rect">
            <a:avLst/>
          </a:prstGeom>
        </p:spPr>
        <p:txBody>
          <a:bodyPr wrap="square">
            <a:spAutoFit/>
          </a:bodyPr>
          <a:lstStyle/>
          <a:p>
            <a:r>
              <a:rPr lang="es-ES" b="1" i="1" dirty="0" smtClean="0">
                <a:effectLst>
                  <a:glow rad="228600">
                    <a:schemeClr val="accent2">
                      <a:satMod val="175000"/>
                      <a:alpha val="40000"/>
                    </a:schemeClr>
                  </a:glow>
                </a:effectLst>
                <a:latin typeface="Arial" pitchFamily="34" charset="0"/>
                <a:cs typeface="Arial" pitchFamily="34" charset="0"/>
              </a:rPr>
              <a:t>“</a:t>
            </a:r>
            <a:r>
              <a:rPr lang="es-ES" b="1" i="1" dirty="0" smtClean="0">
                <a:effectLst>
                  <a:glow rad="228600">
                    <a:schemeClr val="accent2">
                      <a:satMod val="175000"/>
                      <a:alpha val="40000"/>
                    </a:schemeClr>
                  </a:glow>
                </a:effectLst>
                <a:latin typeface="Arial" pitchFamily="34" charset="0"/>
                <a:cs typeface="Arial" pitchFamily="34" charset="0"/>
              </a:rPr>
              <a:t>Tarde o temprano, en meses o en años, tendremos que tomar una decisión audaz sobre lo que se debe hacer”, declaró </a:t>
            </a:r>
            <a:r>
              <a:rPr lang="es-ES" b="1" i="1" dirty="0" err="1" smtClean="0">
                <a:effectLst>
                  <a:glow rad="228600">
                    <a:schemeClr val="accent2">
                      <a:satMod val="175000"/>
                      <a:alpha val="40000"/>
                    </a:schemeClr>
                  </a:glow>
                </a:effectLst>
                <a:latin typeface="Arial" pitchFamily="34" charset="0"/>
                <a:cs typeface="Arial" pitchFamily="34" charset="0"/>
              </a:rPr>
              <a:t>Illy</a:t>
            </a:r>
            <a:r>
              <a:rPr lang="es-ES" b="1" i="1" dirty="0" smtClean="0">
                <a:effectLst>
                  <a:glow rad="228600">
                    <a:schemeClr val="accent2">
                      <a:satMod val="175000"/>
                      <a:alpha val="40000"/>
                    </a:schemeClr>
                  </a:glow>
                </a:effectLst>
                <a:latin typeface="Arial" pitchFamily="34" charset="0"/>
                <a:cs typeface="Arial" pitchFamily="34" charset="0"/>
              </a:rPr>
              <a:t> en una entrevista que tuvo lugar el miércoles. “No sabemos de dónde vendrá ese café”.</a:t>
            </a:r>
          </a:p>
          <a:p>
            <a:r>
              <a:rPr lang="es-ES" b="1" i="1" dirty="0" smtClean="0">
                <a:effectLst>
                  <a:glow rad="228600">
                    <a:schemeClr val="accent2">
                      <a:satMod val="175000"/>
                      <a:alpha val="40000"/>
                    </a:schemeClr>
                  </a:glow>
                </a:effectLst>
                <a:latin typeface="Arial" pitchFamily="34" charset="0"/>
                <a:cs typeface="Arial" pitchFamily="34" charset="0"/>
              </a:rPr>
              <a:t>El mundo se encamina a un déficit de producción de café de 3,5 millones de sacos en la temporada 2015-16 que comienza el jueves, dijo en agosto </a:t>
            </a:r>
            <a:r>
              <a:rPr lang="es-ES" b="1" i="1" dirty="0" err="1" smtClean="0">
                <a:effectLst>
                  <a:glow rad="228600">
                    <a:schemeClr val="accent2">
                      <a:satMod val="175000"/>
                      <a:alpha val="40000"/>
                    </a:schemeClr>
                  </a:glow>
                </a:effectLst>
                <a:latin typeface="Arial" pitchFamily="34" charset="0"/>
                <a:cs typeface="Arial" pitchFamily="34" charset="0"/>
              </a:rPr>
              <a:t>Volcafe</a:t>
            </a:r>
            <a:r>
              <a:rPr lang="es-ES" b="1" i="1" dirty="0" smtClean="0">
                <a:effectLst>
                  <a:glow rad="228600">
                    <a:schemeClr val="accent2">
                      <a:satMod val="175000"/>
                      <a:alpha val="40000"/>
                    </a:schemeClr>
                  </a:glow>
                </a:effectLst>
                <a:latin typeface="Arial" pitchFamily="34" charset="0"/>
                <a:cs typeface="Arial" pitchFamily="34" charset="0"/>
              </a:rPr>
              <a:t>, comerciante de </a:t>
            </a:r>
            <a:r>
              <a:rPr lang="es-ES" b="1" i="1" dirty="0" err="1" smtClean="0">
                <a:effectLst>
                  <a:glow rad="228600">
                    <a:schemeClr val="accent2">
                      <a:satMod val="175000"/>
                      <a:alpha val="40000"/>
                    </a:schemeClr>
                  </a:glow>
                </a:effectLst>
                <a:latin typeface="Arial" pitchFamily="34" charset="0"/>
                <a:cs typeface="Arial" pitchFamily="34" charset="0"/>
              </a:rPr>
              <a:t>Winterthur</a:t>
            </a:r>
            <a:r>
              <a:rPr lang="es-ES" b="1" i="1" dirty="0" smtClean="0">
                <a:effectLst>
                  <a:glow rad="228600">
                    <a:schemeClr val="accent2">
                      <a:satMod val="175000"/>
                      <a:alpha val="40000"/>
                    </a:schemeClr>
                  </a:glow>
                </a:effectLst>
                <a:latin typeface="Arial" pitchFamily="34" charset="0"/>
                <a:cs typeface="Arial" pitchFamily="34" charset="0"/>
              </a:rPr>
              <a:t>, Suiza.</a:t>
            </a:r>
          </a:p>
          <a:p>
            <a:r>
              <a:rPr lang="es-ES" b="1" i="1" dirty="0" smtClean="0">
                <a:effectLst>
                  <a:glow rad="228600">
                    <a:schemeClr val="accent2">
                      <a:satMod val="175000"/>
                      <a:alpha val="40000"/>
                    </a:schemeClr>
                  </a:glow>
                </a:effectLst>
                <a:latin typeface="Arial" pitchFamily="34" charset="0"/>
                <a:cs typeface="Arial" pitchFamily="34" charset="0"/>
              </a:rPr>
              <a:t>Esto sigue a un faltante mundial de 6,4 millones de sacos el año anterior.</a:t>
            </a:r>
          </a:p>
          <a:p>
            <a:r>
              <a:rPr lang="es-ES" b="1" i="1" dirty="0" smtClean="0">
                <a:effectLst>
                  <a:glow rad="228600">
                    <a:schemeClr val="accent2">
                      <a:satMod val="175000"/>
                      <a:alpha val="40000"/>
                    </a:schemeClr>
                  </a:glow>
                </a:effectLst>
                <a:latin typeface="Arial" pitchFamily="34" charset="0"/>
                <a:cs typeface="Arial" pitchFamily="34" charset="0"/>
              </a:rPr>
              <a:t>La última cosecha de Brasil se vio afectada por las consecuencias de la grave sequía de 2014 que hizo subir los futuros del </a:t>
            </a:r>
            <a:r>
              <a:rPr lang="es-ES" b="1" i="1" dirty="0" err="1" smtClean="0">
                <a:effectLst>
                  <a:glow rad="228600">
                    <a:schemeClr val="accent2">
                      <a:satMod val="175000"/>
                      <a:alpha val="40000"/>
                    </a:schemeClr>
                  </a:glow>
                </a:effectLst>
                <a:latin typeface="Arial" pitchFamily="34" charset="0"/>
                <a:cs typeface="Arial" pitchFamily="34" charset="0"/>
              </a:rPr>
              <a:t>arábica</a:t>
            </a:r>
            <a:r>
              <a:rPr lang="es-ES" b="1" i="1" dirty="0" smtClean="0">
                <a:effectLst>
                  <a:glow rad="228600">
                    <a:schemeClr val="accent2">
                      <a:satMod val="175000"/>
                      <a:alpha val="40000"/>
                    </a:schemeClr>
                  </a:glow>
                </a:effectLst>
                <a:latin typeface="Arial" pitchFamily="34" charset="0"/>
                <a:cs typeface="Arial" pitchFamily="34" charset="0"/>
              </a:rPr>
              <a:t> en Nueva York alrededor de un 50 por ciento ese año.</a:t>
            </a:r>
          </a:p>
          <a:p>
            <a:r>
              <a:rPr lang="es-ES" b="1" i="1" dirty="0" smtClean="0">
                <a:effectLst>
                  <a:glow rad="228600">
                    <a:schemeClr val="accent2">
                      <a:satMod val="175000"/>
                      <a:alpha val="40000"/>
                    </a:schemeClr>
                  </a:glow>
                </a:effectLst>
                <a:latin typeface="Arial" pitchFamily="34" charset="0"/>
                <a:cs typeface="Arial" pitchFamily="34" charset="0"/>
              </a:rPr>
              <a:t>Desde comienzos de 2015, los precios retrocedieron 27 por ciento en tanto la moneda brasileña se desplomó frente al dólar, aumentando el atractivo de las exportaciones del país sudamericano.</a:t>
            </a:r>
            <a:endParaRPr lang="es-ES" b="1" i="1" dirty="0">
              <a:effectLst>
                <a:glow rad="228600">
                  <a:schemeClr val="accent2">
                    <a:satMod val="175000"/>
                    <a:alpha val="40000"/>
                  </a:schemeClr>
                </a:glow>
              </a:effectLst>
              <a:latin typeface="Arial" pitchFamily="34" charset="0"/>
              <a:cs typeface="Arial" pitchFamily="34" charset="0"/>
            </a:endParaRPr>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0" y="5715016"/>
            <a:ext cx="1229725" cy="1004861"/>
          </a:xfrm>
          <a:prstGeom prst="rect">
            <a:avLst/>
          </a:prstGeom>
          <a:noFill/>
        </p:spPr>
      </p:pic>
    </p:spTree>
  </p:cSld>
  <p:clrMapOvr>
    <a:masterClrMapping/>
  </p:clrMapOvr>
  <p:transition spd="slow" advTm="45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sp>
        <p:nvSpPr>
          <p:cNvPr id="11" name="10 Cheurón"/>
          <p:cNvSpPr/>
          <p:nvPr/>
        </p:nvSpPr>
        <p:spPr>
          <a:xfrm rot="16200000">
            <a:off x="7893847" y="560784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6200000">
            <a:off x="7893847" y="454311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16200000">
            <a:off x="7893847" y="346299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16200000">
            <a:off x="7893847" y="238287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6200000">
            <a:off x="7893847" y="130275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6200000">
            <a:off x="7893847" y="250021"/>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Cheurón"/>
          <p:cNvSpPr/>
          <p:nvPr/>
        </p:nvSpPr>
        <p:spPr>
          <a:xfrm rot="16200000">
            <a:off x="-250021" y="250021"/>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Cheurón"/>
          <p:cNvSpPr/>
          <p:nvPr/>
        </p:nvSpPr>
        <p:spPr>
          <a:xfrm rot="16200000">
            <a:off x="-250021" y="132156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Cheurón"/>
          <p:cNvSpPr/>
          <p:nvPr/>
        </p:nvSpPr>
        <p:spPr>
          <a:xfrm rot="16200000">
            <a:off x="-250021" y="239313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Cheurón"/>
          <p:cNvSpPr/>
          <p:nvPr/>
        </p:nvSpPr>
        <p:spPr>
          <a:xfrm rot="16200000">
            <a:off x="-250021" y="3536145"/>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Cheurón"/>
          <p:cNvSpPr/>
          <p:nvPr/>
        </p:nvSpPr>
        <p:spPr>
          <a:xfrm rot="16200000">
            <a:off x="-250021" y="4607715"/>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Cheurón"/>
          <p:cNvSpPr/>
          <p:nvPr/>
        </p:nvSpPr>
        <p:spPr>
          <a:xfrm rot="16200000">
            <a:off x="-250021" y="560784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24" name="Picture 2" descr="C:\Documents and Settings\Jose Luis\Escritorio\CAFE\Hot-Coffee-[WapVilla.CoM].gif"/>
          <p:cNvPicPr>
            <a:picLocks noChangeAspect="1" noChangeArrowheads="1" noCrop="1"/>
          </p:cNvPicPr>
          <p:nvPr/>
        </p:nvPicPr>
        <p:blipFill>
          <a:blip r:embed="rId3"/>
          <a:srcRect/>
          <a:stretch>
            <a:fillRect/>
          </a:stretch>
        </p:blipFill>
        <p:spPr bwMode="auto">
          <a:xfrm>
            <a:off x="1857356" y="0"/>
            <a:ext cx="5357832" cy="7143776"/>
          </a:xfrm>
          <a:prstGeom prst="rect">
            <a:avLst/>
          </a:prstGeom>
          <a:noFill/>
        </p:spPr>
      </p:pic>
    </p:spTree>
  </p:cSld>
  <p:clrMapOvr>
    <a:masterClrMapping/>
  </p:clrMapOvr>
  <p:transition spd="slow"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0" fill="hold"/>
                                        <p:tgtEl>
                                          <p:spTgt spid="11"/>
                                        </p:tgtEl>
                                        <p:attrNameLst>
                                          <p:attrName>ppt_x</p:attrName>
                                        </p:attrNameLst>
                                      </p:cBhvr>
                                      <p:tavLst>
                                        <p:tav tm="0">
                                          <p:val>
                                            <p:strVal val="#ppt_x"/>
                                          </p:val>
                                        </p:tav>
                                        <p:tav tm="100000">
                                          <p:val>
                                            <p:strVal val="#ppt_x"/>
                                          </p:val>
                                        </p:tav>
                                      </p:tavLst>
                                    </p:anim>
                                    <p:anim calcmode="lin" valueType="num">
                                      <p:cBhvr additive="base">
                                        <p:cTn id="8" dur="50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0" fill="hold"/>
                                        <p:tgtEl>
                                          <p:spTgt spid="12"/>
                                        </p:tgtEl>
                                        <p:attrNameLst>
                                          <p:attrName>ppt_x</p:attrName>
                                        </p:attrNameLst>
                                      </p:cBhvr>
                                      <p:tavLst>
                                        <p:tav tm="0">
                                          <p:val>
                                            <p:strVal val="#ppt_x"/>
                                          </p:val>
                                        </p:tav>
                                        <p:tav tm="100000">
                                          <p:val>
                                            <p:strVal val="#ppt_x"/>
                                          </p:val>
                                        </p:tav>
                                      </p:tavLst>
                                    </p:anim>
                                    <p:anim calcmode="lin" valueType="num">
                                      <p:cBhvr additive="base">
                                        <p:cTn id="12" dur="50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0" fill="hold"/>
                                        <p:tgtEl>
                                          <p:spTgt spid="13"/>
                                        </p:tgtEl>
                                        <p:attrNameLst>
                                          <p:attrName>ppt_x</p:attrName>
                                        </p:attrNameLst>
                                      </p:cBhvr>
                                      <p:tavLst>
                                        <p:tav tm="0">
                                          <p:val>
                                            <p:strVal val="#ppt_x"/>
                                          </p:val>
                                        </p:tav>
                                        <p:tav tm="100000">
                                          <p:val>
                                            <p:strVal val="#ppt_x"/>
                                          </p:val>
                                        </p:tav>
                                      </p:tavLst>
                                    </p:anim>
                                    <p:anim calcmode="lin" valueType="num">
                                      <p:cBhvr additive="base">
                                        <p:cTn id="16" dur="50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0" fill="hold"/>
                                        <p:tgtEl>
                                          <p:spTgt spid="14"/>
                                        </p:tgtEl>
                                        <p:attrNameLst>
                                          <p:attrName>ppt_x</p:attrName>
                                        </p:attrNameLst>
                                      </p:cBhvr>
                                      <p:tavLst>
                                        <p:tav tm="0">
                                          <p:val>
                                            <p:strVal val="#ppt_x"/>
                                          </p:val>
                                        </p:tav>
                                        <p:tav tm="100000">
                                          <p:val>
                                            <p:strVal val="#ppt_x"/>
                                          </p:val>
                                        </p:tav>
                                      </p:tavLst>
                                    </p:anim>
                                    <p:anim calcmode="lin" valueType="num">
                                      <p:cBhvr additive="base">
                                        <p:cTn id="20" dur="50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0" fill="hold"/>
                                        <p:tgtEl>
                                          <p:spTgt spid="15"/>
                                        </p:tgtEl>
                                        <p:attrNameLst>
                                          <p:attrName>ppt_x</p:attrName>
                                        </p:attrNameLst>
                                      </p:cBhvr>
                                      <p:tavLst>
                                        <p:tav tm="0">
                                          <p:val>
                                            <p:strVal val="#ppt_x"/>
                                          </p:val>
                                        </p:tav>
                                        <p:tav tm="100000">
                                          <p:val>
                                            <p:strVal val="#ppt_x"/>
                                          </p:val>
                                        </p:tav>
                                      </p:tavLst>
                                    </p:anim>
                                    <p:anim calcmode="lin" valueType="num">
                                      <p:cBhvr additive="base">
                                        <p:cTn id="24" dur="50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0" fill="hold"/>
                                        <p:tgtEl>
                                          <p:spTgt spid="16"/>
                                        </p:tgtEl>
                                        <p:attrNameLst>
                                          <p:attrName>ppt_x</p:attrName>
                                        </p:attrNameLst>
                                      </p:cBhvr>
                                      <p:tavLst>
                                        <p:tav tm="0">
                                          <p:val>
                                            <p:strVal val="#ppt_x"/>
                                          </p:val>
                                        </p:tav>
                                        <p:tav tm="100000">
                                          <p:val>
                                            <p:strVal val="#ppt_x"/>
                                          </p:val>
                                        </p:tav>
                                      </p:tavLst>
                                    </p:anim>
                                    <p:anim calcmode="lin" valueType="num">
                                      <p:cBhvr additive="base">
                                        <p:cTn id="28" dur="5000" fill="hold"/>
                                        <p:tgtEl>
                                          <p:spTgt spid="16"/>
                                        </p:tgtEl>
                                        <p:attrNameLst>
                                          <p:attrName>ppt_y</p:attrName>
                                        </p:attrNameLst>
                                      </p:cBhvr>
                                      <p:tavLst>
                                        <p:tav tm="0">
                                          <p:val>
                                            <p:strVal val="1+#ppt_h/2"/>
                                          </p:val>
                                        </p:tav>
                                        <p:tav tm="100000">
                                          <p:val>
                                            <p:strVal val="#ppt_y"/>
                                          </p:val>
                                        </p:tav>
                                      </p:tavLst>
                                    </p:anim>
                                  </p:childTnLst>
                                </p:cTn>
                              </p:par>
                              <p:par>
                                <p:cTn id="29" presetID="8" presetClass="emph" presetSubtype="0" fill="hold" nodeType="withEffect">
                                  <p:stCondLst>
                                    <p:cond delay="0"/>
                                  </p:stCondLst>
                                  <p:childTnLst>
                                    <p:animRot by="21600000">
                                      <p:cBhvr>
                                        <p:cTn id="30" dur="5000" fill="hold"/>
                                        <p:tgtEl>
                                          <p:spTgt spid="11"/>
                                        </p:tgtEl>
                                        <p:attrNameLst>
                                          <p:attrName>r</p:attrName>
                                        </p:attrNameLst>
                                      </p:cBhvr>
                                    </p:animRot>
                                  </p:childTnLst>
                                </p:cTn>
                              </p:par>
                              <p:par>
                                <p:cTn id="31" presetID="8" presetClass="emph" presetSubtype="0" fill="hold" nodeType="withEffect">
                                  <p:stCondLst>
                                    <p:cond delay="0"/>
                                  </p:stCondLst>
                                  <p:childTnLst>
                                    <p:animRot by="21600000">
                                      <p:cBhvr>
                                        <p:cTn id="32" dur="5000" fill="hold"/>
                                        <p:tgtEl>
                                          <p:spTgt spid="12"/>
                                        </p:tgtEl>
                                        <p:attrNameLst>
                                          <p:attrName>r</p:attrName>
                                        </p:attrNameLst>
                                      </p:cBhvr>
                                    </p:animRot>
                                  </p:childTnLst>
                                </p:cTn>
                              </p:par>
                              <p:par>
                                <p:cTn id="33" presetID="8" presetClass="emph" presetSubtype="0" fill="hold" nodeType="withEffect">
                                  <p:stCondLst>
                                    <p:cond delay="0"/>
                                  </p:stCondLst>
                                  <p:childTnLst>
                                    <p:animRot by="21600000">
                                      <p:cBhvr>
                                        <p:cTn id="34" dur="5000" fill="hold"/>
                                        <p:tgtEl>
                                          <p:spTgt spid="13"/>
                                        </p:tgtEl>
                                        <p:attrNameLst>
                                          <p:attrName>r</p:attrName>
                                        </p:attrNameLst>
                                      </p:cBhvr>
                                    </p:animRot>
                                  </p:childTnLst>
                                </p:cTn>
                              </p:par>
                              <p:par>
                                <p:cTn id="35" presetID="8" presetClass="emph" presetSubtype="0" fill="hold" nodeType="withEffect">
                                  <p:stCondLst>
                                    <p:cond delay="0"/>
                                  </p:stCondLst>
                                  <p:childTnLst>
                                    <p:animRot by="21600000">
                                      <p:cBhvr>
                                        <p:cTn id="36" dur="5000" fill="hold"/>
                                        <p:tgtEl>
                                          <p:spTgt spid="14"/>
                                        </p:tgtEl>
                                        <p:attrNameLst>
                                          <p:attrName>r</p:attrName>
                                        </p:attrNameLst>
                                      </p:cBhvr>
                                    </p:animRot>
                                  </p:childTnLst>
                                </p:cTn>
                              </p:par>
                              <p:par>
                                <p:cTn id="37" presetID="8" presetClass="emph" presetSubtype="0" fill="hold" nodeType="withEffect">
                                  <p:stCondLst>
                                    <p:cond delay="0"/>
                                  </p:stCondLst>
                                  <p:childTnLst>
                                    <p:animRot by="21600000">
                                      <p:cBhvr>
                                        <p:cTn id="38" dur="5000" fill="hold"/>
                                        <p:tgtEl>
                                          <p:spTgt spid="15"/>
                                        </p:tgtEl>
                                        <p:attrNameLst>
                                          <p:attrName>r</p:attrName>
                                        </p:attrNameLst>
                                      </p:cBhvr>
                                    </p:animRot>
                                  </p:childTnLst>
                                </p:cTn>
                              </p:par>
                              <p:par>
                                <p:cTn id="39" presetID="8" presetClass="emph" presetSubtype="0" fill="hold" nodeType="withEffect">
                                  <p:stCondLst>
                                    <p:cond delay="0"/>
                                  </p:stCondLst>
                                  <p:childTnLst>
                                    <p:animRot by="21600000">
                                      <p:cBhvr>
                                        <p:cTn id="40" dur="5000" fill="hold"/>
                                        <p:tgtEl>
                                          <p:spTgt spid="16"/>
                                        </p:tgtEl>
                                        <p:attrNameLst>
                                          <p:attrName>r</p:attrName>
                                        </p:attrNameLst>
                                      </p:cBhvr>
                                    </p:animRot>
                                  </p:childTnLst>
                                </p:cTn>
                              </p:par>
                              <p:par>
                                <p:cTn id="41" presetID="2" presetClass="entr" presetSubtype="4"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0" fill="hold"/>
                                        <p:tgtEl>
                                          <p:spTgt spid="18"/>
                                        </p:tgtEl>
                                        <p:attrNameLst>
                                          <p:attrName>ppt_x</p:attrName>
                                        </p:attrNameLst>
                                      </p:cBhvr>
                                      <p:tavLst>
                                        <p:tav tm="0">
                                          <p:val>
                                            <p:strVal val="#ppt_x"/>
                                          </p:val>
                                        </p:tav>
                                        <p:tav tm="100000">
                                          <p:val>
                                            <p:strVal val="#ppt_x"/>
                                          </p:val>
                                        </p:tav>
                                      </p:tavLst>
                                    </p:anim>
                                    <p:anim calcmode="lin" valueType="num">
                                      <p:cBhvr additive="base">
                                        <p:cTn id="44" dur="5000" fill="hold"/>
                                        <p:tgtEl>
                                          <p:spTgt spid="18"/>
                                        </p:tgtEl>
                                        <p:attrNameLst>
                                          <p:attrName>ppt_y</p:attrName>
                                        </p:attrNameLst>
                                      </p:cBhvr>
                                      <p:tavLst>
                                        <p:tav tm="0">
                                          <p:val>
                                            <p:strVal val="1+#ppt_h/2"/>
                                          </p:val>
                                        </p:tav>
                                        <p:tav tm="100000">
                                          <p:val>
                                            <p:strVal val="#ppt_y"/>
                                          </p:val>
                                        </p:tav>
                                      </p:tavLst>
                                    </p:anim>
                                  </p:childTnLst>
                                </p:cTn>
                              </p:par>
                              <p:par>
                                <p:cTn id="45" presetID="8" presetClass="emph" presetSubtype="0" fill="hold" nodeType="withEffect">
                                  <p:stCondLst>
                                    <p:cond delay="0"/>
                                  </p:stCondLst>
                                  <p:childTnLst>
                                    <p:animRot by="21600000">
                                      <p:cBhvr>
                                        <p:cTn id="46" dur="5000" fill="hold"/>
                                        <p:tgtEl>
                                          <p:spTgt spid="18"/>
                                        </p:tgtEl>
                                        <p:attrNameLst>
                                          <p:attrName>r</p:attrName>
                                        </p:attrNameLst>
                                      </p:cBhvr>
                                    </p:animRot>
                                  </p:childTnLst>
                                </p:cTn>
                              </p:par>
                              <p:par>
                                <p:cTn id="47" presetID="2" presetClass="entr" presetSubtype="4"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0" fill="hold"/>
                                        <p:tgtEl>
                                          <p:spTgt spid="19"/>
                                        </p:tgtEl>
                                        <p:attrNameLst>
                                          <p:attrName>ppt_x</p:attrName>
                                        </p:attrNameLst>
                                      </p:cBhvr>
                                      <p:tavLst>
                                        <p:tav tm="0">
                                          <p:val>
                                            <p:strVal val="#ppt_x"/>
                                          </p:val>
                                        </p:tav>
                                        <p:tav tm="100000">
                                          <p:val>
                                            <p:strVal val="#ppt_x"/>
                                          </p:val>
                                        </p:tav>
                                      </p:tavLst>
                                    </p:anim>
                                    <p:anim calcmode="lin" valueType="num">
                                      <p:cBhvr additive="base">
                                        <p:cTn id="50" dur="5000" fill="hold"/>
                                        <p:tgtEl>
                                          <p:spTgt spid="19"/>
                                        </p:tgtEl>
                                        <p:attrNameLst>
                                          <p:attrName>ppt_y</p:attrName>
                                        </p:attrNameLst>
                                      </p:cBhvr>
                                      <p:tavLst>
                                        <p:tav tm="0">
                                          <p:val>
                                            <p:strVal val="1+#ppt_h/2"/>
                                          </p:val>
                                        </p:tav>
                                        <p:tav tm="100000">
                                          <p:val>
                                            <p:strVal val="#ppt_y"/>
                                          </p:val>
                                        </p:tav>
                                      </p:tavLst>
                                    </p:anim>
                                  </p:childTnLst>
                                </p:cTn>
                              </p:par>
                              <p:par>
                                <p:cTn id="51" presetID="8" presetClass="emph" presetSubtype="0" fill="hold" nodeType="withEffect">
                                  <p:stCondLst>
                                    <p:cond delay="0"/>
                                  </p:stCondLst>
                                  <p:childTnLst>
                                    <p:animRot by="21600000">
                                      <p:cBhvr>
                                        <p:cTn id="52" dur="5000" fill="hold"/>
                                        <p:tgtEl>
                                          <p:spTgt spid="19"/>
                                        </p:tgtEl>
                                        <p:attrNameLst>
                                          <p:attrName>r</p:attrName>
                                        </p:attrNameLst>
                                      </p:cBhvr>
                                    </p:animRot>
                                  </p:childTnLst>
                                </p:cTn>
                              </p:par>
                              <p:par>
                                <p:cTn id="53" presetID="2" presetClass="entr" presetSubtype="4"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0" fill="hold"/>
                                        <p:tgtEl>
                                          <p:spTgt spid="20"/>
                                        </p:tgtEl>
                                        <p:attrNameLst>
                                          <p:attrName>ppt_x</p:attrName>
                                        </p:attrNameLst>
                                      </p:cBhvr>
                                      <p:tavLst>
                                        <p:tav tm="0">
                                          <p:val>
                                            <p:strVal val="#ppt_x"/>
                                          </p:val>
                                        </p:tav>
                                        <p:tav tm="100000">
                                          <p:val>
                                            <p:strVal val="#ppt_x"/>
                                          </p:val>
                                        </p:tav>
                                      </p:tavLst>
                                    </p:anim>
                                    <p:anim calcmode="lin" valueType="num">
                                      <p:cBhvr additive="base">
                                        <p:cTn id="56" dur="5000" fill="hold"/>
                                        <p:tgtEl>
                                          <p:spTgt spid="20"/>
                                        </p:tgtEl>
                                        <p:attrNameLst>
                                          <p:attrName>ppt_y</p:attrName>
                                        </p:attrNameLst>
                                      </p:cBhvr>
                                      <p:tavLst>
                                        <p:tav tm="0">
                                          <p:val>
                                            <p:strVal val="1+#ppt_h/2"/>
                                          </p:val>
                                        </p:tav>
                                        <p:tav tm="100000">
                                          <p:val>
                                            <p:strVal val="#ppt_y"/>
                                          </p:val>
                                        </p:tav>
                                      </p:tavLst>
                                    </p:anim>
                                  </p:childTnLst>
                                </p:cTn>
                              </p:par>
                              <p:par>
                                <p:cTn id="57" presetID="8" presetClass="emph" presetSubtype="0" fill="hold" nodeType="withEffect">
                                  <p:stCondLst>
                                    <p:cond delay="0"/>
                                  </p:stCondLst>
                                  <p:childTnLst>
                                    <p:animRot by="21600000">
                                      <p:cBhvr>
                                        <p:cTn id="58" dur="5000" fill="hold"/>
                                        <p:tgtEl>
                                          <p:spTgt spid="20"/>
                                        </p:tgtEl>
                                        <p:attrNameLst>
                                          <p:attrName>r</p:attrName>
                                        </p:attrNameLst>
                                      </p:cBhvr>
                                    </p:animRot>
                                  </p:childTnLst>
                                </p:cTn>
                              </p:par>
                              <p:par>
                                <p:cTn id="59" presetID="2" presetClass="entr" presetSubtype="4"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0" fill="hold"/>
                                        <p:tgtEl>
                                          <p:spTgt spid="21"/>
                                        </p:tgtEl>
                                        <p:attrNameLst>
                                          <p:attrName>ppt_x</p:attrName>
                                        </p:attrNameLst>
                                      </p:cBhvr>
                                      <p:tavLst>
                                        <p:tav tm="0">
                                          <p:val>
                                            <p:strVal val="#ppt_x"/>
                                          </p:val>
                                        </p:tav>
                                        <p:tav tm="100000">
                                          <p:val>
                                            <p:strVal val="#ppt_x"/>
                                          </p:val>
                                        </p:tav>
                                      </p:tavLst>
                                    </p:anim>
                                    <p:anim calcmode="lin" valueType="num">
                                      <p:cBhvr additive="base">
                                        <p:cTn id="62" dur="5000" fill="hold"/>
                                        <p:tgtEl>
                                          <p:spTgt spid="21"/>
                                        </p:tgtEl>
                                        <p:attrNameLst>
                                          <p:attrName>ppt_y</p:attrName>
                                        </p:attrNameLst>
                                      </p:cBhvr>
                                      <p:tavLst>
                                        <p:tav tm="0">
                                          <p:val>
                                            <p:strVal val="1+#ppt_h/2"/>
                                          </p:val>
                                        </p:tav>
                                        <p:tav tm="100000">
                                          <p:val>
                                            <p:strVal val="#ppt_y"/>
                                          </p:val>
                                        </p:tav>
                                      </p:tavLst>
                                    </p:anim>
                                  </p:childTnLst>
                                </p:cTn>
                              </p:par>
                              <p:par>
                                <p:cTn id="63" presetID="8" presetClass="emph" presetSubtype="0" fill="hold" nodeType="withEffect">
                                  <p:stCondLst>
                                    <p:cond delay="0"/>
                                  </p:stCondLst>
                                  <p:childTnLst>
                                    <p:animRot by="21600000">
                                      <p:cBhvr>
                                        <p:cTn id="64" dur="5000" fill="hold"/>
                                        <p:tgtEl>
                                          <p:spTgt spid="21"/>
                                        </p:tgtEl>
                                        <p:attrNameLst>
                                          <p:attrName>r</p:attrName>
                                        </p:attrNameLst>
                                      </p:cBhvr>
                                    </p:animRot>
                                  </p:childTnLst>
                                </p:cTn>
                              </p:par>
                              <p:par>
                                <p:cTn id="65" presetID="2" presetClass="entr" presetSubtype="4" fill="hold"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5000" fill="hold"/>
                                        <p:tgtEl>
                                          <p:spTgt spid="22"/>
                                        </p:tgtEl>
                                        <p:attrNameLst>
                                          <p:attrName>ppt_x</p:attrName>
                                        </p:attrNameLst>
                                      </p:cBhvr>
                                      <p:tavLst>
                                        <p:tav tm="0">
                                          <p:val>
                                            <p:strVal val="#ppt_x"/>
                                          </p:val>
                                        </p:tav>
                                        <p:tav tm="100000">
                                          <p:val>
                                            <p:strVal val="#ppt_x"/>
                                          </p:val>
                                        </p:tav>
                                      </p:tavLst>
                                    </p:anim>
                                    <p:anim calcmode="lin" valueType="num">
                                      <p:cBhvr additive="base">
                                        <p:cTn id="68" dur="5000" fill="hold"/>
                                        <p:tgtEl>
                                          <p:spTgt spid="22"/>
                                        </p:tgtEl>
                                        <p:attrNameLst>
                                          <p:attrName>ppt_y</p:attrName>
                                        </p:attrNameLst>
                                      </p:cBhvr>
                                      <p:tavLst>
                                        <p:tav tm="0">
                                          <p:val>
                                            <p:strVal val="1+#ppt_h/2"/>
                                          </p:val>
                                        </p:tav>
                                        <p:tav tm="100000">
                                          <p:val>
                                            <p:strVal val="#ppt_y"/>
                                          </p:val>
                                        </p:tav>
                                      </p:tavLst>
                                    </p:anim>
                                  </p:childTnLst>
                                </p:cTn>
                              </p:par>
                              <p:par>
                                <p:cTn id="69" presetID="8" presetClass="emph" presetSubtype="0" fill="hold" nodeType="withEffect">
                                  <p:stCondLst>
                                    <p:cond delay="0"/>
                                  </p:stCondLst>
                                  <p:childTnLst>
                                    <p:animRot by="21600000">
                                      <p:cBhvr>
                                        <p:cTn id="70" dur="5000" fill="hold"/>
                                        <p:tgtEl>
                                          <p:spTgt spid="22"/>
                                        </p:tgtEl>
                                        <p:attrNameLst>
                                          <p:attrName>r</p:attrName>
                                        </p:attrNameLst>
                                      </p:cBhvr>
                                    </p:animRot>
                                  </p:childTnLst>
                                </p:cTn>
                              </p:par>
                              <p:par>
                                <p:cTn id="71" presetID="2" presetClass="entr" presetSubtype="4" fill="hold" nodeType="with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5000" fill="hold"/>
                                        <p:tgtEl>
                                          <p:spTgt spid="23"/>
                                        </p:tgtEl>
                                        <p:attrNameLst>
                                          <p:attrName>ppt_x</p:attrName>
                                        </p:attrNameLst>
                                      </p:cBhvr>
                                      <p:tavLst>
                                        <p:tav tm="0">
                                          <p:val>
                                            <p:strVal val="#ppt_x"/>
                                          </p:val>
                                        </p:tav>
                                        <p:tav tm="100000">
                                          <p:val>
                                            <p:strVal val="#ppt_x"/>
                                          </p:val>
                                        </p:tav>
                                      </p:tavLst>
                                    </p:anim>
                                    <p:anim calcmode="lin" valueType="num">
                                      <p:cBhvr additive="base">
                                        <p:cTn id="74" dur="5000" fill="hold"/>
                                        <p:tgtEl>
                                          <p:spTgt spid="23"/>
                                        </p:tgtEl>
                                        <p:attrNameLst>
                                          <p:attrName>ppt_y</p:attrName>
                                        </p:attrNameLst>
                                      </p:cBhvr>
                                      <p:tavLst>
                                        <p:tav tm="0">
                                          <p:val>
                                            <p:strVal val="1+#ppt_h/2"/>
                                          </p:val>
                                        </p:tav>
                                        <p:tav tm="100000">
                                          <p:val>
                                            <p:strVal val="#ppt_y"/>
                                          </p:val>
                                        </p:tav>
                                      </p:tavLst>
                                    </p:anim>
                                  </p:childTnLst>
                                </p:cTn>
                              </p:par>
                              <p:par>
                                <p:cTn id="75" presetID="8" presetClass="emph" presetSubtype="0" fill="hold" nodeType="withEffect">
                                  <p:stCondLst>
                                    <p:cond delay="0"/>
                                  </p:stCondLst>
                                  <p:childTnLst>
                                    <p:animRot by="21600000">
                                      <p:cBhvr>
                                        <p:cTn id="76" dur="5000" fill="hold"/>
                                        <p:tgtEl>
                                          <p:spTgt spid="23"/>
                                        </p:tgtEl>
                                        <p:attrNameLst>
                                          <p:attrName>r</p:attrName>
                                        </p:attrNameLst>
                                      </p:cBhvr>
                                    </p:animRot>
                                  </p:childTnLst>
                                </p:cTn>
                              </p:par>
                              <p:par>
                                <p:cTn id="77" presetID="17" presetClass="entr" presetSubtype="10" fill="hold" nodeType="withEffect">
                                  <p:stCondLst>
                                    <p:cond delay="0"/>
                                  </p:stCondLst>
                                  <p:childTnLst>
                                    <p:set>
                                      <p:cBhvr>
                                        <p:cTn id="78" dur="1" fill="hold">
                                          <p:stCondLst>
                                            <p:cond delay="0"/>
                                          </p:stCondLst>
                                        </p:cTn>
                                        <p:tgtEl>
                                          <p:spTgt spid="24"/>
                                        </p:tgtEl>
                                        <p:attrNameLst>
                                          <p:attrName>style.visibility</p:attrName>
                                        </p:attrNameLst>
                                      </p:cBhvr>
                                      <p:to>
                                        <p:strVal val="visible"/>
                                      </p:to>
                                    </p:set>
                                    <p:anim calcmode="lin" valueType="num">
                                      <p:cBhvr>
                                        <p:cTn id="79" dur="5000" fill="hold"/>
                                        <p:tgtEl>
                                          <p:spTgt spid="24"/>
                                        </p:tgtEl>
                                        <p:attrNameLst>
                                          <p:attrName>ppt_w</p:attrName>
                                        </p:attrNameLst>
                                      </p:cBhvr>
                                      <p:tavLst>
                                        <p:tav tm="0">
                                          <p:val>
                                            <p:fltVal val="0"/>
                                          </p:val>
                                        </p:tav>
                                        <p:tav tm="100000">
                                          <p:val>
                                            <p:strVal val="#ppt_w"/>
                                          </p:val>
                                        </p:tav>
                                      </p:tavLst>
                                    </p:anim>
                                    <p:anim calcmode="lin" valueType="num">
                                      <p:cBhvr>
                                        <p:cTn id="80" dur="5000" fill="hold"/>
                                        <p:tgtEl>
                                          <p:spTgt spid="2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CAFE\cf_RTUM.jpg"/>
          <p:cNvPicPr>
            <a:picLocks noChangeAspect="1" noChangeArrowheads="1"/>
          </p:cNvPicPr>
          <p:nvPr/>
        </p:nvPicPr>
        <p:blipFill>
          <a:blip r:embed="rId2"/>
          <a:srcRect/>
          <a:stretch>
            <a:fillRect/>
          </a:stretch>
        </p:blipFill>
        <p:spPr bwMode="auto">
          <a:xfrm>
            <a:off x="0" y="0"/>
            <a:ext cx="9753600" cy="73152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cr00.epimg.net/radio/imagenes/2015/03/16/entretenimiento/1426507080_676063_1426525800_noticia_normal.jpg"/>
          <p:cNvPicPr>
            <a:picLocks noChangeAspect="1" noChangeArrowheads="1"/>
          </p:cNvPicPr>
          <p:nvPr/>
        </p:nvPicPr>
        <p:blipFill>
          <a:blip r:embed="rId2"/>
          <a:srcRect/>
          <a:stretch>
            <a:fillRect/>
          </a:stretch>
        </p:blipFill>
        <p:spPr bwMode="auto">
          <a:xfrm>
            <a:off x="-1" y="0"/>
            <a:ext cx="9267621"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dobleerre.com/blog/wp-content/uploads/2014/08/mujer-tomando-caf%C3%A9-2.jpg"/>
          <p:cNvPicPr>
            <a:picLocks noChangeAspect="1" noChangeArrowheads="1"/>
          </p:cNvPicPr>
          <p:nvPr/>
        </p:nvPicPr>
        <p:blipFill>
          <a:blip r:embed="rId2"/>
          <a:srcRect/>
          <a:stretch>
            <a:fillRect/>
          </a:stretch>
        </p:blipFill>
        <p:spPr bwMode="auto">
          <a:xfrm>
            <a:off x="-1" y="0"/>
            <a:ext cx="9505749"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s3-ec.buzzfed.com/static/2014-11/17/14/enhanced/webdr10/anigif_enhanced-27782-1416252661-3.gif"/>
          <p:cNvPicPr>
            <a:picLocks noChangeAspect="1" noChangeArrowheads="1"/>
          </p:cNvPicPr>
          <p:nvPr/>
        </p:nvPicPr>
        <p:blipFill>
          <a:blip r:embed="rId2"/>
          <a:srcRect/>
          <a:stretch>
            <a:fillRect/>
          </a:stretch>
        </p:blipFill>
        <p:spPr bwMode="auto">
          <a:xfrm>
            <a:off x="-1187807" y="0"/>
            <a:ext cx="10331807"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sp>
        <p:nvSpPr>
          <p:cNvPr id="4" name="3 Rectángulo redondeado"/>
          <p:cNvSpPr/>
          <p:nvPr/>
        </p:nvSpPr>
        <p:spPr>
          <a:xfrm>
            <a:off x="1000100" y="642918"/>
            <a:ext cx="7643866" cy="5857916"/>
          </a:xfrm>
          <a:prstGeom prst="roundRect">
            <a:avLst/>
          </a:prstGeom>
          <a:solidFill>
            <a:schemeClr val="accent6">
              <a:lumMod val="60000"/>
              <a:lumOff val="40000"/>
              <a:alpha val="5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643042" y="857232"/>
            <a:ext cx="6858048" cy="5632311"/>
          </a:xfrm>
          <a:prstGeom prst="rect">
            <a:avLst/>
          </a:prstGeom>
        </p:spPr>
        <p:txBody>
          <a:bodyPr wrap="square">
            <a:spAutoFit/>
          </a:bodyPr>
          <a:lstStyle/>
          <a:p>
            <a:r>
              <a:rPr lang="es-ES" sz="2000" b="1" i="1" dirty="0" smtClean="0">
                <a:effectLst>
                  <a:glow rad="228600">
                    <a:schemeClr val="accent2">
                      <a:satMod val="175000"/>
                      <a:alpha val="40000"/>
                    </a:schemeClr>
                  </a:glow>
                </a:effectLst>
                <a:latin typeface="Arial" pitchFamily="34" charset="0"/>
                <a:cs typeface="Arial" pitchFamily="34" charset="0"/>
              </a:rPr>
              <a:t>AUMENTO DEL CONSUMO </a:t>
            </a:r>
          </a:p>
          <a:p>
            <a:r>
              <a:rPr lang="es-ES" sz="2000" b="1" i="1" dirty="0" smtClean="0">
                <a:effectLst>
                  <a:glow rad="228600">
                    <a:schemeClr val="accent2">
                      <a:satMod val="175000"/>
                      <a:alpha val="40000"/>
                    </a:schemeClr>
                  </a:glow>
                </a:effectLst>
                <a:latin typeface="Arial" pitchFamily="34" charset="0"/>
                <a:cs typeface="Arial" pitchFamily="34" charset="0"/>
              </a:rPr>
              <a:t>El consumo mundial de café aumentará un tercio, a 200 millones de sacos, en 2030, según Michael R. </a:t>
            </a:r>
            <a:r>
              <a:rPr lang="es-ES" sz="2000" b="1" i="1" dirty="0" err="1" smtClean="0">
                <a:effectLst>
                  <a:glow rad="228600">
                    <a:schemeClr val="accent2">
                      <a:satMod val="175000"/>
                      <a:alpha val="40000"/>
                    </a:schemeClr>
                  </a:glow>
                </a:effectLst>
                <a:latin typeface="Arial" pitchFamily="34" charset="0"/>
                <a:cs typeface="Arial" pitchFamily="34" charset="0"/>
              </a:rPr>
              <a:t>Neumann</a:t>
            </a:r>
            <a:r>
              <a:rPr lang="es-ES" sz="2000" b="1" i="1" dirty="0" smtClean="0">
                <a:effectLst>
                  <a:glow rad="228600">
                    <a:schemeClr val="accent2">
                      <a:satMod val="175000"/>
                      <a:alpha val="40000"/>
                    </a:schemeClr>
                  </a:glow>
                </a:effectLst>
                <a:latin typeface="Arial" pitchFamily="34" charset="0"/>
                <a:cs typeface="Arial" pitchFamily="34" charset="0"/>
              </a:rPr>
              <a:t>, presidente del consejo administrativo de Hanns R. </a:t>
            </a:r>
            <a:r>
              <a:rPr lang="es-ES" sz="2000" b="1" i="1" dirty="0" err="1" smtClean="0">
                <a:effectLst>
                  <a:glow rad="228600">
                    <a:schemeClr val="accent2">
                      <a:satMod val="175000"/>
                      <a:alpha val="40000"/>
                    </a:schemeClr>
                  </a:glow>
                </a:effectLst>
                <a:latin typeface="Arial" pitchFamily="34" charset="0"/>
                <a:cs typeface="Arial" pitchFamily="34" charset="0"/>
              </a:rPr>
              <a:t>Neumann</a:t>
            </a:r>
            <a:r>
              <a:rPr lang="es-ES" sz="2000" b="1" i="1" dirty="0" smtClean="0">
                <a:effectLst>
                  <a:glow rad="228600">
                    <a:schemeClr val="accent2">
                      <a:satMod val="175000"/>
                      <a:alpha val="40000"/>
                    </a:schemeClr>
                  </a:glow>
                </a:effectLst>
                <a:latin typeface="Arial" pitchFamily="34" charset="0"/>
                <a:cs typeface="Arial" pitchFamily="34" charset="0"/>
              </a:rPr>
              <a:t> </a:t>
            </a:r>
            <a:r>
              <a:rPr lang="es-ES" sz="2000" b="1" i="1" dirty="0" err="1" smtClean="0">
                <a:effectLst>
                  <a:glow rad="228600">
                    <a:schemeClr val="accent2">
                      <a:satMod val="175000"/>
                      <a:alpha val="40000"/>
                    </a:schemeClr>
                  </a:glow>
                </a:effectLst>
                <a:latin typeface="Arial" pitchFamily="34" charset="0"/>
                <a:cs typeface="Arial" pitchFamily="34" charset="0"/>
              </a:rPr>
              <a:t>Stiftung</a:t>
            </a:r>
            <a:r>
              <a:rPr lang="es-ES" sz="2000" b="1" i="1" dirty="0" smtClean="0">
                <a:effectLst>
                  <a:glow rad="228600">
                    <a:schemeClr val="accent2">
                      <a:satMod val="175000"/>
                      <a:alpha val="40000"/>
                    </a:schemeClr>
                  </a:glow>
                </a:effectLst>
                <a:latin typeface="Arial" pitchFamily="34" charset="0"/>
                <a:cs typeface="Arial" pitchFamily="34" charset="0"/>
              </a:rPr>
              <a:t>, fundación asociada al comerciante de Hamburgo </a:t>
            </a:r>
            <a:r>
              <a:rPr lang="es-ES" sz="2000" b="1" i="1" dirty="0" err="1" smtClean="0">
                <a:effectLst>
                  <a:glow rad="228600">
                    <a:schemeClr val="accent2">
                      <a:satMod val="175000"/>
                      <a:alpha val="40000"/>
                    </a:schemeClr>
                  </a:glow>
                </a:effectLst>
                <a:latin typeface="Arial" pitchFamily="34" charset="0"/>
                <a:cs typeface="Arial" pitchFamily="34" charset="0"/>
              </a:rPr>
              <a:t>Neumann</a:t>
            </a:r>
            <a:r>
              <a:rPr lang="es-ES" sz="2000" b="1" i="1" dirty="0" smtClean="0">
                <a:effectLst>
                  <a:glow rad="228600">
                    <a:schemeClr val="accent2">
                      <a:satMod val="175000"/>
                      <a:alpha val="40000"/>
                    </a:schemeClr>
                  </a:glow>
                </a:effectLst>
                <a:latin typeface="Arial" pitchFamily="34" charset="0"/>
                <a:cs typeface="Arial" pitchFamily="34" charset="0"/>
              </a:rPr>
              <a:t> </a:t>
            </a:r>
            <a:r>
              <a:rPr lang="es-ES" sz="2000" b="1" i="1" dirty="0" err="1" smtClean="0">
                <a:effectLst>
                  <a:glow rad="228600">
                    <a:schemeClr val="accent2">
                      <a:satMod val="175000"/>
                      <a:alpha val="40000"/>
                    </a:schemeClr>
                  </a:glow>
                </a:effectLst>
                <a:latin typeface="Arial" pitchFamily="34" charset="0"/>
                <a:cs typeface="Arial" pitchFamily="34" charset="0"/>
              </a:rPr>
              <a:t>Kaffee</a:t>
            </a:r>
            <a:r>
              <a:rPr lang="es-ES" sz="2000" b="1" i="1" dirty="0" smtClean="0">
                <a:effectLst>
                  <a:glow rad="228600">
                    <a:schemeClr val="accent2">
                      <a:satMod val="175000"/>
                      <a:alpha val="40000"/>
                    </a:schemeClr>
                  </a:glow>
                </a:effectLst>
                <a:latin typeface="Arial" pitchFamily="34" charset="0"/>
                <a:cs typeface="Arial" pitchFamily="34" charset="0"/>
              </a:rPr>
              <a:t> </a:t>
            </a:r>
            <a:r>
              <a:rPr lang="es-ES" sz="2000" b="1" i="1" dirty="0" err="1" smtClean="0">
                <a:effectLst>
                  <a:glow rad="228600">
                    <a:schemeClr val="accent2">
                      <a:satMod val="175000"/>
                      <a:alpha val="40000"/>
                    </a:schemeClr>
                  </a:glow>
                </a:effectLst>
                <a:latin typeface="Arial" pitchFamily="34" charset="0"/>
                <a:cs typeface="Arial" pitchFamily="34" charset="0"/>
              </a:rPr>
              <a:t>Gruppe</a:t>
            </a:r>
            <a:r>
              <a:rPr lang="es-ES" sz="2000" b="1" i="1" dirty="0" smtClean="0">
                <a:effectLst>
                  <a:glow rad="228600">
                    <a:schemeClr val="accent2">
                      <a:satMod val="175000"/>
                      <a:alpha val="40000"/>
                    </a:schemeClr>
                  </a:glow>
                </a:effectLst>
                <a:latin typeface="Arial" pitchFamily="34" charset="0"/>
                <a:cs typeface="Arial" pitchFamily="34" charset="0"/>
              </a:rPr>
              <a:t>.</a:t>
            </a:r>
          </a:p>
          <a:p>
            <a:r>
              <a:rPr lang="es-ES" sz="2000" b="1" i="1" dirty="0" smtClean="0">
                <a:effectLst>
                  <a:glow rad="228600">
                    <a:schemeClr val="accent2">
                      <a:satMod val="175000"/>
                      <a:alpha val="40000"/>
                    </a:schemeClr>
                  </a:glow>
                </a:effectLst>
                <a:latin typeface="Arial" pitchFamily="34" charset="0"/>
                <a:cs typeface="Arial" pitchFamily="34" charset="0"/>
              </a:rPr>
              <a:t>La producción, que este año estará en 144 millones de sacos, podría aumentar y satisfacer el consumo para que el mercado esté equilibrado en 2030, siempre que los pequeños productores puedan mejorar la productividad para entonces, apuntó en un discurso pronunciado el miércoles en Milán.</a:t>
            </a:r>
          </a:p>
          <a:p>
            <a:r>
              <a:rPr lang="es-ES" sz="2000" b="1" i="1" dirty="0" smtClean="0">
                <a:effectLst>
                  <a:glow rad="228600">
                    <a:schemeClr val="accent2">
                      <a:satMod val="175000"/>
                      <a:alpha val="40000"/>
                    </a:schemeClr>
                  </a:glow>
                </a:effectLst>
                <a:latin typeface="Arial" pitchFamily="34" charset="0"/>
                <a:cs typeface="Arial" pitchFamily="34" charset="0"/>
              </a:rPr>
              <a:t>El cambio climático amenaza a un cuarto de la producción brasileña, y los productores de Nicaragua, El Salvador y México se enfrentan a la posibilidad de sufrir pérdidas a menos que los cafeteros se adapten, según un estudio publicado en mayo por el Centro Internacional de Agricultura Tropical</a:t>
            </a:r>
            <a:r>
              <a:rPr lang="es-ES" sz="2000" b="1" i="1" dirty="0" smtClean="0">
                <a:effectLst>
                  <a:glow rad="228600">
                    <a:schemeClr val="accent2">
                      <a:satMod val="175000"/>
                      <a:alpha val="40000"/>
                    </a:schemeClr>
                  </a:glow>
                </a:effectLst>
                <a:latin typeface="Arial" pitchFamily="34" charset="0"/>
                <a:cs typeface="Arial" pitchFamily="34" charset="0"/>
              </a:rPr>
              <a:t>.</a:t>
            </a:r>
            <a:endParaRPr lang="es-ES" sz="2000" b="1" i="1" dirty="0" smtClean="0">
              <a:effectLst>
                <a:glow rad="228600">
                  <a:schemeClr val="accent2">
                    <a:satMod val="175000"/>
                    <a:alpha val="40000"/>
                  </a:schemeClr>
                </a:glow>
              </a:effectLst>
              <a:latin typeface="Arial" pitchFamily="34" charset="0"/>
              <a:cs typeface="Arial" pitchFamily="34" charset="0"/>
            </a:endParaRPr>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0" y="5715016"/>
            <a:ext cx="1229725" cy="1004861"/>
          </a:xfrm>
          <a:prstGeom prst="rect">
            <a:avLst/>
          </a:prstGeom>
          <a:noFill/>
        </p:spPr>
      </p:pic>
    </p:spTree>
  </p:cSld>
  <p:clrMapOvr>
    <a:masterClrMapping/>
  </p:clrMapOvr>
  <p:transition spd="slow" advTm="50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descr="https://www.muralesyvinilos.com/murales/granos_cafe_muralesyvinilos_3815352__XL.jpg"/>
          <p:cNvPicPr>
            <a:picLocks noChangeAspect="1" noChangeArrowheads="1"/>
          </p:cNvPicPr>
          <p:nvPr/>
        </p:nvPicPr>
        <p:blipFill>
          <a:blip r:embed="rId3"/>
          <a:srcRect/>
          <a:stretch>
            <a:fillRect/>
          </a:stretch>
        </p:blipFill>
        <p:spPr bwMode="auto">
          <a:xfrm>
            <a:off x="0" y="0"/>
            <a:ext cx="9145253" cy="6858000"/>
          </a:xfrm>
          <a:prstGeom prst="rect">
            <a:avLst/>
          </a:prstGeom>
          <a:noFill/>
        </p:spPr>
      </p:pic>
      <p:pic>
        <p:nvPicPr>
          <p:cNvPr id="54274" name="Picture 2" descr="http://4.bp.blogspot.com/-ebh0AYzm298/VPy6r4_adoI/AAAAAAAAA1I/WK45URvko4I/s1600/cafe-taza.jpg"/>
          <p:cNvPicPr>
            <a:picLocks noChangeAspect="1" noChangeArrowheads="1"/>
          </p:cNvPicPr>
          <p:nvPr/>
        </p:nvPicPr>
        <p:blipFill>
          <a:blip r:embed="rId4"/>
          <a:srcRect/>
          <a:stretch>
            <a:fillRect/>
          </a:stretch>
        </p:blipFill>
        <p:spPr bwMode="auto">
          <a:xfrm>
            <a:off x="714348" y="571480"/>
            <a:ext cx="7911313" cy="5572164"/>
          </a:xfrm>
          <a:prstGeom prst="flowChartAlternateProcess">
            <a:avLst/>
          </a:prstGeom>
          <a:noFill/>
          <a:effectLst>
            <a:softEdge rad="317500"/>
          </a:effectLst>
        </p:spPr>
      </p:pic>
    </p:spTree>
  </p:cSld>
  <p:clrMapOvr>
    <a:masterClrMapping/>
  </p:clrMapOvr>
  <p:transition spd="slow" advTm="5000">
    <p:dissolve/>
    <p:sndAc>
      <p:stSnd>
        <p:snd r:embed="rId2" name="sinfonica de venezuela - moliendo cafe - hugo blanco.wav"/>
      </p:stSnd>
    </p:sndAc>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pic>
        <p:nvPicPr>
          <p:cNvPr id="61442" name="Picture 2" descr="http://aguidaequesabe.com/wp-content/uploads/2012/10/tumblr_lwdpvug0IU1r1zev1o1_500.jpeg"/>
          <p:cNvPicPr>
            <a:picLocks noChangeAspect="1" noChangeArrowheads="1"/>
          </p:cNvPicPr>
          <p:nvPr/>
        </p:nvPicPr>
        <p:blipFill>
          <a:blip r:embed="rId3"/>
          <a:srcRect/>
          <a:stretch>
            <a:fillRect/>
          </a:stretch>
        </p:blipFill>
        <p:spPr bwMode="auto">
          <a:xfrm>
            <a:off x="857224" y="642918"/>
            <a:ext cx="7500990" cy="5715755"/>
          </a:xfrm>
          <a:prstGeom prst="rect">
            <a:avLst/>
          </a:prstGeom>
          <a:noFill/>
          <a:ln w="31750">
            <a:solidFill>
              <a:srgbClr val="FF0000"/>
            </a:solidFill>
          </a:ln>
        </p:spPr>
      </p:pic>
    </p:spTree>
  </p:cSld>
  <p:clrMapOvr>
    <a:masterClrMapping/>
  </p:clrMapOvr>
  <p:transition spd="slow" advTm="5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s://cafenoticiasrisaralda.files.wordpress.com/2011/08/cultivo-de-cafe1.gif"/>
          <p:cNvPicPr>
            <a:picLocks noChangeAspect="1" noChangeArrowheads="1"/>
          </p:cNvPicPr>
          <p:nvPr/>
        </p:nvPicPr>
        <p:blipFill>
          <a:blip r:embed="rId2"/>
          <a:srcRect/>
          <a:stretch>
            <a:fillRect/>
          </a:stretch>
        </p:blipFill>
        <p:spPr bwMode="auto">
          <a:xfrm>
            <a:off x="-1" y="0"/>
            <a:ext cx="9258325"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3.bp.blogspot.com/-SVZUzOHVvXM/UmGuYFDzXuI/AAAAAAAGTFQ/dy0Zn1EwAVo/s1600/caf%C3%A9-adictamente+(1).gif"/>
          <p:cNvPicPr>
            <a:picLocks noChangeAspect="1" noChangeArrowheads="1" noCrop="1"/>
          </p:cNvPicPr>
          <p:nvPr/>
        </p:nvPicPr>
        <p:blipFill>
          <a:blip r:embed="rId2"/>
          <a:srcRect/>
          <a:stretch>
            <a:fillRect/>
          </a:stretch>
        </p:blipFill>
        <p:spPr bwMode="auto">
          <a:xfrm>
            <a:off x="0" y="0"/>
            <a:ext cx="927102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ak-hdl.buzzfed.com/static/2013-10/enhanced/webdr03/10/12/anigif_enhanced-buzz-28319-1381423753-1.gif"/>
          <p:cNvPicPr>
            <a:picLocks noChangeAspect="1" noChangeArrowheads="1" noCrop="1"/>
          </p:cNvPicPr>
          <p:nvPr/>
        </p:nvPicPr>
        <p:blipFill>
          <a:blip r:embed="rId2"/>
          <a:srcRect/>
          <a:stretch>
            <a:fillRect/>
          </a:stretch>
        </p:blipFill>
        <p:spPr bwMode="auto">
          <a:xfrm>
            <a:off x="0" y="0"/>
            <a:ext cx="9143997" cy="6858000"/>
          </a:xfrm>
          <a:prstGeom prst="rect">
            <a:avLst/>
          </a:prstGeom>
          <a:noFill/>
        </p:spPr>
      </p:pic>
    </p:spTree>
  </p:cSld>
  <p:clrMapOvr>
    <a:masterClrMapping/>
  </p:clrMapOvr>
  <p:transition spd="slow" advTm="11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sp>
        <p:nvSpPr>
          <p:cNvPr id="4" name="3 Rectángulo redondeado"/>
          <p:cNvSpPr/>
          <p:nvPr/>
        </p:nvSpPr>
        <p:spPr>
          <a:xfrm>
            <a:off x="1285852" y="1071546"/>
            <a:ext cx="7358114" cy="5572164"/>
          </a:xfrm>
          <a:prstGeom prst="roundRect">
            <a:avLst/>
          </a:prstGeom>
          <a:solidFill>
            <a:schemeClr val="accent6">
              <a:lumMod val="60000"/>
              <a:lumOff val="40000"/>
              <a:alpha val="5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785918" y="1643050"/>
            <a:ext cx="6572296" cy="4708981"/>
          </a:xfrm>
          <a:prstGeom prst="rect">
            <a:avLst/>
          </a:prstGeom>
        </p:spPr>
        <p:txBody>
          <a:bodyPr wrap="square">
            <a:spAutoFit/>
          </a:bodyPr>
          <a:lstStyle/>
          <a:p>
            <a:r>
              <a:rPr lang="es-ES" sz="2000" b="1" i="1" dirty="0" smtClean="0">
                <a:effectLst>
                  <a:glow rad="228600">
                    <a:schemeClr val="accent2">
                      <a:satMod val="175000"/>
                      <a:alpha val="40000"/>
                    </a:schemeClr>
                  </a:glow>
                </a:effectLst>
                <a:latin typeface="Arial" pitchFamily="34" charset="0"/>
                <a:cs typeface="Arial" pitchFamily="34" charset="0"/>
              </a:rPr>
              <a:t>Las </a:t>
            </a:r>
            <a:r>
              <a:rPr lang="es-ES" sz="2000" b="1" i="1" dirty="0" smtClean="0">
                <a:effectLst>
                  <a:glow rad="228600">
                    <a:schemeClr val="accent2">
                      <a:satMod val="175000"/>
                      <a:alpha val="40000"/>
                    </a:schemeClr>
                  </a:glow>
                </a:effectLst>
                <a:latin typeface="Arial" pitchFamily="34" charset="0"/>
                <a:cs typeface="Arial" pitchFamily="34" charset="0"/>
              </a:rPr>
              <a:t>zonas de producción podrían tener que trasladarse de América Central a la región del Asia Pacífico o el este de África, donde los cultivos pueden llevarse a mayores altitudes, de acuerdo con el informe.</a:t>
            </a:r>
          </a:p>
          <a:p>
            <a:r>
              <a:rPr lang="es-ES" sz="2000" b="1" i="1" dirty="0" smtClean="0">
                <a:effectLst>
                  <a:glow rad="228600">
                    <a:schemeClr val="accent2">
                      <a:satMod val="175000"/>
                      <a:alpha val="40000"/>
                    </a:schemeClr>
                  </a:glow>
                </a:effectLst>
                <a:latin typeface="Arial" pitchFamily="34" charset="0"/>
                <a:cs typeface="Arial" pitchFamily="34" charset="0"/>
              </a:rPr>
              <a:t>Los agricultores ya están realizando cambios para adaptarse al aumento de las temperaturas, dijo Jean-Marc </a:t>
            </a:r>
            <a:r>
              <a:rPr lang="es-ES" sz="2000" b="1" i="1" dirty="0" err="1" smtClean="0">
                <a:effectLst>
                  <a:glow rad="228600">
                    <a:schemeClr val="accent2">
                      <a:satMod val="175000"/>
                      <a:alpha val="40000"/>
                    </a:schemeClr>
                  </a:glow>
                </a:effectLst>
                <a:latin typeface="Arial" pitchFamily="34" charset="0"/>
                <a:cs typeface="Arial" pitchFamily="34" charset="0"/>
              </a:rPr>
              <a:t>Duvoisin</a:t>
            </a:r>
            <a:r>
              <a:rPr lang="es-ES" sz="2000" b="1" i="1" dirty="0" smtClean="0">
                <a:effectLst>
                  <a:glow rad="228600">
                    <a:schemeClr val="accent2">
                      <a:satMod val="175000"/>
                      <a:alpha val="40000"/>
                    </a:schemeClr>
                  </a:glow>
                </a:effectLst>
                <a:latin typeface="Arial" pitchFamily="34" charset="0"/>
                <a:cs typeface="Arial" pitchFamily="34" charset="0"/>
              </a:rPr>
              <a:t>, máximo responsable ejecutivo de </a:t>
            </a:r>
            <a:r>
              <a:rPr lang="es-ES" sz="2000" b="1" i="1" dirty="0" err="1" smtClean="0">
                <a:effectLst>
                  <a:glow rad="228600">
                    <a:schemeClr val="accent2">
                      <a:satMod val="175000"/>
                      <a:alpha val="40000"/>
                    </a:schemeClr>
                  </a:glow>
                </a:effectLst>
                <a:latin typeface="Arial" pitchFamily="34" charset="0"/>
                <a:cs typeface="Arial" pitchFamily="34" charset="0"/>
              </a:rPr>
              <a:t>Nespresso</a:t>
            </a:r>
            <a:r>
              <a:rPr lang="es-ES" sz="2000" b="1" i="1" dirty="0" smtClean="0">
                <a:effectLst>
                  <a:glow rad="228600">
                    <a:schemeClr val="accent2">
                      <a:satMod val="175000"/>
                      <a:alpha val="40000"/>
                    </a:schemeClr>
                  </a:glow>
                </a:effectLst>
                <a:latin typeface="Arial" pitchFamily="34" charset="0"/>
                <a:cs typeface="Arial" pitchFamily="34" charset="0"/>
              </a:rPr>
              <a:t>, empresa de Nestlé SA. La compañía se abastece de café en sectores de América Latina, Asia y África.</a:t>
            </a:r>
          </a:p>
          <a:p>
            <a:r>
              <a:rPr lang="es-ES" sz="2000" b="1" i="1" dirty="0" smtClean="0">
                <a:effectLst>
                  <a:glow rad="228600">
                    <a:schemeClr val="accent2">
                      <a:satMod val="175000"/>
                      <a:alpha val="40000"/>
                    </a:schemeClr>
                  </a:glow>
                </a:effectLst>
                <a:latin typeface="Arial" pitchFamily="34" charset="0"/>
                <a:cs typeface="Arial" pitchFamily="34" charset="0"/>
              </a:rPr>
              <a:t>“Visito las plantaciones con bastante frecuencia y cada vez van más alto en las montañas”, dijo el miércoles </a:t>
            </a:r>
            <a:r>
              <a:rPr lang="es-ES" sz="2000" b="1" i="1" dirty="0" err="1" smtClean="0">
                <a:effectLst>
                  <a:glow rad="228600">
                    <a:schemeClr val="accent2">
                      <a:satMod val="175000"/>
                      <a:alpha val="40000"/>
                    </a:schemeClr>
                  </a:glow>
                </a:effectLst>
                <a:latin typeface="Arial" pitchFamily="34" charset="0"/>
                <a:cs typeface="Arial" pitchFamily="34" charset="0"/>
              </a:rPr>
              <a:t>Duvoisin</a:t>
            </a:r>
            <a:r>
              <a:rPr lang="es-ES" sz="2000" b="1" i="1" dirty="0" smtClean="0">
                <a:effectLst>
                  <a:glow rad="228600">
                    <a:schemeClr val="accent2">
                      <a:satMod val="175000"/>
                      <a:alpha val="40000"/>
                    </a:schemeClr>
                  </a:glow>
                </a:effectLst>
                <a:latin typeface="Arial" pitchFamily="34" charset="0"/>
                <a:cs typeface="Arial" pitchFamily="34" charset="0"/>
              </a:rPr>
              <a:t> en un panel. “El calentamiento tiene un impacto negativo”.</a:t>
            </a:r>
            <a:endParaRPr lang="es-ES" sz="2000" b="1" i="1" dirty="0">
              <a:effectLst>
                <a:glow rad="228600">
                  <a:schemeClr val="accent2">
                    <a:satMod val="175000"/>
                    <a:alpha val="40000"/>
                  </a:schemeClr>
                </a:glow>
              </a:effectLst>
              <a:latin typeface="Arial" pitchFamily="34" charset="0"/>
              <a:cs typeface="Arial" pitchFamily="34" charset="0"/>
            </a:endParaRPr>
          </a:p>
        </p:txBody>
      </p:sp>
      <p:pic>
        <p:nvPicPr>
          <p:cNvPr id="5" name="Picture 2" descr="E:\formas montar\2cxx0f8.gif"/>
          <p:cNvPicPr>
            <a:picLocks noChangeAspect="1" noChangeArrowheads="1" noCrop="1"/>
          </p:cNvPicPr>
          <p:nvPr/>
        </p:nvPicPr>
        <p:blipFill>
          <a:blip r:embed="rId3" cstate="print"/>
          <a:srcRect/>
          <a:stretch>
            <a:fillRect/>
          </a:stretch>
        </p:blipFill>
        <p:spPr bwMode="auto">
          <a:xfrm>
            <a:off x="0" y="5715016"/>
            <a:ext cx="1229725" cy="1004861"/>
          </a:xfrm>
          <a:prstGeom prst="rect">
            <a:avLst/>
          </a:prstGeom>
          <a:noFill/>
        </p:spPr>
      </p:pic>
    </p:spTree>
  </p:cSld>
  <p:clrMapOvr>
    <a:masterClrMapping/>
  </p:clrMapOvr>
  <p:transition spd="slow" advTm="41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pic>
        <p:nvPicPr>
          <p:cNvPr id="60418" name="Picture 2" descr="http://www.abc.es/Media/201212/29/beatles--644x362.jpg"/>
          <p:cNvPicPr>
            <a:picLocks noChangeAspect="1" noChangeArrowheads="1"/>
          </p:cNvPicPr>
          <p:nvPr/>
        </p:nvPicPr>
        <p:blipFill>
          <a:blip r:embed="rId3"/>
          <a:srcRect/>
          <a:stretch>
            <a:fillRect/>
          </a:stretch>
        </p:blipFill>
        <p:spPr bwMode="auto">
          <a:xfrm>
            <a:off x="428596" y="928670"/>
            <a:ext cx="8378983" cy="5072098"/>
          </a:xfrm>
          <a:prstGeom prst="rect">
            <a:avLst/>
          </a:prstGeom>
          <a:noFill/>
          <a:ln w="38100">
            <a:solidFill>
              <a:srgbClr val="FF0000"/>
            </a:solidFill>
          </a:ln>
        </p:spPr>
      </p:pic>
    </p:spTree>
  </p:cSld>
  <p:clrMapOvr>
    <a:masterClrMapping/>
  </p:clrMapOvr>
  <p:transition spd="slow" advTm="5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pic>
        <p:nvPicPr>
          <p:cNvPr id="62466" name="Picture 2" descr="http://pendientedemigracion.ucm.es/info/rqtr/Fotos/viajes_europa/DSCN0708.JPG"/>
          <p:cNvPicPr>
            <a:picLocks noChangeAspect="1" noChangeArrowheads="1"/>
          </p:cNvPicPr>
          <p:nvPr/>
        </p:nvPicPr>
        <p:blipFill>
          <a:blip r:embed="rId3"/>
          <a:srcRect/>
          <a:stretch>
            <a:fillRect/>
          </a:stretch>
        </p:blipFill>
        <p:spPr bwMode="auto">
          <a:xfrm>
            <a:off x="500034" y="500042"/>
            <a:ext cx="7992264" cy="6000792"/>
          </a:xfrm>
          <a:prstGeom prst="rect">
            <a:avLst/>
          </a:prstGeom>
          <a:noFill/>
          <a:ln w="25400">
            <a:solidFill>
              <a:srgbClr val="FF0000"/>
            </a:solidFill>
          </a:ln>
        </p:spPr>
      </p:pic>
    </p:spTree>
  </p:cSld>
  <p:clrMapOvr>
    <a:masterClrMapping/>
  </p:clrMapOvr>
  <p:transition spd="slow" advTm="5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se Luis\Escritorio\CAFE\café.jpeg"/>
          <p:cNvPicPr>
            <a:picLocks noChangeAspect="1" noChangeArrowheads="1"/>
          </p:cNvPicPr>
          <p:nvPr/>
        </p:nvPicPr>
        <p:blipFill>
          <a:blip r:embed="rId2"/>
          <a:srcRect/>
          <a:stretch>
            <a:fillRect/>
          </a:stretch>
        </p:blipFill>
        <p:spPr bwMode="auto">
          <a:xfrm>
            <a:off x="0" y="0"/>
            <a:ext cx="9132930" cy="6858000"/>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pic>
        <p:nvPicPr>
          <p:cNvPr id="3074" name="Picture 2" descr="C:\Documents and Settings\Jose Luis\Escritorio\CAFE\cafe-cualidades--644x362.jpg"/>
          <p:cNvPicPr>
            <a:picLocks noChangeAspect="1" noChangeArrowheads="1"/>
          </p:cNvPicPr>
          <p:nvPr/>
        </p:nvPicPr>
        <p:blipFill>
          <a:blip r:embed="rId3"/>
          <a:srcRect/>
          <a:stretch>
            <a:fillRect/>
          </a:stretch>
        </p:blipFill>
        <p:spPr bwMode="auto">
          <a:xfrm>
            <a:off x="0" y="714356"/>
            <a:ext cx="9404556" cy="5286412"/>
          </a:xfrm>
          <a:prstGeom prst="rect">
            <a:avLst/>
          </a:prstGeom>
          <a:noFill/>
        </p:spPr>
      </p:pic>
      <p:sp>
        <p:nvSpPr>
          <p:cNvPr id="4" name="3 Rectángulo"/>
          <p:cNvSpPr/>
          <p:nvPr/>
        </p:nvSpPr>
        <p:spPr>
          <a:xfrm>
            <a:off x="0" y="0"/>
            <a:ext cx="9144000" cy="785794"/>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0" y="5929331"/>
            <a:ext cx="9144000" cy="928670"/>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0"/>
                                        <p:tgtEl>
                                          <p:spTgt spid="4"/>
                                        </p:tgtEl>
                                      </p:cBhvr>
                                    </p:animEffect>
                                  </p:childTnLst>
                                </p:cTn>
                              </p:par>
                              <p:par>
                                <p:cTn id="8" presetID="35"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style.rotation</p:attrName>
                                        </p:attrNameLst>
                                      </p:cBhvr>
                                      <p:tavLst>
                                        <p:tav tm="0">
                                          <p:val>
                                            <p:fltVal val="720"/>
                                          </p:val>
                                        </p:tav>
                                        <p:tav tm="100000">
                                          <p:val>
                                            <p:fltVal val="0"/>
                                          </p:val>
                                        </p:tav>
                                      </p:tavLst>
                                    </p:anim>
                                    <p:anim calcmode="lin" valueType="num">
                                      <p:cBhvr>
                                        <p:cTn id="12" dur="4000" fill="hold"/>
                                        <p:tgtEl>
                                          <p:spTgt spid="4"/>
                                        </p:tgtEl>
                                        <p:attrNameLst>
                                          <p:attrName>ppt_h</p:attrName>
                                        </p:attrNameLst>
                                      </p:cBhvr>
                                      <p:tavLst>
                                        <p:tav tm="0">
                                          <p:val>
                                            <p:fltVal val="0"/>
                                          </p:val>
                                        </p:tav>
                                        <p:tav tm="100000">
                                          <p:val>
                                            <p:strVal val="#ppt_h"/>
                                          </p:val>
                                        </p:tav>
                                      </p:tavLst>
                                    </p:anim>
                                    <p:anim calcmode="lin" valueType="num">
                                      <p:cBhvr>
                                        <p:cTn id="13" dur="4000" fill="hold"/>
                                        <p:tgtEl>
                                          <p:spTgt spid="4"/>
                                        </p:tgtEl>
                                        <p:attrNameLst>
                                          <p:attrName>ppt_w</p:attrName>
                                        </p:attrNameLst>
                                      </p:cBhvr>
                                      <p:tavLst>
                                        <p:tav tm="0">
                                          <p:val>
                                            <p:fltVal val="0"/>
                                          </p:val>
                                        </p:tav>
                                        <p:tav tm="100000">
                                          <p:val>
                                            <p:strVal val="#ppt_w"/>
                                          </p:val>
                                        </p:tav>
                                      </p:tavLst>
                                    </p:anim>
                                  </p:childTnLst>
                                </p:cTn>
                              </p:par>
                              <p:par>
                                <p:cTn id="14" presetID="16" presetClass="entr" presetSubtype="2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0"/>
                                        <p:tgtEl>
                                          <p:spTgt spid="5"/>
                                        </p:tgtEl>
                                      </p:cBhvr>
                                    </p:animEffect>
                                  </p:childTnLst>
                                </p:cTn>
                              </p:par>
                              <p:par>
                                <p:cTn id="17" presetID="35"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4000"/>
                                        <p:tgtEl>
                                          <p:spTgt spid="5"/>
                                        </p:tgtEl>
                                      </p:cBhvr>
                                    </p:animEffect>
                                    <p:anim calcmode="lin" valueType="num">
                                      <p:cBhvr>
                                        <p:cTn id="20" dur="4000" fill="hold"/>
                                        <p:tgtEl>
                                          <p:spTgt spid="5"/>
                                        </p:tgtEl>
                                        <p:attrNameLst>
                                          <p:attrName>style.rotation</p:attrName>
                                        </p:attrNameLst>
                                      </p:cBhvr>
                                      <p:tavLst>
                                        <p:tav tm="0">
                                          <p:val>
                                            <p:fltVal val="720"/>
                                          </p:val>
                                        </p:tav>
                                        <p:tav tm="100000">
                                          <p:val>
                                            <p:fltVal val="0"/>
                                          </p:val>
                                        </p:tav>
                                      </p:tavLst>
                                    </p:anim>
                                    <p:anim calcmode="lin" valueType="num">
                                      <p:cBhvr>
                                        <p:cTn id="21" dur="4000" fill="hold"/>
                                        <p:tgtEl>
                                          <p:spTgt spid="5"/>
                                        </p:tgtEl>
                                        <p:attrNameLst>
                                          <p:attrName>ppt_h</p:attrName>
                                        </p:attrNameLst>
                                      </p:cBhvr>
                                      <p:tavLst>
                                        <p:tav tm="0">
                                          <p:val>
                                            <p:fltVal val="0"/>
                                          </p:val>
                                        </p:tav>
                                        <p:tav tm="100000">
                                          <p:val>
                                            <p:strVal val="#ppt_h"/>
                                          </p:val>
                                        </p:tav>
                                      </p:tavLst>
                                    </p:anim>
                                    <p:anim calcmode="lin" valueType="num">
                                      <p:cBhvr>
                                        <p:cTn id="22" dur="4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lounge.obviousmag.org/olhar_obliquo/assets_c/2014/01/5184492-thumb-582x329-54787.jpg"/>
          <p:cNvPicPr>
            <a:picLocks noChangeAspect="1" noChangeArrowheads="1"/>
          </p:cNvPicPr>
          <p:nvPr/>
        </p:nvPicPr>
        <p:blipFill>
          <a:blip r:embed="rId2"/>
          <a:srcRect/>
          <a:stretch>
            <a:fillRect/>
          </a:stretch>
        </p:blipFill>
        <p:spPr bwMode="auto">
          <a:xfrm>
            <a:off x="-1" y="0"/>
            <a:ext cx="9202853"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gastronomiaenvenezuela.com.ve/wp-content/uploads/2014/04/Granos-de-cafe.jpg"/>
          <p:cNvPicPr>
            <a:picLocks noChangeAspect="1" noChangeArrowheads="1"/>
          </p:cNvPicPr>
          <p:nvPr/>
        </p:nvPicPr>
        <p:blipFill>
          <a:blip r:embed="rId2"/>
          <a:srcRect/>
          <a:stretch>
            <a:fillRect/>
          </a:stretch>
        </p:blipFill>
        <p:spPr bwMode="auto">
          <a:xfrm>
            <a:off x="0" y="0"/>
            <a:ext cx="9144026" cy="6858000"/>
          </a:xfrm>
          <a:prstGeom prst="rect">
            <a:avLst/>
          </a:prstGeom>
          <a:noFill/>
        </p:spPr>
      </p:pic>
      <p:pic>
        <p:nvPicPr>
          <p:cNvPr id="2050" name="Picture 2" descr="C:\Documents and Settings\Jose Luis\Escritorio\CAFE\morning-coffee.gif"/>
          <p:cNvPicPr>
            <a:picLocks noChangeAspect="1" noChangeArrowheads="1" noCrop="1"/>
          </p:cNvPicPr>
          <p:nvPr/>
        </p:nvPicPr>
        <p:blipFill>
          <a:blip r:embed="rId3"/>
          <a:srcRect/>
          <a:stretch>
            <a:fillRect/>
          </a:stretch>
        </p:blipFill>
        <p:spPr bwMode="auto">
          <a:xfrm>
            <a:off x="642909" y="785794"/>
            <a:ext cx="8128057" cy="5143536"/>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6">
                <a:tint val="45000"/>
                <a:satMod val="400000"/>
              </a:schemeClr>
            </a:duotone>
            <a:lum bright="-42000" contrast="12000"/>
          </a:blip>
          <a:srcRect/>
          <a:stretch>
            <a:fillRect/>
          </a:stretch>
        </p:blipFill>
        <p:spPr bwMode="auto">
          <a:xfrm>
            <a:off x="0" y="0"/>
            <a:ext cx="9144000" cy="6858000"/>
          </a:xfrm>
          <a:prstGeom prst="rect">
            <a:avLst/>
          </a:prstGeom>
          <a:noFill/>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929586" y="5500688"/>
            <a:ext cx="928664" cy="1052512"/>
          </a:xfrm>
          <a:prstGeom prst="rect">
            <a:avLst/>
          </a:prstGeom>
          <a:noFill/>
          <a:ln w="38100">
            <a:solidFill>
              <a:srgbClr val="1CDEF8"/>
            </a:solidFill>
            <a:miter lim="800000"/>
            <a:headEnd/>
            <a:tailEnd/>
          </a:ln>
        </p:spPr>
      </p:pic>
      <p:sp>
        <p:nvSpPr>
          <p:cNvPr id="15" name="14 Rectángulo"/>
          <p:cNvSpPr/>
          <p:nvPr/>
        </p:nvSpPr>
        <p:spPr>
          <a:xfrm>
            <a:off x="4786314" y="5857892"/>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0"/>
                            </p:stCondLst>
                            <p:childTnLst>
                              <p:par>
                                <p:cTn id="10" presetID="9" presetClass="emph" presetSubtype="0" nodeType="afterEffect">
                                  <p:stCondLst>
                                    <p:cond delay="0"/>
                                  </p:stCondLst>
                                  <p:childTnLst>
                                    <p:set>
                                      <p:cBhvr rctx="PPT">
                                        <p:cTn id="11" dur="indefinite"/>
                                        <p:tgtEl>
                                          <p:spTgt spid="10"/>
                                        </p:tgtEl>
                                        <p:attrNameLst>
                                          <p:attrName>style.opacity</p:attrName>
                                        </p:attrNameLst>
                                      </p:cBhvr>
                                      <p:to>
                                        <p:strVal val="0.25"/>
                                      </p:to>
                                    </p:set>
                                    <p:animEffect filter="image" prLst="opacity: 0.25">
                                      <p:cBhvr rctx="IE">
                                        <p:cTn id="12"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SE ESTA QUEDANDO EL MUNDO SIN CAF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SE ESTA QUEDANDO EL MUNDO SIN CAFE</Template>
  <TotalTime>66</TotalTime>
  <Words>897</Words>
  <Application>Microsoft Office PowerPoint</Application>
  <PresentationFormat>Presentación en pantalla (4:3)</PresentationFormat>
  <Paragraphs>45</Paragraphs>
  <Slides>61</Slides>
  <Notes>0</Notes>
  <HiddenSlides>0</HiddenSlides>
  <MMClips>1</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SE ESTA QUEDANDO EL MUNDO SIN CAFE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B13012CF05D44384F9CBB453D41CFE26..</cp:lastModifiedBy>
  <cp:revision>7</cp:revision>
  <dcterms:created xsi:type="dcterms:W3CDTF">2016-01-10T14:45:22Z</dcterms:created>
  <dcterms:modified xsi:type="dcterms:W3CDTF">2016-01-10T15:51:45Z</dcterms:modified>
</cp:coreProperties>
</file>