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1" r:id="rId3"/>
    <p:sldId id="298" r:id="rId4"/>
    <p:sldId id="268" r:id="rId5"/>
    <p:sldId id="295" r:id="rId6"/>
    <p:sldId id="299" r:id="rId7"/>
    <p:sldId id="258" r:id="rId8"/>
    <p:sldId id="296" r:id="rId9"/>
    <p:sldId id="300" r:id="rId10"/>
    <p:sldId id="260" r:id="rId11"/>
    <p:sldId id="297" r:id="rId12"/>
    <p:sldId id="301" r:id="rId13"/>
    <p:sldId id="259" r:id="rId14"/>
    <p:sldId id="262" r:id="rId15"/>
    <p:sldId id="302" r:id="rId16"/>
    <p:sldId id="263" r:id="rId17"/>
    <p:sldId id="264" r:id="rId18"/>
    <p:sldId id="303" r:id="rId19"/>
    <p:sldId id="265" r:id="rId20"/>
    <p:sldId id="266" r:id="rId21"/>
    <p:sldId id="267" r:id="rId22"/>
    <p:sldId id="304" r:id="rId23"/>
    <p:sldId id="269" r:id="rId24"/>
    <p:sldId id="305" r:id="rId25"/>
    <p:sldId id="270" r:id="rId26"/>
    <p:sldId id="271" r:id="rId27"/>
    <p:sldId id="306" r:id="rId28"/>
    <p:sldId id="272" r:id="rId29"/>
    <p:sldId id="273" r:id="rId30"/>
    <p:sldId id="307" r:id="rId31"/>
    <p:sldId id="275" r:id="rId32"/>
    <p:sldId id="274" r:id="rId33"/>
    <p:sldId id="308" r:id="rId34"/>
    <p:sldId id="276" r:id="rId35"/>
    <p:sldId id="277" r:id="rId36"/>
    <p:sldId id="309" r:id="rId37"/>
    <p:sldId id="278" r:id="rId38"/>
    <p:sldId id="279" r:id="rId39"/>
    <p:sldId id="310" r:id="rId40"/>
    <p:sldId id="280" r:id="rId41"/>
    <p:sldId id="281" r:id="rId42"/>
    <p:sldId id="311" r:id="rId43"/>
    <p:sldId id="282" r:id="rId44"/>
    <p:sldId id="283" r:id="rId45"/>
    <p:sldId id="312" r:id="rId46"/>
    <p:sldId id="284" r:id="rId47"/>
    <p:sldId id="285" r:id="rId48"/>
    <p:sldId id="313" r:id="rId49"/>
    <p:sldId id="286" r:id="rId50"/>
    <p:sldId id="287" r:id="rId51"/>
    <p:sldId id="314" r:id="rId52"/>
    <p:sldId id="294" r:id="rId53"/>
    <p:sldId id="289" r:id="rId54"/>
    <p:sldId id="315" r:id="rId55"/>
    <p:sldId id="290" r:id="rId56"/>
    <p:sldId id="291" r:id="rId57"/>
    <p:sldId id="316" r:id="rId58"/>
    <p:sldId id="292" r:id="rId59"/>
    <p:sldId id="293" r:id="rId60"/>
    <p:sldId id="317" r:id="rId61"/>
    <p:sldId id="257" r:id="rId62"/>
    <p:sldId id="318" r:id="rId6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Kx3eFX1mgVKE6WB9Fiulg" hashData="CRMvrY51pLKYC5b8okyf7gZCLy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3300"/>
    <a:srgbClr val="1B5522"/>
    <a:srgbClr val="66FF33"/>
    <a:srgbClr val="2B8536"/>
    <a:srgbClr val="CCCCFF"/>
    <a:srgbClr val="66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71B5EA7-5765-4FD3-A922-8828623B97BB}" type="datetimeFigureOut">
              <a:rPr lang="es-PE" smtClean="0"/>
              <a:pPr/>
              <a:t>28/01/2020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DB0E961-A52F-426D-A0BE-5594DDFD45D5}"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rgbClr val="002060"/>
            </a:gs>
            <a:gs pos="50000">
              <a:srgbClr val="6699FF">
                <a:shade val="67500"/>
                <a:satMod val="115000"/>
              </a:srgbClr>
            </a:gs>
            <a:gs pos="100000">
              <a:srgbClr val="6699FF">
                <a:shade val="100000"/>
                <a:satMod val="115000"/>
              </a:srgbClr>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71B5EA7-5765-4FD3-A922-8828623B97BB}" type="datetimeFigureOut">
              <a:rPr lang="es-PE" smtClean="0"/>
              <a:pPr/>
              <a:t>28/01/2020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DB0E961-A52F-426D-A0BE-5594DDFD45D5}"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1.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7.png"/><Relationship Id="rId18" Type="http://schemas.openxmlformats.org/officeDocument/2006/relationships/image" Target="../media/image6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3.png"/><Relationship Id="rId11" Type="http://schemas.openxmlformats.org/officeDocument/2006/relationships/image" Target="../media/image56.png"/><Relationship Id="rId5" Type="http://schemas.openxmlformats.org/officeDocument/2006/relationships/hyperlink" Target="http://www.mispps.com/" TargetMode="External"/><Relationship Id="rId15" Type="http://schemas.openxmlformats.org/officeDocument/2006/relationships/image" Target="../media/image58.png"/><Relationship Id="rId10" Type="http://schemas.openxmlformats.org/officeDocument/2006/relationships/hyperlink" Target="https://www.facebook.com/mispps" TargetMode="External"/><Relationship Id="rId4" Type="http://schemas.openxmlformats.org/officeDocument/2006/relationships/image" Target="../media/image52.png"/><Relationship Id="rId9" Type="http://schemas.openxmlformats.org/officeDocument/2006/relationships/image" Target="../media/image5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3" name="2 Imagen" descr="original.jpg"/>
          <p:cNvPicPr>
            <a:picLocks noChangeAspect="1"/>
          </p:cNvPicPr>
          <p:nvPr/>
        </p:nvPicPr>
        <p:blipFill>
          <a:blip r:embed="rId3"/>
          <a:stretch>
            <a:fillRect/>
          </a:stretch>
        </p:blipFill>
        <p:spPr>
          <a:xfrm>
            <a:off x="1116" y="0"/>
            <a:ext cx="9141768" cy="5143500"/>
          </a:xfrm>
          <a:prstGeom prst="rect">
            <a:avLst/>
          </a:prstGeom>
        </p:spPr>
      </p:pic>
      <p:pic>
        <p:nvPicPr>
          <p:cNvPr id="4" name="3 Imagen" descr="original.jpg"/>
          <p:cNvPicPr>
            <a:picLocks noChangeAspect="1"/>
          </p:cNvPicPr>
          <p:nvPr/>
        </p:nvPicPr>
        <p:blipFill>
          <a:blip r:embed="rId3"/>
          <a:stretch>
            <a:fillRect/>
          </a:stretch>
        </p:blipFill>
        <p:spPr>
          <a:xfrm>
            <a:off x="2232" y="0"/>
            <a:ext cx="9141768" cy="5143500"/>
          </a:xfrm>
          <a:prstGeom prst="rect">
            <a:avLst/>
          </a:prstGeom>
        </p:spPr>
      </p:pic>
      <p:pic>
        <p:nvPicPr>
          <p:cNvPr id="64514" name="Picture 2" descr="Rendered Image"/>
          <p:cNvPicPr>
            <a:picLocks noChangeAspect="1" noChangeArrowheads="1"/>
          </p:cNvPicPr>
          <p:nvPr/>
        </p:nvPicPr>
        <p:blipFill>
          <a:blip r:embed="rId4">
            <a:duotone>
              <a:prstClr val="black"/>
              <a:schemeClr val="accent5">
                <a:tint val="45000"/>
                <a:satMod val="400000"/>
              </a:schemeClr>
            </a:duotone>
            <a:lum bright="20000" contrast="40000"/>
          </a:blip>
          <a:srcRect/>
          <a:stretch>
            <a:fillRect/>
          </a:stretch>
        </p:blipFill>
        <p:spPr bwMode="auto">
          <a:xfrm>
            <a:off x="5929322" y="4000510"/>
            <a:ext cx="2886828" cy="285752"/>
          </a:xfrm>
          <a:prstGeom prst="rect">
            <a:avLst/>
          </a:prstGeom>
          <a:noFill/>
        </p:spPr>
      </p:pic>
      <p:pic>
        <p:nvPicPr>
          <p:cNvPr id="6" name="5 Imagen" descr="Cool Text - SALVEMOS 347635269134497.png"/>
          <p:cNvPicPr>
            <a:picLocks noChangeAspect="1"/>
          </p:cNvPicPr>
          <p:nvPr/>
        </p:nvPicPr>
        <p:blipFill>
          <a:blip r:embed="rId5">
            <a:duotone>
              <a:schemeClr val="accent5">
                <a:shade val="45000"/>
                <a:satMod val="135000"/>
              </a:schemeClr>
              <a:prstClr val="white"/>
            </a:duotone>
            <a:lum bright="-10000" contrast="40000"/>
          </a:blip>
          <a:stretch>
            <a:fillRect/>
          </a:stretch>
        </p:blipFill>
        <p:spPr>
          <a:xfrm>
            <a:off x="1357290" y="285734"/>
            <a:ext cx="2571768" cy="520477"/>
          </a:xfrm>
          <a:prstGeom prst="rect">
            <a:avLst/>
          </a:prstGeom>
        </p:spPr>
      </p:pic>
      <p:pic>
        <p:nvPicPr>
          <p:cNvPr id="7" name="6 Imagen" descr="Cool Text - LOS 347635278558626.png"/>
          <p:cNvPicPr>
            <a:picLocks noChangeAspect="1"/>
          </p:cNvPicPr>
          <p:nvPr/>
        </p:nvPicPr>
        <p:blipFill>
          <a:blip r:embed="rId6">
            <a:duotone>
              <a:schemeClr val="accent5">
                <a:shade val="45000"/>
                <a:satMod val="135000"/>
              </a:schemeClr>
              <a:prstClr val="white"/>
            </a:duotone>
            <a:lum bright="-10000" contrast="40000"/>
          </a:blip>
          <a:stretch>
            <a:fillRect/>
          </a:stretch>
        </p:blipFill>
        <p:spPr>
          <a:xfrm>
            <a:off x="4143372" y="285734"/>
            <a:ext cx="1061914" cy="510535"/>
          </a:xfrm>
          <a:prstGeom prst="rect">
            <a:avLst/>
          </a:prstGeom>
        </p:spPr>
      </p:pic>
      <p:pic>
        <p:nvPicPr>
          <p:cNvPr id="8" name="7 Imagen" descr="Cool Text - OCANOS 347635253901039.png"/>
          <p:cNvPicPr>
            <a:picLocks noChangeAspect="1"/>
          </p:cNvPicPr>
          <p:nvPr/>
        </p:nvPicPr>
        <p:blipFill>
          <a:blip r:embed="rId7">
            <a:duotone>
              <a:schemeClr val="accent5">
                <a:shade val="45000"/>
                <a:satMod val="135000"/>
              </a:schemeClr>
              <a:prstClr val="white"/>
            </a:duotone>
            <a:lum bright="-10000" contrast="40000"/>
          </a:blip>
          <a:stretch>
            <a:fillRect/>
          </a:stretch>
        </p:blipFill>
        <p:spPr>
          <a:xfrm>
            <a:off x="5357818" y="285734"/>
            <a:ext cx="2074556" cy="503743"/>
          </a:xfrm>
          <a:prstGeom prst="rect">
            <a:avLst/>
          </a:prstGeom>
        </p:spPr>
      </p:pic>
      <p:pic>
        <p:nvPicPr>
          <p:cNvPr id="9" name="8 Imagen" descr="Cool Text - PRESERVEMOS 347635339926744.png"/>
          <p:cNvPicPr>
            <a:picLocks noChangeAspect="1"/>
          </p:cNvPicPr>
          <p:nvPr/>
        </p:nvPicPr>
        <p:blipFill>
          <a:blip r:embed="rId8">
            <a:duotone>
              <a:schemeClr val="accent5">
                <a:shade val="45000"/>
                <a:satMod val="135000"/>
              </a:schemeClr>
              <a:prstClr val="white"/>
            </a:duotone>
            <a:lum bright="-10000" contrast="40000"/>
          </a:blip>
          <a:stretch>
            <a:fillRect/>
          </a:stretch>
        </p:blipFill>
        <p:spPr>
          <a:xfrm>
            <a:off x="1500166" y="928675"/>
            <a:ext cx="3163427" cy="493594"/>
          </a:xfrm>
          <a:prstGeom prst="rect">
            <a:avLst/>
          </a:prstGeom>
        </p:spPr>
      </p:pic>
      <p:pic>
        <p:nvPicPr>
          <p:cNvPr id="10" name="9 Imagen" descr="Cool Text - LA 347635377900075.png"/>
          <p:cNvPicPr>
            <a:picLocks noChangeAspect="1"/>
          </p:cNvPicPr>
          <p:nvPr/>
        </p:nvPicPr>
        <p:blipFill>
          <a:blip r:embed="rId9">
            <a:duotone>
              <a:schemeClr val="accent5">
                <a:shade val="45000"/>
                <a:satMod val="135000"/>
              </a:schemeClr>
              <a:prstClr val="white"/>
            </a:duotone>
            <a:lum bright="-10000" contrast="40000"/>
          </a:blip>
          <a:stretch>
            <a:fillRect/>
          </a:stretch>
        </p:blipFill>
        <p:spPr>
          <a:xfrm>
            <a:off x="4929190" y="928675"/>
            <a:ext cx="807744" cy="560327"/>
          </a:xfrm>
          <a:prstGeom prst="rect">
            <a:avLst/>
          </a:prstGeom>
        </p:spPr>
      </p:pic>
      <p:pic>
        <p:nvPicPr>
          <p:cNvPr id="11" name="10 Imagen" descr="Cool Text - VIDA 347635387626247.png"/>
          <p:cNvPicPr>
            <a:picLocks noChangeAspect="1"/>
          </p:cNvPicPr>
          <p:nvPr/>
        </p:nvPicPr>
        <p:blipFill>
          <a:blip r:embed="rId10">
            <a:duotone>
              <a:schemeClr val="accent5">
                <a:shade val="45000"/>
                <a:satMod val="135000"/>
              </a:schemeClr>
              <a:prstClr val="white"/>
            </a:duotone>
            <a:lum bright="-10000" contrast="40000"/>
          </a:blip>
          <a:stretch>
            <a:fillRect/>
          </a:stretch>
        </p:blipFill>
        <p:spPr>
          <a:xfrm>
            <a:off x="5857884" y="928676"/>
            <a:ext cx="1428760" cy="571504"/>
          </a:xfrm>
          <a:prstGeom prst="rect">
            <a:avLst/>
          </a:prstGeom>
        </p:spPr>
      </p:pic>
      <p:pic>
        <p:nvPicPr>
          <p:cNvPr id="12" name="11 Imagen" descr="original.jpg"/>
          <p:cNvPicPr>
            <a:picLocks noChangeAspect="1"/>
          </p:cNvPicPr>
          <p:nvPr/>
        </p:nvPicPr>
        <p:blipFill>
          <a:blip r:embed="rId3"/>
          <a:stretch>
            <a:fillRect/>
          </a:stretch>
        </p:blipFill>
        <p:spPr>
          <a:xfrm>
            <a:off x="2232" y="0"/>
            <a:ext cx="9141768" cy="5143500"/>
          </a:xfrm>
          <a:prstGeom prst="rect">
            <a:avLst/>
          </a:prstGeom>
        </p:spPr>
      </p:pic>
    </p:spTree>
  </p:cSld>
  <p:clrMapOvr>
    <a:masterClrMapping/>
  </p:clrMapOvr>
  <p:transition advClick="0" advTm="34000">
    <p:sndAc>
      <p:stSnd loop="1">
        <p:snd r:embed="rId2" name="NATURALEZA 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7" presetClass="exit" presetSubtype="8" fill="hold" nodeType="withEffect">
                                  <p:stCondLst>
                                    <p:cond delay="100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5" fill="hold" nodeType="withEffect">
                                  <p:stCondLst>
                                    <p:cond delay="1000"/>
                                  </p:stCondLst>
                                  <p:childTnLst>
                                    <p:animEffect transition="out" filter="checkerboard(dow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10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ppt_w/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 calcmode="lin" valueType="num">
                                      <p:cBhvr>
                                        <p:cTn id="20" dur="5000" fill="hold"/>
                                        <p:tgtEl>
                                          <p:spTgt spid="3"/>
                                        </p:tgtEl>
                                        <p:attrNameLst>
                                          <p:attrName>ppt_w</p:attrName>
                                        </p:attrNameLst>
                                      </p:cBhvr>
                                      <p:tavLst>
                                        <p:tav tm="0">
                                          <p:val>
                                            <p:fltVal val="0"/>
                                          </p:val>
                                        </p:tav>
                                        <p:tav tm="100000">
                                          <p:val>
                                            <p:strVal val="#ppt_w"/>
                                          </p:val>
                                        </p:tav>
                                      </p:tavLst>
                                    </p:anim>
                                    <p:anim calcmode="lin" valueType="num">
                                      <p:cBhvr>
                                        <p:cTn id="21" dur="5000" fill="hold"/>
                                        <p:tgtEl>
                                          <p:spTgt spid="3"/>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1000"/>
                                  </p:stCondLst>
                                  <p:childTnLst>
                                    <p:set>
                                      <p:cBhvr>
                                        <p:cTn id="23" dur="1" fill="hold">
                                          <p:stCondLst>
                                            <p:cond delay="0"/>
                                          </p:stCondLst>
                                        </p:cTn>
                                        <p:tgtEl>
                                          <p:spTgt spid="3"/>
                                        </p:tgtEl>
                                        <p:attrNameLst>
                                          <p:attrName>style.visibility</p:attrName>
                                        </p:attrNameLst>
                                      </p:cBhvr>
                                      <p:to>
                                        <p:strVal val="visible"/>
                                      </p:to>
                                    </p:set>
                                    <p:animEffect transition="in" filter="checkerboard(across)">
                                      <p:cBhvr>
                                        <p:cTn id="24" dur="5000"/>
                                        <p:tgtEl>
                                          <p:spTgt spid="3"/>
                                        </p:tgtEl>
                                      </p:cBhvr>
                                    </p:animEffect>
                                  </p:childTnLst>
                                </p:cTn>
                              </p:par>
                            </p:childTnLst>
                          </p:cTn>
                        </p:par>
                        <p:par>
                          <p:cTn id="25" fill="hold">
                            <p:stCondLst>
                              <p:cond delay="6000"/>
                            </p:stCondLst>
                            <p:childTnLst>
                              <p:par>
                                <p:cTn id="26" presetID="15"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9000"/>
                            </p:stCondLst>
                            <p:childTnLst>
                              <p:par>
                                <p:cTn id="33" presetID="15"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p:val>
                                            <p:fltVal val="0"/>
                                          </p:val>
                                        </p:tav>
                                        <p:tav tm="100000">
                                          <p:val>
                                            <p:strVal val="#ppt_w"/>
                                          </p:val>
                                        </p:tav>
                                      </p:tavLst>
                                    </p:anim>
                                    <p:anim calcmode="lin" valueType="num">
                                      <p:cBhvr>
                                        <p:cTn id="36" dur="3000" fill="hold"/>
                                        <p:tgtEl>
                                          <p:spTgt spid="7"/>
                                        </p:tgtEl>
                                        <p:attrNameLst>
                                          <p:attrName>ppt_h</p:attrName>
                                        </p:attrNameLst>
                                      </p:cBhvr>
                                      <p:tavLst>
                                        <p:tav tm="0">
                                          <p:val>
                                            <p:fltVal val="0"/>
                                          </p:val>
                                        </p:tav>
                                        <p:tav tm="100000">
                                          <p:val>
                                            <p:strVal val="#ppt_h"/>
                                          </p:val>
                                        </p:tav>
                                      </p:tavLst>
                                    </p:anim>
                                    <p:anim calcmode="lin" valueType="num">
                                      <p:cBhvr>
                                        <p:cTn id="37"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8" dur="30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12000"/>
                            </p:stCondLst>
                            <p:childTnLst>
                              <p:par>
                                <p:cTn id="40" presetID="15"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p:val>
                                            <p:fltVal val="0"/>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anim calcmode="lin" valueType="num">
                                      <p:cBhvr>
                                        <p:cTn id="44"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5" dur="3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15000"/>
                            </p:stCondLst>
                            <p:childTnLst>
                              <p:par>
                                <p:cTn id="47" presetID="15" presetClass="entr" presetSubtype="0"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fltVal val="0"/>
                                          </p:val>
                                        </p:tav>
                                        <p:tav tm="100000">
                                          <p:val>
                                            <p:strVal val="#ppt_h"/>
                                          </p:val>
                                        </p:tav>
                                      </p:tavLst>
                                    </p:anim>
                                    <p:anim calcmode="lin" valueType="num">
                                      <p:cBhvr>
                                        <p:cTn id="51"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52" dur="3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18000"/>
                            </p:stCondLst>
                            <p:childTnLst>
                              <p:par>
                                <p:cTn id="54" presetID="15" presetClass="entr" presetSubtype="0"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3000" fill="hold"/>
                                        <p:tgtEl>
                                          <p:spTgt spid="10"/>
                                        </p:tgtEl>
                                        <p:attrNameLst>
                                          <p:attrName>ppt_w</p:attrName>
                                        </p:attrNameLst>
                                      </p:cBhvr>
                                      <p:tavLst>
                                        <p:tav tm="0">
                                          <p:val>
                                            <p:fltVal val="0"/>
                                          </p:val>
                                        </p:tav>
                                        <p:tav tm="100000">
                                          <p:val>
                                            <p:strVal val="#ppt_w"/>
                                          </p:val>
                                        </p:tav>
                                      </p:tavLst>
                                    </p:anim>
                                    <p:anim calcmode="lin" valueType="num">
                                      <p:cBhvr>
                                        <p:cTn id="57" dur="3000" fill="hold"/>
                                        <p:tgtEl>
                                          <p:spTgt spid="10"/>
                                        </p:tgtEl>
                                        <p:attrNameLst>
                                          <p:attrName>ppt_h</p:attrName>
                                        </p:attrNameLst>
                                      </p:cBhvr>
                                      <p:tavLst>
                                        <p:tav tm="0">
                                          <p:val>
                                            <p:fltVal val="0"/>
                                          </p:val>
                                        </p:tav>
                                        <p:tav tm="100000">
                                          <p:val>
                                            <p:strVal val="#ppt_h"/>
                                          </p:val>
                                        </p:tav>
                                      </p:tavLst>
                                    </p:anim>
                                    <p:anim calcmode="lin" valueType="num">
                                      <p:cBhvr>
                                        <p:cTn id="58"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59"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21000"/>
                            </p:stCondLst>
                            <p:childTnLst>
                              <p:par>
                                <p:cTn id="61" presetID="15" presetClass="entr" presetSubtype="0" fill="hold" nodeType="after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anim calcmode="lin" valueType="num">
                                      <p:cBhvr>
                                        <p:cTn id="65"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24000"/>
                            </p:stCondLst>
                            <p:childTnLst>
                              <p:par>
                                <p:cTn id="68" presetID="29" presetClass="entr" presetSubtype="0" fill="hold" nodeType="afterEffect">
                                  <p:stCondLst>
                                    <p:cond delay="0"/>
                                  </p:stCondLst>
                                  <p:childTnLst>
                                    <p:set>
                                      <p:cBhvr>
                                        <p:cTn id="69" dur="1" fill="hold">
                                          <p:stCondLst>
                                            <p:cond delay="0"/>
                                          </p:stCondLst>
                                        </p:cTn>
                                        <p:tgtEl>
                                          <p:spTgt spid="64514"/>
                                        </p:tgtEl>
                                        <p:attrNameLst>
                                          <p:attrName>style.visibility</p:attrName>
                                        </p:attrNameLst>
                                      </p:cBhvr>
                                      <p:to>
                                        <p:strVal val="visible"/>
                                      </p:to>
                                    </p:set>
                                    <p:anim calcmode="lin" valueType="num">
                                      <p:cBhvr>
                                        <p:cTn id="70" dur="2000" fill="hold"/>
                                        <p:tgtEl>
                                          <p:spTgt spid="64514"/>
                                        </p:tgtEl>
                                        <p:attrNameLst>
                                          <p:attrName>ppt_x</p:attrName>
                                        </p:attrNameLst>
                                      </p:cBhvr>
                                      <p:tavLst>
                                        <p:tav tm="0">
                                          <p:val>
                                            <p:strVal val="#ppt_x-.2"/>
                                          </p:val>
                                        </p:tav>
                                        <p:tav tm="100000">
                                          <p:val>
                                            <p:strVal val="#ppt_x"/>
                                          </p:val>
                                        </p:tav>
                                      </p:tavLst>
                                    </p:anim>
                                    <p:anim calcmode="lin" valueType="num">
                                      <p:cBhvr>
                                        <p:cTn id="71" dur="2000" fill="hold"/>
                                        <p:tgtEl>
                                          <p:spTgt spid="64514"/>
                                        </p:tgtEl>
                                        <p:attrNameLst>
                                          <p:attrName>ppt_y</p:attrName>
                                        </p:attrNameLst>
                                      </p:cBhvr>
                                      <p:tavLst>
                                        <p:tav tm="0">
                                          <p:val>
                                            <p:strVal val="#ppt_y"/>
                                          </p:val>
                                        </p:tav>
                                        <p:tav tm="100000">
                                          <p:val>
                                            <p:strVal val="#ppt_y"/>
                                          </p:val>
                                        </p:tav>
                                      </p:tavLst>
                                    </p:anim>
                                    <p:animEffect transition="in" filter="wipe(right)" prLst="gradientSize: 0.1">
                                      <p:cBhvr>
                                        <p:cTn id="72" dur="20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1928794" y="0"/>
            <a:ext cx="5286412" cy="5143500"/>
          </a:xfrm>
          <a:prstGeom prst="rect">
            <a:avLst/>
          </a:prstGeom>
        </p:spPr>
      </p:pic>
      <p:sp>
        <p:nvSpPr>
          <p:cNvPr id="10" name="9 CuadroTexto"/>
          <p:cNvSpPr txBox="1"/>
          <p:nvPr/>
        </p:nvSpPr>
        <p:spPr>
          <a:xfrm>
            <a:off x="3214678" y="1571618"/>
            <a:ext cx="2643206" cy="1600438"/>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Desde el comienzo de la vida, el océano ha sido uno de los espacios más grandes, misteriosos y diversos en el planeta Tierra. Desafortunadamente, la contaminación creada por los humanos en tierra firme y algunos fenómenos naturales lo están poniendo en peligro</a:t>
            </a:r>
            <a:r>
              <a:rPr lang="es-PE" sz="1400" b="1" i="1" dirty="0" smtClean="0">
                <a:solidFill>
                  <a:schemeClr val="bg1"/>
                </a:solidFill>
                <a:effectLst>
                  <a:outerShdw blurRad="38100" dist="38100" dir="2700000" algn="tl">
                    <a:srgbClr val="000000">
                      <a:alpha val="43137"/>
                    </a:srgbClr>
                  </a:outerShdw>
                </a:effectLst>
              </a:rPr>
              <a:t> </a:t>
            </a:r>
            <a:endParaRPr lang="es-PE" sz="1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26985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26985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00B050"/>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images.jpg"/>
          <p:cNvPicPr>
            <a:picLocks noChangeAspect="1"/>
          </p:cNvPicPr>
          <p:nvPr/>
        </p:nvPicPr>
        <p:blipFill>
          <a:blip r:embed="rId2"/>
          <a:stretch>
            <a:fillRect/>
          </a:stretch>
        </p:blipFill>
        <p:spPr>
          <a:xfrm>
            <a:off x="-13026" y="0"/>
            <a:ext cx="9157026" cy="5143500"/>
          </a:xfrm>
          <a:prstGeom prst="rect">
            <a:avLst/>
          </a:prstGeom>
        </p:spPr>
      </p:pic>
      <p:pic>
        <p:nvPicPr>
          <p:cNvPr id="3" name="2 Imagen" descr="images.jpg"/>
          <p:cNvPicPr>
            <a:picLocks noChangeAspect="1"/>
          </p:cNvPicPr>
          <p:nvPr/>
        </p:nvPicPr>
        <p:blipFill>
          <a:blip r:embed="rId2"/>
          <a:stretch>
            <a:fillRect/>
          </a:stretch>
        </p:blipFill>
        <p:spPr>
          <a:xfrm>
            <a:off x="1" y="0"/>
            <a:ext cx="9144000" cy="5143500"/>
          </a:xfrm>
          <a:prstGeom prst="rect">
            <a:avLst/>
          </a:prstGeom>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1928794" y="0"/>
            <a:ext cx="5286412" cy="5143500"/>
          </a:xfrm>
          <a:prstGeom prst="rect">
            <a:avLst/>
          </a:prstGeom>
        </p:spPr>
      </p:pic>
      <p:sp>
        <p:nvSpPr>
          <p:cNvPr id="5" name="4 CuadroTexto"/>
          <p:cNvSpPr txBox="1"/>
          <p:nvPr/>
        </p:nvSpPr>
        <p:spPr>
          <a:xfrm>
            <a:off x="3428992" y="1500180"/>
            <a:ext cx="2286016" cy="1815882"/>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La vida marina está muriendo y como resultado todo el ecosistema oceánico es amenazado por varias fuentes de contaminación. Antes se asumía que por ser muy grande, vasto y profundo, verter basura en él tendría consecuencias mínimas.</a:t>
            </a: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pinner dolphins.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nner dolphins.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0"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fltVal val="0"/>
                                          </p:val>
                                        </p:tav>
                                        <p:tav tm="100000">
                                          <p:val>
                                            <p:strVal val="#ppt_w"/>
                                          </p:val>
                                        </p:tav>
                                      </p:tavLst>
                                    </p:anim>
                                    <p:anim calcmode="lin" valueType="num">
                                      <p:cBhvr>
                                        <p:cTn id="17" dur="5000" fill="hold"/>
                                        <p:tgtEl>
                                          <p:spTgt spid="2"/>
                                        </p:tgtEl>
                                        <p:attrNameLst>
                                          <p:attrName>ppt_h</p:attrName>
                                        </p:attrNameLst>
                                      </p:cBhvr>
                                      <p:tavLst>
                                        <p:tav tm="0">
                                          <p:val>
                                            <p:strVal val="#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2)">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iginal (1).jpg"/>
          <p:cNvPicPr>
            <a:picLocks noChangeAspect="1"/>
          </p:cNvPicPr>
          <p:nvPr/>
        </p:nvPicPr>
        <p:blipFill>
          <a:blip r:embed="rId2"/>
          <a:stretch>
            <a:fillRect/>
          </a:stretch>
        </p:blipFill>
        <p:spPr>
          <a:xfrm>
            <a:off x="0" y="0"/>
            <a:ext cx="9144000" cy="5143500"/>
          </a:xfrm>
          <a:prstGeom prst="rect">
            <a:avLst/>
          </a:prstGeom>
        </p:spPr>
      </p:pic>
      <p:pic>
        <p:nvPicPr>
          <p:cNvPr id="4" name="3 Imagen" descr="original (1).jpg"/>
          <p:cNvPicPr>
            <a:picLocks noChangeAspect="1"/>
          </p:cNvPicPr>
          <p:nvPr/>
        </p:nvPicPr>
        <p:blipFill>
          <a:blip r:embed="rId2"/>
          <a:stretch>
            <a:fillRect/>
          </a:stretch>
        </p:blipFill>
        <p:spPr>
          <a:xfrm>
            <a:off x="25977" y="0"/>
            <a:ext cx="9118023" cy="5143500"/>
          </a:xfrm>
          <a:prstGeom prst="rect">
            <a:avLst/>
          </a:prstGeom>
        </p:spPr>
      </p:pic>
      <p:sp>
        <p:nvSpPr>
          <p:cNvPr id="5" name="4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2/3*#ppt_w"/>
                                          </p:val>
                                        </p:tav>
                                        <p:tav tm="100000">
                                          <p:val>
                                            <p:strVal val="#ppt_w"/>
                                          </p:val>
                                        </p:tav>
                                      </p:tavLst>
                                    </p:anim>
                                    <p:anim calcmode="lin" valueType="num">
                                      <p:cBhvr>
                                        <p:cTn id="10" dur="3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1928794" y="0"/>
            <a:ext cx="5286412" cy="5143500"/>
          </a:xfrm>
          <a:prstGeom prst="rect">
            <a:avLst/>
          </a:prstGeom>
        </p:spPr>
      </p:pic>
      <p:sp>
        <p:nvSpPr>
          <p:cNvPr id="5" name="4 CuadroTexto"/>
          <p:cNvSpPr txBox="1"/>
          <p:nvPr/>
        </p:nvSpPr>
        <p:spPr>
          <a:xfrm>
            <a:off x="3428992" y="1500180"/>
            <a:ext cx="2286016" cy="1815882"/>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 Los estudios recientes demuestran que estábamos equivocados. Los cuatro océanos han sido afectados por las actividades humanas durante más de un milenio y la situación se ha agravado en las últimas décadas. </a:t>
            </a:r>
          </a:p>
          <a:p>
            <a:pPr algn="ct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C000"/>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60199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60199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9900"/>
            </a:gs>
            <a:gs pos="50000">
              <a:srgbClr val="6699FF">
                <a:shade val="67500"/>
                <a:satMod val="115000"/>
              </a:srgbClr>
            </a:gs>
            <a:gs pos="100000">
              <a:srgbClr val="6699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002006740.jpg"/>
          <p:cNvPicPr>
            <a:picLocks noChangeAspect="1"/>
          </p:cNvPicPr>
          <p:nvPr/>
        </p:nvPicPr>
        <p:blipFill>
          <a:blip r:embed="rId2"/>
          <a:stretch>
            <a:fillRect/>
          </a:stretch>
        </p:blipFill>
        <p:spPr>
          <a:xfrm>
            <a:off x="0" y="0"/>
            <a:ext cx="9141767" cy="5143500"/>
          </a:xfrm>
          <a:prstGeom prst="rect">
            <a:avLst/>
          </a:prstGeom>
        </p:spPr>
      </p:pic>
      <p:pic>
        <p:nvPicPr>
          <p:cNvPr id="3" name="2 Imagen" descr="stock-photo-1002006740.jpg"/>
          <p:cNvPicPr>
            <a:picLocks noChangeAspect="1"/>
          </p:cNvPicPr>
          <p:nvPr/>
        </p:nvPicPr>
        <p:blipFill>
          <a:blip r:embed="rId2"/>
          <a:stretch>
            <a:fillRect/>
          </a:stretch>
        </p:blipFill>
        <p:spPr>
          <a:xfrm>
            <a:off x="0" y="0"/>
            <a:ext cx="9141767" cy="5143500"/>
          </a:xfrm>
          <a:prstGeom prst="rect">
            <a:avLst/>
          </a:prstGeom>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1928794" y="0"/>
            <a:ext cx="5286412" cy="5143500"/>
          </a:xfrm>
          <a:prstGeom prst="rect">
            <a:avLst/>
          </a:prstGeom>
        </p:spPr>
      </p:pic>
      <p:sp>
        <p:nvSpPr>
          <p:cNvPr id="6" name="5 CuadroTexto"/>
          <p:cNvSpPr txBox="1"/>
          <p:nvPr/>
        </p:nvSpPr>
        <p:spPr>
          <a:xfrm>
            <a:off x="3357554" y="1571618"/>
            <a:ext cx="2428892" cy="2031325"/>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El plástico, los desechos tóxicos, los derrames de petróleo y otros factores constituyen fuertes contaminantes.</a:t>
            </a:r>
          </a:p>
          <a:p>
            <a:pPr algn="ctr"/>
            <a:r>
              <a:rPr lang="es-PE" sz="1400" b="1" dirty="0" smtClean="0">
                <a:solidFill>
                  <a:schemeClr val="bg1"/>
                </a:solidFill>
                <a:effectLst>
                  <a:outerShdw blurRad="38100" dist="38100" dir="2700000" algn="tl">
                    <a:srgbClr val="000000">
                      <a:alpha val="43137"/>
                    </a:srgbClr>
                  </a:outerShdw>
                </a:effectLst>
              </a:rPr>
              <a:t>Diversas entidades internacionales y científicas van advirtiendo al mundo sobre las amenazas que afectan a los mares. </a:t>
            </a:r>
          </a:p>
          <a:p>
            <a:pPr algn="ctr"/>
            <a:endParaRPr lang="es-PE" sz="14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stock-photo-1545107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545107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2/3*#ppt_w"/>
                                          </p:val>
                                        </p:tav>
                                        <p:tav tm="100000">
                                          <p:val>
                                            <p:strVal val="#ppt_w"/>
                                          </p:val>
                                        </p:tav>
                                      </p:tavLst>
                                    </p:anim>
                                    <p:anim calcmode="lin" valueType="num">
                                      <p:cBhvr>
                                        <p:cTn id="10" dur="3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2/3*#ppt_w"/>
                                          </p:val>
                                        </p:tav>
                                        <p:tav tm="100000">
                                          <p:val>
                                            <p:strVal val="#ppt_w"/>
                                          </p:val>
                                        </p:tav>
                                      </p:tavLst>
                                    </p:anim>
                                    <p:anim calcmode="lin" valueType="num">
                                      <p:cBhvr>
                                        <p:cTn id="14" dur="3000" fill="hold"/>
                                        <p:tgtEl>
                                          <p:spTgt spid="3"/>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out)">
                                      <p:cBhvr>
                                        <p:cTn id="17" dur="3000"/>
                                        <p:tgtEl>
                                          <p:spTgt spid="3"/>
                                        </p:tgtEl>
                                      </p:cBhvr>
                                    </p:animEffect>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FF00"/>
            </a:gs>
            <a:gs pos="50000">
              <a:srgbClr val="6699FF">
                <a:shade val="67500"/>
                <a:satMod val="115000"/>
              </a:srgbClr>
            </a:gs>
            <a:gs pos="100000">
              <a:srgbClr val="6699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stock-photo-1005682667.jpg"/>
          <p:cNvPicPr>
            <a:picLocks noChangeAspect="1"/>
          </p:cNvPicPr>
          <p:nvPr/>
        </p:nvPicPr>
        <p:blipFill>
          <a:blip r:embed="rId2"/>
          <a:stretch>
            <a:fillRect/>
          </a:stretch>
        </p:blipFill>
        <p:spPr>
          <a:xfrm>
            <a:off x="-71470" y="0"/>
            <a:ext cx="9208409" cy="5143500"/>
          </a:xfrm>
          <a:prstGeom prst="rect">
            <a:avLst/>
          </a:prstGeom>
        </p:spPr>
      </p:pic>
      <p:pic>
        <p:nvPicPr>
          <p:cNvPr id="4" name="3 Imagen" descr="stock-photo-1005682667.jpg"/>
          <p:cNvPicPr>
            <a:picLocks noChangeAspect="1"/>
          </p:cNvPicPr>
          <p:nvPr/>
        </p:nvPicPr>
        <p:blipFill>
          <a:blip r:embed="rId2"/>
          <a:stretch>
            <a:fillRect/>
          </a:stretch>
        </p:blipFill>
        <p:spPr>
          <a:xfrm>
            <a:off x="-64409" y="0"/>
            <a:ext cx="9208409" cy="5143500"/>
          </a:xfrm>
          <a:prstGeom prst="rect">
            <a:avLst/>
          </a:prstGeom>
        </p:spPr>
      </p:pic>
      <p:sp>
        <p:nvSpPr>
          <p:cNvPr id="5" name="4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strVal val="2/3*#ppt_w"/>
                                          </p:val>
                                        </p:tav>
                                        <p:tav tm="100000">
                                          <p:val>
                                            <p:strVal val="#ppt_w"/>
                                          </p:val>
                                        </p:tav>
                                      </p:tavLst>
                                    </p:anim>
                                    <p:anim calcmode="lin" valueType="num">
                                      <p:cBhvr>
                                        <p:cTn id="10" dur="3000" fill="hold"/>
                                        <p:tgtEl>
                                          <p:spTgt spid="3"/>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par>
                                <p:cTn id="18" presetID="13" presetClass="entr" presetSubtype="3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plus(out)">
                                      <p:cBhvr>
                                        <p:cTn id="20"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1928794" y="0"/>
            <a:ext cx="5286412" cy="5143500"/>
          </a:xfrm>
          <a:prstGeom prst="rect">
            <a:avLst/>
          </a:prstGeom>
        </p:spPr>
      </p:pic>
      <p:sp>
        <p:nvSpPr>
          <p:cNvPr id="6" name="5 CuadroTexto"/>
          <p:cNvSpPr txBox="1"/>
          <p:nvPr/>
        </p:nvSpPr>
        <p:spPr>
          <a:xfrm>
            <a:off x="3357554" y="1285866"/>
            <a:ext cx="2428892" cy="2462213"/>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Entre ellas, la pesca ilegal no declarada y no reglamentada, las prácticas de pesca destructiva, las especies exóticas invasivas, la contaminación, la degradación de los arrecifes de coral, así como el cambio climático que incide directamente en el aumento de la temperatura de estas aguas y la elevación de su nivel.</a:t>
            </a:r>
          </a:p>
          <a:p>
            <a:pPr algn="ctr"/>
            <a:endParaRPr lang="es-PE" sz="14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33000">
              <a:srgbClr val="2B8536"/>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1855439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855439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8" presetClass="exit" presetSubtype="16" fill="hold" nodeType="withEffect">
                                  <p:stCondLst>
                                    <p:cond delay="0"/>
                                  </p:stCondLst>
                                  <p:childTnLst>
                                    <p:animEffect transition="out" filter="diamond(i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diamond(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C000"/>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94310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94310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6" name="5 CuadroTexto"/>
          <p:cNvSpPr txBox="1"/>
          <p:nvPr/>
        </p:nvSpPr>
        <p:spPr>
          <a:xfrm>
            <a:off x="3286116" y="1714494"/>
            <a:ext cx="2643206" cy="1384995"/>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Según cifras de las Naciones Unidas, más de 100 mil especies mueren cada año por el plástico que contamina el mar y en unos 30 años, habrá más plástico que peces en el mar</a:t>
            </a:r>
            <a:endParaRPr lang="es-PE" sz="1400" dirty="0" smtClean="0">
              <a:solidFill>
                <a:schemeClr val="bg1"/>
              </a:solidFill>
              <a:effectLst>
                <a:outerShdw blurRad="38100" dist="38100" dir="2700000" algn="tl">
                  <a:srgbClr val="000000">
                    <a:alpha val="43137"/>
                  </a:srgbClr>
                </a:outerShdw>
              </a:effectLst>
            </a:endParaRPr>
          </a:p>
          <a:p>
            <a:pPr algn="ctr"/>
            <a:endParaRPr lang="es-PE" sz="14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3" name="2 Imagen" descr="stock-photo-197856725.jpg"/>
          <p:cNvPicPr>
            <a:picLocks noChangeAspect="1"/>
          </p:cNvPicPr>
          <p:nvPr/>
        </p:nvPicPr>
        <p:blipFill>
          <a:blip r:embed="rId2"/>
          <a:stretch>
            <a:fillRect/>
          </a:stretch>
        </p:blipFill>
        <p:spPr>
          <a:xfrm>
            <a:off x="0" y="0"/>
            <a:ext cx="9131011" cy="5143500"/>
          </a:xfrm>
          <a:prstGeom prst="rect">
            <a:avLst/>
          </a:prstGeom>
        </p:spPr>
      </p:pic>
      <p:pic>
        <p:nvPicPr>
          <p:cNvPr id="4" name="3 Imagen" descr="stock-photo-197856725.jpg"/>
          <p:cNvPicPr>
            <a:picLocks noChangeAspect="1"/>
          </p:cNvPicPr>
          <p:nvPr/>
        </p:nvPicPr>
        <p:blipFill>
          <a:blip r:embed="rId2"/>
          <a:stretch>
            <a:fillRect/>
          </a:stretch>
        </p:blipFill>
        <p:spPr>
          <a:xfrm>
            <a:off x="0" y="0"/>
            <a:ext cx="9131011" cy="5143500"/>
          </a:xfrm>
          <a:prstGeom prst="rect">
            <a:avLst/>
          </a:prstGeom>
        </p:spPr>
      </p:pic>
      <p:sp>
        <p:nvSpPr>
          <p:cNvPr id="5" name="4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37" fill="hold" nodeType="withEffect">
                                  <p:stCondLst>
                                    <p:cond delay="0"/>
                                  </p:stCondLst>
                                  <p:childTnLst>
                                    <p:animEffect transition="out" filter="barn(out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
                                          </p:val>
                                        </p:tav>
                                        <p:tav tm="100000">
                                          <p:val>
                                            <p:strVal val="#ppt_x"/>
                                          </p:val>
                                        </p:tav>
                                      </p:tavLst>
                                    </p:anim>
                                    <p:anim calcmode="lin" valueType="num">
                                      <p:cBhvr>
                                        <p:cTn id="19" dur="5000" fill="hold"/>
                                        <p:tgtEl>
                                          <p:spTgt spid="3"/>
                                        </p:tgtEl>
                                        <p:attrNameLst>
                                          <p:attrName>ppt_y</p:attrName>
                                        </p:attrNameLst>
                                      </p:cBhvr>
                                      <p:tavLst>
                                        <p:tav tm="0">
                                          <p:val>
                                            <p:strVal val="#ppt_y-#ppt_h/2"/>
                                          </p:val>
                                        </p:tav>
                                        <p:tav tm="100000">
                                          <p:val>
                                            <p:strVal val="#ppt_y"/>
                                          </p:val>
                                        </p:tav>
                                      </p:tavLst>
                                    </p:anim>
                                    <p:anim calcmode="lin" valueType="num">
                                      <p:cBhvr>
                                        <p:cTn id="20" dur="5000" fill="hold"/>
                                        <p:tgtEl>
                                          <p:spTgt spid="3"/>
                                        </p:tgtEl>
                                        <p:attrNameLst>
                                          <p:attrName>ppt_w</p:attrName>
                                        </p:attrNameLst>
                                      </p:cBhvr>
                                      <p:tavLst>
                                        <p:tav tm="0">
                                          <p:val>
                                            <p:strVal val="#ppt_w"/>
                                          </p:val>
                                        </p:tav>
                                        <p:tav tm="100000">
                                          <p:val>
                                            <p:strVal val="#ppt_w"/>
                                          </p:val>
                                        </p:tav>
                                      </p:tavLst>
                                    </p:anim>
                                    <p:anim calcmode="lin" valueType="num">
                                      <p:cBhvr>
                                        <p:cTn id="21" dur="5000" fill="hold"/>
                                        <p:tgtEl>
                                          <p:spTgt spid="3"/>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outVertical)">
                                      <p:cBhvr>
                                        <p:cTn id="24"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75000"/>
              </a:schemeClr>
            </a:gs>
            <a:gs pos="50000">
              <a:srgbClr val="6699FF">
                <a:shade val="67500"/>
                <a:satMod val="115000"/>
              </a:srgbClr>
            </a:gs>
            <a:gs pos="100000">
              <a:srgbClr val="6699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096806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096806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5" fill="hold" nodeType="withEffect">
                                  <p:stCondLst>
                                    <p:cond delay="0"/>
                                  </p:stCondLst>
                                  <p:childTnLst>
                                    <p:animEffect transition="out" filter="checkerboard(dow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75000"/>
              </a:schemeClr>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2222272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2222272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2/3*#ppt_w"/>
                                          </p:val>
                                        </p:tav>
                                        <p:tav tm="100000">
                                          <p:val>
                                            <p:strVal val="#ppt_w"/>
                                          </p:val>
                                        </p:tav>
                                      </p:tavLst>
                                    </p:anim>
                                    <p:anim calcmode="lin" valueType="num">
                                      <p:cBhvr>
                                        <p:cTn id="10" dur="5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par>
                                <p:cTn id="18" presetID="8"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in)">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6" name="5 CuadroTexto"/>
          <p:cNvSpPr txBox="1"/>
          <p:nvPr/>
        </p:nvSpPr>
        <p:spPr>
          <a:xfrm>
            <a:off x="3428992" y="1428742"/>
            <a:ext cx="2286016" cy="1600438"/>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Para las aves marinas y otras criaturas más grandes, como tortugas, delfines y focas, el peligro surge por enredarse en bolsas de plástico y otros desechos, o confundir el plástico con la comida</a:t>
            </a:r>
            <a:endParaRPr lang="es-PE" sz="14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accent5">
                <a:lumMod val="75000"/>
              </a:schemeClr>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2401912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401912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6" name="5 CuadroTexto"/>
          <p:cNvSpPr txBox="1"/>
          <p:nvPr/>
        </p:nvSpPr>
        <p:spPr>
          <a:xfrm>
            <a:off x="3428992" y="1428742"/>
            <a:ext cx="2286016" cy="1600438"/>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Las tortugas no pueden distinguir entre bolsas de plástico y medusas, que pueden ser parte de su dieta. Las bolsas de plástico, una vez que se consumen, causan bloqueos internos y generalmente provocan la muerte.</a:t>
            </a:r>
            <a:endParaRPr lang="es-PE" sz="14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2B8536"/>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stock-photo-2412076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412076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8" presetClass="entr" presetSubtype="1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strips(downLef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FF9900"/>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2" name="1 Imagen" descr="stock-photo-2695699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695699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6" name="5 CuadroTexto"/>
          <p:cNvSpPr txBox="1"/>
          <p:nvPr/>
        </p:nvSpPr>
        <p:spPr>
          <a:xfrm>
            <a:off x="3428992" y="1857370"/>
            <a:ext cx="2286016" cy="1384995"/>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Pedazos de plástico más grandes también pueden dañar los sistemas digestivos de las aves marinas y las ballenas, y pueden ser potencialmente fatales.</a:t>
            </a:r>
            <a:endParaRPr lang="es-PE" sz="1400" dirty="0" smtClean="0">
              <a:solidFill>
                <a:schemeClr val="bg1"/>
              </a:solidFill>
              <a:effectLst>
                <a:outerShdw blurRad="38100" dist="38100" dir="2700000" algn="tl">
                  <a:srgbClr val="000000">
                    <a:alpha val="43137"/>
                  </a:srgbClr>
                </a:outerShdw>
              </a:effectLst>
            </a:endParaRPr>
          </a:p>
          <a:p>
            <a:pPr algn="ctr"/>
            <a:endParaRPr lang="es-PE" sz="14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66FF33"/>
            </a:gs>
            <a:gs pos="16000">
              <a:srgbClr val="00CCCC"/>
            </a:gs>
            <a:gs pos="47000">
              <a:srgbClr val="9999FF"/>
            </a:gs>
            <a:gs pos="60001">
              <a:srgbClr val="2E6792"/>
            </a:gs>
            <a:gs pos="71001">
              <a:srgbClr val="3333CC"/>
            </a:gs>
            <a:gs pos="81000">
              <a:srgbClr val="1170FF"/>
            </a:gs>
            <a:gs pos="100000">
              <a:srgbClr val="006699"/>
            </a:gs>
          </a:gsLst>
          <a:lin ang="10800000" scaled="1"/>
          <a:tileRect/>
        </a:gradFill>
        <a:effectLst/>
      </p:bgPr>
    </p:bg>
    <p:spTree>
      <p:nvGrpSpPr>
        <p:cNvPr id="1" name=""/>
        <p:cNvGrpSpPr/>
        <p:nvPr/>
      </p:nvGrpSpPr>
      <p:grpSpPr>
        <a:xfrm>
          <a:off x="0" y="0"/>
          <a:ext cx="0" cy="0"/>
          <a:chOff x="0" y="0"/>
          <a:chExt cx="0" cy="0"/>
        </a:xfrm>
      </p:grpSpPr>
      <p:pic>
        <p:nvPicPr>
          <p:cNvPr id="2" name="1 Imagen" descr="stock-photo-2764717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764717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3" presetClass="exit" presetSubtype="16" fill="hold" nodeType="withEffect">
                                  <p:stCondLst>
                                    <p:cond delay="0"/>
                                  </p:stCondLst>
                                  <p:childTnLst>
                                    <p:animEffect transition="out" filter="plus(i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3"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plus(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2764718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764718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6" name="5 CuadroTexto"/>
          <p:cNvSpPr txBox="1"/>
          <p:nvPr/>
        </p:nvSpPr>
        <p:spPr>
          <a:xfrm>
            <a:off x="3214678" y="1500180"/>
            <a:ext cx="2786082" cy="1815882"/>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La basura plástica se acumula en áreas del océano donde los vientos crean corrientes circulares, conocidas como giros, que absorben cualquier residuo flotante.</a:t>
            </a:r>
          </a:p>
          <a:p>
            <a:pPr algn="ctr"/>
            <a:r>
              <a:rPr lang="es-PE" sz="1400" b="1" dirty="0" smtClean="0">
                <a:solidFill>
                  <a:schemeClr val="bg1"/>
                </a:solidFill>
                <a:effectLst>
                  <a:outerShdw blurRad="38100" dist="38100" dir="2700000" algn="tl">
                    <a:srgbClr val="000000">
                      <a:alpha val="43137"/>
                    </a:srgbClr>
                  </a:outerShdw>
                </a:effectLst>
              </a:rPr>
              <a:t>La importancia de los océanos en la mitigación del cambio climático es enorme.</a:t>
            </a:r>
            <a:endParaRPr lang="es-PE" sz="14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2864594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864594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2/3*#ppt_w"/>
                                          </p:val>
                                        </p:tav>
                                        <p:tav tm="100000">
                                          <p:val>
                                            <p:strVal val="#ppt_w"/>
                                          </p:val>
                                        </p:tav>
                                      </p:tavLst>
                                    </p:anim>
                                    <p:anim calcmode="lin" valueType="num">
                                      <p:cBhvr>
                                        <p:cTn id="10" dur="3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2/3*#ppt_w"/>
                                          </p:val>
                                        </p:tav>
                                        <p:tav tm="100000">
                                          <p:val>
                                            <p:strVal val="#ppt_w"/>
                                          </p:val>
                                        </p:tav>
                                      </p:tavLst>
                                    </p:anim>
                                    <p:anim calcmode="lin" valueType="num">
                                      <p:cBhvr>
                                        <p:cTn id="14" dur="3000" fill="hold"/>
                                        <p:tgtEl>
                                          <p:spTgt spid="3"/>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out)">
                                      <p:cBhvr>
                                        <p:cTn id="17" dur="3000"/>
                                        <p:tgtEl>
                                          <p:spTgt spid="3"/>
                                        </p:tgtEl>
                                      </p:cBhvr>
                                    </p:animEffect>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9900"/>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2799597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799597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8" presetClass="exit" presetSubtype="16" fill="hold" nodeType="withEffect">
                                  <p:stCondLst>
                                    <p:cond delay="0"/>
                                  </p:stCondLst>
                                  <p:childTnLst>
                                    <p:animEffect transition="out" filter="diamond(i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3" y="1643056"/>
            <a:ext cx="2357453" cy="1815882"/>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El petróleo es la fuente más veloz del deterioro de los océanos, siendo incluso más dañina que los desechos y la basura. Sin embargo, sólo un mínimo porcentaje del petróleo vertido en el océano, cerca del 12 por ciento, es resultado de derrames</a:t>
            </a:r>
            <a:endParaRPr lang="es-PE" sz="1400"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accent5">
                <a:lumMod val="60000"/>
                <a:lumOff val="40000"/>
              </a:schemeClr>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2869698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869698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FF00"/>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2903238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903238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18" presetClass="entr" presetSubtype="1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trips(downLeft)">
                                      <p:cBhvr>
                                        <p:cTn id="17" dur="5000"/>
                                        <p:tgtEl>
                                          <p:spTgt spid="3"/>
                                        </p:tgtEl>
                                      </p:cBhvr>
                                    </p:animEffect>
                                  </p:childTnLst>
                                </p:cTn>
                              </p:par>
                              <p:par>
                                <p:cTn id="18" presetID="18" presetClass="entr" presetSubtype="9"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428742"/>
            <a:ext cx="2357453" cy="2031325"/>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Los derrames de petróleo asfixian la vida marina hasta matarla. También causa modificaciones en el comportamiento y perturbaciones en el aislamiento térmico de los animales. En general, cambia todo el ecosistema del área afectada, ya sea en la costa o en las profundidades</a:t>
            </a:r>
            <a:endParaRPr lang="es-PE" sz="1400"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3300"/>
            </a:gs>
            <a:gs pos="50000">
              <a:srgbClr val="6699FF">
                <a:shade val="67500"/>
                <a:satMod val="115000"/>
              </a:srgbClr>
            </a:gs>
            <a:gs pos="100000">
              <a:srgbClr val="6699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912652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912652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CCCCFF"/>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2923670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923670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vertical)">
                                      <p:cBhvr>
                                        <p:cTn id="17" dur="5000"/>
                                        <p:tgtEl>
                                          <p:spTgt spid="2"/>
                                        </p:tgtEl>
                                      </p:cBhvr>
                                    </p:animEffect>
                                  </p:childTnLst>
                                </p:cTn>
                              </p:par>
                              <p:par>
                                <p:cTn id="18" presetID="3"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357304"/>
            <a:ext cx="2357453" cy="2246769"/>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La contaminación causa una interrupción en la cadena alimenticia. Contaminantes como el plomo y el cadmio son ingeridos por animales pequeños. Más adelante, estos son consumidos por peces más grandes y crustáceos, así que la cadena alimenticia continúa siendo afectada en todos los niveles.</a:t>
            </a:r>
            <a:endParaRPr lang="es-PE" sz="1400"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1B5522"/>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3047074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3047074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across)">
                                      <p:cBhvr>
                                        <p:cTn id="17" dur="5000"/>
                                        <p:tgtEl>
                                          <p:spTgt spid="2"/>
                                        </p:tgtEl>
                                      </p:cBhvr>
                                    </p:animEffect>
                                  </p:childTnLst>
                                </p:cTn>
                              </p:par>
                              <p:par>
                                <p:cTn id="18" presetID="5" presetClass="entr" presetSubtype="5"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heckerboard(down)">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p:bgPr>
    </p:bg>
    <p:spTree>
      <p:nvGrpSpPr>
        <p:cNvPr id="1" name=""/>
        <p:cNvGrpSpPr/>
        <p:nvPr/>
      </p:nvGrpSpPr>
      <p:grpSpPr>
        <a:xfrm>
          <a:off x="0" y="0"/>
          <a:ext cx="0" cy="0"/>
          <a:chOff x="0" y="0"/>
          <a:chExt cx="0" cy="0"/>
        </a:xfrm>
      </p:grpSpPr>
      <p:pic>
        <p:nvPicPr>
          <p:cNvPr id="2" name="1 Imagen" descr="stock-photo-3074329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3074329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18" presetClass="entr" presetSubtype="3"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strips(upRight)">
                                      <p:cBhvr>
                                        <p:cTn id="17" dur="5000"/>
                                        <p:tgtEl>
                                          <p:spTgt spid="2"/>
                                        </p:tgtEl>
                                      </p:cBhvr>
                                    </p:animEffect>
                                  </p:childTnLst>
                                </p:cTn>
                              </p:par>
                              <p:par>
                                <p:cTn id="18" presetID="18" presetClass="entr" presetSubtype="1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strips(downLeft)">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571618"/>
            <a:ext cx="2357453" cy="2031325"/>
          </a:xfrm>
          <a:prstGeom prst="rect">
            <a:avLst/>
          </a:prstGeom>
          <a:noFill/>
        </p:spPr>
        <p:txBody>
          <a:bodyPr wrap="square" rtlCol="0">
            <a:spAutoFit/>
          </a:bodyPr>
          <a:lstStyle/>
          <a:p>
            <a:pPr algn="ctr"/>
            <a:r>
              <a:rPr lang="es-PE" sz="1400" b="1" dirty="0" smtClean="0"/>
              <a:t> </a:t>
            </a:r>
            <a:r>
              <a:rPr lang="es-PE" sz="1400" b="1" dirty="0" smtClean="0">
                <a:solidFill>
                  <a:schemeClr val="bg1"/>
                </a:solidFill>
                <a:effectLst>
                  <a:outerShdw blurRad="38100" dist="38100" dir="2700000" algn="tl">
                    <a:srgbClr val="000000">
                      <a:alpha val="43137"/>
                    </a:srgbClr>
                  </a:outerShdw>
                </a:effectLst>
              </a:rPr>
              <a:t>Los animales que son afectados en esta cadena alimenticia son consumidos por humanos y las toxinas se depositan en los tejidos de las personas. Esto puede causar hepatitis, cáncer, defectos de nacimiento, y problemas de salud a largo plazo</a:t>
            </a:r>
            <a:endParaRPr lang="es-PE" sz="1400" dirty="0" smtClean="0">
              <a:solidFill>
                <a:schemeClr val="bg1"/>
              </a:solidFill>
              <a:effectLst>
                <a:outerShdw blurRad="38100" dist="38100" dir="2700000" algn="tl">
                  <a:srgbClr val="000000">
                    <a:alpha val="43137"/>
                  </a:srgbClr>
                </a:outerShdw>
              </a:effectLst>
            </a:endParaRPr>
          </a:p>
          <a:p>
            <a:pPr algn="ctr"/>
            <a:endParaRPr lang="es-PE" sz="1400"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stock-photo-10008363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08363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2/3*#ppt_w"/>
                                          </p:val>
                                        </p:tav>
                                        <p:tav tm="100000">
                                          <p:val>
                                            <p:strVal val="#ppt_w"/>
                                          </p:val>
                                        </p:tav>
                                      </p:tavLst>
                                    </p:anim>
                                    <p:anim calcmode="lin" valueType="num">
                                      <p:cBhvr>
                                        <p:cTn id="10" dur="3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2/3*#ppt_w"/>
                                          </p:val>
                                        </p:tav>
                                        <p:tav tm="100000">
                                          <p:val>
                                            <p:strVal val="#ppt_w"/>
                                          </p:val>
                                        </p:tav>
                                      </p:tavLst>
                                    </p:anim>
                                    <p:anim calcmode="lin" valueType="num">
                                      <p:cBhvr>
                                        <p:cTn id="14" dur="3000" fill="hold"/>
                                        <p:tgtEl>
                                          <p:spTgt spid="3"/>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out)">
                                      <p:cBhvr>
                                        <p:cTn id="17" dur="3000"/>
                                        <p:tgtEl>
                                          <p:spTgt spid="3"/>
                                        </p:tgtEl>
                                      </p:cBhvr>
                                    </p:animEffect>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accent6">
                <a:lumMod val="60000"/>
                <a:lumOff val="40000"/>
              </a:schemeClr>
            </a:gs>
            <a:gs pos="50000">
              <a:srgbClr val="6699FF">
                <a:shade val="67500"/>
                <a:satMod val="115000"/>
              </a:srgbClr>
            </a:gs>
            <a:gs pos="100000">
              <a:srgbClr val="6699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0063048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63048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0"/>
                                        <p:tgtEl>
                                          <p:spTgt spid="2"/>
                                        </p:tgtEl>
                                      </p:cBhvr>
                                    </p:animEffect>
                                  </p:childTnLst>
                                </p:cTn>
                              </p:par>
                              <p:par>
                                <p:cTn id="18" presetID="3" presetClass="entr" presetSubtype="5"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vertical)">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428742"/>
            <a:ext cx="2286015" cy="2246769"/>
          </a:xfrm>
          <a:prstGeom prst="rect">
            <a:avLst/>
          </a:prstGeom>
          <a:noFill/>
        </p:spPr>
        <p:txBody>
          <a:bodyPr wrap="square" rtlCol="0">
            <a:spAutoFit/>
          </a:bodyPr>
          <a:lstStyle/>
          <a:p>
            <a:pPr algn="ctr"/>
            <a:r>
              <a:rPr lang="es-PE" sz="1400" b="1" dirty="0" smtClean="0"/>
              <a:t> </a:t>
            </a:r>
            <a:r>
              <a:rPr lang="es-PE" sz="1400" b="1" dirty="0" smtClean="0">
                <a:solidFill>
                  <a:schemeClr val="bg1"/>
                </a:solidFill>
                <a:effectLst>
                  <a:outerShdw blurRad="38100" dist="38100" dir="2700000" algn="tl">
                    <a:srgbClr val="000000">
                      <a:alpha val="43137"/>
                    </a:srgbClr>
                  </a:outerShdw>
                </a:effectLst>
              </a:rPr>
              <a:t>Los ecosistemas pueden ser cambiados completamente o incluso destruidos por la contaminación del océano. Hay ecosistemas que pueden ser devastados completamente por las temperaturas cada vez más calientes del océano, como sucede en el caso de las barreras de coral. </a:t>
            </a: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9900"/>
            </a:gs>
            <a:gs pos="50000">
              <a:srgbClr val="6699FF">
                <a:shade val="67500"/>
                <a:satMod val="115000"/>
              </a:srgbClr>
            </a:gs>
            <a:gs pos="100000">
              <a:srgbClr val="6699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0070945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70945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0081025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81025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428742"/>
            <a:ext cx="2286015" cy="2031325"/>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 Estas, también enfrentan otro problema relacionado con la contaminación: la necesidad de agua limpia para vivir. Si la destrucción de las barreras de coral continúa, se estima que 60 por ciento de ellas desaparecerán en los próximos 30 años.</a:t>
            </a:r>
          </a:p>
          <a:p>
            <a:pPr algn="ct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66FF33"/>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081500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81500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accent5">
                <a:lumMod val="60000"/>
                <a:lumOff val="40000"/>
              </a:schemeClr>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08357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8357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2/3*#ppt_w"/>
                                          </p:val>
                                        </p:tav>
                                        <p:tav tm="100000">
                                          <p:val>
                                            <p:strVal val="#ppt_w"/>
                                          </p:val>
                                        </p:tav>
                                      </p:tavLst>
                                    </p:anim>
                                    <p:anim calcmode="lin" valueType="num">
                                      <p:cBhvr>
                                        <p:cTn id="10" dur="3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2/3*#ppt_w"/>
                                          </p:val>
                                        </p:tav>
                                        <p:tav tm="100000">
                                          <p:val>
                                            <p:strVal val="#ppt_w"/>
                                          </p:val>
                                        </p:tav>
                                      </p:tavLst>
                                    </p:anim>
                                    <p:anim calcmode="lin" valueType="num">
                                      <p:cBhvr>
                                        <p:cTn id="14" dur="3000" fill="hold"/>
                                        <p:tgtEl>
                                          <p:spTgt spid="3"/>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out)">
                                      <p:cBhvr>
                                        <p:cTn id="17" dur="3000"/>
                                        <p:tgtEl>
                                          <p:spTgt spid="3"/>
                                        </p:tgtEl>
                                      </p:cBhvr>
                                    </p:animEffect>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428742"/>
            <a:ext cx="2286015" cy="1815882"/>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 Adicionalmente, este cambio en las temperaturas del agua debido a la contaminación, obligan a ciertas especies marinas a buscar aguas más frías en otras regiones. Esto causa un cambio dañino ecológico en el área afectada</a:t>
            </a: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18000">
              <a:srgbClr val="1B5522"/>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Tortuga Verde en el arrecife.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pic>
        <p:nvPicPr>
          <p:cNvPr id="3" name="2 Imagen" descr="Tortuga Verde en el arrecife.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accent6">
                <a:lumMod val="75000"/>
              </a:schemeClr>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091793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91793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5"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down)">
                                      <p:cBhvr>
                                        <p:cTn id="17" dur="5000"/>
                                        <p:tgtEl>
                                          <p:spTgt spid="2"/>
                                        </p:tgtEl>
                                      </p:cBhvr>
                                    </p:animEffect>
                                  </p:childTnLst>
                                </p:cTn>
                              </p:par>
                              <p:par>
                                <p:cTn id="18" presetID="5"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heckerboard(across)">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428742"/>
            <a:ext cx="2286015" cy="1600438"/>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¿qué podemos hacer ?</a:t>
            </a:r>
          </a:p>
          <a:p>
            <a:pPr algn="ctr"/>
            <a:r>
              <a:rPr lang="es-PE" sz="1400" b="1" dirty="0" smtClean="0">
                <a:solidFill>
                  <a:schemeClr val="bg1"/>
                </a:solidFill>
                <a:effectLst>
                  <a:outerShdw blurRad="38100" dist="38100" dir="2700000" algn="tl">
                    <a:srgbClr val="000000">
                      <a:alpha val="43137"/>
                    </a:srgbClr>
                  </a:outerShdw>
                </a:effectLst>
              </a:rPr>
              <a:t>En cuanto a las zonas de mar abierto y alta mar, la sostenibilidad solo puede lograrse con una mayor cooperación internacional para proteger los hábitats vulnerables</a:t>
            </a: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accent2">
                <a:lumMod val="75000"/>
              </a:schemeClr>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092199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92199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4/3*#ppt_w"/>
                                          </p:val>
                                        </p:tav>
                                        <p:tav tm="100000">
                                          <p:val>
                                            <p:strVal val="#ppt_w"/>
                                          </p:val>
                                        </p:tav>
                                      </p:tavLst>
                                    </p:anim>
                                    <p:anim calcmode="lin" valueType="num">
                                      <p:cBhvr>
                                        <p:cTn id="14" dur="5000" fill="hold"/>
                                        <p:tgtEl>
                                          <p:spTgt spid="3"/>
                                        </p:tgtEl>
                                        <p:attrNameLst>
                                          <p:attrName>ppt_h</p:attrName>
                                        </p:attrNameLst>
                                      </p:cBhvr>
                                      <p:tavLst>
                                        <p:tav tm="0">
                                          <p:val>
                                            <p:strVal val="4/3*#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0"/>
                                        <p:tgtEl>
                                          <p:spTgt spid="2"/>
                                        </p:tgtEl>
                                      </p:cBhvr>
                                    </p:animEffect>
                                  </p:childTnLst>
                                </p:cTn>
                              </p:par>
                              <p:par>
                                <p:cTn id="18" presetID="3" presetClass="entr" presetSubtype="5"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vertical)">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3300"/>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09222767.jpg"/>
          <p:cNvPicPr>
            <a:picLocks noGrp="1" noChangeAspect="1"/>
          </p:cNvPicPr>
          <p:nvPr isPhoto="1"/>
        </p:nvPicPr>
        <p:blipFill>
          <a:blip r:embed="rId2">
            <a:lum/>
          </a:blip>
          <a:srcRect l="751" r="1562"/>
          <a:stretch>
            <a:fillRect/>
          </a:stretch>
        </p:blipFill>
        <p:spPr>
          <a:xfrm>
            <a:off x="0" y="0"/>
            <a:ext cx="9144000" cy="5143500"/>
          </a:xfrm>
          <a:prstGeom prst="rect">
            <a:avLst/>
          </a:prstGeom>
          <a:noFill/>
          <a:ln>
            <a:noFill/>
          </a:ln>
        </p:spPr>
      </p:pic>
      <p:pic>
        <p:nvPicPr>
          <p:cNvPr id="3" name="2 Imagen" descr="stock-photo-1009222767.jpg"/>
          <p:cNvPicPr>
            <a:picLocks noGrp="1" noChangeAspect="1"/>
          </p:cNvPicPr>
          <p:nvPr isPhoto="1"/>
        </p:nvPicPr>
        <p:blipFill>
          <a:blip r:embed="rId2">
            <a:lum/>
          </a:blip>
          <a:srcRect l="769" r="1562"/>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4" presetClass="exit" presetSubtype="16" fill="hold" nodeType="withEffect">
                                  <p:stCondLst>
                                    <p:cond delay="0"/>
                                  </p:stCondLst>
                                  <p:childTnLst>
                                    <p:animEffect transition="out" filter="box(i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428742"/>
            <a:ext cx="2286015" cy="1815882"/>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Para conservar la diversidad biológica y garantizar un futuro sostenible para la industria pesquera, es preciso establecer sistemas de zonas protegidas por los gobiernos que sean integrales, eficaces y digestión equitativa.</a:t>
            </a:r>
          </a:p>
          <a:p>
            <a:pPr algn="ct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6">
                <a:lumMod val="75000"/>
              </a:schemeClr>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1009707618.jpg"/>
          <p:cNvPicPr>
            <a:picLocks noGrp="1" noChangeAspect="1"/>
          </p:cNvPicPr>
          <p:nvPr isPhoto="1"/>
        </p:nvPicPr>
        <p:blipFill>
          <a:blip r:embed="rId2">
            <a:lum/>
          </a:blip>
          <a:srcRect l="781"/>
          <a:stretch>
            <a:fillRect/>
          </a:stretch>
        </p:blipFill>
        <p:spPr>
          <a:xfrm>
            <a:off x="0" y="0"/>
            <a:ext cx="9144000" cy="5143500"/>
          </a:xfrm>
          <a:prstGeom prst="rect">
            <a:avLst/>
          </a:prstGeom>
          <a:noFill/>
          <a:ln>
            <a:noFill/>
          </a:ln>
        </p:spPr>
      </p:pic>
      <p:pic>
        <p:nvPicPr>
          <p:cNvPr id="3" name="2 Imagen" descr="stock-photo-1009707618.jpg"/>
          <p:cNvPicPr>
            <a:picLocks noGrp="1" noChangeAspect="1"/>
          </p:cNvPicPr>
          <p:nvPr isPhoto="1"/>
        </p:nvPicPr>
        <p:blipFill>
          <a:blip r:embed="rId2">
            <a:lum/>
          </a:blip>
          <a:srcRect l="781"/>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strVal val="2/3*#ppt_w"/>
                                          </p:val>
                                        </p:tav>
                                        <p:tav tm="100000">
                                          <p:val>
                                            <p:strVal val="#ppt_w"/>
                                          </p:val>
                                        </p:tav>
                                      </p:tavLst>
                                    </p:anim>
                                    <p:anim calcmode="lin" valueType="num">
                                      <p:cBhvr>
                                        <p:cTn id="14" dur="5000" fill="hold"/>
                                        <p:tgtEl>
                                          <p:spTgt spid="3"/>
                                        </p:tgtEl>
                                        <p:attrNameLst>
                                          <p:attrName>ppt_h</p:attrName>
                                        </p:attrNameLst>
                                      </p:cBhvr>
                                      <p:tavLst>
                                        <p:tav tm="0">
                                          <p:val>
                                            <p:strVal val="2/3*#ppt_h"/>
                                          </p:val>
                                        </p:tav>
                                        <p:tav tm="100000">
                                          <p:val>
                                            <p:strVal val="#ppt_h"/>
                                          </p:val>
                                        </p:tav>
                                      </p:tavLst>
                                    </p:anim>
                                  </p:childTnLst>
                                </p:cTn>
                              </p:par>
                              <p:par>
                                <p:cTn id="15" presetID="16" presetClass="entr" presetSubtype="2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Horizontal)">
                                      <p:cBhvr>
                                        <p:cTn id="17" dur="5000"/>
                                        <p:tgtEl>
                                          <p:spTgt spid="2"/>
                                        </p:tgtEl>
                                      </p:cBhvr>
                                    </p:animEffect>
                                  </p:childTnLst>
                                </p:cTn>
                              </p:par>
                              <p:par>
                                <p:cTn id="18" presetID="16" presetClass="entr" presetSubtype="37"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outVertical)">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9900"/>
            </a:gs>
            <a:gs pos="50000">
              <a:srgbClr val="6699FF">
                <a:shade val="67500"/>
                <a:satMod val="115000"/>
              </a:srgbClr>
            </a:gs>
            <a:gs pos="100000">
              <a:srgbClr val="66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097177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97177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142894"/>
            <a:ext cx="9715568"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2/3*#ppt_w"/>
                                          </p:val>
                                        </p:tav>
                                        <p:tav tm="100000">
                                          <p:val>
                                            <p:strVal val="#ppt_w"/>
                                          </p:val>
                                        </p:tav>
                                      </p:tavLst>
                                    </p:anim>
                                    <p:anim calcmode="lin" valueType="num">
                                      <p:cBhvr>
                                        <p:cTn id="10" dur="3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2/3*#ppt_w"/>
                                          </p:val>
                                        </p:tav>
                                        <p:tav tm="100000">
                                          <p:val>
                                            <p:strVal val="#ppt_w"/>
                                          </p:val>
                                        </p:tav>
                                      </p:tavLst>
                                    </p:anim>
                                    <p:anim calcmode="lin" valueType="num">
                                      <p:cBhvr>
                                        <p:cTn id="14" dur="3000" fill="hold"/>
                                        <p:tgtEl>
                                          <p:spTgt spid="3"/>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out)">
                                      <p:cBhvr>
                                        <p:cTn id="17" dur="3000"/>
                                        <p:tgtEl>
                                          <p:spTgt spid="3"/>
                                        </p:tgtEl>
                                      </p:cBhvr>
                                    </p:animEffect>
                                  </p:childTnLst>
                                </p:cTn>
                              </p:par>
                              <p:par>
                                <p:cTn id="18" presetID="8"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in)">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8" name="7 Elipse"/>
          <p:cNvSpPr/>
          <p:nvPr/>
        </p:nvSpPr>
        <p:spPr>
          <a:xfrm>
            <a:off x="2857488" y="714362"/>
            <a:ext cx="3429024" cy="3357586"/>
          </a:xfrm>
          <a:prstGeom prst="ellipse">
            <a:avLst/>
          </a:prstGeom>
          <a:gradFill flip="none" rotWithShape="1">
            <a:gsLst>
              <a:gs pos="66000">
                <a:schemeClr val="tx2">
                  <a:lumMod val="20000"/>
                  <a:lumOff val="80000"/>
                </a:schemeClr>
              </a:gs>
              <a:gs pos="50000">
                <a:srgbClr val="0070C0">
                  <a:shade val="67500"/>
                  <a:satMod val="115000"/>
                </a:srgbClr>
              </a:gs>
              <a:gs pos="100000">
                <a:srgbClr val="007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7a28c87.png"/>
          <p:cNvPicPr>
            <a:picLocks noChangeAspect="1"/>
          </p:cNvPicPr>
          <p:nvPr/>
        </p:nvPicPr>
        <p:blipFill>
          <a:blip r:embed="rId3"/>
          <a:srcRect t="4000"/>
          <a:stretch>
            <a:fillRect/>
          </a:stretch>
        </p:blipFill>
        <p:spPr>
          <a:xfrm>
            <a:off x="2000232" y="0"/>
            <a:ext cx="5286412" cy="5143500"/>
          </a:xfrm>
          <a:prstGeom prst="rect">
            <a:avLst/>
          </a:prstGeom>
        </p:spPr>
      </p:pic>
      <p:sp>
        <p:nvSpPr>
          <p:cNvPr id="5" name="4 CuadroTexto"/>
          <p:cNvSpPr txBox="1"/>
          <p:nvPr/>
        </p:nvSpPr>
        <p:spPr>
          <a:xfrm>
            <a:off x="3428992" y="1357304"/>
            <a:ext cx="2428892" cy="2092881"/>
          </a:xfrm>
          <a:prstGeom prst="rect">
            <a:avLst/>
          </a:prstGeom>
          <a:noFill/>
        </p:spPr>
        <p:txBody>
          <a:bodyPr wrap="square" rtlCol="0">
            <a:spAutoFit/>
          </a:bodyPr>
          <a:lstStyle/>
          <a:p>
            <a:pPr algn="ctr"/>
            <a:r>
              <a:rPr lang="es-PE" sz="1400" b="1" dirty="0" smtClean="0">
                <a:solidFill>
                  <a:schemeClr val="bg1"/>
                </a:solidFill>
                <a:effectLst>
                  <a:outerShdw blurRad="38100" dist="38100" dir="2700000" algn="tl">
                    <a:srgbClr val="000000">
                      <a:alpha val="43137"/>
                    </a:srgbClr>
                  </a:outerShdw>
                </a:effectLst>
              </a:rPr>
              <a:t>Lo que es más importante, podemos difundir el mensaje sobre la importancia de la vida marina y por que debemos protegerla. Las zonas marinas protegidas contribuyen a la reducción de la pobreza aumentando los ingresos y mejorando la salud de las personas.</a:t>
            </a:r>
          </a:p>
          <a:p>
            <a:pPr algn="ctr"/>
            <a:r>
              <a:rPr lang="es-PE" sz="1400" b="1" dirty="0" smtClean="0">
                <a:solidFill>
                  <a:schemeClr val="bg1"/>
                </a:solidFill>
                <a:effectLst>
                  <a:outerShdw blurRad="38100" dist="38100" dir="2700000" algn="tl">
                    <a:srgbClr val="000000">
                      <a:alpha val="43137"/>
                    </a:srgbClr>
                  </a:outerShdw>
                </a:effectLst>
              </a:rPr>
              <a:t>Parece  ser algo digno de proteger</a:t>
            </a:r>
            <a:endParaRPr lang="es-PE" sz="1400" b="1"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002060"/>
            </a:gs>
            <a:gs pos="50000">
              <a:srgbClr val="6699FF">
                <a:shade val="67500"/>
                <a:satMod val="115000"/>
              </a:srgbClr>
            </a:gs>
            <a:gs pos="100000">
              <a:srgbClr val="6699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Con burbujas.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 burbujas.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050" name="Picture 2" descr="Rendered Image"/>
          <p:cNvPicPr>
            <a:picLocks noChangeAspect="1" noChangeArrowheads="1"/>
          </p:cNvPicPr>
          <p:nvPr/>
        </p:nvPicPr>
        <p:blipFill>
          <a:blip r:embed="rId3"/>
          <a:srcRect/>
          <a:stretch>
            <a:fillRect/>
          </a:stretch>
        </p:blipFill>
        <p:spPr bwMode="auto">
          <a:xfrm rot="20780178">
            <a:off x="6500826" y="3429006"/>
            <a:ext cx="1457325" cy="866776"/>
          </a:xfrm>
          <a:prstGeom prst="rect">
            <a:avLst/>
          </a:prstGeom>
          <a:noFill/>
        </p:spPr>
      </p:pic>
      <p:sp>
        <p:nvSpPr>
          <p:cNvPr id="5" name="4 Rectángulo"/>
          <p:cNvSpPr/>
          <p:nvPr/>
        </p:nvSpPr>
        <p:spPr>
          <a:xfrm>
            <a:off x="-214346" y="-142894"/>
            <a:ext cx="9715568"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2/3*#ppt_w"/>
                                          </p:val>
                                        </p:tav>
                                        <p:tav tm="100000">
                                          <p:val>
                                            <p:strVal val="#ppt_w"/>
                                          </p:val>
                                        </p:tav>
                                      </p:tavLst>
                                    </p:anim>
                                    <p:anim calcmode="lin" valueType="num">
                                      <p:cBhvr>
                                        <p:cTn id="10" dur="3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2/3*#ppt_w"/>
                                          </p:val>
                                        </p:tav>
                                        <p:tav tm="100000">
                                          <p:val>
                                            <p:strVal val="#ppt_w"/>
                                          </p:val>
                                        </p:tav>
                                      </p:tavLst>
                                    </p:anim>
                                    <p:anim calcmode="lin" valueType="num">
                                      <p:cBhvr>
                                        <p:cTn id="14" dur="3000" fill="hold"/>
                                        <p:tgtEl>
                                          <p:spTgt spid="3"/>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out)">
                                      <p:cBhvr>
                                        <p:cTn id="17" dur="3000"/>
                                        <p:tgtEl>
                                          <p:spTgt spid="3"/>
                                        </p:tgtEl>
                                      </p:cBhvr>
                                    </p:animEffect>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par>
                          <p:cTn id="21" fill="hold">
                            <p:stCondLst>
                              <p:cond delay="4000"/>
                            </p:stCondLst>
                            <p:childTnLst>
                              <p:par>
                                <p:cTn id="22" presetID="15" presetClass="entr" presetSubtype="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2000" fill="hold"/>
                                        <p:tgtEl>
                                          <p:spTgt spid="2050"/>
                                        </p:tgtEl>
                                        <p:attrNameLst>
                                          <p:attrName>ppt_w</p:attrName>
                                        </p:attrNameLst>
                                      </p:cBhvr>
                                      <p:tavLst>
                                        <p:tav tm="0">
                                          <p:val>
                                            <p:fltVal val="0"/>
                                          </p:val>
                                        </p:tav>
                                        <p:tav tm="100000">
                                          <p:val>
                                            <p:strVal val="#ppt_w"/>
                                          </p:val>
                                        </p:tav>
                                      </p:tavLst>
                                    </p:anim>
                                    <p:anim calcmode="lin" valueType="num">
                                      <p:cBhvr>
                                        <p:cTn id="25" dur="2000" fill="hold"/>
                                        <p:tgtEl>
                                          <p:spTgt spid="2050"/>
                                        </p:tgtEl>
                                        <p:attrNameLst>
                                          <p:attrName>ppt_h</p:attrName>
                                        </p:attrNameLst>
                                      </p:cBhvr>
                                      <p:tavLst>
                                        <p:tav tm="0">
                                          <p:val>
                                            <p:fltVal val="0"/>
                                          </p:val>
                                        </p:tav>
                                        <p:tav tm="100000">
                                          <p:val>
                                            <p:strVal val="#ppt_h"/>
                                          </p:val>
                                        </p:tav>
                                      </p:tavLst>
                                    </p:anim>
                                    <p:anim calcmode="lin" valueType="num">
                                      <p:cBhvr>
                                        <p:cTn id="26"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27"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856</Words>
  <Application>Microsoft Office PowerPoint</Application>
  <PresentationFormat>Presentación en pantalla (16:9)</PresentationFormat>
  <Paragraphs>27</Paragraphs>
  <Slides>61</Slides>
  <Notes>0</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220</cp:revision>
  <dcterms:created xsi:type="dcterms:W3CDTF">2020-01-27T17:37:17Z</dcterms:created>
  <dcterms:modified xsi:type="dcterms:W3CDTF">2020-01-28T15:54:01Z</dcterms:modified>
</cp:coreProperties>
</file>