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98" r:id="rId3"/>
    <p:sldId id="260" r:id="rId4"/>
    <p:sldId id="308" r:id="rId5"/>
    <p:sldId id="264" r:id="rId6"/>
    <p:sldId id="257" r:id="rId7"/>
    <p:sldId id="309" r:id="rId8"/>
    <p:sldId id="272" r:id="rId9"/>
    <p:sldId id="261" r:id="rId10"/>
    <p:sldId id="288" r:id="rId11"/>
    <p:sldId id="310" r:id="rId12"/>
    <p:sldId id="262" r:id="rId13"/>
    <p:sldId id="259" r:id="rId14"/>
    <p:sldId id="311" r:id="rId15"/>
    <p:sldId id="267" r:id="rId16"/>
    <p:sldId id="276" r:id="rId17"/>
    <p:sldId id="312" r:id="rId18"/>
    <p:sldId id="269" r:id="rId19"/>
    <p:sldId id="265" r:id="rId20"/>
    <p:sldId id="313" r:id="rId21"/>
    <p:sldId id="268" r:id="rId22"/>
    <p:sldId id="270" r:id="rId23"/>
    <p:sldId id="314" r:id="rId24"/>
    <p:sldId id="274" r:id="rId25"/>
    <p:sldId id="275" r:id="rId26"/>
    <p:sldId id="315" r:id="rId27"/>
    <p:sldId id="280" r:id="rId28"/>
    <p:sldId id="278" r:id="rId29"/>
    <p:sldId id="316" r:id="rId30"/>
    <p:sldId id="281" r:id="rId31"/>
    <p:sldId id="284" r:id="rId32"/>
    <p:sldId id="317" r:id="rId33"/>
    <p:sldId id="283" r:id="rId34"/>
    <p:sldId id="296" r:id="rId35"/>
    <p:sldId id="318" r:id="rId36"/>
    <p:sldId id="297" r:id="rId37"/>
    <p:sldId id="306" r:id="rId38"/>
    <p:sldId id="319" r:id="rId39"/>
    <p:sldId id="303" r:id="rId40"/>
    <p:sldId id="289" r:id="rId41"/>
    <p:sldId id="320" r:id="rId42"/>
    <p:sldId id="287" r:id="rId43"/>
    <p:sldId id="263" r:id="rId44"/>
    <p:sldId id="304" r:id="rId45"/>
    <p:sldId id="321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9f3kCiLgm853UMeqRdIug" hashData="MgQ8305d5J9GksQcw+mMWRqXLp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00"/>
    <a:srgbClr val="180C00"/>
    <a:srgbClr val="23170F"/>
    <a:srgbClr val="5A311A"/>
    <a:srgbClr val="24130A"/>
    <a:srgbClr val="362716"/>
    <a:srgbClr val="4F3921"/>
    <a:srgbClr val="993300"/>
    <a:srgbClr val="8B4C29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41E0C-A3B8-4139-9B52-0B88BE093194}" type="datetimeFigureOut">
              <a:rPr lang="es-PE" smtClean="0"/>
              <a:t>6/11/2023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19302-47DC-47F6-AC3A-213B673C7E31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19302-47DC-47F6-AC3A-213B673C7E31}" type="slidenum">
              <a:rPr lang="es-PE" smtClean="0"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CF96B-C743-46B7-8A53-C2BB86A3E991}" type="datetimeFigureOut">
              <a:rPr lang="es-PE" smtClean="0"/>
              <a:pPr/>
              <a:t>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6E078-D020-4A07-9F8D-BCE4EE061FE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7idt7yu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307308">
            <a:off x="4558926" y="-35642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320248" flipV="1">
            <a:off x="3179386" y="-29659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3307308">
            <a:off x="4535566" y="29868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20248" flipV="1">
            <a:off x="3179386" y="34632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307308">
            <a:off x="4535566" y="87019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320248" flipV="1">
            <a:off x="3179386" y="91782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3307308">
            <a:off x="4535565" y="144169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7320248" flipV="1">
            <a:off x="3179385" y="148933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307308">
            <a:off x="4535566" y="201319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320248" flipV="1">
            <a:off x="3179386" y="206083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3307308">
            <a:off x="4535567" y="251328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7320248" flipV="1">
            <a:off x="3179387" y="256092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307308">
            <a:off x="4535567" y="315620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320248" flipV="1">
            <a:off x="3179387" y="320384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3307308">
            <a:off x="4535567" y="372770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7320248" flipV="1">
            <a:off x="3179387" y="377534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Picture 2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357158" y="4429138"/>
            <a:ext cx="2286017" cy="357190"/>
          </a:xfrm>
          <a:prstGeom prst="rect">
            <a:avLst/>
          </a:prstGeom>
          <a:noFill/>
        </p:spPr>
      </p:pic>
      <p:pic>
        <p:nvPicPr>
          <p:cNvPr id="21" name="20 Imagen" descr="cooltext446650632069003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571472" y="2285998"/>
            <a:ext cx="3026081" cy="928694"/>
          </a:xfrm>
          <a:prstGeom prst="rect">
            <a:avLst/>
          </a:prstGeom>
        </p:spPr>
      </p:pic>
      <p:pic>
        <p:nvPicPr>
          <p:cNvPr id="22" name="21 Imagen" descr="cooltext446650644110492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5000628" y="2285998"/>
            <a:ext cx="3182599" cy="928693"/>
          </a:xfrm>
          <a:prstGeom prst="rect">
            <a:avLst/>
          </a:prstGeom>
        </p:spPr>
      </p:pic>
      <p:pic>
        <p:nvPicPr>
          <p:cNvPr id="23" name="22 Imagen" descr="t7idt7yu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20000">
    <p:sndAc>
      <p:stSnd loop="1">
        <p:snd r:embed="rId2" name="Jungle Drums &amp; African Forest Adven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6000"/>
                            </p:stCondLst>
                            <p:childTnLst>
                              <p:par>
                                <p:cTn id="20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9000"/>
                            </p:stCondLst>
                            <p:childTnLst>
                              <p:par>
                                <p:cTn id="21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247624">
                <a:shade val="67500"/>
                <a:satMod val="115000"/>
              </a:srgbClr>
            </a:gs>
            <a:gs pos="100000">
              <a:srgbClr val="247624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285867"/>
            <a:ext cx="3071834" cy="2500330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779428">
            <a:off x="2898616" y="-157713"/>
            <a:ext cx="3071834" cy="2500330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121960">
            <a:off x="3055998" y="2668178"/>
            <a:ext cx="3071834" cy="2500330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742041">
            <a:off x="1803720" y="371370"/>
            <a:ext cx="3071834" cy="2500330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6524849">
            <a:off x="3856304" y="177418"/>
            <a:ext cx="3071834" cy="2500330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247200">
            <a:off x="3944092" y="2199904"/>
            <a:ext cx="3071834" cy="2500330"/>
          </a:xfrm>
          <a:prstGeom prst="rect">
            <a:avLst/>
          </a:prstGeom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7487117">
            <a:off x="1975277" y="2208181"/>
            <a:ext cx="3071834" cy="2500330"/>
          </a:xfrm>
          <a:prstGeom prst="rect">
            <a:avLst/>
          </a:prstGeom>
        </p:spPr>
      </p:pic>
      <p:pic>
        <p:nvPicPr>
          <p:cNvPr id="11" name="10 Imagen" descr="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44" y="1214428"/>
            <a:ext cx="4357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 smtClean="0"/>
              <a:t>Los animales salvajes son los verdaderos guardianes de la naturaleza, los maestros de la supervivencia en su forma más pura. </a:t>
            </a:r>
            <a:endParaRPr lang="es-PE" sz="1600" b="1" dirty="0" smtClean="0"/>
          </a:p>
          <a:p>
            <a:pPr lvl="0"/>
            <a:endParaRPr lang="es-PE" sz="1600" b="1" dirty="0" smtClean="0"/>
          </a:p>
          <a:p>
            <a:pPr lvl="0"/>
            <a:r>
              <a:rPr lang="es-PE" sz="1600" b="1" dirty="0" smtClean="0"/>
              <a:t>Los </a:t>
            </a:r>
            <a:r>
              <a:rPr lang="es-PE" sz="1600" b="1" dirty="0" smtClean="0"/>
              <a:t>sigilosos leopardos que acechan en la oscuridad de la jungla, cada uno de estos seres vive una vida de desafío y misterio. </a:t>
            </a:r>
            <a:endParaRPr lang="es-PE" sz="1600" b="1" dirty="0" smtClean="0"/>
          </a:p>
          <a:p>
            <a:pPr lvl="0"/>
            <a:endParaRPr lang="es-PE" sz="1600" b="1" dirty="0" smtClean="0"/>
          </a:p>
          <a:p>
            <a:pPr lvl="0"/>
            <a:r>
              <a:rPr lang="es-PE" sz="1600" b="1" dirty="0" smtClean="0"/>
              <a:t>Son </a:t>
            </a:r>
            <a:r>
              <a:rPr lang="es-PE" sz="1600" b="1" dirty="0" smtClean="0"/>
              <a:t>las estrellas de la tierra, los actores principales en el gran escenario de la vida en la naturaleza.</a:t>
            </a:r>
          </a:p>
          <a:p>
            <a:endParaRPr lang="es-PE" sz="1600" b="1" dirty="0"/>
          </a:p>
        </p:txBody>
      </p:sp>
      <p:pic>
        <p:nvPicPr>
          <p:cNvPr id="4" name="3 Imagen" descr="LEOPARDO.gif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>
            <a:off x="4214810" y="500048"/>
            <a:ext cx="4544272" cy="4333889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7yuis.jpeg"/>
          <p:cNvPicPr>
            <a:picLocks noGrp="1" noChangeAspect="1"/>
          </p:cNvPicPr>
          <p:nvPr isPhoto="1"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178593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571486"/>
            <a:ext cx="1428760" cy="1357322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-250033"/>
            <a:ext cx="526385" cy="500066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4643434"/>
            <a:ext cx="526385" cy="500066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0"/>
            <a:ext cx="714380" cy="678661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-250033"/>
            <a:ext cx="526385" cy="500066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14942" y="3071816"/>
            <a:ext cx="1428760" cy="1357322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714758"/>
            <a:ext cx="977573" cy="928694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4464839"/>
            <a:ext cx="714380" cy="678661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01024" y="4643434"/>
            <a:ext cx="526385" cy="500066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215338" y="2500312"/>
            <a:ext cx="526385" cy="500066"/>
          </a:xfrm>
          <a:prstGeom prst="rect">
            <a:avLst/>
          </a:prstGeom>
        </p:spPr>
      </p:pic>
      <p:pic>
        <p:nvPicPr>
          <p:cNvPr id="33" name="32 Imagen" descr="dt7yuis.jpeg"/>
          <p:cNvPicPr>
            <a:picLocks noGrp="1" noChangeAspect="1"/>
          </p:cNvPicPr>
          <p:nvPr isPhoto="1"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-571522"/>
            <a:ext cx="9144000" cy="6000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,,ii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Onda"/>
          <p:cNvSpPr/>
          <p:nvPr/>
        </p:nvSpPr>
        <p:spPr>
          <a:xfrm rot="19076990">
            <a:off x="3688246" y="149738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3252821" flipV="1">
            <a:off x="2415196" y="113944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076990">
            <a:off x="3731357" y="1269101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52821" flipV="1">
            <a:off x="2386868" y="1246480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076990">
            <a:off x="3659919" y="255498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252821" flipV="1">
            <a:off x="2458307" y="2460927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076990">
            <a:off x="3659917" y="3769430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252821" flipV="1">
            <a:off x="2458306" y="3818249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,,,ii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357208"/>
            <a:ext cx="9144000" cy="5500708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3">
            <a:lum bright="-3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1214428"/>
            <a:ext cx="44291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las frías tierras del Ártico, el imponente oso polar gobierna un reino de hielo y nieve.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Su </a:t>
            </a:r>
            <a:r>
              <a:rPr lang="es-PE" sz="1600" b="1" dirty="0" smtClean="0"/>
              <a:t>pelaje blanco como la pureza de un glaciar se mezcla con el paisaje, camuflándolo mientras se desliza silenciosamente sobre las placas de hielo en busca de focas.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Sus </a:t>
            </a:r>
            <a:r>
              <a:rPr lang="es-PE" sz="1600" b="1" dirty="0" smtClean="0"/>
              <a:t>garras poderosas y su mirada feroz lo convierten en un depredador formidable en este inhóspito entorno.</a:t>
            </a:r>
          </a:p>
          <a:p>
            <a:endParaRPr lang="es-PE" sz="1600" b="1" dirty="0"/>
          </a:p>
        </p:txBody>
      </p:sp>
      <p:pic>
        <p:nvPicPr>
          <p:cNvPr id="6" name="5 Imagen" descr="polar-bear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286248" y="928676"/>
            <a:ext cx="4476781" cy="3786214"/>
          </a:xfrm>
          <a:prstGeom prst="ellipse">
            <a:avLst/>
          </a:prstGeom>
          <a:effectLst>
            <a:softEdge rad="635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yud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Onda"/>
          <p:cNvSpPr/>
          <p:nvPr/>
        </p:nvSpPr>
        <p:spPr>
          <a:xfrm rot="5201104">
            <a:off x="60556" y="2033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201104">
            <a:off x="86356" y="146183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201104">
            <a:off x="53173" y="268527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74808" y="395236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 flipV="1">
            <a:off x="1100809" y="14002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 flipV="1">
            <a:off x="1088689" y="148588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 flipV="1">
            <a:off x="1100809" y="278320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1172247" y="399765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>
            <a:off x="2132258" y="2033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>
            <a:off x="2158058" y="146183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>
            <a:off x="2124875" y="268527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>
            <a:off x="2146510" y="395236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3315387" y="14002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 flipV="1">
            <a:off x="3303267" y="148588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 flipV="1">
            <a:off x="3315387" y="278320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 flipV="1">
            <a:off x="3386825" y="399765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4201720" y="16698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4227520" y="1425503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>
            <a:off x="4194337" y="2648945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>
            <a:off x="4215972" y="3916033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5458527" y="14002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5446407" y="148588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5458527" y="278320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 flipV="1">
            <a:off x="5529965" y="399765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6559175" y="18588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6584975" y="144440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6551792" y="266785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6573427" y="393493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7601667" y="14002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7589547" y="1485885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7601667" y="278320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7673105" y="399765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34 Imagen" descr="gyud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0'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5" name="4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pic>
        <p:nvPicPr>
          <p:cNvPr id="16" name="15 Imagen" descr="890'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3" animBg="1"/>
      <p:bldP spid="4" grpId="4" animBg="1"/>
      <p:bldP spid="5" grpId="0" animBg="1"/>
      <p:bldP spid="5" grpId="1" animBg="1"/>
      <p:bldP spid="5" grpId="3" animBg="1"/>
      <p:bldP spid="5" grpId="4" animBg="1"/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  <p:bldP spid="14" grpId="1" animBg="1"/>
      <p:bldP spid="14" grpId="3" animBg="1"/>
      <p:bldP spid="14" grpId="4" animBg="1"/>
      <p:bldP spid="15" grpId="0" animBg="1"/>
      <p:bldP spid="15" grpId="1" animBg="1"/>
      <p:bldP spid="15" grpId="3" animBg="1"/>
      <p:bldP spid="15" grpId="4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8" name="27 Imagen" descr="l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1285866"/>
            <a:ext cx="414340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las vastas praderas africanas, el león se alza como el rey indiscutible de la sabana.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Su </a:t>
            </a:r>
            <a:r>
              <a:rPr lang="es-PE" sz="1600" b="1" dirty="0" smtClean="0"/>
              <a:t>melena dorada ondea al viento mientras lidera a su orgullosa manada en la caza de gacelas y cebras.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El </a:t>
            </a:r>
            <a:r>
              <a:rPr lang="es-PE" sz="1600" b="1" dirty="0" smtClean="0"/>
              <a:t>rugido del león resuena en la noche, anunciando su supremacía en la cadena alimentaria.</a:t>
            </a:r>
          </a:p>
          <a:p>
            <a:endParaRPr lang="es-PE" sz="1600" b="1" dirty="0"/>
          </a:p>
        </p:txBody>
      </p:sp>
      <p:pic>
        <p:nvPicPr>
          <p:cNvPr id="4" name="3 Imagen" descr="LEON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4000496" y="214296"/>
            <a:ext cx="4786346" cy="478634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codile-open-mouth-fangs-reptil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86446" y="-142894"/>
            <a:ext cx="1143008" cy="1085858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429520" y="-142894"/>
            <a:ext cx="1143008" cy="1085858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47624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500166" y="1071552"/>
            <a:ext cx="928694" cy="882260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47624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000892" y="1071552"/>
            <a:ext cx="928694" cy="882260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47624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3000364" y="1071552"/>
            <a:ext cx="928694" cy="882260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47624">
                <a:tint val="45000"/>
                <a:satMod val="40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214678" y="2071684"/>
            <a:ext cx="703100" cy="667946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715008" y="2143122"/>
            <a:ext cx="703100" cy="667946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715140" y="2143122"/>
            <a:ext cx="627902" cy="596508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2428860" y="3000378"/>
            <a:ext cx="496306" cy="471492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6429388" y="2857502"/>
            <a:ext cx="571504" cy="542930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3428992" y="2928940"/>
            <a:ext cx="571504" cy="542930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643306" y="3643320"/>
            <a:ext cx="496306" cy="471492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500694" y="3571882"/>
            <a:ext cx="496306" cy="471492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143636" y="3571882"/>
            <a:ext cx="496306" cy="471492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072198" y="4214824"/>
            <a:ext cx="357190" cy="339331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214678" y="4714890"/>
            <a:ext cx="281992" cy="267893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929322" y="4714890"/>
            <a:ext cx="285752" cy="271465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786182" y="4714890"/>
            <a:ext cx="285752" cy="271465"/>
          </a:xfrm>
          <a:prstGeom prst="rect">
            <a:avLst/>
          </a:prstGeom>
          <a:effectLst/>
        </p:spPr>
      </p:pic>
      <p:pic>
        <p:nvPicPr>
          <p:cNvPr id="51" name="50 Imagen" descr="Crocodile-open-mouth-fangs-reptile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r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1" name="20 Imagen" descr="89r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92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44" y="1285866"/>
            <a:ext cx="421484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la selva africana, el elefante, con su majestuosa estampa, se convierte en el gigante amable de la naturaleza.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Su </a:t>
            </a:r>
            <a:r>
              <a:rPr lang="es-PE" sz="1600" b="1" dirty="0" smtClean="0"/>
              <a:t>tamaño colosal y su memoria prodigiosa son asombrosos.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Los </a:t>
            </a:r>
            <a:r>
              <a:rPr lang="es-PE" sz="1600" b="1" dirty="0" smtClean="0"/>
              <a:t>elefantes, con su </a:t>
            </a:r>
            <a:r>
              <a:rPr lang="es-PE" sz="1600" b="1" dirty="0" smtClean="0"/>
              <a:t>trompa </a:t>
            </a:r>
            <a:r>
              <a:rPr lang="es-PE" sz="1600" b="1" dirty="0" smtClean="0"/>
              <a:t>característica, crean un ruido armonioso en la selva, una sinfonía natural que revela su presencia.</a:t>
            </a:r>
          </a:p>
          <a:p>
            <a:endParaRPr lang="es-PE" sz="1600" b="1" dirty="0"/>
          </a:p>
        </p:txBody>
      </p:sp>
      <p:pic>
        <p:nvPicPr>
          <p:cNvPr id="4" name="3 Imagen" descr="elefantes-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214810" y="1142990"/>
            <a:ext cx="4562924" cy="3429024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80C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uk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-35719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-35719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-1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-1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8575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8575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571736" y="64292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64292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92869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92869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571736" y="128586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128586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157163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157163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571736" y="192880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192880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21457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21457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571736" y="257175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257175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85752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85752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571736" y="321469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flipH="1">
            <a:off x="4572000" y="321469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fhuk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357208"/>
            <a:ext cx="9144000" cy="5715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644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hj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500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85786" y="1428742"/>
            <a:ext cx="407196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los bosques profundos de Siberia, el tigre siberiano se desliza como un fantasma naranja y negro.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Su </a:t>
            </a:r>
            <a:r>
              <a:rPr lang="es-PE" sz="1600" b="1" dirty="0" smtClean="0"/>
              <a:t>pelaje espeso y sus ojos penetrantes lo convierten en un misterio viviente del </a:t>
            </a:r>
            <a:r>
              <a:rPr lang="es-ES" sz="1600" b="1" dirty="0" smtClean="0"/>
              <a:t>bosque boreal</a:t>
            </a:r>
            <a:r>
              <a:rPr lang="es-PE" sz="1600" b="1" dirty="0" smtClean="0"/>
              <a:t>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Es </a:t>
            </a:r>
            <a:r>
              <a:rPr lang="es-PE" sz="1600" b="1" dirty="0" smtClean="0"/>
              <a:t>un depredador sigiloso que acecha en la neblina de los bosques inexplorados.</a:t>
            </a:r>
          </a:p>
          <a:p>
            <a:endParaRPr lang="es-PE" sz="1600" b="1" dirty="0"/>
          </a:p>
        </p:txBody>
      </p:sp>
      <p:pic>
        <p:nvPicPr>
          <p:cNvPr id="29698" name="Picture 2" descr="Gifs animados tigres - Imagenes animadas fotosanimadas, tigres | Dessin  tigre, Animaux adorables, Animaux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4929190" y="380965"/>
            <a:ext cx="3571900" cy="476253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1F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3307308">
            <a:off x="4558926" y="-35642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7320248" flipV="1">
            <a:off x="3179386" y="-29659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07308">
            <a:off x="4535566" y="29868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20248" flipV="1">
            <a:off x="3179386" y="34632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3307308">
            <a:off x="4535566" y="87019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7320248" flipV="1">
            <a:off x="3179386" y="91782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07308">
            <a:off x="4535565" y="144169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20248" flipV="1">
            <a:off x="3179385" y="148933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3307308">
            <a:off x="4535566" y="201319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7320248" flipV="1">
            <a:off x="3179386" y="206083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07308">
            <a:off x="4535567" y="251328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20248" flipV="1">
            <a:off x="3179387" y="256092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3307308">
            <a:off x="4535567" y="315620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7320248" flipV="1">
            <a:off x="3179387" y="320384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07308">
            <a:off x="4535567" y="372770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20248" flipV="1">
            <a:off x="3179387" y="377534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solidFill>
            <a:srgbClr val="6421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8" name="27 Imagen" descr="d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goril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477815" y="1142990"/>
            <a:ext cx="4666185" cy="3143272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4" name="3 CuadroTexto"/>
          <p:cNvSpPr txBox="1"/>
          <p:nvPr/>
        </p:nvSpPr>
        <p:spPr>
          <a:xfrm>
            <a:off x="214282" y="1428742"/>
            <a:ext cx="4000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la selva del Congo, el gorila de montaña, con su imponente tamaño y mirada serena, representa la nobleza de la naturaleza.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Estas </a:t>
            </a:r>
            <a:r>
              <a:rPr lang="es-PE" sz="1600" b="1" dirty="0" smtClean="0"/>
              <a:t>majestuosas criaturas, que comparten el 98% de su ADN con los humanos, son un recordatorio de nuestra conexión con el mundo animal.</a:t>
            </a:r>
          </a:p>
          <a:p>
            <a:endParaRPr lang="es-PE" sz="1600" b="1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C0C0">
                <a:shade val="67500"/>
                <a:satMod val="115000"/>
              </a:srgbClr>
            </a:gs>
            <a:gs pos="100000">
              <a:srgbClr val="C0C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y8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fy8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1F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i7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178593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357686" y="-678661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571486"/>
            <a:ext cx="1428760" cy="1357322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-250033"/>
            <a:ext cx="526385" cy="500066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4643434"/>
            <a:ext cx="526385" cy="500066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0"/>
            <a:ext cx="714380" cy="678661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-250033"/>
            <a:ext cx="526385" cy="500066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3071816"/>
            <a:ext cx="1428760" cy="1357322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714758"/>
            <a:ext cx="977573" cy="928694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4464839"/>
            <a:ext cx="714380" cy="678661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01024" y="4643434"/>
            <a:ext cx="526385" cy="500066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215338" y="2500312"/>
            <a:ext cx="526385" cy="500066"/>
          </a:xfrm>
          <a:prstGeom prst="rect">
            <a:avLst/>
          </a:prstGeom>
        </p:spPr>
      </p:pic>
      <p:pic>
        <p:nvPicPr>
          <p:cNvPr id="33" name="32 Imagen" descr="gui7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642960"/>
            <a:ext cx="9144000" cy="6143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282" y="1357304"/>
            <a:ext cx="38576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En todo el planeta, los animales salvajes tejen historias de belleza, misterio y supervivencia en los lugares más extremos y bellos de la Tierra.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Cada </a:t>
            </a:r>
            <a:r>
              <a:rPr lang="es-PE" sz="1600" b="1" dirty="0" smtClean="0"/>
              <a:t>uno de ellos es un personaje en el gran drama de la vida en la naturaleza, desempeñando un papel único en el equilibrio de la vida en nuestro planeta.</a:t>
            </a:r>
          </a:p>
          <a:p>
            <a:r>
              <a:rPr lang="es-PE" sz="1600" b="1" dirty="0" smtClean="0"/>
              <a:t> </a:t>
            </a:r>
          </a:p>
          <a:p>
            <a:endParaRPr lang="es-PE" sz="1600" b="1" dirty="0"/>
          </a:p>
        </p:txBody>
      </p:sp>
      <p:pic>
        <p:nvPicPr>
          <p:cNvPr id="4" name="3 Imagen" descr="jiraf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642924"/>
            <a:ext cx="3143272" cy="4302963"/>
          </a:xfrm>
          <a:prstGeom prst="flowChartConnector">
            <a:avLst/>
          </a:prstGeom>
          <a:effectLst>
            <a:softEdge rad="635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5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9076990">
            <a:off x="3688246" y="149738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3252821" flipV="1">
            <a:off x="2415196" y="113944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076990">
            <a:off x="3731357" y="1269101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386868" y="1246480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659919" y="255498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2458307" y="2460927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659917" y="3769430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458306" y="3818249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h5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d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201104">
            <a:off x="60556" y="2033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201104">
            <a:off x="86356" y="146183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201104">
            <a:off x="53173" y="268527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74808" y="395236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 flipV="1">
            <a:off x="1100809" y="14002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 flipV="1">
            <a:off x="1088689" y="148588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 flipV="1">
            <a:off x="1100809" y="278320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1172247" y="399765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>
            <a:off x="2132258" y="2033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>
            <a:off x="2158058" y="146183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>
            <a:off x="2124875" y="268527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>
            <a:off x="2146510" y="395236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3315387" y="14002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 flipV="1">
            <a:off x="3303267" y="148588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 flipV="1">
            <a:off x="3315387" y="278320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 flipV="1">
            <a:off x="3386825" y="399765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4201720" y="16698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4227520" y="1425503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>
            <a:off x="4194337" y="2648945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>
            <a:off x="4215972" y="3916033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5458527" y="14002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5446407" y="148588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5458527" y="278320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 flipV="1">
            <a:off x="5529965" y="399765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6559175" y="18588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6584975" y="144440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6551792" y="266785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6573427" y="393493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9000">
                <a:srgbClr val="283214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7601667" y="14002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7589547" y="1485885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7601667" y="278320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accent3">
              <a:lumMod val="75000"/>
            </a:schemeClr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7673105" y="399765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4C00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34 Imagen" descr="hjd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357208"/>
            <a:ext cx="9144000" cy="5500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004C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1643056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Los cocodrilos, con sus mandíbulas mortales y su resistencia prehistórica, son testigos vivos de la historia de nuestro planeta.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Son </a:t>
            </a:r>
            <a:r>
              <a:rPr lang="es-PE" sz="1600" b="1" dirty="0" smtClean="0"/>
              <a:t>depredadores implacables que se han mantenido inalterados a lo largo de millones de años. </a:t>
            </a:r>
            <a:endParaRPr lang="es-PE" sz="1600" b="1" dirty="0" smtClean="0"/>
          </a:p>
          <a:p>
            <a:endParaRPr lang="es-PE" sz="1600" b="1" dirty="0" smtClean="0"/>
          </a:p>
        </p:txBody>
      </p:sp>
      <p:pic>
        <p:nvPicPr>
          <p:cNvPr id="4" name="3 Imagen" descr="cocodrilo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 flipH="1">
            <a:off x="4786313" y="1071552"/>
            <a:ext cx="4357686" cy="3071834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juj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000100" y="-142894"/>
            <a:ext cx="1143008" cy="1085858"/>
          </a:xfrm>
          <a:prstGeom prst="rect">
            <a:avLst/>
          </a:prstGeom>
          <a:effectLst/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 rot="19942920">
            <a:off x="5258637" y="-36517"/>
            <a:ext cx="1143008" cy="108585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 rot="19942920">
            <a:off x="6758834" y="-82698"/>
            <a:ext cx="1143008" cy="108585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500166" y="1071552"/>
            <a:ext cx="928694" cy="882260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6366662" y="1165111"/>
            <a:ext cx="928694" cy="882260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000364" y="1071552"/>
            <a:ext cx="928694" cy="882260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5187199" y="1249367"/>
            <a:ext cx="928694" cy="882260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>
            <a:off x="3214678" y="2071684"/>
            <a:ext cx="703100" cy="667946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 rot="19942920">
            <a:off x="5187199" y="2249499"/>
            <a:ext cx="703100" cy="667946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grayscl/>
          </a:blip>
          <a:srcRect l="16667" t="16667" r="16667" b="20000"/>
          <a:stretch>
            <a:fillRect/>
          </a:stretch>
        </p:blipFill>
        <p:spPr>
          <a:xfrm rot="19942920">
            <a:off x="6187331" y="2249499"/>
            <a:ext cx="627902" cy="596508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428860" y="3000378"/>
            <a:ext cx="496306" cy="471492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 rot="19942920">
            <a:off x="5901579" y="2963879"/>
            <a:ext cx="571504" cy="542930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428992" y="2928940"/>
            <a:ext cx="571504" cy="542930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 rot="19942920">
            <a:off x="5044323" y="3035317"/>
            <a:ext cx="571504" cy="542930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643306" y="3643320"/>
            <a:ext cx="496306" cy="471492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4972885" y="3678259"/>
            <a:ext cx="496306" cy="471492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5615827" y="3678259"/>
            <a:ext cx="496306" cy="471492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 rot="19942920">
            <a:off x="4972885" y="4392639"/>
            <a:ext cx="357190" cy="339331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 rot="19942920">
            <a:off x="5544389" y="4321201"/>
            <a:ext cx="357190" cy="339331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214678" y="4714890"/>
            <a:ext cx="281992" cy="267893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4901447" y="4821267"/>
            <a:ext cx="285752" cy="271465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 rot="19942920">
            <a:off x="5401513" y="4821267"/>
            <a:ext cx="285752" cy="271465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786182" y="4714890"/>
            <a:ext cx="285752" cy="271465"/>
          </a:xfrm>
          <a:prstGeom prst="rect">
            <a:avLst/>
          </a:prstGeom>
          <a:effectLst/>
        </p:spPr>
      </p:pic>
      <p:pic>
        <p:nvPicPr>
          <p:cNvPr id="31" name="30 Imagen" descr="jjuj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1" name="20 Imagen" descr="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44" y="1214428"/>
            <a:ext cx="40719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 smtClean="0"/>
              <a:t>Los animales salvajes son los guardianes de la biodiversidad, los embajadores de la vida silvestre y los maestros de la adaptación. </a:t>
            </a:r>
            <a:endParaRPr lang="es-PE" sz="1600" b="1" dirty="0" smtClean="0"/>
          </a:p>
          <a:p>
            <a:pPr lvl="0"/>
            <a:endParaRPr lang="es-PE" sz="1600" b="1" dirty="0" smtClean="0"/>
          </a:p>
          <a:p>
            <a:pPr lvl="0"/>
            <a:r>
              <a:rPr lang="es-PE" sz="1600" b="1" dirty="0" smtClean="0"/>
              <a:t>Cada </a:t>
            </a:r>
            <a:r>
              <a:rPr lang="es-PE" sz="1600" b="1" dirty="0" smtClean="0"/>
              <a:t>uno de ellos tiene un papel único que desempeñar en el tapiz de la naturaleza, recordándonos constantemente la importancia de respetar y conservar nuestro planeta y todas las maravillas que alberga.</a:t>
            </a:r>
          </a:p>
          <a:p>
            <a:endParaRPr lang="es-PE" sz="1600" b="1" dirty="0"/>
          </a:p>
        </p:txBody>
      </p:sp>
      <p:pic>
        <p:nvPicPr>
          <p:cNvPr id="5" name="4 Imagen" descr="cebr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643439" y="642924"/>
            <a:ext cx="3214698" cy="450057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1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dg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-35719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-35719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-1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-1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28575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28575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64292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64292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92869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92869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128586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128586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157163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157163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192880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192880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221457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221457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257175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257175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285752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285752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>
            <a:off x="2571736" y="321469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/>
          <a:stretch>
            <a:fillRect/>
          </a:stretch>
        </p:blipFill>
        <p:spPr bwMode="auto">
          <a:xfrm flipH="1">
            <a:off x="4572000" y="321469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jkdg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p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644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kp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96" y="1500180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La selva es un reino de biodiversidad y un santuario para una asombrosa variedad de animales. </a:t>
            </a:r>
            <a:endParaRPr lang="es-PE" sz="1600" b="1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En </a:t>
            </a:r>
            <a:r>
              <a:rPr lang="es-PE" sz="1600" b="1" dirty="0" smtClean="0"/>
              <a:t>las profundidades de la selva amazónica, el jaguar acecha con sigilo, siendo el felino más grande de América y un depredador supremo que simboliza la fuerza y el misterio de la selva. </a:t>
            </a:r>
            <a:endParaRPr lang="es-PE" sz="1600" b="1" dirty="0" smtClean="0"/>
          </a:p>
          <a:p>
            <a:endParaRPr lang="es-PE" sz="1600" b="1" dirty="0" smtClean="0"/>
          </a:p>
        </p:txBody>
      </p:sp>
      <p:pic>
        <p:nvPicPr>
          <p:cNvPr id="4" name="3 Imagen" descr="jaguar-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857752" y="400050"/>
            <a:ext cx="3786214" cy="474345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1F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39302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39315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39302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39315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35730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35743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35728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35742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35730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35743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8929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8929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857238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857222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857238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3214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3214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2857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2857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2857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1071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1071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14287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142892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14287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96465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96465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92894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92892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92894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46472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46472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42900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42899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42900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8" name="37 Imagen" descr="k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3000"/>
                            </p:stCondLst>
                            <p:childTnLst>
                              <p:par>
                                <p:cTn id="3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>
            <a:gsLst>
              <a:gs pos="0">
                <a:schemeClr val="bg1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r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1857370"/>
            <a:ext cx="3571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 smtClean="0"/>
              <a:t>El mono aullador, con su distintivo grito que resuena a través de la densa vegetación, personifica la voz de la selva, recordándonos que este ecosistema es un mundo en constante movimiento y comunicación. </a:t>
            </a:r>
            <a:endParaRPr lang="es-PE" sz="1600" b="1" dirty="0" smtClean="0"/>
          </a:p>
          <a:p>
            <a:pPr lvl="0"/>
            <a:endParaRPr lang="es-PE" sz="1600" b="1" dirty="0" smtClean="0"/>
          </a:p>
        </p:txBody>
      </p:sp>
      <p:pic>
        <p:nvPicPr>
          <p:cNvPr id="4" name="3 Imagen" descr="200w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548174" y="642924"/>
            <a:ext cx="4071966" cy="4071966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285867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779428">
            <a:off x="2898616" y="-157713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121960">
            <a:off x="3055998" y="2668178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742041">
            <a:off x="1803720" y="371370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6524849">
            <a:off x="3856304" y="177418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247200">
            <a:off x="3944091" y="2199902"/>
            <a:ext cx="3071834" cy="250033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7487117">
            <a:off x="1975277" y="2208181"/>
            <a:ext cx="3071834" cy="2500330"/>
          </a:xfrm>
          <a:prstGeom prst="rect">
            <a:avLst/>
          </a:prstGeom>
        </p:spPr>
      </p:pic>
      <p:pic>
        <p:nvPicPr>
          <p:cNvPr id="12" name="11 Imagen" descr="s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yt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178593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143504" y="571486"/>
            <a:ext cx="1428760" cy="1357322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72462" y="-250033"/>
            <a:ext cx="526385" cy="500066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4643434"/>
            <a:ext cx="526385" cy="500066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1285852" y="0"/>
            <a:ext cx="714380" cy="678661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785786" y="-250033"/>
            <a:ext cx="526385" cy="500066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214942" y="3071816"/>
            <a:ext cx="1428760" cy="1357322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6500826" y="3714758"/>
            <a:ext cx="977573" cy="928694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7358082" y="4464839"/>
            <a:ext cx="714380" cy="678661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001024" y="4643434"/>
            <a:ext cx="526385" cy="500066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l="16667" t="16667" r="16667" b="20000"/>
          <a:stretch>
            <a:fillRect/>
          </a:stretch>
        </p:blipFill>
        <p:spPr>
          <a:xfrm>
            <a:off x="8215338" y="2500312"/>
            <a:ext cx="526385" cy="500066"/>
          </a:xfrm>
          <a:prstGeom prst="rect">
            <a:avLst/>
          </a:prstGeom>
        </p:spPr>
      </p:pic>
      <p:pic>
        <p:nvPicPr>
          <p:cNvPr id="33" name="32 Imagen" descr="yyt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571522"/>
            <a:ext cx="9144000" cy="6000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C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282" y="1785932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 smtClean="0"/>
              <a:t>Los osos  perezosos, con su movimiento pausado y estilo de vida relajado, representan la serenidad y la paciencia en medio del caos de la jungla.</a:t>
            </a:r>
          </a:p>
          <a:p>
            <a:endParaRPr lang="es-PE" sz="1600" b="1" dirty="0"/>
          </a:p>
        </p:txBody>
      </p:sp>
      <p:pic>
        <p:nvPicPr>
          <p:cNvPr id="6" name="5 Imagen" descr="perezos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1" y="785800"/>
            <a:ext cx="5000629" cy="3738568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1F00"/>
            </a:gs>
            <a:gs pos="50000">
              <a:srgbClr val="3E1F00">
                <a:tint val="44500"/>
                <a:satMod val="160000"/>
              </a:srgbClr>
            </a:gs>
            <a:gs pos="100000">
              <a:srgbClr val="3E1F00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kfy7u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5" name="4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2500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>
                <a:reflection blurRad="6350" stA="55000" endA="50" endPos="85000" dir="5400000" sy="-100000" algn="bl" rotWithShape="0"/>
              </a:effectLst>
            </a:endParaRPr>
          </a:p>
        </p:txBody>
      </p:sp>
      <p:pic>
        <p:nvPicPr>
          <p:cNvPr id="16" name="15 Imagen" descr="uikfy7u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1F00"/>
            </a:gs>
            <a:gs pos="50000">
              <a:srgbClr val="3E1F00">
                <a:tint val="44500"/>
                <a:satMod val="160000"/>
              </a:srgbClr>
            </a:gs>
            <a:gs pos="100000">
              <a:srgbClr val="3E1F00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644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certificate-border-design-with-modern-style-in-black-and-gold-color-png-image_6015053.png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1428742"/>
            <a:ext cx="3786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 smtClean="0"/>
              <a:t>En resumen, la selva es un mundo fascinante y diverso, lleno de vida en todas sus formas y tamaños. </a:t>
            </a:r>
            <a:endParaRPr lang="es-PE" sz="1600" b="1" dirty="0" smtClean="0"/>
          </a:p>
          <a:p>
            <a:pPr lvl="0"/>
            <a:endParaRPr lang="es-PE" sz="1600" b="1" dirty="0" smtClean="0"/>
          </a:p>
          <a:p>
            <a:pPr lvl="0"/>
            <a:r>
              <a:rPr lang="es-PE" sz="1600" b="1" dirty="0" smtClean="0"/>
              <a:t>Estos </a:t>
            </a:r>
            <a:r>
              <a:rPr lang="es-PE" sz="1600" b="1" dirty="0" smtClean="0"/>
              <a:t>animales son cruciales para el equilibrio del ecosistema y nos recuerdan la importancia de conservar estos hábitats increíbles que albergan una riqueza inigualable de vida.</a:t>
            </a:r>
          </a:p>
          <a:p>
            <a:endParaRPr lang="es-PE" sz="1600" b="1" dirty="0"/>
          </a:p>
        </p:txBody>
      </p:sp>
      <p:pic>
        <p:nvPicPr>
          <p:cNvPr id="1026" name="Picture 2" descr="Chimpanzee Thumbs GIF – Chimpanzee Thumbs Up – Khám phá và chia sẻ 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3745968" y="928676"/>
            <a:ext cx="5031912" cy="350046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2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3214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kl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3E1F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solidFill>
            <a:srgbClr val="3E1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7000">
                <a:srgbClr val="644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8" name="27 Imagen" descr="lkl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000"/>
                            </p:stCondLst>
                            <p:childTnLst>
                              <p:par>
                                <p:cTn id="1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7iuds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solidFill>
            <a:schemeClr val="bg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solidFill>
            <a:schemeClr val="tx1"/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dt7iuds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yidt6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39302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39315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39302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39315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35730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35743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35728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35742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35730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35743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8929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8929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857238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857222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857238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3214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3214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2857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2857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2857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1071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107157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14287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142892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14287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96465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96465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92894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92892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92894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46472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46472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42900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42899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42900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99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9" name="38 Imagen" descr="cooltext44665088744246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326109">
            <a:off x="7055375" y="3606329"/>
            <a:ext cx="1628869" cy="803278"/>
          </a:xfrm>
          <a:prstGeom prst="rect">
            <a:avLst/>
          </a:prstGeom>
        </p:spPr>
      </p:pic>
      <p:pic>
        <p:nvPicPr>
          <p:cNvPr id="40" name="39 Imagen" descr="uyidt6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3000"/>
                            </p:stCondLst>
                            <p:childTnLst>
                              <p:par>
                                <p:cTn id="32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5" fill="hold">
                            <p:stCondLst>
                              <p:cond delay="6000"/>
                            </p:stCondLst>
                            <p:childTnLst>
                              <p:par>
                                <p:cTn id="6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701</Words>
  <Application>Microsoft Office PowerPoint</Application>
  <PresentationFormat>Presentación en pantalla (16:9)</PresentationFormat>
  <Paragraphs>50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429</cp:revision>
  <dcterms:created xsi:type="dcterms:W3CDTF">2023-10-31T15:54:57Z</dcterms:created>
  <dcterms:modified xsi:type="dcterms:W3CDTF">2023-11-06T22:51:04Z</dcterms:modified>
</cp:coreProperties>
</file>