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37"/>
  </p:notesMasterIdLst>
  <p:sldIdLst>
    <p:sldId id="319" r:id="rId3"/>
    <p:sldId id="322" r:id="rId4"/>
    <p:sldId id="325" r:id="rId5"/>
    <p:sldId id="323" r:id="rId6"/>
    <p:sldId id="352" r:id="rId7"/>
    <p:sldId id="327" r:id="rId8"/>
    <p:sldId id="347" r:id="rId9"/>
    <p:sldId id="324" r:id="rId10"/>
    <p:sldId id="343" r:id="rId11"/>
    <p:sldId id="326" r:id="rId12"/>
    <p:sldId id="328" r:id="rId13"/>
    <p:sldId id="344" r:id="rId14"/>
    <p:sldId id="351" r:id="rId15"/>
    <p:sldId id="348" r:id="rId16"/>
    <p:sldId id="330" r:id="rId17"/>
    <p:sldId id="329" r:id="rId18"/>
    <p:sldId id="349" r:id="rId19"/>
    <p:sldId id="346" r:id="rId20"/>
    <p:sldId id="331" r:id="rId21"/>
    <p:sldId id="332" r:id="rId22"/>
    <p:sldId id="333" r:id="rId23"/>
    <p:sldId id="334" r:id="rId24"/>
    <p:sldId id="335" r:id="rId25"/>
    <p:sldId id="336" r:id="rId26"/>
    <p:sldId id="353" r:id="rId27"/>
    <p:sldId id="337" r:id="rId28"/>
    <p:sldId id="339" r:id="rId29"/>
    <p:sldId id="340" r:id="rId30"/>
    <p:sldId id="341" r:id="rId31"/>
    <p:sldId id="350" r:id="rId32"/>
    <p:sldId id="342" r:id="rId33"/>
    <p:sldId id="321" r:id="rId34"/>
    <p:sldId id="320" r:id="rId35"/>
    <p:sldId id="354" r:id="rId36"/>
  </p:sldIdLst>
  <p:sldSz cx="11017250" cy="67691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tA7rFdTxvaaEr7y1ugUROg" hashData="jW5hEJ8+QKW5ykGBQm+pQBYLKY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FF66"/>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p:scale>
          <a:sx n="60" d="100"/>
          <a:sy n="60" d="100"/>
        </p:scale>
        <p:origin x="-1296" y="-642"/>
      </p:cViewPr>
      <p:guideLst>
        <p:guide orient="horz" pos="2132"/>
        <p:guide pos="3471"/>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639763" y="685800"/>
            <a:ext cx="557847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6294" y="2102808"/>
            <a:ext cx="9364663" cy="145096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2588" y="3835823"/>
            <a:ext cx="7712075" cy="172988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11/07/2017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11/07/2017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0288" y="4349774"/>
            <a:ext cx="9364663" cy="134441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0288" y="2869034"/>
            <a:ext cx="9364663" cy="14807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11/07/2017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0862" y="1579457"/>
            <a:ext cx="4865952" cy="446729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00437" y="1579457"/>
            <a:ext cx="4865952" cy="446729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11/07/2017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0863" y="1515214"/>
            <a:ext cx="4867866" cy="63146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0863" y="2146682"/>
            <a:ext cx="4867866" cy="39000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96611" y="1515214"/>
            <a:ext cx="4869778" cy="63146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96611" y="2146682"/>
            <a:ext cx="4869778" cy="39000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11/07/2017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11/07/2017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0863" y="269510"/>
            <a:ext cx="3624601" cy="114698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07439" y="269511"/>
            <a:ext cx="6158949" cy="57772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0863" y="1416498"/>
            <a:ext cx="3624601" cy="463025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11/07/2017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59457" y="4738370"/>
            <a:ext cx="6610350" cy="55939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59457" y="604832"/>
            <a:ext cx="6610350" cy="40614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59457" y="5297762"/>
            <a:ext cx="6610350" cy="79442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11/07/2017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11/07/2017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87508" y="271079"/>
            <a:ext cx="2478881" cy="577567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0863" y="271079"/>
            <a:ext cx="7253023" cy="577567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11/07/2017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6295" y="2102810"/>
            <a:ext cx="9364663" cy="145096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2589" y="3835823"/>
            <a:ext cx="7712075" cy="1729881"/>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0863" y="271079"/>
            <a:ext cx="9915525" cy="112818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0863" y="1579457"/>
            <a:ext cx="9915525" cy="446729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0863" y="6273954"/>
            <a:ext cx="2570691" cy="360392"/>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11/07/2017</a:t>
            </a:fld>
            <a:endParaRPr lang="es-ES"/>
          </a:p>
        </p:txBody>
      </p:sp>
      <p:sp>
        <p:nvSpPr>
          <p:cNvPr id="5" name="4 Marcador de pie de página"/>
          <p:cNvSpPr>
            <a:spLocks noGrp="1"/>
          </p:cNvSpPr>
          <p:nvPr>
            <p:ph type="ftr" sz="quarter" idx="3"/>
          </p:nvPr>
        </p:nvSpPr>
        <p:spPr>
          <a:xfrm>
            <a:off x="3764227" y="6273954"/>
            <a:ext cx="3488797" cy="36039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95697" y="6273954"/>
            <a:ext cx="2570691" cy="360392"/>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6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0862" y="6164269"/>
            <a:ext cx="2570692" cy="47007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png"/><Relationship Id="rId18" Type="http://schemas.openxmlformats.org/officeDocument/2006/relationships/image" Target="../media/image38.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1.png"/><Relationship Id="rId11" Type="http://schemas.openxmlformats.org/officeDocument/2006/relationships/image" Target="../media/image34.png"/><Relationship Id="rId5" Type="http://schemas.openxmlformats.org/officeDocument/2006/relationships/hyperlink" Target="http://www.mispps.com/" TargetMode="External"/><Relationship Id="rId15" Type="http://schemas.openxmlformats.org/officeDocument/2006/relationships/image" Target="../media/image36.png"/><Relationship Id="rId10" Type="http://schemas.openxmlformats.org/officeDocument/2006/relationships/hyperlink" Target="https://www.facebook.com/mispps" TargetMode="External"/><Relationship Id="rId4" Type="http://schemas.openxmlformats.org/officeDocument/2006/relationships/image" Target="../media/image30.png"/><Relationship Id="rId9" Type="http://schemas.openxmlformats.org/officeDocument/2006/relationships/image" Target="../media/image3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0" y="0"/>
            <a:ext cx="11017252" cy="67691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42618" y="3342622"/>
            <a:ext cx="6769100" cy="8386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90768" y="3342622"/>
            <a:ext cx="6769100" cy="8386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1"/>
            <a:ext cx="11017250" cy="68611"/>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695381"/>
            <a:ext cx="11017250" cy="73720"/>
          </a:xfrm>
          <a:prstGeom prst="rect">
            <a:avLst/>
          </a:prstGeom>
          <a:noFill/>
          <a:ln w="9525">
            <a:noFill/>
            <a:miter lim="800000"/>
            <a:headEnd/>
            <a:tailEnd/>
          </a:ln>
        </p:spPr>
      </p:pic>
      <p:sp>
        <p:nvSpPr>
          <p:cNvPr id="155665" name="Rectangle 17"/>
          <p:cNvSpPr>
            <a:spLocks noChangeArrowheads="1"/>
          </p:cNvSpPr>
          <p:nvPr/>
        </p:nvSpPr>
        <p:spPr bwMode="auto">
          <a:xfrm>
            <a:off x="430328" y="5781962"/>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30328" y="5640936"/>
            <a:ext cx="792017" cy="757043"/>
          </a:xfrm>
          <a:prstGeom prst="rect">
            <a:avLst/>
          </a:prstGeom>
          <a:noFill/>
          <a:ln w="38100">
            <a:solidFill>
              <a:srgbClr val="1CDEF8"/>
            </a:solidFill>
            <a:miter lim="800000"/>
            <a:headEnd/>
            <a:tailEnd/>
          </a:ln>
        </p:spPr>
      </p:pic>
      <p:sp>
        <p:nvSpPr>
          <p:cNvPr id="19" name="18 Rectángulo"/>
          <p:cNvSpPr/>
          <p:nvPr/>
        </p:nvSpPr>
        <p:spPr>
          <a:xfrm>
            <a:off x="2386052" y="4512747"/>
            <a:ext cx="324375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92861" y="527030"/>
            <a:ext cx="8773481" cy="4786345"/>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HARIAS   TU </a:t>
            </a:r>
          </a:p>
          <a:p>
            <a:pPr algn="ct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SI  FUESES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MILLONARIO? </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365221" y="5527690"/>
            <a:ext cx="3422216" cy="921956"/>
          </a:xfrm>
          <a:prstGeom prst="rect">
            <a:avLst/>
          </a:prstGeom>
          <a:noFill/>
        </p:spPr>
      </p:pic>
    </p:spTree>
  </p:cSld>
  <p:clrMapOvr>
    <a:masterClrMapping/>
  </p:clrMapOvr>
  <p:transition spd="med" advTm="12000">
    <p:random/>
    <p:sndAc>
      <p:stSnd>
        <p:snd r:embed="rId2" name="CASTILLOS EN EL AI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3">
                <a:shade val="45000"/>
                <a:satMod val="135000"/>
              </a:schemeClr>
              <a:prstClr val="white"/>
            </a:duotone>
            <a:lum bright="29000"/>
          </a:blip>
          <a:srcRect/>
          <a:stretch>
            <a:fillRect/>
          </a:stretch>
        </p:blipFill>
        <p:spPr bwMode="auto">
          <a:xfrm>
            <a:off x="1" y="0"/>
            <a:ext cx="11017250" cy="6787903"/>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dirty="0"/>
          </a:p>
        </p:txBody>
      </p:sp>
      <p:sp>
        <p:nvSpPr>
          <p:cNvPr id="3" name="2 Rectángulo"/>
          <p:cNvSpPr/>
          <p:nvPr/>
        </p:nvSpPr>
        <p:spPr>
          <a:xfrm>
            <a:off x="2793981" y="2598732"/>
            <a:ext cx="5508625" cy="2062103"/>
          </a:xfrm>
          <a:prstGeom prst="rect">
            <a:avLst/>
          </a:prstGeom>
        </p:spPr>
        <p:txBody>
          <a:bodyPr>
            <a:spAutoFit/>
          </a:bodyPr>
          <a:lstStyle/>
          <a:p>
            <a:r>
              <a:rPr lang="es-ES" sz="3200" b="1" i="1" dirty="0" smtClean="0">
                <a:latin typeface="Arial Unicode MS" pitchFamily="34" charset="-128"/>
                <a:ea typeface="Arial Unicode MS" pitchFamily="34" charset="-128"/>
                <a:cs typeface="Arial Unicode MS" pitchFamily="34" charset="-128"/>
              </a:rPr>
              <a:t>¿Qué Harías Tú Si Fueras Millonario? Este Hombre Volvió A Su Pueblo Pobre </a:t>
            </a:r>
          </a:p>
          <a:p>
            <a:pPr algn="ctr"/>
            <a:r>
              <a:rPr lang="es-ES" sz="3200" b="1" i="1" dirty="0" smtClean="0">
                <a:latin typeface="Arial Unicode MS" pitchFamily="34" charset="-128"/>
                <a:ea typeface="Arial Unicode MS" pitchFamily="34" charset="-128"/>
                <a:cs typeface="Arial Unicode MS" pitchFamily="34" charset="-128"/>
              </a:rPr>
              <a:t>Y Lo Transformó</a:t>
            </a:r>
            <a:endParaRPr lang="es-ES" sz="3200" b="1"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2050" name="Picture 2" descr="1 - millonario"/>
          <p:cNvPicPr>
            <a:picLocks noChangeAspect="1" noChangeArrowheads="1"/>
          </p:cNvPicPr>
          <p:nvPr/>
        </p:nvPicPr>
        <p:blipFill>
          <a:blip r:embed="rId2"/>
          <a:srcRect/>
          <a:stretch>
            <a:fillRect/>
          </a:stretch>
        </p:blipFill>
        <p:spPr bwMode="auto">
          <a:xfrm>
            <a:off x="0" y="0"/>
            <a:ext cx="11180470"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11017250" cy="6787903"/>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2754313" y="1953389"/>
            <a:ext cx="7683534" cy="4154984"/>
          </a:xfrm>
          <a:prstGeom prst="rect">
            <a:avLst/>
          </a:prstGeom>
        </p:spPr>
        <p:txBody>
          <a:bodyPr wrap="square">
            <a:spAutoFit/>
          </a:bodyPr>
          <a:lstStyle/>
          <a:p>
            <a:r>
              <a:rPr lang="es-ES" sz="2400" b="1" i="1" dirty="0" smtClean="0">
                <a:latin typeface="Arial Unicode MS" pitchFamily="34" charset="-128"/>
                <a:ea typeface="Arial Unicode MS" pitchFamily="34" charset="-128"/>
                <a:cs typeface="Arial Unicode MS" pitchFamily="34" charset="-128"/>
              </a:rPr>
              <a:t>Creo que todos tenemos planeado en nuestra mente, que haríamos si alguna vez pudiéramos ser millonarios. Algunos piensan en todas las cosas que podrían comprar, o los lugares que podrían conocer, o las personas que podrían ayudar y un sinfín de otros sueños.  Sin embargo, la satisfacción más grande se logra cuando ese dinero se invierte en algo con sentido y bueno. A continuación te mostramos la historia de este millonario chino que luego de que pasaran 50 años volvió a su pueblo nativo, y quiso regalarle algo increíble.</a:t>
            </a:r>
            <a:endParaRPr lang="es-ES" sz="2400" b="1"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4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46082" name="Picture 2" descr="Resultado de imagen de Xiong Shuihua, de 54 años"/>
          <p:cNvPicPr>
            <a:picLocks noChangeAspect="1" noChangeArrowheads="1"/>
          </p:cNvPicPr>
          <p:nvPr/>
        </p:nvPicPr>
        <p:blipFill>
          <a:blip r:embed="rId2"/>
          <a:srcRect/>
          <a:stretch>
            <a:fillRect/>
          </a:stretch>
        </p:blipFill>
        <p:spPr bwMode="auto">
          <a:xfrm>
            <a:off x="0" y="0"/>
            <a:ext cx="11361978"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21506" name="Picture 2" descr="2- millonario"/>
          <p:cNvPicPr>
            <a:picLocks noChangeAspect="1" noChangeArrowheads="1"/>
          </p:cNvPicPr>
          <p:nvPr/>
        </p:nvPicPr>
        <p:blipFill>
          <a:blip r:embed="rId2"/>
          <a:srcRect/>
          <a:stretch>
            <a:fillRect/>
          </a:stretch>
        </p:blipFill>
        <p:spPr bwMode="auto">
          <a:xfrm>
            <a:off x="0" y="0"/>
            <a:ext cx="11017250"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43010" name="Picture 2" descr="Imagen relacionada"/>
          <p:cNvPicPr>
            <a:picLocks noChangeAspect="1" noChangeArrowheads="1"/>
          </p:cNvPicPr>
          <p:nvPr/>
        </p:nvPicPr>
        <p:blipFill>
          <a:blip r:embed="rId2"/>
          <a:srcRect/>
          <a:stretch>
            <a:fillRect/>
          </a:stretch>
        </p:blipFill>
        <p:spPr bwMode="auto">
          <a:xfrm>
            <a:off x="-1" y="0"/>
            <a:ext cx="11180623" cy="695645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lum bright="26000"/>
          </a:blip>
          <a:srcRect/>
          <a:stretch>
            <a:fillRect/>
          </a:stretch>
        </p:blipFill>
        <p:spPr bwMode="auto">
          <a:xfrm>
            <a:off x="0" y="0"/>
            <a:ext cx="11017252" cy="7439006"/>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3722675" y="2170104"/>
            <a:ext cx="5508625" cy="3046988"/>
          </a:xfrm>
          <a:prstGeom prst="rect">
            <a:avLst/>
          </a:prstGeom>
        </p:spPr>
        <p:txBody>
          <a:bodyPr>
            <a:spAutoFit/>
          </a:bodyPr>
          <a:lstStyle/>
          <a:p>
            <a:r>
              <a:rPr lang="es-ES" sz="3200" b="1" i="1" dirty="0" smtClean="0">
                <a:latin typeface="Arial Unicode MS" pitchFamily="34" charset="-128"/>
                <a:ea typeface="Arial Unicode MS" pitchFamily="34" charset="-128"/>
                <a:cs typeface="Arial Unicode MS" pitchFamily="34" charset="-128"/>
              </a:rPr>
              <a:t/>
            </a:r>
            <a:br>
              <a:rPr lang="es-ES" sz="3200" b="1" i="1" dirty="0" smtClean="0">
                <a:latin typeface="Arial Unicode MS" pitchFamily="34" charset="-128"/>
                <a:ea typeface="Arial Unicode MS" pitchFamily="34" charset="-128"/>
                <a:cs typeface="Arial Unicode MS" pitchFamily="34" charset="-128"/>
              </a:rPr>
            </a:br>
            <a:r>
              <a:rPr lang="es-ES" sz="3200" b="1" i="1" dirty="0" smtClean="0">
                <a:latin typeface="Arial Unicode MS" pitchFamily="34" charset="-128"/>
                <a:ea typeface="Arial Unicode MS" pitchFamily="34" charset="-128"/>
                <a:cs typeface="Arial Unicode MS" pitchFamily="34" charset="-128"/>
              </a:rPr>
              <a:t>Con 54 años de edad </a:t>
            </a:r>
            <a:r>
              <a:rPr lang="es-ES" sz="3200" b="1" i="1" dirty="0" err="1" smtClean="0">
                <a:latin typeface="Arial Unicode MS" pitchFamily="34" charset="-128"/>
                <a:ea typeface="Arial Unicode MS" pitchFamily="34" charset="-128"/>
                <a:cs typeface="Arial Unicode MS" pitchFamily="34" charset="-128"/>
              </a:rPr>
              <a:t>Xiong</a:t>
            </a:r>
            <a:r>
              <a:rPr lang="es-ES" sz="3200" b="1" i="1" dirty="0" smtClean="0">
                <a:latin typeface="Arial Unicode MS" pitchFamily="34" charset="-128"/>
                <a:ea typeface="Arial Unicode MS" pitchFamily="34" charset="-128"/>
                <a:cs typeface="Arial Unicode MS" pitchFamily="34" charset="-128"/>
              </a:rPr>
              <a:t> </a:t>
            </a:r>
            <a:r>
              <a:rPr lang="es-ES" sz="3200" b="1" i="1" dirty="0" err="1" smtClean="0">
                <a:latin typeface="Arial Unicode MS" pitchFamily="34" charset="-128"/>
                <a:ea typeface="Arial Unicode MS" pitchFamily="34" charset="-128"/>
                <a:cs typeface="Arial Unicode MS" pitchFamily="34" charset="-128"/>
              </a:rPr>
              <a:t>Shuihua</a:t>
            </a:r>
            <a:r>
              <a:rPr lang="es-ES" sz="3200" b="1" i="1" dirty="0" smtClean="0">
                <a:latin typeface="Arial Unicode MS" pitchFamily="34" charset="-128"/>
                <a:ea typeface="Arial Unicode MS" pitchFamily="34" charset="-128"/>
                <a:cs typeface="Arial Unicode MS" pitchFamily="34" charset="-128"/>
              </a:rPr>
              <a:t>, este hombre de negocios, es un millonario que vino de medios humildes.</a:t>
            </a:r>
            <a:endParaRPr lang="es-ES" sz="3200" b="1"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38914" name="Picture 2" descr="Resultado de imagen de Xiong Shuihua, de 54 años"/>
          <p:cNvPicPr>
            <a:picLocks noChangeAspect="1" noChangeArrowheads="1"/>
          </p:cNvPicPr>
          <p:nvPr/>
        </p:nvPicPr>
        <p:blipFill>
          <a:blip r:embed="rId2"/>
          <a:srcRect/>
          <a:stretch>
            <a:fillRect/>
          </a:stretch>
        </p:blipFill>
        <p:spPr bwMode="auto">
          <a:xfrm>
            <a:off x="-1" y="0"/>
            <a:ext cx="11122245"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3">
                <a:shade val="45000"/>
                <a:satMod val="135000"/>
              </a:schemeClr>
              <a:prstClr val="white"/>
            </a:duotone>
            <a:lum bright="15000"/>
          </a:blip>
          <a:srcRect/>
          <a:stretch>
            <a:fillRect/>
          </a:stretch>
        </p:blipFill>
        <p:spPr bwMode="auto">
          <a:xfrm>
            <a:off x="0" y="0"/>
            <a:ext cx="11017250" cy="6948488"/>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3436923" y="3241674"/>
            <a:ext cx="7040592" cy="2554545"/>
          </a:xfrm>
          <a:prstGeom prst="rect">
            <a:avLst/>
          </a:prstGeom>
        </p:spPr>
        <p:txBody>
          <a:bodyPr wrap="square">
            <a:spAutoFit/>
          </a:bodyPr>
          <a:lstStyle/>
          <a:p>
            <a:r>
              <a:rPr lang="es-ES" sz="3200" b="1" i="1" dirty="0" smtClean="0">
                <a:latin typeface="Arial Unicode MS" pitchFamily="34" charset="-128"/>
                <a:ea typeface="Arial Unicode MS" pitchFamily="34" charset="-128"/>
                <a:cs typeface="Arial Unicode MS" pitchFamily="34" charset="-128"/>
              </a:rPr>
              <a:t>Se crió en el pueblo </a:t>
            </a:r>
            <a:r>
              <a:rPr lang="es-ES" sz="3200" b="1" i="1" dirty="0" err="1" smtClean="0">
                <a:latin typeface="Arial Unicode MS" pitchFamily="34" charset="-128"/>
                <a:ea typeface="Arial Unicode MS" pitchFamily="34" charset="-128"/>
                <a:cs typeface="Arial Unicode MS" pitchFamily="34" charset="-128"/>
              </a:rPr>
              <a:t>Xiongkeng</a:t>
            </a:r>
            <a:r>
              <a:rPr lang="es-ES" sz="3200" b="1" i="1" dirty="0" smtClean="0">
                <a:latin typeface="Arial Unicode MS" pitchFamily="34" charset="-128"/>
                <a:ea typeface="Arial Unicode MS" pitchFamily="34" charset="-128"/>
                <a:cs typeface="Arial Unicode MS" pitchFamily="34" charset="-128"/>
              </a:rPr>
              <a:t> en el sur de China, donde la gente acostumbraba a vivir en chozas de madera a lo largo de los caminos fangosos.</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23554" name="Picture 2" descr="3- millonario"/>
          <p:cNvPicPr>
            <a:picLocks noChangeAspect="1" noChangeArrowheads="1"/>
          </p:cNvPicPr>
          <p:nvPr/>
        </p:nvPicPr>
        <p:blipFill>
          <a:blip r:embed="rId2"/>
          <a:srcRect/>
          <a:stretch>
            <a:fillRect/>
          </a:stretch>
        </p:blipFill>
        <p:spPr bwMode="auto">
          <a:xfrm>
            <a:off x="0" y="0"/>
            <a:ext cx="11017250"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39938" name="Picture 2" descr="Resultado de imagen de Xiong Shuihua, de 54 años"/>
          <p:cNvPicPr>
            <a:picLocks noChangeAspect="1" noChangeArrowheads="1"/>
          </p:cNvPicPr>
          <p:nvPr/>
        </p:nvPicPr>
        <p:blipFill>
          <a:blip r:embed="rId2"/>
          <a:srcRect/>
          <a:stretch>
            <a:fillRect/>
          </a:stretch>
        </p:blipFill>
        <p:spPr bwMode="auto">
          <a:xfrm>
            <a:off x="0" y="0"/>
            <a:ext cx="11010188"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22000"/>
          </a:blip>
          <a:srcRect/>
          <a:stretch>
            <a:fillRect/>
          </a:stretch>
        </p:blipFill>
        <p:spPr bwMode="auto">
          <a:xfrm>
            <a:off x="0" y="0"/>
            <a:ext cx="11017250" cy="68770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2293915" y="1812914"/>
            <a:ext cx="8040724" cy="4401205"/>
          </a:xfrm>
          <a:prstGeom prst="rect">
            <a:avLst/>
          </a:prstGeom>
        </p:spPr>
        <p:txBody>
          <a:bodyPr wrap="square">
            <a:spAutoFit/>
          </a:bodyPr>
          <a:lstStyle/>
          <a:p>
            <a:r>
              <a:rPr lang="es-ES" sz="2800" b="1" i="1" dirty="0" smtClean="0">
                <a:latin typeface="Arial Unicode MS" pitchFamily="34" charset="-128"/>
                <a:ea typeface="Arial Unicode MS" pitchFamily="34" charset="-128"/>
                <a:cs typeface="Arial Unicode MS" pitchFamily="34" charset="-128"/>
              </a:rPr>
              <a:t>Cinco años atrás, la zona del pueblo estaba estancada y la gente vivía en casas humildes. Pero en los últimos años, gracias a su inversión, el área ha cambiado considerablemente. Hoy 72 familias del lugar viven en casas lujosas, mientras que 18 familias, las que más atención le prestaban al millonario durante su infancia, disponen de villas propias y también de lujo. La construcción de estas viviendas le costó 2.547.770 dólares. </a:t>
            </a:r>
            <a:endParaRPr lang="es-ES" sz="28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4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44034" name="Picture 2" descr="http://k30.kn3.net/3/4/5/B/3/9/FDE.jpg"/>
          <p:cNvPicPr>
            <a:picLocks noChangeAspect="1" noChangeArrowheads="1"/>
          </p:cNvPicPr>
          <p:nvPr/>
        </p:nvPicPr>
        <p:blipFill>
          <a:blip r:embed="rId3"/>
          <a:srcRect/>
          <a:stretch>
            <a:fillRect/>
          </a:stretch>
        </p:blipFill>
        <p:spPr bwMode="auto">
          <a:xfrm>
            <a:off x="0" y="0"/>
            <a:ext cx="11110238" cy="6769100"/>
          </a:xfrm>
          <a:prstGeom prst="rect">
            <a:avLst/>
          </a:prstGeom>
          <a:noFill/>
        </p:spPr>
      </p:pic>
    </p:spTree>
  </p:cSld>
  <p:clrMapOvr>
    <a:masterClrMapping/>
  </p:clrMapOvr>
  <p:transition spd="med" advTm="6000">
    <p:random/>
    <p:sndAc>
      <p:stSnd>
        <p:snd r:embed="rId2" name="07 un mundo raro.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24578" name="Picture 2" descr="4- millonario"/>
          <p:cNvPicPr>
            <a:picLocks noChangeAspect="1" noChangeArrowheads="1"/>
          </p:cNvPicPr>
          <p:nvPr/>
        </p:nvPicPr>
        <p:blipFill>
          <a:blip r:embed="rId2"/>
          <a:srcRect/>
          <a:stretch>
            <a:fillRect/>
          </a:stretch>
        </p:blipFill>
        <p:spPr bwMode="auto">
          <a:xfrm>
            <a:off x="0" y="0"/>
            <a:ext cx="11017250"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3">
                <a:shade val="45000"/>
                <a:satMod val="135000"/>
              </a:schemeClr>
              <a:prstClr val="white"/>
            </a:duotone>
            <a:lum bright="22000"/>
          </a:blip>
          <a:srcRect/>
          <a:stretch>
            <a:fillRect/>
          </a:stretch>
        </p:blipFill>
        <p:spPr bwMode="auto">
          <a:xfrm>
            <a:off x="0" y="0"/>
            <a:ext cx="11017250" cy="6948488"/>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4365617" y="1812914"/>
            <a:ext cx="5508625" cy="4031873"/>
          </a:xfrm>
          <a:prstGeom prst="rect">
            <a:avLst/>
          </a:prstGeom>
        </p:spPr>
        <p:txBody>
          <a:bodyPr>
            <a:spAutoFit/>
          </a:bodyPr>
          <a:lstStyle/>
          <a:p>
            <a:r>
              <a:rPr lang="es-ES" sz="3200" b="1" i="1" dirty="0" smtClean="0">
                <a:latin typeface="Arial Unicode MS" pitchFamily="34" charset="-128"/>
                <a:ea typeface="Arial Unicode MS" pitchFamily="34" charset="-128"/>
                <a:cs typeface="Arial Unicode MS" pitchFamily="34" charset="-128"/>
              </a:rPr>
              <a:t>De hecho, las personas seguían viviendo en esas condiciones hasta cuando </a:t>
            </a:r>
            <a:r>
              <a:rPr lang="es-ES" sz="3200" b="1" i="1" dirty="0" err="1" smtClean="0">
                <a:latin typeface="Arial Unicode MS" pitchFamily="34" charset="-128"/>
                <a:ea typeface="Arial Unicode MS" pitchFamily="34" charset="-128"/>
                <a:cs typeface="Arial Unicode MS" pitchFamily="34" charset="-128"/>
              </a:rPr>
              <a:t>Shuihua</a:t>
            </a:r>
            <a:r>
              <a:rPr lang="es-ES" sz="3200" b="1" i="1" dirty="0" smtClean="0">
                <a:latin typeface="Arial Unicode MS" pitchFamily="34" charset="-128"/>
                <a:ea typeface="Arial Unicode MS" pitchFamily="34" charset="-128"/>
                <a:cs typeface="Arial Unicode MS" pitchFamily="34" charset="-128"/>
              </a:rPr>
              <a:t> regresó al pueblo con planes que iban a sorprender a todos… él quería transformar completamente la zona.</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45058" name="Picture 2" descr="http://k30.kn3.net/F/0/2/7/8/6/BBF.jpg"/>
          <p:cNvPicPr>
            <a:picLocks noChangeAspect="1" noChangeArrowheads="1"/>
          </p:cNvPicPr>
          <p:nvPr/>
        </p:nvPicPr>
        <p:blipFill>
          <a:blip r:embed="rId2"/>
          <a:srcRect/>
          <a:stretch>
            <a:fillRect/>
          </a:stretch>
        </p:blipFill>
        <p:spPr bwMode="auto">
          <a:xfrm>
            <a:off x="-1" y="0"/>
            <a:ext cx="11017251" cy="67691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41986" name="Picture 2" descr="http://k33.kn3.net/C/C/6/0/6/E/2DD.jpg"/>
          <p:cNvPicPr>
            <a:picLocks noChangeAspect="1" noChangeArrowheads="1"/>
          </p:cNvPicPr>
          <p:nvPr/>
        </p:nvPicPr>
        <p:blipFill>
          <a:blip r:embed="rId2"/>
          <a:srcRect/>
          <a:stretch>
            <a:fillRect/>
          </a:stretch>
        </p:blipFill>
        <p:spPr bwMode="auto">
          <a:xfrm>
            <a:off x="0" y="0"/>
            <a:ext cx="11017250" cy="720222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3">
                <a:shade val="45000"/>
                <a:satMod val="135000"/>
              </a:schemeClr>
              <a:prstClr val="white"/>
            </a:duotone>
            <a:lum bright="29000"/>
          </a:blip>
          <a:srcRect/>
          <a:stretch>
            <a:fillRect/>
          </a:stretch>
        </p:blipFill>
        <p:spPr bwMode="auto">
          <a:xfrm>
            <a:off x="1" y="0"/>
            <a:ext cx="11017250" cy="6787903"/>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2754313" y="2507387"/>
            <a:ext cx="7540658" cy="3539430"/>
          </a:xfrm>
          <a:prstGeom prst="rect">
            <a:avLst/>
          </a:prstGeom>
        </p:spPr>
        <p:txBody>
          <a:bodyPr wrap="square">
            <a:spAutoFit/>
          </a:bodyPr>
          <a:lstStyle/>
          <a:p>
            <a:r>
              <a:rPr lang="es-ES" sz="3200" b="1" i="1" dirty="0" smtClean="0">
                <a:latin typeface="Arial Unicode MS" pitchFamily="34" charset="-128"/>
                <a:ea typeface="Arial Unicode MS" pitchFamily="34" charset="-128"/>
                <a:cs typeface="Arial Unicode MS" pitchFamily="34" charset="-128"/>
              </a:rPr>
              <a:t>Como muestra de su gratitud extrema a la vida, que le dio la oportunidad de salir de la pobreza y progresar,  el magnate de los negocios chinos hizo planes para derribar las cabañas en el pueblo y reemplazarlos por apartamentos lujosos totalmente gratis.</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26626" name="Picture 2" descr="5- millonario"/>
          <p:cNvPicPr>
            <a:picLocks noChangeAspect="1" noChangeArrowheads="1"/>
          </p:cNvPicPr>
          <p:nvPr/>
        </p:nvPicPr>
        <p:blipFill>
          <a:blip r:embed="rId2"/>
          <a:srcRect/>
          <a:stretch>
            <a:fillRect/>
          </a:stretch>
        </p:blipFill>
        <p:spPr bwMode="auto">
          <a:xfrm>
            <a:off x="0" y="0"/>
            <a:ext cx="11017250" cy="679504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lum bright="26000"/>
          </a:blip>
          <a:srcRect/>
          <a:stretch>
            <a:fillRect/>
          </a:stretch>
        </p:blipFill>
        <p:spPr bwMode="auto">
          <a:xfrm>
            <a:off x="0" y="0"/>
            <a:ext cx="11017252" cy="7439006"/>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4794245" y="3527426"/>
            <a:ext cx="5040329" cy="2062103"/>
          </a:xfrm>
          <a:prstGeom prst="rect">
            <a:avLst/>
          </a:prstGeom>
        </p:spPr>
        <p:txBody>
          <a:bodyPr wrap="square">
            <a:spAutoFit/>
          </a:bodyPr>
          <a:lstStyle/>
          <a:p>
            <a:r>
              <a:rPr lang="es-ES" sz="3200" b="1" i="1" dirty="0" smtClean="0">
                <a:latin typeface="Arial Unicode MS" pitchFamily="34" charset="-128"/>
                <a:ea typeface="Arial Unicode MS" pitchFamily="34" charset="-128"/>
                <a:cs typeface="Arial Unicode MS" pitchFamily="34" charset="-128"/>
              </a:rPr>
              <a:t>Los caminos fangosos fueron completamente reemplazados con calles pavimentadas.</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28674" name="Picture 2" descr="6- millonario"/>
          <p:cNvPicPr>
            <a:picLocks noChangeAspect="1" noChangeArrowheads="1"/>
          </p:cNvPicPr>
          <p:nvPr/>
        </p:nvPicPr>
        <p:blipFill>
          <a:blip r:embed="rId2"/>
          <a:srcRect/>
          <a:stretch>
            <a:fillRect/>
          </a:stretch>
        </p:blipFill>
        <p:spPr bwMode="auto">
          <a:xfrm>
            <a:off x="0" y="0"/>
            <a:ext cx="11017250" cy="689000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22000"/>
          </a:blip>
          <a:srcRect/>
          <a:stretch>
            <a:fillRect/>
          </a:stretch>
        </p:blipFill>
        <p:spPr bwMode="auto">
          <a:xfrm>
            <a:off x="0" y="0"/>
            <a:ext cx="11017250" cy="68770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2936857" y="2884484"/>
            <a:ext cx="7326344" cy="3046988"/>
          </a:xfrm>
          <a:prstGeom prst="rect">
            <a:avLst/>
          </a:prstGeom>
        </p:spPr>
        <p:txBody>
          <a:bodyPr wrap="square">
            <a:spAutoFit/>
          </a:bodyPr>
          <a:lstStyle/>
          <a:p>
            <a:r>
              <a:rPr lang="es-ES" sz="3200" b="1" i="1" dirty="0" err="1" smtClean="0">
                <a:latin typeface="Arial Unicode MS" pitchFamily="34" charset="-128"/>
                <a:ea typeface="Arial Unicode MS" pitchFamily="34" charset="-128"/>
                <a:cs typeface="Arial Unicode MS" pitchFamily="34" charset="-128"/>
              </a:rPr>
              <a:t>Shuihua</a:t>
            </a:r>
            <a:r>
              <a:rPr lang="es-ES" sz="3200" b="1" i="1" dirty="0" smtClean="0">
                <a:latin typeface="Arial Unicode MS" pitchFamily="34" charset="-128"/>
                <a:ea typeface="Arial Unicode MS" pitchFamily="34" charset="-128"/>
                <a:cs typeface="Arial Unicode MS" pitchFamily="34" charset="-128"/>
              </a:rPr>
              <a:t> fue un hombre que tuvo gran éxito en la industria del acero y siempre supo que quería devolver la mano a la gente en el pueblo que siempre había cuidado de él y su familia durante su infancia.</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30722" name="Picture 2" descr="7- millonario"/>
          <p:cNvPicPr>
            <a:picLocks noChangeAspect="1" noChangeArrowheads="1"/>
          </p:cNvPicPr>
          <p:nvPr/>
        </p:nvPicPr>
        <p:blipFill>
          <a:blip r:embed="rId2"/>
          <a:srcRect/>
          <a:stretch>
            <a:fillRect/>
          </a:stretch>
        </p:blipFill>
        <p:spPr bwMode="auto">
          <a:xfrm>
            <a:off x="0" y="0"/>
            <a:ext cx="11017250" cy="70278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wowamazing "/>
          <p:cNvPicPr>
            <a:picLocks noChangeAspect="1" noChangeArrowheads="1"/>
          </p:cNvPicPr>
          <p:nvPr/>
        </p:nvPicPr>
        <p:blipFill>
          <a:blip r:embed="rId2"/>
          <a:srcRect/>
          <a:stretch>
            <a:fillRect/>
          </a:stretch>
        </p:blipFill>
        <p:spPr bwMode="auto">
          <a:xfrm>
            <a:off x="0" y="0"/>
            <a:ext cx="11142770" cy="6769100"/>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7" name="6 Rectángulo"/>
          <p:cNvSpPr/>
          <p:nvPr/>
        </p:nvSpPr>
        <p:spPr>
          <a:xfrm>
            <a:off x="1377155"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8" name="7 Rectángulo"/>
          <p:cNvSpPr/>
          <p:nvPr/>
        </p:nvSpPr>
        <p:spPr>
          <a:xfrm>
            <a:off x="2793981"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9" name="8 Rectángulo"/>
          <p:cNvSpPr/>
          <p:nvPr/>
        </p:nvSpPr>
        <p:spPr>
          <a:xfrm>
            <a:off x="4131469"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10" name="9 Rectángulo"/>
          <p:cNvSpPr/>
          <p:nvPr/>
        </p:nvSpPr>
        <p:spPr>
          <a:xfrm>
            <a:off x="5508624"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11" name="10 Rectángulo"/>
          <p:cNvSpPr/>
          <p:nvPr/>
        </p:nvSpPr>
        <p:spPr>
          <a:xfrm>
            <a:off x="6885781"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12" name="11 Rectángulo"/>
          <p:cNvSpPr/>
          <p:nvPr/>
        </p:nvSpPr>
        <p:spPr>
          <a:xfrm>
            <a:off x="8262938"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
        <p:nvSpPr>
          <p:cNvPr id="13" name="12 Rectángulo"/>
          <p:cNvSpPr/>
          <p:nvPr/>
        </p:nvSpPr>
        <p:spPr>
          <a:xfrm>
            <a:off x="9640093" y="0"/>
            <a:ext cx="1377157" cy="67691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13816" tIns="56908" rIns="113816" bIns="56908" anchor="ctr"/>
          <a:lstStyle/>
          <a:p>
            <a:pPr algn="ctr"/>
            <a:endParaRPr lang="es-ES">
              <a:solidFill>
                <a:srgbClr val="FFFFFF"/>
              </a:solidFill>
              <a:cs typeface="Arial" pitchFamily="34" charset="0"/>
            </a:endParaRPr>
          </a:p>
        </p:txBody>
      </p:sp>
    </p:spTree>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3">
                <a:shade val="45000"/>
                <a:satMod val="135000"/>
              </a:schemeClr>
              <a:prstClr val="white"/>
            </a:duotone>
            <a:lum bright="37000"/>
          </a:blip>
          <a:srcRect/>
          <a:stretch>
            <a:fillRect/>
          </a:stretch>
        </p:blipFill>
        <p:spPr bwMode="auto">
          <a:xfrm>
            <a:off x="1" y="0"/>
            <a:ext cx="11017250" cy="6787903"/>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4794245" y="3455988"/>
            <a:ext cx="5508625" cy="2554545"/>
          </a:xfrm>
          <a:prstGeom prst="rect">
            <a:avLst/>
          </a:prstGeom>
        </p:spPr>
        <p:txBody>
          <a:bodyPr>
            <a:spAutoFit/>
          </a:bodyPr>
          <a:lstStyle/>
          <a:p>
            <a:r>
              <a:rPr lang="es-ES" sz="3200" b="1" i="1" dirty="0" smtClean="0">
                <a:latin typeface="Arial Unicode MS" pitchFamily="34" charset="-128"/>
                <a:ea typeface="Arial Unicode MS" pitchFamily="34" charset="-128"/>
                <a:cs typeface="Arial Unicode MS" pitchFamily="34" charset="-128"/>
              </a:rPr>
              <a:t>Ahora, 72 familias viven en apartamentos de lujo y 18 familias, que siempre fueron muy especial para él, se les dieron sus propias villas.</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34818" name="Picture 2" descr="9- millonario"/>
          <p:cNvPicPr>
            <a:picLocks noChangeAspect="1" noChangeArrowheads="1"/>
          </p:cNvPicPr>
          <p:nvPr/>
        </p:nvPicPr>
        <p:blipFill>
          <a:blip r:embed="rId2"/>
          <a:srcRect/>
          <a:stretch>
            <a:fillRect/>
          </a:stretch>
        </p:blipFill>
        <p:spPr bwMode="auto">
          <a:xfrm>
            <a:off x="0" y="0"/>
            <a:ext cx="11017250" cy="674756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lum bright="26000"/>
          </a:blip>
          <a:srcRect/>
          <a:stretch>
            <a:fillRect/>
          </a:stretch>
        </p:blipFill>
        <p:spPr bwMode="auto">
          <a:xfrm>
            <a:off x="0" y="0"/>
            <a:ext cx="11017252" cy="7439006"/>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4937121" y="3598864"/>
            <a:ext cx="5111767" cy="2062103"/>
          </a:xfrm>
          <a:prstGeom prst="rect">
            <a:avLst/>
          </a:prstGeom>
        </p:spPr>
        <p:txBody>
          <a:bodyPr wrap="square">
            <a:spAutoFit/>
          </a:bodyPr>
          <a:lstStyle/>
          <a:p>
            <a:r>
              <a:rPr lang="es-ES" sz="3200" b="1" i="1" dirty="0" err="1" smtClean="0">
                <a:latin typeface="Arial Unicode MS" pitchFamily="34" charset="-128"/>
                <a:ea typeface="Arial Unicode MS" pitchFamily="34" charset="-128"/>
                <a:cs typeface="Arial Unicode MS" pitchFamily="34" charset="-128"/>
              </a:rPr>
              <a:t>Shuihua</a:t>
            </a:r>
            <a:r>
              <a:rPr lang="es-ES" sz="3200" b="1" i="1" dirty="0" smtClean="0">
                <a:latin typeface="Arial Unicode MS" pitchFamily="34" charset="-128"/>
                <a:ea typeface="Arial Unicode MS" pitchFamily="34" charset="-128"/>
                <a:cs typeface="Arial Unicode MS" pitchFamily="34" charset="-128"/>
              </a:rPr>
              <a:t> incluso prometió 3 comidas al día a los ancianos y a las familias de bajos ingresos.</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35842" name="Picture 2" descr="10- millonario"/>
          <p:cNvPicPr>
            <a:picLocks noChangeAspect="1" noChangeArrowheads="1"/>
          </p:cNvPicPr>
          <p:nvPr/>
        </p:nvPicPr>
        <p:blipFill>
          <a:blip r:embed="rId2"/>
          <a:srcRect/>
          <a:stretch>
            <a:fillRect/>
          </a:stretch>
        </p:blipFill>
        <p:spPr bwMode="auto">
          <a:xfrm>
            <a:off x="0" y="0"/>
            <a:ext cx="11017250" cy="6762939"/>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schemeClr val="accent3">
                <a:shade val="45000"/>
                <a:satMod val="135000"/>
              </a:schemeClr>
              <a:prstClr val="white"/>
            </a:duotone>
            <a:lum bright="22000"/>
          </a:blip>
          <a:srcRect/>
          <a:stretch>
            <a:fillRect/>
          </a:stretch>
        </p:blipFill>
        <p:spPr bwMode="auto">
          <a:xfrm>
            <a:off x="0" y="0"/>
            <a:ext cx="11017250" cy="687705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3579799" y="2784386"/>
            <a:ext cx="6572296" cy="3046988"/>
          </a:xfrm>
          <a:prstGeom prst="rect">
            <a:avLst/>
          </a:prstGeom>
        </p:spPr>
        <p:txBody>
          <a:bodyPr wrap="square">
            <a:spAutoFit/>
          </a:bodyPr>
          <a:lstStyle/>
          <a:p>
            <a:r>
              <a:rPr lang="es-ES" sz="3200" b="1" i="1" dirty="0" smtClean="0">
                <a:latin typeface="Arial Unicode MS" pitchFamily="34" charset="-128"/>
                <a:ea typeface="Arial Unicode MS" pitchFamily="34" charset="-128"/>
                <a:cs typeface="Arial Unicode MS" pitchFamily="34" charset="-128"/>
              </a:rPr>
              <a:t>“Recuerdo a sus padres, eran muy buena gente y de buen corazón. Parece ser que su hijo heredó el carácter de ellos”, dijo </a:t>
            </a:r>
            <a:r>
              <a:rPr lang="es-ES" sz="3200" b="1" i="1" dirty="0" err="1" smtClean="0">
                <a:latin typeface="Arial Unicode MS" pitchFamily="34" charset="-128"/>
                <a:ea typeface="Arial Unicode MS" pitchFamily="34" charset="-128"/>
                <a:cs typeface="Arial Unicode MS" pitchFamily="34" charset="-128"/>
              </a:rPr>
              <a:t>Qiong</a:t>
            </a:r>
            <a:r>
              <a:rPr lang="es-ES" sz="3200" b="1" i="1" dirty="0" smtClean="0">
                <a:latin typeface="Arial Unicode MS" pitchFamily="34" charset="-128"/>
                <a:ea typeface="Arial Unicode MS" pitchFamily="34" charset="-128"/>
                <a:cs typeface="Arial Unicode MS" pitchFamily="34" charset="-128"/>
              </a:rPr>
              <a:t> </a:t>
            </a:r>
            <a:r>
              <a:rPr lang="es-ES" sz="3200" b="1" i="1" dirty="0" err="1" smtClean="0">
                <a:latin typeface="Arial Unicode MS" pitchFamily="34" charset="-128"/>
                <a:ea typeface="Arial Unicode MS" pitchFamily="34" charset="-128"/>
                <a:cs typeface="Arial Unicode MS" pitchFamily="34" charset="-128"/>
              </a:rPr>
              <a:t>Chu</a:t>
            </a:r>
            <a:r>
              <a:rPr lang="es-ES" sz="3200" b="1" i="1" dirty="0" smtClean="0">
                <a:latin typeface="Arial Unicode MS" pitchFamily="34" charset="-128"/>
                <a:ea typeface="Arial Unicode MS" pitchFamily="34" charset="-128"/>
                <a:cs typeface="Arial Unicode MS" pitchFamily="34" charset="-128"/>
              </a:rPr>
              <a:t>, un vecino del pueblo citado por '</a:t>
            </a:r>
            <a:r>
              <a:rPr lang="es-ES" sz="3200" b="1" i="1" dirty="0" err="1" smtClean="0">
                <a:latin typeface="Arial Unicode MS" pitchFamily="34" charset="-128"/>
                <a:ea typeface="Arial Unicode MS" pitchFamily="34" charset="-128"/>
                <a:cs typeface="Arial Unicode MS" pitchFamily="34" charset="-128"/>
              </a:rPr>
              <a:t>The</a:t>
            </a:r>
            <a:r>
              <a:rPr lang="es-ES" sz="3200" b="1" i="1" dirty="0" smtClean="0">
                <a:latin typeface="Arial Unicode MS" pitchFamily="34" charset="-128"/>
                <a:ea typeface="Arial Unicode MS" pitchFamily="34" charset="-128"/>
                <a:cs typeface="Arial Unicode MS" pitchFamily="34" charset="-128"/>
              </a:rPr>
              <a:t> </a:t>
            </a:r>
            <a:r>
              <a:rPr lang="es-ES" sz="3200" b="1" i="1" dirty="0" err="1" smtClean="0">
                <a:latin typeface="Arial Unicode MS" pitchFamily="34" charset="-128"/>
                <a:ea typeface="Arial Unicode MS" pitchFamily="34" charset="-128"/>
                <a:cs typeface="Arial Unicode MS" pitchFamily="34" charset="-128"/>
              </a:rPr>
              <a:t>Daily</a:t>
            </a:r>
            <a:r>
              <a:rPr lang="es-ES" sz="3200" b="1" i="1" dirty="0" smtClean="0">
                <a:latin typeface="Arial Unicode MS" pitchFamily="34" charset="-128"/>
                <a:ea typeface="Arial Unicode MS" pitchFamily="34" charset="-128"/>
                <a:cs typeface="Arial Unicode MS" pitchFamily="34" charset="-128"/>
              </a:rPr>
              <a:t> Mail'. </a:t>
            </a:r>
            <a:endParaRPr lang="es-ES" sz="3200"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22000">
    <p:random/>
    <p:sndAc>
      <p:stSnd>
        <p:snd r:embed="rId2" name="los cinco latinos - las hojas muert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3">
                <a:shade val="45000"/>
                <a:satMod val="135000"/>
              </a:schemeClr>
              <a:prstClr val="white"/>
            </a:duotone>
            <a:lum bright="29000"/>
          </a:blip>
          <a:srcRect/>
          <a:stretch>
            <a:fillRect/>
          </a:stretch>
        </p:blipFill>
        <p:spPr bwMode="auto">
          <a:xfrm>
            <a:off x="1" y="0"/>
            <a:ext cx="11017250" cy="6787903"/>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sp>
        <p:nvSpPr>
          <p:cNvPr id="3" name="2 Rectángulo"/>
          <p:cNvSpPr/>
          <p:nvPr/>
        </p:nvSpPr>
        <p:spPr>
          <a:xfrm>
            <a:off x="2722543" y="669906"/>
            <a:ext cx="7683534" cy="5262979"/>
          </a:xfrm>
          <a:prstGeom prst="rect">
            <a:avLst/>
          </a:prstGeom>
        </p:spPr>
        <p:txBody>
          <a:bodyPr wrap="square">
            <a:spAutoFit/>
          </a:bodyPr>
          <a:lstStyle/>
          <a:p>
            <a:r>
              <a:rPr lang="es-ES" sz="2800" b="1" i="1" dirty="0" smtClean="0">
                <a:latin typeface="Arial Unicode MS" pitchFamily="34" charset="-128"/>
                <a:ea typeface="Arial Unicode MS" pitchFamily="34" charset="-128"/>
                <a:cs typeface="Arial Unicode MS" pitchFamily="34" charset="-128"/>
              </a:rPr>
              <a:t>Y es que la vida tiene mucho más sentido cuando las cosas que logramos las podemos compartir con otros, y ayudar a quienes han sido menos afortunados en la vida. Qué bonita manera, la de este hombre, de invertir una fortuna y de ser agradecido con aquellos que lo vieron crecer, nunca olvidando de donde vino y tampoco a quienes le ayudaron a ser lo que es hoy en día.</a:t>
            </a:r>
          </a:p>
          <a:p>
            <a:r>
              <a:rPr lang="es-ES" sz="2800" b="1" i="1" dirty="0" smtClean="0">
                <a:latin typeface="Arial Unicode MS" pitchFamily="34" charset="-128"/>
                <a:ea typeface="Arial Unicode MS" pitchFamily="34" charset="-128"/>
                <a:cs typeface="Arial Unicode MS" pitchFamily="34" charset="-128"/>
              </a:rPr>
              <a:t> </a:t>
            </a:r>
          </a:p>
          <a:p>
            <a:r>
              <a:rPr lang="es-ES" sz="2800" b="1" i="1" dirty="0" smtClean="0">
                <a:latin typeface="Arial Unicode MS" pitchFamily="34" charset="-128"/>
                <a:ea typeface="Arial Unicode MS" pitchFamily="34" charset="-128"/>
                <a:cs typeface="Arial Unicode MS" pitchFamily="34" charset="-128"/>
              </a:rPr>
              <a:t>Esto deja una lección de vida, compártela también con otros.</a:t>
            </a:r>
            <a:endParaRPr lang="es-ES" sz="2800" b="1" i="1" dirty="0">
              <a:latin typeface="Arial Unicode MS" pitchFamily="34" charset="-128"/>
              <a:ea typeface="Arial Unicode MS" pitchFamily="34" charset="-128"/>
              <a:cs typeface="Arial Unicode MS" pitchFamily="34" charset="-128"/>
            </a:endParaRPr>
          </a:p>
        </p:txBody>
      </p:sp>
    </p:spTree>
  </p:cSld>
  <p:clrMapOvr>
    <a:masterClrMapping/>
  </p:clrMapOvr>
  <p:transition spd="med" advTm="3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11/07/2017</a:t>
            </a:fld>
            <a:endParaRPr lang="es-ES"/>
          </a:p>
        </p:txBody>
      </p:sp>
      <p:pic>
        <p:nvPicPr>
          <p:cNvPr id="1026" name="Picture 2" descr="C:\Documents and Settings\Jose Luis\Escritorio\xiong-shuihua-4.jpg"/>
          <p:cNvPicPr>
            <a:picLocks noChangeAspect="1" noChangeArrowheads="1"/>
          </p:cNvPicPr>
          <p:nvPr/>
        </p:nvPicPr>
        <p:blipFill>
          <a:blip r:embed="rId2"/>
          <a:srcRect/>
          <a:stretch>
            <a:fillRect/>
          </a:stretch>
        </p:blipFill>
        <p:spPr bwMode="auto">
          <a:xfrm>
            <a:off x="0" y="0"/>
            <a:ext cx="11017250" cy="67734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2" y="0"/>
            <a:ext cx="11017252" cy="67691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42618" y="3342628"/>
            <a:ext cx="6769100" cy="83864"/>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90769" y="3342628"/>
            <a:ext cx="6769100" cy="83864"/>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1"/>
            <a:ext cx="11017250" cy="68611"/>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695384"/>
            <a:ext cx="11017250" cy="73720"/>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62196" y="5822812"/>
            <a:ext cx="560149" cy="581521"/>
          </a:xfrm>
          <a:prstGeom prst="rect">
            <a:avLst/>
          </a:prstGeom>
          <a:noFill/>
          <a:ln w="38100">
            <a:solidFill>
              <a:srgbClr val="1CDEF8"/>
            </a:solidFill>
            <a:miter lim="800000"/>
            <a:headEnd/>
            <a:tailEnd/>
          </a:ln>
        </p:spPr>
      </p:pic>
      <p:sp>
        <p:nvSpPr>
          <p:cNvPr id="19" name="18 Rectángulo"/>
          <p:cNvSpPr/>
          <p:nvPr/>
        </p:nvSpPr>
        <p:spPr>
          <a:xfrm>
            <a:off x="2386055" y="4512752"/>
            <a:ext cx="3243755"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72075" y="1202947"/>
            <a:ext cx="4818512" cy="4229549"/>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16520" y="2"/>
            <a:ext cx="4214844"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11 de julio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14:52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65221" y="5599128"/>
            <a:ext cx="2420369" cy="921956"/>
          </a:xfrm>
          <a:prstGeom prst="rect">
            <a:avLst/>
          </a:prstGeom>
          <a:noFill/>
        </p:spPr>
      </p:pic>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325004" y="3234126"/>
            <a:ext cx="367242" cy="300849"/>
          </a:xfrm>
          <a:prstGeom prst="rect">
            <a:avLst/>
          </a:prstGeom>
          <a:noFill/>
        </p:spPr>
      </p:pic>
      <p:sp>
        <p:nvSpPr>
          <p:cNvPr id="4100" name="Rectangle 4"/>
          <p:cNvSpPr>
            <a:spLocks noChangeArrowheads="1"/>
          </p:cNvSpPr>
          <p:nvPr/>
        </p:nvSpPr>
        <p:spPr bwMode="auto">
          <a:xfrm>
            <a:off x="0" y="1579457"/>
            <a:ext cx="11017250" cy="225637"/>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05093"/>
            <a:ext cx="11017250" cy="4964007"/>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387072" y="1"/>
            <a:ext cx="5875867" cy="1541851"/>
          </a:xfrm>
          <a:prstGeom prst="rect">
            <a:avLst/>
          </a:prstGeom>
          <a:noFill/>
        </p:spPr>
      </p:pic>
      <p:sp>
        <p:nvSpPr>
          <p:cNvPr id="4104" name="Text Box 8"/>
          <p:cNvSpPr txBox="1">
            <a:spLocks noChangeArrowheads="1"/>
          </p:cNvSpPr>
          <p:nvPr/>
        </p:nvSpPr>
        <p:spPr bwMode="auto">
          <a:xfrm>
            <a:off x="0" y="1880306"/>
            <a:ext cx="110172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77156" y="4663159"/>
            <a:ext cx="3213365"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793972" y="4136672"/>
            <a:ext cx="2846123" cy="2331579"/>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865952" y="4813582"/>
            <a:ext cx="1468967" cy="977759"/>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33276"/>
            <a:ext cx="642673" cy="526486"/>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459762"/>
            <a:ext cx="642673" cy="526486"/>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986248"/>
            <a:ext cx="642673" cy="526486"/>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12733"/>
            <a:ext cx="642673" cy="526486"/>
          </a:xfrm>
          <a:prstGeom prst="rect">
            <a:avLst/>
          </a:prstGeom>
          <a:noFill/>
        </p:spPr>
      </p:pic>
      <p:sp>
        <p:nvSpPr>
          <p:cNvPr id="4122" name="Text Box 26"/>
          <p:cNvSpPr txBox="1">
            <a:spLocks noChangeArrowheads="1"/>
          </p:cNvSpPr>
          <p:nvPr/>
        </p:nvSpPr>
        <p:spPr bwMode="auto">
          <a:xfrm>
            <a:off x="0" y="6468252"/>
            <a:ext cx="1101725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957762" y="827336"/>
            <a:ext cx="5814660" cy="2080871"/>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QUE HARIAS TU SI FUESES MILLONAR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¿QUE HARIAS TU SI FUESES MILLONARIO</Template>
  <TotalTime>2</TotalTime>
  <Words>503</Words>
  <Application>Microsoft PowerPoint</Application>
  <PresentationFormat>Personalizado</PresentationFormat>
  <Paragraphs>61</Paragraphs>
  <Slides>34</Slides>
  <Notes>0</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¿QUE HARIAS TU SI FUESES MILLONARIO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dc:description>Dios, los bendiga, hoy, mañana y siempre.</dc:description>
  <cp:lastModifiedBy>B13012CF05D44384F9CBB453D41CFE26..</cp:lastModifiedBy>
  <cp:revision>1</cp:revision>
  <dcterms:created xsi:type="dcterms:W3CDTF">2017-07-11T12:51:17Z</dcterms:created>
  <dcterms:modified xsi:type="dcterms:W3CDTF">2017-07-11T12:53:23Z</dcterms:modified>
</cp:coreProperties>
</file>