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0"/>
  </p:notes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1" r:id="rId16"/>
    <p:sldId id="272" r:id="rId17"/>
    <p:sldId id="273" r:id="rId18"/>
    <p:sldId id="270" r:id="rId19"/>
    <p:sldId id="274" r:id="rId20"/>
    <p:sldId id="278" r:id="rId21"/>
    <p:sldId id="279" r:id="rId22"/>
    <p:sldId id="285" r:id="rId23"/>
    <p:sldId id="280" r:id="rId24"/>
    <p:sldId id="281" r:id="rId25"/>
    <p:sldId id="282" r:id="rId26"/>
    <p:sldId id="283" r:id="rId27"/>
    <p:sldId id="284" r:id="rId28"/>
    <p:sldId id="276" r:id="rId29"/>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tBDHoWfhI5EUPOoKcrEEdg==" hashData="jKozYm00thBb5WCM8mdfhs91J8I="/>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8151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4" d="100"/>
          <a:sy n="104" d="100"/>
        </p:scale>
        <p:origin x="-84" y="-504"/>
      </p:cViewPr>
      <p:guideLst>
        <p:guide orient="horz" pos="1620"/>
        <p:guide pos="2880"/>
      </p:guideLst>
    </p:cSldViewPr>
  </p:slideViewPr>
  <p:notesTextViewPr>
    <p:cViewPr>
      <p:scale>
        <a:sx n="1" d="1"/>
        <a:sy n="1" d="1"/>
      </p:scale>
      <p:origin x="0" y="0"/>
    </p:cViewPr>
  </p:notesTextViewPr>
  <p:sorterViewPr>
    <p:cViewPr>
      <p:scale>
        <a:sx n="100" d="100"/>
        <a:sy n="100" d="100"/>
      </p:scale>
      <p:origin x="0" y="231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F6DCF82-F167-4EA5-B09F-9F841A71055C}" type="datetimeFigureOut">
              <a:rPr lang="es-ES" smtClean="0"/>
              <a:t>21/01/2018</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CEA0135-3FB8-449E-A4F1-E83DDCD4BDE8}" type="slidenum">
              <a:rPr lang="es-ES" smtClean="0"/>
              <a:t>‹Nº›</a:t>
            </a:fld>
            <a:endParaRPr lang="es-ES"/>
          </a:p>
        </p:txBody>
      </p:sp>
    </p:spTree>
    <p:extLst>
      <p:ext uri="{BB962C8B-B14F-4D97-AF65-F5344CB8AC3E}">
        <p14:creationId xmlns:p14="http://schemas.microsoft.com/office/powerpoint/2010/main" val="9324981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6CEA0135-3FB8-449E-A4F1-E83DDCD4BDE8}" type="slidenum">
              <a:rPr lang="es-ES" smtClean="0"/>
              <a:t>18</a:t>
            </a:fld>
            <a:endParaRPr lang="es-ES"/>
          </a:p>
        </p:txBody>
      </p:sp>
    </p:spTree>
    <p:extLst>
      <p:ext uri="{BB962C8B-B14F-4D97-AF65-F5344CB8AC3E}">
        <p14:creationId xmlns:p14="http://schemas.microsoft.com/office/powerpoint/2010/main" val="29807614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C5D1C079-448D-4E0B-85AC-39BF0164FCB0}" type="slidenum">
              <a:rPr lang="es-ES" smtClean="0"/>
              <a:t>19</a:t>
            </a:fld>
            <a:endParaRPr lang="es-ES"/>
          </a:p>
        </p:txBody>
      </p:sp>
    </p:spTree>
    <p:extLst>
      <p:ext uri="{BB962C8B-B14F-4D97-AF65-F5344CB8AC3E}">
        <p14:creationId xmlns:p14="http://schemas.microsoft.com/office/powerpoint/2010/main" val="10090633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C5D1C079-448D-4E0B-85AC-39BF0164FCB0}" type="slidenum">
              <a:rPr lang="es-ES" smtClean="0"/>
              <a:t>20</a:t>
            </a:fld>
            <a:endParaRPr lang="es-ES"/>
          </a:p>
        </p:txBody>
      </p:sp>
    </p:spTree>
    <p:extLst>
      <p:ext uri="{BB962C8B-B14F-4D97-AF65-F5344CB8AC3E}">
        <p14:creationId xmlns:p14="http://schemas.microsoft.com/office/powerpoint/2010/main" val="10090633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C5D1C079-448D-4E0B-85AC-39BF0164FCB0}" type="slidenum">
              <a:rPr lang="es-ES" smtClean="0"/>
              <a:t>21</a:t>
            </a:fld>
            <a:endParaRPr lang="es-ES"/>
          </a:p>
        </p:txBody>
      </p:sp>
    </p:spTree>
    <p:extLst>
      <p:ext uri="{BB962C8B-B14F-4D97-AF65-F5344CB8AC3E}">
        <p14:creationId xmlns:p14="http://schemas.microsoft.com/office/powerpoint/2010/main" val="1375857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730FD4B2-FD61-4B6F-9058-4DBA08B25F8C}" type="slidenum">
              <a:rPr lang="es-ES" smtClean="0"/>
              <a:t>25</a:t>
            </a:fld>
            <a:endParaRPr lang="es-ES"/>
          </a:p>
        </p:txBody>
      </p:sp>
    </p:spTree>
    <p:extLst>
      <p:ext uri="{BB962C8B-B14F-4D97-AF65-F5344CB8AC3E}">
        <p14:creationId xmlns:p14="http://schemas.microsoft.com/office/powerpoint/2010/main" val="15004024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730FD4B2-FD61-4B6F-9058-4DBA08B25F8C}" type="slidenum">
              <a:rPr lang="es-ES" smtClean="0"/>
              <a:t>26</a:t>
            </a:fld>
            <a:endParaRPr lang="es-ES"/>
          </a:p>
        </p:txBody>
      </p:sp>
    </p:spTree>
    <p:extLst>
      <p:ext uri="{BB962C8B-B14F-4D97-AF65-F5344CB8AC3E}">
        <p14:creationId xmlns:p14="http://schemas.microsoft.com/office/powerpoint/2010/main" val="40895342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D4D188B3-400D-4F6E-99D2-7DB6AD2D0A49}" type="datetimeFigureOut">
              <a:rPr lang="es-ES" smtClean="0"/>
              <a:t>21/01/2018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47FFD25-8372-4026-B06B-EC543987889A}" type="slidenum">
              <a:rPr lang="es-ES" smtClean="0"/>
              <a:t>‹Nº›</a:t>
            </a:fld>
            <a:endParaRPr lang="es-ES"/>
          </a:p>
        </p:txBody>
      </p:sp>
    </p:spTree>
    <p:extLst>
      <p:ext uri="{BB962C8B-B14F-4D97-AF65-F5344CB8AC3E}">
        <p14:creationId xmlns:p14="http://schemas.microsoft.com/office/powerpoint/2010/main" val="4820077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4D188B3-400D-4F6E-99D2-7DB6AD2D0A49}" type="datetimeFigureOut">
              <a:rPr lang="es-ES" smtClean="0"/>
              <a:t>21/01/2018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47FFD25-8372-4026-B06B-EC543987889A}" type="slidenum">
              <a:rPr lang="es-ES" smtClean="0"/>
              <a:t>‹Nº›</a:t>
            </a:fld>
            <a:endParaRPr lang="es-ES"/>
          </a:p>
        </p:txBody>
      </p:sp>
    </p:spTree>
    <p:extLst>
      <p:ext uri="{BB962C8B-B14F-4D97-AF65-F5344CB8AC3E}">
        <p14:creationId xmlns:p14="http://schemas.microsoft.com/office/powerpoint/2010/main" val="34019059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4D188B3-400D-4F6E-99D2-7DB6AD2D0A49}" type="datetimeFigureOut">
              <a:rPr lang="es-ES" smtClean="0"/>
              <a:t>21/01/2018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47FFD25-8372-4026-B06B-EC543987889A}" type="slidenum">
              <a:rPr lang="es-ES" smtClean="0"/>
              <a:t>‹Nº›</a:t>
            </a:fld>
            <a:endParaRPr lang="es-ES"/>
          </a:p>
        </p:txBody>
      </p:sp>
    </p:spTree>
    <p:extLst>
      <p:ext uri="{BB962C8B-B14F-4D97-AF65-F5344CB8AC3E}">
        <p14:creationId xmlns:p14="http://schemas.microsoft.com/office/powerpoint/2010/main" val="25449008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4D188B3-400D-4F6E-99D2-7DB6AD2D0A49}" type="datetimeFigureOut">
              <a:rPr lang="es-ES" smtClean="0"/>
              <a:t>21/01/2018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47FFD25-8372-4026-B06B-EC543987889A}" type="slidenum">
              <a:rPr lang="es-ES" smtClean="0"/>
              <a:t>‹Nº›</a:t>
            </a:fld>
            <a:endParaRPr lang="es-ES"/>
          </a:p>
        </p:txBody>
      </p:sp>
    </p:spTree>
    <p:extLst>
      <p:ext uri="{BB962C8B-B14F-4D97-AF65-F5344CB8AC3E}">
        <p14:creationId xmlns:p14="http://schemas.microsoft.com/office/powerpoint/2010/main" val="36253400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D4D188B3-400D-4F6E-99D2-7DB6AD2D0A49}" type="datetimeFigureOut">
              <a:rPr lang="es-ES" smtClean="0"/>
              <a:t>21/01/2018</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C47FFD25-8372-4026-B06B-EC543987889A}" type="slidenum">
              <a:rPr lang="es-ES" smtClean="0"/>
              <a:t>‹Nº›</a:t>
            </a:fld>
            <a:endParaRPr lang="es-ES"/>
          </a:p>
        </p:txBody>
      </p:sp>
    </p:spTree>
    <p:extLst>
      <p:ext uri="{BB962C8B-B14F-4D97-AF65-F5344CB8AC3E}">
        <p14:creationId xmlns:p14="http://schemas.microsoft.com/office/powerpoint/2010/main" val="7268422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D4D188B3-400D-4F6E-99D2-7DB6AD2D0A49}" type="datetimeFigureOut">
              <a:rPr lang="es-ES" smtClean="0"/>
              <a:t>21/01/2018</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C47FFD25-8372-4026-B06B-EC543987889A}" type="slidenum">
              <a:rPr lang="es-ES" smtClean="0"/>
              <a:t>‹Nº›</a:t>
            </a:fld>
            <a:endParaRPr lang="es-ES"/>
          </a:p>
        </p:txBody>
      </p:sp>
    </p:spTree>
    <p:extLst>
      <p:ext uri="{BB962C8B-B14F-4D97-AF65-F5344CB8AC3E}">
        <p14:creationId xmlns:p14="http://schemas.microsoft.com/office/powerpoint/2010/main" val="764229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D188B3-400D-4F6E-99D2-7DB6AD2D0A49}" type="datetimeFigureOut">
              <a:rPr lang="es-ES" smtClean="0"/>
              <a:t>21/01/2018</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C47FFD25-8372-4026-B06B-EC543987889A}" type="slidenum">
              <a:rPr lang="es-ES" smtClean="0"/>
              <a:t>‹Nº›</a:t>
            </a:fld>
            <a:endParaRPr lang="es-ES"/>
          </a:p>
        </p:txBody>
      </p:sp>
    </p:spTree>
    <p:extLst>
      <p:ext uri="{BB962C8B-B14F-4D97-AF65-F5344CB8AC3E}">
        <p14:creationId xmlns:p14="http://schemas.microsoft.com/office/powerpoint/2010/main" val="36790368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4D188B3-400D-4F6E-99D2-7DB6AD2D0A49}" type="datetimeFigureOut">
              <a:rPr lang="es-ES" smtClean="0"/>
              <a:t>21/01/2018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47FFD25-8372-4026-B06B-EC543987889A}" type="slidenum">
              <a:rPr lang="es-ES" smtClean="0"/>
              <a:t>‹Nº›</a:t>
            </a:fld>
            <a:endParaRPr lang="es-ES"/>
          </a:p>
        </p:txBody>
      </p:sp>
    </p:spTree>
    <p:extLst>
      <p:ext uri="{BB962C8B-B14F-4D97-AF65-F5344CB8AC3E}">
        <p14:creationId xmlns:p14="http://schemas.microsoft.com/office/powerpoint/2010/main" val="295376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4D188B3-400D-4F6E-99D2-7DB6AD2D0A49}" type="datetimeFigureOut">
              <a:rPr lang="es-ES" smtClean="0"/>
              <a:t>21/01/2018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47FFD25-8372-4026-B06B-EC543987889A}" type="slidenum">
              <a:rPr lang="es-ES" smtClean="0"/>
              <a:t>‹Nº›</a:t>
            </a:fld>
            <a:endParaRPr lang="es-ES"/>
          </a:p>
        </p:txBody>
      </p:sp>
    </p:spTree>
    <p:extLst>
      <p:ext uri="{BB962C8B-B14F-4D97-AF65-F5344CB8AC3E}">
        <p14:creationId xmlns:p14="http://schemas.microsoft.com/office/powerpoint/2010/main" val="33888366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4D188B3-400D-4F6E-99D2-7DB6AD2D0A49}" type="datetimeFigureOut">
              <a:rPr lang="es-ES" smtClean="0"/>
              <a:t>21/01/2018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47FFD25-8372-4026-B06B-EC543987889A}" type="slidenum">
              <a:rPr lang="es-ES" smtClean="0"/>
              <a:t>‹Nº›</a:t>
            </a:fld>
            <a:endParaRPr lang="es-ES"/>
          </a:p>
        </p:txBody>
      </p:sp>
    </p:spTree>
    <p:extLst>
      <p:ext uri="{BB962C8B-B14F-4D97-AF65-F5344CB8AC3E}">
        <p14:creationId xmlns:p14="http://schemas.microsoft.com/office/powerpoint/2010/main" val="32610778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4D188B3-400D-4F6E-99D2-7DB6AD2D0A49}" type="datetimeFigureOut">
              <a:rPr lang="es-ES" smtClean="0"/>
              <a:t>21/01/2018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47FFD25-8372-4026-B06B-EC543987889A}" type="slidenum">
              <a:rPr lang="es-ES" smtClean="0"/>
              <a:t>‹Nº›</a:t>
            </a:fld>
            <a:endParaRPr lang="es-ES"/>
          </a:p>
        </p:txBody>
      </p:sp>
    </p:spTree>
    <p:extLst>
      <p:ext uri="{BB962C8B-B14F-4D97-AF65-F5344CB8AC3E}">
        <p14:creationId xmlns:p14="http://schemas.microsoft.com/office/powerpoint/2010/main" val="31478433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30584569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D4D188B3-400D-4F6E-99D2-7DB6AD2D0A49}" type="datetimeFigureOut">
              <a:rPr lang="es-ES" smtClean="0"/>
              <a:t>21/01/2018</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C47FFD25-8372-4026-B06B-EC543987889A}" type="slidenum">
              <a:rPr lang="es-ES" smtClean="0"/>
              <a:t>‹Nº›</a:t>
            </a:fld>
            <a:endParaRPr lang="es-ES"/>
          </a:p>
        </p:txBody>
      </p:sp>
    </p:spTree>
    <p:extLst>
      <p:ext uri="{BB962C8B-B14F-4D97-AF65-F5344CB8AC3E}">
        <p14:creationId xmlns:p14="http://schemas.microsoft.com/office/powerpoint/2010/main" val="69703357"/>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audio" Target="../media/audio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s://actualidad.rt.com/actualidad/259244-eclipse-superluna-azul-sangre-finales-mes" TargetMode="External"/><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hyperlink" Target="https://www.youtube.com/watch?v=isKm7ddm7XA&amp;t=1254s"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hyperlink" Target="https://www.youtube.com/watch?v=24vYeNtTSmc&amp;t=3s"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8" Type="http://schemas.openxmlformats.org/officeDocument/2006/relationships/hyperlink" Target="http://www.mispps.com/reflexion/dios-el-taxi-y-el-instrumento-(roby)/" TargetMode="External"/><Relationship Id="rId13" Type="http://schemas.openxmlformats.org/officeDocument/2006/relationships/hyperlink" Target="http://www.mispps.com/reflexion/4o-parte-senales-de-la-segunda-venida-de-cristo-(roby)/" TargetMode="External"/><Relationship Id="rId3" Type="http://schemas.openxmlformats.org/officeDocument/2006/relationships/hyperlink" Target="http://www.mispps.com/reflexion/evidencias-cientificas-de-la-biblia-parte-1/" TargetMode="External"/><Relationship Id="rId7" Type="http://schemas.openxmlformats.org/officeDocument/2006/relationships/hyperlink" Target="http://www.mispps.com/reflexion/celebras-halloween-(roby)/" TargetMode="External"/><Relationship Id="rId12" Type="http://schemas.openxmlformats.org/officeDocument/2006/relationships/hyperlink" Target="http://www.mispps.com/reflexion/3o-parte-senales-de-la-segunda-venida-de-cristo-(roby)-21727/" TargetMode="External"/><Relationship Id="rId2" Type="http://schemas.openxmlformats.org/officeDocument/2006/relationships/image" Target="../media/image27.jpeg"/><Relationship Id="rId1" Type="http://schemas.openxmlformats.org/officeDocument/2006/relationships/slideLayout" Target="../slideLayouts/slideLayout2.xml"/><Relationship Id="rId6" Type="http://schemas.openxmlformats.org/officeDocument/2006/relationships/hyperlink" Target="http://www.mispps.com/reflexion/cuando-el-hombre-confronta-a-dios-(roby)/" TargetMode="External"/><Relationship Id="rId11" Type="http://schemas.openxmlformats.org/officeDocument/2006/relationships/hyperlink" Target="http://www.mispps.com/reflexion/2o-parte-senales-de-la-segunda-venida-de-cristo-(roby)/" TargetMode="External"/><Relationship Id="rId5" Type="http://schemas.openxmlformats.org/officeDocument/2006/relationships/hyperlink" Target="http://www.mispps.com/reflexion/jesucristo-no-es-religion-el-es-vida/" TargetMode="External"/><Relationship Id="rId15" Type="http://schemas.openxmlformats.org/officeDocument/2006/relationships/hyperlink" Target="http://www.mispps.com/reflexion/el-positivismo-humanista-vs-el-positivismo-biblico/" TargetMode="External"/><Relationship Id="rId10" Type="http://schemas.openxmlformats.org/officeDocument/2006/relationships/hyperlink" Target="http://www.mispps.com/reflexion/senales-de-la-segunda-venida-de-cristo-parte-1-(roby)" TargetMode="External"/><Relationship Id="rId4" Type="http://schemas.openxmlformats.org/officeDocument/2006/relationships/hyperlink" Target="http://www.mispps.com/reflexion/evidencias-cientificas-de-la-biblia-parte-2/" TargetMode="External"/><Relationship Id="rId9" Type="http://schemas.openxmlformats.org/officeDocument/2006/relationships/hyperlink" Target="http://www.mispps.com/misterio-82/un-mundo-invisible-pero-real-parte-1-(roby)/msg101304/" TargetMode="External"/><Relationship Id="rId14" Type="http://schemas.openxmlformats.org/officeDocument/2006/relationships/hyperlink" Target="http://www.mispps.com/naturaleza-ciencias-29/eventos-cosmicos-en-lo-que-resta-del-2015-(roby)/" TargetMode="External"/></Relationships>
</file>

<file path=ppt/slides/_rels/slide23.xml.rels><?xml version="1.0" encoding="UTF-8" standalone="yes"?>
<Relationships xmlns="http://schemas.openxmlformats.org/package/2006/relationships"><Relationship Id="rId8" Type="http://schemas.openxmlformats.org/officeDocument/2006/relationships/hyperlink" Target="http://www.mispps.com/misterio-82/el-misterio-de-la-divina-trinidad-(roby)/" TargetMode="External"/><Relationship Id="rId13" Type="http://schemas.openxmlformats.org/officeDocument/2006/relationships/hyperlink" Target="http://www.mispps.com/reflexion/cuando-el-hombre-le-cambia-la-gloria-a-dios-(roby)/" TargetMode="External"/><Relationship Id="rId3" Type="http://schemas.openxmlformats.org/officeDocument/2006/relationships/hyperlink" Target="http://www.mispps.com/reflexion/parte-ii-sabes-por-que-murio-cristo-por-ti-en-la-cruz/" TargetMode="External"/><Relationship Id="rId7" Type="http://schemas.openxmlformats.org/officeDocument/2006/relationships/hyperlink" Target="http://www.mispps.com/reflexion/salvacion-del-alma-(roby)/" TargetMode="External"/><Relationship Id="rId12" Type="http://schemas.openxmlformats.org/officeDocument/2006/relationships/hyperlink" Target="http://www.mispps.com/reflexion/mas-alla-de-la-muerte-roby-23863/" TargetMode="External"/><Relationship Id="rId2" Type="http://schemas.openxmlformats.org/officeDocument/2006/relationships/image" Target="../media/image27.jpeg"/><Relationship Id="rId16" Type="http://schemas.openxmlformats.org/officeDocument/2006/relationships/hyperlink" Target="http://www.mispps.com/reflexion/impactante-testimonio-de-un-ex-terrorista-islamico-(paloma-roby)/" TargetMode="External"/><Relationship Id="rId1" Type="http://schemas.openxmlformats.org/officeDocument/2006/relationships/slideLayout" Target="../slideLayouts/slideLayout2.xml"/><Relationship Id="rId6" Type="http://schemas.openxmlformats.org/officeDocument/2006/relationships/hyperlink" Target="http://www.mispps.com/reflexion/el-acto-de-juzgar-(roby)/" TargetMode="External"/><Relationship Id="rId11" Type="http://schemas.openxmlformats.org/officeDocument/2006/relationships/hyperlink" Target="http://www.mispps.com/reflexion/existen-varias-maneras-de-llegar-a-dios-(roby)/" TargetMode="External"/><Relationship Id="rId5" Type="http://schemas.openxmlformats.org/officeDocument/2006/relationships/hyperlink" Target="http://www.mispps.com/reflexion/el-arrebatamiento-(roby)/" TargetMode="External"/><Relationship Id="rId15" Type="http://schemas.openxmlformats.org/officeDocument/2006/relationships/hyperlink" Target="http://www.mispps.com/reflexion/sabes-por-que-murio-cristo-por-ti-en-la-cruz-parte-1-de-2-(roby)/" TargetMode="External"/><Relationship Id="rId10" Type="http://schemas.openxmlformats.org/officeDocument/2006/relationships/hyperlink" Target="http://www.mispps.com/misterio-82/el-misterio-del-espiritu-santo-roby/" TargetMode="External"/><Relationship Id="rId4" Type="http://schemas.openxmlformats.org/officeDocument/2006/relationships/hyperlink" Target="http://www.mispps.com/naturaleza-ciencias-29/eclipses-de-luna-roja-(roby)/" TargetMode="External"/><Relationship Id="rId9" Type="http://schemas.openxmlformats.org/officeDocument/2006/relationships/hyperlink" Target="http://www.mispps.com/reflexion/radiografia-biblica-del-anticristo-(roby)/" TargetMode="External"/><Relationship Id="rId14" Type="http://schemas.openxmlformats.org/officeDocument/2006/relationships/hyperlink" Target="http://www.mispps.com/reflexion/se-puede-senalar-fechas-exactas-para-eventos-apocalipticos-roby/" TargetMode="External"/></Relationships>
</file>

<file path=ppt/slides/_rels/slide24.xml.rels><?xml version="1.0" encoding="UTF-8" standalone="yes"?>
<Relationships xmlns="http://schemas.openxmlformats.org/package/2006/relationships"><Relationship Id="rId8" Type="http://schemas.openxmlformats.org/officeDocument/2006/relationships/hyperlink" Target="http://www.mispps.com/reflexion/envejecer-es-una-obligacion-madurar-es-una-opcion-(paloma-roby)/" TargetMode="External"/><Relationship Id="rId13" Type="http://schemas.openxmlformats.org/officeDocument/2006/relationships/hyperlink" Target="http://www.mispps.com/naturaleza-ciencias-29/planeta-nibiru-amenaza-o-ficcion-(paloma-roby)/" TargetMode="External"/><Relationship Id="rId3" Type="http://schemas.openxmlformats.org/officeDocument/2006/relationships/hyperlink" Target="http://www.mispps.com/reflexion/carta-de-un-bebe-(paloma)/" TargetMode="External"/><Relationship Id="rId7" Type="http://schemas.openxmlformats.org/officeDocument/2006/relationships/hyperlink" Target="http://www.mispps.com/reflexion-73/testimonio-de-un-ex-monje-budista-que-regreso-de-la-muerte-(paloma-roby)/" TargetMode="External"/><Relationship Id="rId12" Type="http://schemas.openxmlformats.org/officeDocument/2006/relationships/hyperlink" Target="http://www.mispps.com/reflexion/la-voluntad-perfecta-de-dios-y-su-voluntad-permisiva-(paloma-roby)/" TargetMode="External"/><Relationship Id="rId2" Type="http://schemas.openxmlformats.org/officeDocument/2006/relationships/image" Target="../media/image27.jpeg"/><Relationship Id="rId1" Type="http://schemas.openxmlformats.org/officeDocument/2006/relationships/slideLayout" Target="../slideLayouts/slideLayout2.xml"/><Relationship Id="rId6" Type="http://schemas.openxmlformats.org/officeDocument/2006/relationships/hyperlink" Target="http://www.mispps.com/fechas-especiales-66/testimonio-acerca-de-halloween-(roby)/" TargetMode="External"/><Relationship Id="rId11" Type="http://schemas.openxmlformats.org/officeDocument/2006/relationships/hyperlink" Target="http://www.mispps.com/reflexion/reconoce-tus-errores-y-seras-libre-(paloma-roby)/" TargetMode="External"/><Relationship Id="rId5" Type="http://schemas.openxmlformats.org/officeDocument/2006/relationships/hyperlink" Target="http://www.mispps.com/reflexion/la-guerra-contra-el-dinero-en-efectivo-(paloma)/" TargetMode="External"/><Relationship Id="rId15" Type="http://schemas.openxmlformats.org/officeDocument/2006/relationships/hyperlink" Target="http://www.mispps.com/reflexion-73/de-cientifico-a-siervo-de-dios-(paloma-roby)/" TargetMode="External"/><Relationship Id="rId10" Type="http://schemas.openxmlformats.org/officeDocument/2006/relationships/hyperlink" Target="http://www.mispps.com/lugares/jerusalen-la-ciudad-amada-(paloma)/" TargetMode="External"/><Relationship Id="rId4" Type="http://schemas.openxmlformats.org/officeDocument/2006/relationships/hyperlink" Target="http://www.mispps.com/reflexion/el-peor-de-los-sentimientos-(paloma-roby)/" TargetMode="External"/><Relationship Id="rId9" Type="http://schemas.openxmlformats.org/officeDocument/2006/relationships/hyperlink" Target="http://www.mispps.com/reflexion/de-prostitua-a-una-vida-con-proposito-(paloma-roby)/" TargetMode="External"/><Relationship Id="rId14" Type="http://schemas.openxmlformats.org/officeDocument/2006/relationships/hyperlink" Target="http://www.mispps.com/reflexion/como-obtener-paz-interior-(paloma-roby)/" TargetMode="External"/></Relationships>
</file>

<file path=ppt/slides/_rels/slide25.xml.rels><?xml version="1.0" encoding="UTF-8" standalone="yes"?>
<Relationships xmlns="http://schemas.openxmlformats.org/package/2006/relationships"><Relationship Id="rId8" Type="http://schemas.openxmlformats.org/officeDocument/2006/relationships/hyperlink" Target="https://www.mispps.com/reflexion/reconoce-ud-los-tiempos-que-estamos-viviendo-(paloma-roby)/" TargetMode="External"/><Relationship Id="rId13" Type="http://schemas.openxmlformats.org/officeDocument/2006/relationships/hyperlink" Target="https://www.mispps.com/reflexion-73/el-evangelio-de-la-prosperidad-(paloma-roby)/" TargetMode="External"/><Relationship Id="rId3" Type="http://schemas.openxmlformats.org/officeDocument/2006/relationships/image" Target="../media/image27.jpeg"/><Relationship Id="rId7" Type="http://schemas.openxmlformats.org/officeDocument/2006/relationships/hyperlink" Target="http://www.mispps.com/fechas-especiales-66/ex-satanista-habla-acerca-de-halloween-(paloma-roby)/" TargetMode="External"/><Relationship Id="rId12" Type="http://schemas.openxmlformats.org/officeDocument/2006/relationships/hyperlink" Target="https://www.mispps.com/reflexion-73/conoce-lo-que-dios-aborrece-(paloma-roby)/"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hyperlink" Target="http://www.mispps.com/fechas-especiales-66/la-cara-oculta-de-halloween-(paloma-roby)/" TargetMode="External"/><Relationship Id="rId11" Type="http://schemas.openxmlformats.org/officeDocument/2006/relationships/hyperlink" Target="https://www.mispps.com/reflexion/como-reconocer-a-una-secta-(paloma-roby)/" TargetMode="External"/><Relationship Id="rId5" Type="http://schemas.openxmlformats.org/officeDocument/2006/relationships/hyperlink" Target="http://www.mispps.com/fechas-especiales/es-halloween-un-inocente-juego-de-ninos-(paloma-roby)/" TargetMode="External"/><Relationship Id="rId10" Type="http://schemas.openxmlformats.org/officeDocument/2006/relationships/hyperlink" Target="https://www.mispps.com/reflexion/el-sacrificio-de-jesucristo-segun-el-antiguo-testamento-(paloma-roby)/" TargetMode="External"/><Relationship Id="rId4" Type="http://schemas.openxmlformats.org/officeDocument/2006/relationships/hyperlink" Target="http://www.mispps.com/reflexion/nino-regresa-del-cielo-con-un-mensaje-para-el-mundo-(paloma-roby)/" TargetMode="External"/><Relationship Id="rId9" Type="http://schemas.openxmlformats.org/officeDocument/2006/relationships/hyperlink" Target="https://www.mispps.com/reflexion/un-vistazo-a-la-eternidad-(paloma-roby)/" TargetMode="External"/><Relationship Id="rId14" Type="http://schemas.openxmlformats.org/officeDocument/2006/relationships/hyperlink" Target="https://www.mispps.com/reflexion-73/el-ecumenismo-(union-de-religiones)-paloma-roby)/" TargetMode="External"/></Relationships>
</file>

<file path=ppt/slides/_rels/slide26.xml.rels><?xml version="1.0" encoding="UTF-8" standalone="yes"?>
<Relationships xmlns="http://schemas.openxmlformats.org/package/2006/relationships"><Relationship Id="rId8" Type="http://schemas.openxmlformats.org/officeDocument/2006/relationships/hyperlink" Target="https://www.mispps.com/reflexion-73/lideres-que-apoyan-la-aparicion-del-anticristo-revelacion-m-gomez-(paloma-roby)/" TargetMode="External"/><Relationship Id="rId3" Type="http://schemas.openxmlformats.org/officeDocument/2006/relationships/image" Target="../media/image27.jpeg"/><Relationship Id="rId7" Type="http://schemas.openxmlformats.org/officeDocument/2006/relationships/hyperlink" Target="https://www.mispps.com/reflexion-73/jesucristo-la-roca-inamovible-(paloma-roby)/"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hyperlink" Target="https://www.mispps.com/reflexion-73/la-ultima-generacion-(paloma-roby)/" TargetMode="External"/><Relationship Id="rId5" Type="http://schemas.openxmlformats.org/officeDocument/2006/relationships/hyperlink" Target="https://www.mispps.com/reflexion-73/que-es-la-apostasia-y-como-reconocerla-(paloma-roby)/" TargetMode="External"/><Relationship Id="rId4" Type="http://schemas.openxmlformats.org/officeDocument/2006/relationships/hyperlink" Target="https://www.mispps.com/reflexion-73/asombroso-juicio-que-viene-a-las-naciones-(paloma-roby)/msg185917/?topicseen#new" TargetMode="External"/></Relationships>
</file>

<file path=ppt/slides/_rels/slide27.xml.rels><?xml version="1.0" encoding="UTF-8" standalone="yes"?>
<Relationships xmlns="http://schemas.openxmlformats.org/package/2006/relationships"><Relationship Id="rId8" Type="http://schemas.openxmlformats.org/officeDocument/2006/relationships/image" Target="../media/image30.png"/><Relationship Id="rId13" Type="http://schemas.openxmlformats.org/officeDocument/2006/relationships/image" Target="../media/image33.png"/><Relationship Id="rId18" Type="http://schemas.openxmlformats.org/officeDocument/2006/relationships/image" Target="../media/image36.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35.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29.png"/><Relationship Id="rId11" Type="http://schemas.openxmlformats.org/officeDocument/2006/relationships/image" Target="../media/image32.png"/><Relationship Id="rId5" Type="http://schemas.openxmlformats.org/officeDocument/2006/relationships/hyperlink" Target="http://www.mispps.com/" TargetMode="External"/><Relationship Id="rId15" Type="http://schemas.openxmlformats.org/officeDocument/2006/relationships/image" Target="../media/image34.png"/><Relationship Id="rId10" Type="http://schemas.openxmlformats.org/officeDocument/2006/relationships/hyperlink" Target="https://www.facebook.com/mispps" TargetMode="External"/><Relationship Id="rId4" Type="http://schemas.openxmlformats.org/officeDocument/2006/relationships/image" Target="../media/image28.png"/><Relationship Id="rId9" Type="http://schemas.openxmlformats.org/officeDocument/2006/relationships/image" Target="../media/image31.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RIMER ECLIPSE DE SUPERLUNA AZUL DE SANGRE EN 150 AÑOS ESTE 31 ENERO DEL 2018"/>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8397"/>
            <a:ext cx="9144000" cy="5151897"/>
          </a:xfrm>
          <a:prstGeom prst="rect">
            <a:avLst/>
          </a:prstGeom>
          <a:noFill/>
          <a:ln>
            <a:noFill/>
          </a:ln>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1960" y="1059582"/>
            <a:ext cx="4724400" cy="2841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CuadroTexto"/>
          <p:cNvSpPr txBox="1"/>
          <p:nvPr/>
        </p:nvSpPr>
        <p:spPr>
          <a:xfrm>
            <a:off x="7391934" y="4794851"/>
            <a:ext cx="1736002" cy="315471"/>
          </a:xfrm>
          <a:prstGeom prst="rect">
            <a:avLst/>
          </a:prstGeom>
          <a:noFill/>
        </p:spPr>
        <p:txBody>
          <a:bodyPr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800" b="1" i="1" dirty="0">
                <a:ln w="0">
                  <a:noFill/>
                </a:ln>
                <a:solidFill>
                  <a:schemeClr val="accent1">
                    <a:lumMod val="40000"/>
                    <a:lumOff val="60000"/>
                  </a:schemeClr>
                </a:solidFill>
                <a:latin typeface="Arial Black" panose="020B0A04020102020204" pitchFamily="34" charset="0"/>
                <a:ea typeface="Adobe Gothic Std B" pitchFamily="34" charset="-128"/>
                <a:cs typeface="Aharoni" pitchFamily="2" charset="-79"/>
              </a:rPr>
              <a:t>CON REPRODUCCIÓN</a:t>
            </a:r>
          </a:p>
          <a:p>
            <a:pPr algn="ctr" fontAlgn="auto">
              <a:spcBef>
                <a:spcPts val="0"/>
              </a:spcBef>
              <a:spcAft>
                <a:spcPts val="0"/>
              </a:spcAft>
              <a:defRPr/>
            </a:pPr>
            <a:r>
              <a:rPr lang="es-ES" sz="800" b="1" i="1" dirty="0">
                <a:ln w="0">
                  <a:noFill/>
                </a:ln>
                <a:solidFill>
                  <a:schemeClr val="accent1">
                    <a:lumMod val="40000"/>
                    <a:lumOff val="60000"/>
                  </a:schemeClr>
                </a:solidFill>
                <a:latin typeface="Arial Black" panose="020B0A04020102020204" pitchFamily="34" charset="0"/>
                <a:ea typeface="Adobe Gothic Std B" pitchFamily="34" charset="-128"/>
                <a:cs typeface="Aharoni" pitchFamily="2" charset="-79"/>
              </a:rPr>
              <a:t> MANUAL Y MÚSICA </a:t>
            </a:r>
          </a:p>
        </p:txBody>
      </p:sp>
    </p:spTree>
    <p:extLst>
      <p:ext uri="{BB962C8B-B14F-4D97-AF65-F5344CB8AC3E}">
        <p14:creationId xmlns:p14="http://schemas.microsoft.com/office/powerpoint/2010/main" val="1441959157"/>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MUSICA PARA ORAR INSTRUMENTAL.wav"/>
          </p:stSnd>
        </p:sndAc>
      </p:transition>
    </mc:Choice>
    <mc:Fallback xmlns="">
      <p:transition spd="slow">
        <p:sndAc>
          <p:stSnd loop="1">
            <p:snd r:embed="rId5" name="MUSICA PARA ORAR INSTRUMENT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800" fill="hold"/>
                                        <p:tgtEl>
                                          <p:spTgt spid="1026"/>
                                        </p:tgtEl>
                                        <p:attrNameLst>
                                          <p:attrName>ppt_w</p:attrName>
                                        </p:attrNameLst>
                                      </p:cBhvr>
                                      <p:tavLst>
                                        <p:tav tm="0">
                                          <p:val>
                                            <p:fltVal val="0"/>
                                          </p:val>
                                        </p:tav>
                                        <p:tav tm="100000">
                                          <p:val>
                                            <p:strVal val="#ppt_w"/>
                                          </p:val>
                                        </p:tav>
                                      </p:tavLst>
                                    </p:anim>
                                    <p:anim calcmode="lin" valueType="num">
                                      <p:cBhvr>
                                        <p:cTn id="8" dur="1800" fill="hold"/>
                                        <p:tgtEl>
                                          <p:spTgt spid="1026"/>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strVal val="4/3*#ppt_w"/>
                                          </p:val>
                                        </p:tav>
                                        <p:tav tm="100000">
                                          <p:val>
                                            <p:strVal val="#ppt_w"/>
                                          </p:val>
                                        </p:tav>
                                      </p:tavLst>
                                    </p:anim>
                                    <p:anim calcmode="lin" valueType="num">
                                      <p:cBhvr>
                                        <p:cTn id="12" dur="165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5720" y="0"/>
            <a:ext cx="9144000" cy="5143500"/>
          </a:xfrm>
          <a:prstGeom prst="rect">
            <a:avLst/>
          </a:prstGeom>
          <a:noFill/>
          <a:ln>
            <a:noFill/>
          </a:ln>
        </p:spPr>
      </p:pic>
      <p:sp>
        <p:nvSpPr>
          <p:cNvPr id="3" name="CuadroTexto 1"/>
          <p:cNvSpPr txBox="1"/>
          <p:nvPr/>
        </p:nvSpPr>
        <p:spPr>
          <a:xfrm>
            <a:off x="304214" y="3151249"/>
            <a:ext cx="8535572" cy="1454244"/>
          </a:xfrm>
          <a:prstGeom prst="rect">
            <a:avLst/>
          </a:prstGeom>
          <a:noFill/>
        </p:spPr>
        <p:txBody>
          <a:bodyPr wrap="square" lIns="68580" tIns="34290" rIns="68580" bIns="34290" rtlCol="0">
            <a:spAutoFit/>
            <a:scene3d>
              <a:camera prst="obliqueBottomLeft"/>
              <a:lightRig rig="threePt" dir="t"/>
            </a:scene3d>
            <a:sp3d extrusionH="31750">
              <a:extrusionClr>
                <a:schemeClr val="accent1">
                  <a:lumMod val="60000"/>
                  <a:lumOff val="40000"/>
                </a:schemeClr>
              </a:extrusionClr>
            </a:sp3d>
          </a:bodyPr>
          <a:lstStyle/>
          <a:p>
            <a:pPr algn="ctr"/>
            <a:r>
              <a:rPr lang="es-PE" sz="1800" dirty="0">
                <a:solidFill>
                  <a:schemeClr val="accent1">
                    <a:lumMod val="40000"/>
                    <a:lumOff val="60000"/>
                  </a:schemeClr>
                </a:solidFill>
                <a:latin typeface="Arial Black" panose="020B0A04020102020204" pitchFamily="34" charset="0"/>
              </a:rPr>
              <a:t>La cadena rusa RT, en una publicación del 6 de Enero de este 2018, da cuenta que la luna azul, que adquirirá un brillo más débil de lo normal debido a la escasa luz solar, probablemente se verá roja desde algunos lugares del planeta como consecuencia del eclipse lunar total.</a:t>
            </a:r>
          </a:p>
        </p:txBody>
      </p:sp>
      <p:sp>
        <p:nvSpPr>
          <p:cNvPr id="4" name="Rectángulo 3">
            <a:hlinkClick r:id="rId3"/>
          </p:cNvPr>
          <p:cNvSpPr/>
          <p:nvPr/>
        </p:nvSpPr>
        <p:spPr>
          <a:xfrm>
            <a:off x="936000" y="4581808"/>
            <a:ext cx="8292905" cy="561692"/>
          </a:xfrm>
          <a:prstGeom prst="rect">
            <a:avLst/>
          </a:prstGeom>
        </p:spPr>
        <p:txBody>
          <a:bodyPr wrap="square" lIns="68580" tIns="34290" rIns="68580" bIns="34290">
            <a:spAutoFit/>
            <a:scene3d>
              <a:camera prst="obliqueBottomLeft"/>
              <a:lightRig rig="threePt" dir="t"/>
            </a:scene3d>
            <a:sp3d extrusionH="38100">
              <a:extrusionClr>
                <a:srgbClr val="002060"/>
              </a:extrusionClr>
            </a:sp3d>
          </a:bodyPr>
          <a:lstStyle/>
          <a:p>
            <a:pPr algn="ctr"/>
            <a:r>
              <a:rPr lang="es-PE" sz="1600" dirty="0" smtClean="0">
                <a:solidFill>
                  <a:schemeClr val="accent1">
                    <a:lumMod val="40000"/>
                    <a:lumOff val="60000"/>
                  </a:schemeClr>
                </a:solidFill>
                <a:latin typeface="Arial Black" panose="020B0A04020102020204" pitchFamily="34" charset="0"/>
              </a:rPr>
              <a:t>https://actualidad.rt.com/actualidad/259244-eclipse-superluna-azul</a:t>
            </a:r>
          </a:p>
          <a:p>
            <a:pPr algn="ctr"/>
            <a:r>
              <a:rPr lang="es-PE" sz="1600" dirty="0" smtClean="0">
                <a:solidFill>
                  <a:schemeClr val="accent1">
                    <a:lumMod val="40000"/>
                    <a:lumOff val="60000"/>
                  </a:schemeClr>
                </a:solidFill>
                <a:latin typeface="Arial Black" panose="020B0A04020102020204" pitchFamily="34" charset="0"/>
              </a:rPr>
              <a:t>-sangre-finales-mes</a:t>
            </a:r>
            <a:endParaRPr lang="es-PE" sz="1600" dirty="0">
              <a:solidFill>
                <a:schemeClr val="accent1">
                  <a:lumMod val="40000"/>
                  <a:lumOff val="60000"/>
                </a:schemeClr>
              </a:solidFill>
              <a:latin typeface="Arial Black" panose="020B0A04020102020204" pitchFamily="34" charset="0"/>
            </a:endParaRPr>
          </a:p>
        </p:txBody>
      </p:sp>
      <p:sp>
        <p:nvSpPr>
          <p:cNvPr id="5" name="CuadroTexto 4"/>
          <p:cNvSpPr txBox="1"/>
          <p:nvPr/>
        </p:nvSpPr>
        <p:spPr>
          <a:xfrm>
            <a:off x="288000" y="4587974"/>
            <a:ext cx="1051767" cy="315471"/>
          </a:xfrm>
          <a:prstGeom prst="rect">
            <a:avLst/>
          </a:prstGeom>
          <a:noFill/>
        </p:spPr>
        <p:txBody>
          <a:bodyPr wrap="square" lIns="68580" tIns="34290" rIns="68580" bIns="34290" rtlCol="0">
            <a:spAutoFit/>
            <a:scene3d>
              <a:camera prst="obliqueBottomLeft"/>
              <a:lightRig rig="threePt" dir="t"/>
            </a:scene3d>
            <a:sp3d extrusionH="38100">
              <a:extrusionClr>
                <a:srgbClr val="0C1C22"/>
              </a:extrusionClr>
            </a:sp3d>
          </a:bodyPr>
          <a:lstStyle/>
          <a:p>
            <a:r>
              <a:rPr lang="es-ES" sz="1600" dirty="0" smtClean="0">
                <a:solidFill>
                  <a:schemeClr val="accent1">
                    <a:lumMod val="40000"/>
                    <a:lumOff val="60000"/>
                  </a:schemeClr>
                </a:solidFill>
                <a:latin typeface="Arial Black" panose="020B0A04020102020204" pitchFamily="34" charset="0"/>
              </a:rPr>
              <a:t>Fuente:</a:t>
            </a:r>
            <a:endParaRPr lang="es-PE" sz="1600" dirty="0">
              <a:solidFill>
                <a:schemeClr val="accent1">
                  <a:lumMod val="40000"/>
                  <a:lumOff val="60000"/>
                </a:schemeClr>
              </a:solidFill>
              <a:latin typeface="Arial Black" panose="020B0A04020102020204" pitchFamily="34" charset="0"/>
            </a:endParaRPr>
          </a:p>
        </p:txBody>
      </p:sp>
    </p:spTree>
    <p:extLst>
      <p:ext uri="{BB962C8B-B14F-4D97-AF65-F5344CB8AC3E}">
        <p14:creationId xmlns:p14="http://schemas.microsoft.com/office/powerpoint/2010/main" val="653321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800" fill="hold"/>
                                        <p:tgtEl>
                                          <p:spTgt spid="5"/>
                                        </p:tgtEl>
                                        <p:attrNameLst>
                                          <p:attrName>ppt_w</p:attrName>
                                        </p:attrNameLst>
                                      </p:cBhvr>
                                      <p:tavLst>
                                        <p:tav tm="0">
                                          <p:val>
                                            <p:fltVal val="0"/>
                                          </p:val>
                                        </p:tav>
                                        <p:tav tm="100000">
                                          <p:val>
                                            <p:strVal val="#ppt_w"/>
                                          </p:val>
                                        </p:tav>
                                      </p:tavLst>
                                    </p:anim>
                                    <p:anim calcmode="lin" valueType="num">
                                      <p:cBhvr>
                                        <p:cTn id="20"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
            <a:ext cx="9144000" cy="5143502"/>
          </a:xfrm>
          <a:prstGeom prst="rect">
            <a:avLst/>
          </a:prstGeom>
          <a:noFill/>
          <a:ln>
            <a:noFill/>
          </a:ln>
        </p:spPr>
      </p:pic>
      <p:sp>
        <p:nvSpPr>
          <p:cNvPr id="3" name="CuadroTexto 1"/>
          <p:cNvSpPr txBox="1"/>
          <p:nvPr/>
        </p:nvSpPr>
        <p:spPr>
          <a:xfrm>
            <a:off x="283992" y="3797443"/>
            <a:ext cx="8546123" cy="1177245"/>
          </a:xfrm>
          <a:prstGeom prst="rect">
            <a:avLst/>
          </a:prstGeom>
          <a:noFill/>
        </p:spPr>
        <p:txBody>
          <a:bodyPr wrap="square" lIns="68580" tIns="34290" rIns="68580" bIns="34290" rtlCol="0">
            <a:spAutoFit/>
            <a:scene3d>
              <a:camera prst="obliqueBottomLeft"/>
              <a:lightRig rig="threePt" dir="t"/>
            </a:scene3d>
            <a:sp3d extrusionH="44450">
              <a:extrusionClr>
                <a:schemeClr val="tx1"/>
              </a:extrusionClr>
            </a:sp3d>
          </a:bodyPr>
          <a:lstStyle/>
          <a:p>
            <a:pPr algn="ctr"/>
            <a:r>
              <a:rPr lang="es-PE" sz="1800" dirty="0">
                <a:solidFill>
                  <a:schemeClr val="accent6">
                    <a:lumMod val="40000"/>
                    <a:lumOff val="60000"/>
                  </a:schemeClr>
                </a:solidFill>
                <a:effectLst>
                  <a:glow rad="127000">
                    <a:schemeClr val="tx2">
                      <a:lumMod val="10000"/>
                    </a:schemeClr>
                  </a:glow>
                </a:effectLst>
                <a:latin typeface="Arial Black" panose="020B0A04020102020204" pitchFamily="34" charset="0"/>
              </a:rPr>
              <a:t>Este primer mes del 2018 es realmente generoso en eventos celestes. Tras la </a:t>
            </a:r>
            <a:r>
              <a:rPr lang="es-PE" sz="1800" dirty="0" err="1">
                <a:solidFill>
                  <a:schemeClr val="accent6">
                    <a:lumMod val="40000"/>
                    <a:lumOff val="60000"/>
                  </a:schemeClr>
                </a:solidFill>
                <a:effectLst>
                  <a:glow rad="127000">
                    <a:schemeClr val="tx2">
                      <a:lumMod val="10000"/>
                    </a:schemeClr>
                  </a:glow>
                </a:effectLst>
                <a:latin typeface="Arial Black" panose="020B0A04020102020204" pitchFamily="34" charset="0"/>
              </a:rPr>
              <a:t>superluna</a:t>
            </a:r>
            <a:r>
              <a:rPr lang="es-PE" sz="1800" dirty="0">
                <a:solidFill>
                  <a:schemeClr val="accent6">
                    <a:lumMod val="40000"/>
                    <a:lumOff val="60000"/>
                  </a:schemeClr>
                </a:solidFill>
                <a:effectLst>
                  <a:glow rad="127000">
                    <a:schemeClr val="tx2">
                      <a:lumMod val="10000"/>
                    </a:schemeClr>
                  </a:glow>
                </a:effectLst>
                <a:latin typeface="Arial Black" panose="020B0A04020102020204" pitchFamily="34" charset="0"/>
              </a:rPr>
              <a:t> 'del lobo' del 1 de enero, el cielo nocturno regalará a los aficionados a la astronomía tres acontecimientos que ocurrirán simultáneamente el 31 de enero:</a:t>
            </a:r>
          </a:p>
        </p:txBody>
      </p:sp>
    </p:spTree>
    <p:extLst>
      <p:ext uri="{BB962C8B-B14F-4D97-AF65-F5344CB8AC3E}">
        <p14:creationId xmlns:p14="http://schemas.microsoft.com/office/powerpoint/2010/main" val="449696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5998"/>
            <a:ext cx="9144000" cy="5127502"/>
          </a:xfrm>
          <a:prstGeom prst="rect">
            <a:avLst/>
          </a:prstGeom>
          <a:noFill/>
          <a:ln>
            <a:noFill/>
          </a:ln>
        </p:spPr>
      </p:pic>
      <p:sp>
        <p:nvSpPr>
          <p:cNvPr id="3" name="CuadroTexto 3"/>
          <p:cNvSpPr txBox="1"/>
          <p:nvPr/>
        </p:nvSpPr>
        <p:spPr>
          <a:xfrm>
            <a:off x="252000" y="3555610"/>
            <a:ext cx="8598877" cy="1177245"/>
          </a:xfrm>
          <a:prstGeom prst="rect">
            <a:avLst/>
          </a:prstGeom>
          <a:noFill/>
        </p:spPr>
        <p:txBody>
          <a:bodyPr wrap="square" lIns="68580" tIns="34290" rIns="68580" bIns="34290" rtlCol="0">
            <a:spAutoFit/>
            <a:scene3d>
              <a:camera prst="obliqueBottomLeft"/>
              <a:lightRig rig="threePt" dir="t"/>
            </a:scene3d>
            <a:sp3d extrusionH="31750">
              <a:extrusionClr>
                <a:schemeClr val="accent1">
                  <a:lumMod val="20000"/>
                  <a:lumOff val="80000"/>
                </a:schemeClr>
              </a:extrusionClr>
            </a:sp3d>
          </a:bodyPr>
          <a:lstStyle/>
          <a:p>
            <a:pPr algn="ctr"/>
            <a:r>
              <a:rPr lang="es-PE" sz="1800" dirty="0">
                <a:solidFill>
                  <a:schemeClr val="accent1">
                    <a:lumMod val="40000"/>
                    <a:lumOff val="60000"/>
                  </a:schemeClr>
                </a:solidFill>
                <a:latin typeface="Arial Black" panose="020B0A04020102020204" pitchFamily="34" charset="0"/>
              </a:rPr>
              <a:t>Una </a:t>
            </a:r>
            <a:r>
              <a:rPr lang="es-PE" sz="1800" dirty="0" err="1">
                <a:solidFill>
                  <a:schemeClr val="accent1">
                    <a:lumMod val="40000"/>
                    <a:lumOff val="60000"/>
                  </a:schemeClr>
                </a:solidFill>
                <a:latin typeface="Arial Black" panose="020B0A04020102020204" pitchFamily="34" charset="0"/>
              </a:rPr>
              <a:t>superluna</a:t>
            </a:r>
            <a:r>
              <a:rPr lang="es-PE" sz="1800" dirty="0">
                <a:solidFill>
                  <a:schemeClr val="accent1">
                    <a:lumMod val="40000"/>
                    <a:lumOff val="60000"/>
                  </a:schemeClr>
                </a:solidFill>
                <a:latin typeface="Arial Black" panose="020B0A04020102020204" pitchFamily="34" charset="0"/>
              </a:rPr>
              <a:t> de sangre, una </a:t>
            </a:r>
            <a:r>
              <a:rPr lang="es-PE" sz="1800" dirty="0" err="1">
                <a:solidFill>
                  <a:schemeClr val="accent1">
                    <a:lumMod val="40000"/>
                    <a:lumOff val="60000"/>
                  </a:schemeClr>
                </a:solidFill>
                <a:latin typeface="Arial Black" panose="020B0A04020102020204" pitchFamily="34" charset="0"/>
              </a:rPr>
              <a:t>superluna</a:t>
            </a:r>
            <a:r>
              <a:rPr lang="es-PE" sz="1800" dirty="0">
                <a:solidFill>
                  <a:schemeClr val="accent1">
                    <a:lumMod val="40000"/>
                    <a:lumOff val="60000"/>
                  </a:schemeClr>
                </a:solidFill>
                <a:latin typeface="Arial Black" panose="020B0A04020102020204" pitchFamily="34" charset="0"/>
              </a:rPr>
              <a:t> azul y un eclipse lunar completo, informa Newsweek. Esta confluencia que no había tenido lugar desde la segunda mitad del siglo XIX, señalan los especialistas. </a:t>
            </a:r>
          </a:p>
        </p:txBody>
      </p:sp>
    </p:spTree>
    <p:extLst>
      <p:ext uri="{BB962C8B-B14F-4D97-AF65-F5344CB8AC3E}">
        <p14:creationId xmlns:p14="http://schemas.microsoft.com/office/powerpoint/2010/main" val="1887691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280" y="0"/>
            <a:ext cx="9144000" cy="5143500"/>
          </a:xfrm>
          <a:prstGeom prst="rect">
            <a:avLst/>
          </a:prstGeom>
          <a:noFill/>
          <a:ln>
            <a:noFill/>
          </a:ln>
        </p:spPr>
      </p:pic>
      <p:sp>
        <p:nvSpPr>
          <p:cNvPr id="3" name="CuadroTexto 2"/>
          <p:cNvSpPr txBox="1"/>
          <p:nvPr/>
        </p:nvSpPr>
        <p:spPr>
          <a:xfrm>
            <a:off x="360000" y="3412257"/>
            <a:ext cx="8461717" cy="1731243"/>
          </a:xfrm>
          <a:prstGeom prst="rect">
            <a:avLst/>
          </a:prstGeom>
          <a:noFill/>
        </p:spPr>
        <p:txBody>
          <a:bodyPr wrap="square" lIns="68580" tIns="34290" rIns="68580" bIns="34290" rtlCol="0">
            <a:spAutoFit/>
            <a:scene3d>
              <a:camera prst="obliqueBottomLeft"/>
              <a:lightRig rig="threePt" dir="t"/>
            </a:scene3d>
            <a:sp3d extrusionH="25400">
              <a:extrusionClr>
                <a:srgbClr val="0B192B"/>
              </a:extrusionClr>
            </a:sp3d>
          </a:bodyPr>
          <a:lstStyle/>
          <a:p>
            <a:pPr algn="ctr"/>
            <a:r>
              <a:rPr lang="es-ES" sz="1800" dirty="0" smtClean="0">
                <a:solidFill>
                  <a:schemeClr val="bg1"/>
                </a:solidFill>
                <a:latin typeface="Arial Black" panose="020B0A04020102020204" pitchFamily="34" charset="0"/>
              </a:rPr>
              <a:t>Este </a:t>
            </a:r>
            <a:r>
              <a:rPr lang="es-ES" sz="1800" dirty="0">
                <a:solidFill>
                  <a:schemeClr val="bg1"/>
                </a:solidFill>
                <a:latin typeface="Arial Black" panose="020B0A04020102020204" pitchFamily="34" charset="0"/>
              </a:rPr>
              <a:t>fenómeno de la luna de sangre se relaciona directamente con el eclipse lunar del 31 de enero, que solo será visible en el oeste de América del Norte. Durante el evento, la Tierra se posicionará entre la Luna y el Sol y, al no recibir los rayos solares, el satélite tomará una coloración entre anaranjada y rojiza.</a:t>
            </a:r>
          </a:p>
          <a:p>
            <a:pPr algn="ctr"/>
            <a:endParaRPr lang="es-PE" sz="1800"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939744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2"/>
          <p:cNvSpPr txBox="1"/>
          <p:nvPr/>
        </p:nvSpPr>
        <p:spPr>
          <a:xfrm>
            <a:off x="252000" y="3960000"/>
            <a:ext cx="8604174" cy="900246"/>
          </a:xfrm>
          <a:prstGeom prst="rect">
            <a:avLst/>
          </a:prstGeom>
          <a:noFill/>
        </p:spPr>
        <p:txBody>
          <a:bodyPr wrap="square" lIns="68580" tIns="34290" rIns="68580" bIns="34290" rtlCol="0">
            <a:spAutoFit/>
            <a:scene3d>
              <a:camera prst="obliqueBottomLeft"/>
              <a:lightRig rig="threePt" dir="t"/>
            </a:scene3d>
            <a:sp3d extrusionH="31750">
              <a:extrusionClr>
                <a:schemeClr val="accent1">
                  <a:lumMod val="20000"/>
                  <a:lumOff val="80000"/>
                </a:schemeClr>
              </a:extrusionClr>
            </a:sp3d>
          </a:bodyPr>
          <a:lstStyle/>
          <a:p>
            <a:pPr algn="ctr"/>
            <a:r>
              <a:rPr lang="es-PE" sz="1800" dirty="0">
                <a:solidFill>
                  <a:schemeClr val="accent1">
                    <a:lumMod val="20000"/>
                    <a:lumOff val="80000"/>
                  </a:schemeClr>
                </a:solidFill>
                <a:latin typeface="Arial Black" panose="020B0A04020102020204" pitchFamily="34" charset="0"/>
              </a:rPr>
              <a:t>Debido a que </a:t>
            </a:r>
            <a:r>
              <a:rPr lang="es-PE" sz="1800" dirty="0" smtClean="0">
                <a:solidFill>
                  <a:schemeClr val="accent1">
                    <a:lumMod val="20000"/>
                    <a:lumOff val="80000"/>
                  </a:schemeClr>
                </a:solidFill>
                <a:latin typeface="Arial Black" panose="020B0A04020102020204" pitchFamily="34" charset="0"/>
              </a:rPr>
              <a:t>ésta </a:t>
            </a:r>
            <a:r>
              <a:rPr lang="es-PE" sz="1800" dirty="0">
                <a:solidFill>
                  <a:schemeClr val="accent1">
                    <a:lumMod val="20000"/>
                    <a:lumOff val="80000"/>
                  </a:schemeClr>
                </a:solidFill>
                <a:latin typeface="Arial Black" panose="020B0A04020102020204" pitchFamily="34" charset="0"/>
              </a:rPr>
              <a:t>será la segunda luna llena de enero, durante el mes de febrero no habrá luna llena. En cambio, marzo verá también dos plenilunios.</a:t>
            </a:r>
          </a:p>
        </p:txBody>
      </p:sp>
    </p:spTree>
    <p:extLst>
      <p:ext uri="{BB962C8B-B14F-4D97-AF65-F5344CB8AC3E}">
        <p14:creationId xmlns:p14="http://schemas.microsoft.com/office/powerpoint/2010/main" val="708854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280" y="0"/>
            <a:ext cx="9144000" cy="5143500"/>
          </a:xfrm>
          <a:prstGeom prst="rect">
            <a:avLst/>
          </a:prstGeom>
          <a:noFill/>
          <a:ln>
            <a:noFill/>
          </a:ln>
        </p:spPr>
      </p:pic>
      <p:sp>
        <p:nvSpPr>
          <p:cNvPr id="3" name="CuadroTexto 1"/>
          <p:cNvSpPr txBox="1"/>
          <p:nvPr/>
        </p:nvSpPr>
        <p:spPr>
          <a:xfrm>
            <a:off x="304214" y="4140000"/>
            <a:ext cx="8535572" cy="900247"/>
          </a:xfrm>
          <a:prstGeom prst="rect">
            <a:avLst/>
          </a:prstGeom>
          <a:noFill/>
        </p:spPr>
        <p:txBody>
          <a:bodyPr wrap="square" lIns="68580" tIns="34290" rIns="68580" bIns="34290" rtlCol="0">
            <a:spAutoFit/>
            <a:scene3d>
              <a:camera prst="obliqueBottomLeft"/>
              <a:lightRig rig="threePt" dir="t"/>
            </a:scene3d>
            <a:sp3d extrusionH="31750">
              <a:extrusionClr>
                <a:schemeClr val="bg2">
                  <a:lumMod val="20000"/>
                  <a:lumOff val="80000"/>
                </a:schemeClr>
              </a:extrusionClr>
            </a:sp3d>
          </a:bodyPr>
          <a:lstStyle/>
          <a:p>
            <a:pPr algn="ctr"/>
            <a:r>
              <a:rPr lang="es-PE" sz="1800" dirty="0">
                <a:solidFill>
                  <a:schemeClr val="accent1">
                    <a:lumMod val="20000"/>
                    <a:lumOff val="80000"/>
                  </a:schemeClr>
                </a:solidFill>
                <a:latin typeface="Arial Black" panose="020B0A04020102020204" pitchFamily="34" charset="0"/>
              </a:rPr>
              <a:t>La NASA está motivando a los aficionados a utilizar estos raros eventos lunares como una oportunidad para estudiar nuestro satélite.</a:t>
            </a:r>
          </a:p>
        </p:txBody>
      </p:sp>
    </p:spTree>
    <p:extLst>
      <p:ext uri="{BB962C8B-B14F-4D97-AF65-F5344CB8AC3E}">
        <p14:creationId xmlns:p14="http://schemas.microsoft.com/office/powerpoint/2010/main" val="205083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8"/>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CuadroTexto 1"/>
          <p:cNvSpPr txBox="1"/>
          <p:nvPr/>
        </p:nvSpPr>
        <p:spPr>
          <a:xfrm>
            <a:off x="187287" y="3776191"/>
            <a:ext cx="8777924" cy="1177245"/>
          </a:xfrm>
          <a:prstGeom prst="rect">
            <a:avLst/>
          </a:prstGeom>
          <a:noFill/>
        </p:spPr>
        <p:txBody>
          <a:bodyPr wrap="square" lIns="68580" tIns="34290" rIns="68580" bIns="34290" rtlCol="0">
            <a:spAutoFit/>
            <a:scene3d>
              <a:camera prst="obliqueBottomLeft"/>
              <a:lightRig rig="threePt" dir="t"/>
            </a:scene3d>
            <a:sp3d extrusionH="50800">
              <a:extrusionClr>
                <a:schemeClr val="bg1"/>
              </a:extrusionClr>
            </a:sp3d>
          </a:bodyPr>
          <a:lstStyle/>
          <a:p>
            <a:pPr algn="ctr"/>
            <a:r>
              <a:rPr lang="es-PE" sz="1800" dirty="0">
                <a:solidFill>
                  <a:srgbClr val="FEF3CA"/>
                </a:solidFill>
                <a:latin typeface="Arial Black" panose="020B0A04020102020204" pitchFamily="34" charset="0"/>
              </a:rPr>
              <a:t>"Las </a:t>
            </a:r>
            <a:r>
              <a:rPr lang="es-PE" sz="1800" dirty="0" err="1">
                <a:solidFill>
                  <a:srgbClr val="FEF3CA"/>
                </a:solidFill>
                <a:latin typeface="Arial Black" panose="020B0A04020102020204" pitchFamily="34" charset="0"/>
              </a:rPr>
              <a:t>superlunas</a:t>
            </a:r>
            <a:r>
              <a:rPr lang="es-PE" sz="1800" dirty="0">
                <a:solidFill>
                  <a:srgbClr val="FEF3CA"/>
                </a:solidFill>
                <a:latin typeface="Arial Black" panose="020B0A04020102020204" pitchFamily="34" charset="0"/>
              </a:rPr>
              <a:t> son una gran oportunidad para que la gente empiece a mirar a la Luna, no solo una vez, sino todas las veces que tengan la oportunidad de hacerlo", dijo Noah </a:t>
            </a:r>
            <a:r>
              <a:rPr lang="es-PE" sz="1800" dirty="0" err="1">
                <a:solidFill>
                  <a:srgbClr val="FEF3CA"/>
                </a:solidFill>
                <a:latin typeface="Arial Black" panose="020B0A04020102020204" pitchFamily="34" charset="0"/>
              </a:rPr>
              <a:t>Petro</a:t>
            </a:r>
            <a:r>
              <a:rPr lang="es-PE" sz="1800" dirty="0">
                <a:solidFill>
                  <a:srgbClr val="FEF3CA"/>
                </a:solidFill>
                <a:latin typeface="Arial Black" panose="020B0A04020102020204" pitchFamily="34" charset="0"/>
              </a:rPr>
              <a:t>, científico investigador del Centro </a:t>
            </a:r>
            <a:r>
              <a:rPr lang="es-PE" sz="1800" dirty="0" err="1">
                <a:solidFill>
                  <a:srgbClr val="FEF3CA"/>
                </a:solidFill>
                <a:latin typeface="Arial Black" panose="020B0A04020102020204" pitchFamily="34" charset="0"/>
              </a:rPr>
              <a:t>Goddard</a:t>
            </a:r>
            <a:r>
              <a:rPr lang="es-PE" sz="1800" dirty="0">
                <a:solidFill>
                  <a:srgbClr val="FEF3CA"/>
                </a:solidFill>
                <a:latin typeface="Arial Black" panose="020B0A04020102020204" pitchFamily="34" charset="0"/>
              </a:rPr>
              <a:t> de Vuelos Espaciales de la NASA.</a:t>
            </a:r>
          </a:p>
        </p:txBody>
      </p:sp>
    </p:spTree>
    <p:extLst>
      <p:ext uri="{BB962C8B-B14F-4D97-AF65-F5344CB8AC3E}">
        <p14:creationId xmlns:p14="http://schemas.microsoft.com/office/powerpoint/2010/main" val="971190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1056526" y="3883092"/>
            <a:ext cx="7095096" cy="900246"/>
          </a:xfrm>
          <a:prstGeom prst="rect">
            <a:avLst/>
          </a:prstGeom>
          <a:noFill/>
        </p:spPr>
        <p:txBody>
          <a:bodyPr wrap="square" lIns="68580" tIns="34290" rIns="68580" bIns="34290" rtlCol="0">
            <a:spAutoFit/>
            <a:scene3d>
              <a:camera prst="obliqueBottomLeft"/>
              <a:lightRig rig="threePt" dir="t"/>
            </a:scene3d>
            <a:sp3d extrusionH="31750">
              <a:extrusionClr>
                <a:schemeClr val="tx1"/>
              </a:extrusionClr>
            </a:sp3d>
          </a:bodyPr>
          <a:lstStyle/>
          <a:p>
            <a:pPr algn="ctr"/>
            <a:r>
              <a:rPr lang="es-ES" sz="1800" dirty="0">
                <a:latin typeface="Arial Black" panose="020B0A04020102020204" pitchFamily="34" charset="0"/>
              </a:rPr>
              <a:t>Amados, sin duda que estos eventos cósmicos constituyen el fiel cumplimiento de la Palabra de Dios, en el libro del profeta Joel 2:28-32, que nos dice:</a:t>
            </a:r>
            <a:endParaRPr lang="es-PE" sz="1800" dirty="0">
              <a:latin typeface="Arial Black" panose="020B0A04020102020204" pitchFamily="34" charset="0"/>
            </a:endParaRPr>
          </a:p>
        </p:txBody>
      </p:sp>
    </p:spTree>
    <p:extLst>
      <p:ext uri="{BB962C8B-B14F-4D97-AF65-F5344CB8AC3E}">
        <p14:creationId xmlns:p14="http://schemas.microsoft.com/office/powerpoint/2010/main" val="366466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3"/>
          <p:cNvSpPr txBox="1"/>
          <p:nvPr/>
        </p:nvSpPr>
        <p:spPr>
          <a:xfrm>
            <a:off x="5148064" y="699542"/>
            <a:ext cx="3131821" cy="3947234"/>
          </a:xfrm>
          <a:prstGeom prst="rect">
            <a:avLst/>
          </a:prstGeom>
          <a:noFill/>
        </p:spPr>
        <p:txBody>
          <a:bodyPr wrap="square" lIns="68580" tIns="34290" rIns="68580" bIns="34290" rtlCol="0">
            <a:spAutoFit/>
            <a:scene3d>
              <a:camera prst="obliqueBottomLeft"/>
              <a:lightRig rig="threePt" dir="t"/>
            </a:scene3d>
            <a:sp3d extrusionH="31750">
              <a:extrusionClr>
                <a:srgbClr val="002060"/>
              </a:extrusionClr>
            </a:sp3d>
          </a:bodyPr>
          <a:lstStyle/>
          <a:p>
            <a:pPr algn="ctr"/>
            <a:r>
              <a:rPr lang="es-PE" sz="1800" dirty="0">
                <a:effectLst>
                  <a:glow rad="127000">
                    <a:srgbClr val="251C30"/>
                  </a:glow>
                </a:effectLst>
                <a:latin typeface="Arial Black" panose="020B0A04020102020204" pitchFamily="34" charset="0"/>
              </a:rPr>
              <a:t>Y después de esto derramaré mi Espíritu sobre toda carne, y profetizarán vuestros hijos y vuestras hijas; vuestros ancianos soñarán sueños, y vuestros jóvenes verán visiones. </a:t>
            </a:r>
          </a:p>
          <a:p>
            <a:pPr algn="ctr"/>
            <a:r>
              <a:rPr lang="es-PE" sz="1800" dirty="0">
                <a:effectLst>
                  <a:glow rad="127000">
                    <a:srgbClr val="251C30"/>
                  </a:glow>
                </a:effectLst>
                <a:latin typeface="Arial Black" panose="020B0A04020102020204" pitchFamily="34" charset="0"/>
              </a:rPr>
              <a:t>Y también sobre los siervos y sobre las siervas derramaré mi Espíritu en aquellos días. </a:t>
            </a:r>
          </a:p>
        </p:txBody>
      </p:sp>
    </p:spTree>
    <p:extLst>
      <p:ext uri="{BB962C8B-B14F-4D97-AF65-F5344CB8AC3E}">
        <p14:creationId xmlns:p14="http://schemas.microsoft.com/office/powerpoint/2010/main" val="2041197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1718"/>
            <a:ext cx="9144000" cy="5121782"/>
          </a:xfrm>
          <a:prstGeom prst="rect">
            <a:avLst/>
          </a:prstGeom>
          <a:noFill/>
          <a:ln>
            <a:noFill/>
          </a:ln>
        </p:spPr>
      </p:pic>
      <p:sp>
        <p:nvSpPr>
          <p:cNvPr id="3" name="CuadroTexto 1"/>
          <p:cNvSpPr txBox="1"/>
          <p:nvPr/>
        </p:nvSpPr>
        <p:spPr>
          <a:xfrm>
            <a:off x="300698" y="3749039"/>
            <a:ext cx="8515350" cy="1177245"/>
          </a:xfrm>
          <a:prstGeom prst="rect">
            <a:avLst/>
          </a:prstGeom>
          <a:noFill/>
        </p:spPr>
        <p:txBody>
          <a:bodyPr wrap="square" lIns="68580" tIns="34290" rIns="68580" bIns="34290" rtlCol="0">
            <a:spAutoFit/>
            <a:scene3d>
              <a:camera prst="obliqueBottomLeft"/>
              <a:lightRig rig="threePt" dir="t"/>
            </a:scene3d>
            <a:sp3d extrusionH="31750">
              <a:extrusionClr>
                <a:srgbClr val="C00000"/>
              </a:extrusionClr>
            </a:sp3d>
          </a:bodyPr>
          <a:lstStyle/>
          <a:p>
            <a:pPr algn="ctr"/>
            <a:r>
              <a:rPr lang="es-PE" sz="1800" dirty="0">
                <a:solidFill>
                  <a:schemeClr val="bg1"/>
                </a:solidFill>
                <a:latin typeface="Arial Black" panose="020B0A04020102020204" pitchFamily="34" charset="0"/>
              </a:rPr>
              <a:t>Y daré prodigios en el cielo y en la tierra, sangre, y fuego, y columnas de humo. </a:t>
            </a:r>
          </a:p>
          <a:p>
            <a:pPr algn="ctr"/>
            <a:r>
              <a:rPr lang="es-PE" sz="1800" dirty="0">
                <a:solidFill>
                  <a:schemeClr val="bg1"/>
                </a:solidFill>
                <a:latin typeface="Arial Black" panose="020B0A04020102020204" pitchFamily="34" charset="0"/>
              </a:rPr>
              <a:t>El sol se convertirá en tinieblas, y LA LUNA EN SANGRE, antes que venga el día grande y espantoso de Jehová. </a:t>
            </a:r>
          </a:p>
        </p:txBody>
      </p:sp>
    </p:spTree>
    <p:extLst>
      <p:ext uri="{BB962C8B-B14F-4D97-AF65-F5344CB8AC3E}">
        <p14:creationId xmlns:p14="http://schemas.microsoft.com/office/powerpoint/2010/main" val="2200785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3424" y="0"/>
            <a:ext cx="9144000" cy="5143500"/>
          </a:xfrm>
          <a:prstGeom prst="rect">
            <a:avLst/>
          </a:prstGeom>
          <a:noFill/>
          <a:ln>
            <a:noFill/>
          </a:ln>
        </p:spPr>
      </p:pic>
      <p:sp>
        <p:nvSpPr>
          <p:cNvPr id="3" name="CuadroTexto 1"/>
          <p:cNvSpPr txBox="1"/>
          <p:nvPr/>
        </p:nvSpPr>
        <p:spPr>
          <a:xfrm>
            <a:off x="469510" y="1325881"/>
            <a:ext cx="3840480" cy="2008242"/>
          </a:xfrm>
          <a:prstGeom prst="rect">
            <a:avLst/>
          </a:prstGeom>
          <a:noFill/>
        </p:spPr>
        <p:txBody>
          <a:bodyPr wrap="square" lIns="68580" tIns="34290" rIns="68580" bIns="34290" rtlCol="0">
            <a:spAutoFit/>
            <a:scene3d>
              <a:camera prst="obliqueBottomLeft"/>
              <a:lightRig rig="threePt" dir="t"/>
            </a:scene3d>
            <a:sp3d extrusionH="38100">
              <a:extrusionClr>
                <a:schemeClr val="accent2">
                  <a:lumMod val="50000"/>
                </a:schemeClr>
              </a:extrusionClr>
            </a:sp3d>
          </a:bodyPr>
          <a:lstStyle/>
          <a:p>
            <a:pPr algn="ctr"/>
            <a:r>
              <a:rPr lang="es-PE" sz="1800" b="1" dirty="0">
                <a:effectLst>
                  <a:glow rad="88900">
                    <a:srgbClr val="441918"/>
                  </a:glow>
                </a:effectLst>
                <a:latin typeface="Arial Black" panose="020B0A04020102020204" pitchFamily="34" charset="0"/>
              </a:rPr>
              <a:t>Y todo aquel que invocare el nombre de Jehová será salvo; porque en el monte de Sion y en Jerusalén habrá salvación, como ha dicho Jehová, y entre el remanente al cual él habrá llamado.</a:t>
            </a:r>
          </a:p>
        </p:txBody>
      </p:sp>
    </p:spTree>
    <p:extLst>
      <p:ext uri="{BB962C8B-B14F-4D97-AF65-F5344CB8AC3E}">
        <p14:creationId xmlns:p14="http://schemas.microsoft.com/office/powerpoint/2010/main" val="1595350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88000" y="3816000"/>
            <a:ext cx="8567225" cy="900247"/>
          </a:xfrm>
          <a:prstGeom prst="rect">
            <a:avLst/>
          </a:prstGeom>
          <a:noFill/>
        </p:spPr>
        <p:txBody>
          <a:bodyPr wrap="square" lIns="68580" tIns="34290" rIns="68580" bIns="34290" rtlCol="0">
            <a:spAutoFit/>
            <a:scene3d>
              <a:camera prst="obliqueBottomLeft"/>
              <a:lightRig rig="threePt" dir="t"/>
            </a:scene3d>
            <a:sp3d extrusionH="38100">
              <a:extrusionClr>
                <a:srgbClr val="FF0000"/>
              </a:extrusionClr>
            </a:sp3d>
          </a:bodyPr>
          <a:lstStyle/>
          <a:p>
            <a:pPr algn="ctr"/>
            <a:r>
              <a:rPr lang="es-ES" sz="1800" dirty="0">
                <a:solidFill>
                  <a:schemeClr val="bg1"/>
                </a:solidFill>
                <a:latin typeface="Arial Black" panose="020B0A04020102020204" pitchFamily="34" charset="0"/>
              </a:rPr>
              <a:t>Apocalipsis 6:12, también confirma “</a:t>
            </a:r>
            <a:r>
              <a:rPr lang="es-PE" sz="1800" dirty="0">
                <a:solidFill>
                  <a:schemeClr val="bg1"/>
                </a:solidFill>
                <a:latin typeface="Arial Black" panose="020B0A04020102020204" pitchFamily="34" charset="0"/>
              </a:rPr>
              <a:t>Miré cuando abrió el sexto sello, y he aquí hubo un gran terremoto; y el sol se puso negro como tela de cilicio, y LA LUNA SE VOLVIÓ TODA COMO SANGRE;</a:t>
            </a:r>
            <a:r>
              <a:rPr lang="es-ES" sz="1800" dirty="0">
                <a:solidFill>
                  <a:schemeClr val="bg1"/>
                </a:solidFill>
                <a:latin typeface="Arial Black" panose="020B0A04020102020204" pitchFamily="34" charset="0"/>
              </a:rPr>
              <a:t>”</a:t>
            </a:r>
            <a:endParaRPr lang="es-PE" sz="1800"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229721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9126"/>
            <a:ext cx="9144000" cy="5134374"/>
          </a:xfrm>
          <a:prstGeom prst="rect">
            <a:avLst/>
          </a:prstGeom>
          <a:noFill/>
          <a:ln>
            <a:noFill/>
          </a:ln>
        </p:spPr>
      </p:pic>
      <p:sp>
        <p:nvSpPr>
          <p:cNvPr id="3" name="CuadroTexto 1"/>
          <p:cNvSpPr txBox="1"/>
          <p:nvPr/>
        </p:nvSpPr>
        <p:spPr>
          <a:xfrm>
            <a:off x="288000" y="3565578"/>
            <a:ext cx="8567225" cy="1475345"/>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PE" b="1" dirty="0">
                <a:solidFill>
                  <a:schemeClr val="tx1">
                    <a:lumMod val="85000"/>
                  </a:schemeClr>
                </a:solidFill>
                <a:latin typeface="Arial Black" panose="020B0A04020102020204" pitchFamily="34" charset="0"/>
              </a:rPr>
              <a:t>A</a:t>
            </a:r>
            <a:r>
              <a:rPr lang="es-PE" sz="1800" b="1" dirty="0" smtClean="0">
                <a:solidFill>
                  <a:schemeClr val="tx1">
                    <a:lumMod val="85000"/>
                  </a:schemeClr>
                </a:solidFill>
                <a:latin typeface="Arial Black" panose="020B0A04020102020204" pitchFamily="34" charset="0"/>
              </a:rPr>
              <a:t>ctualmente </a:t>
            </a:r>
            <a:r>
              <a:rPr lang="es-PE" sz="1800" b="1" dirty="0">
                <a:solidFill>
                  <a:schemeClr val="tx1">
                    <a:lumMod val="85000"/>
                  </a:schemeClr>
                </a:solidFill>
                <a:latin typeface="Arial Black" panose="020B0A04020102020204" pitchFamily="34" charset="0"/>
              </a:rPr>
              <a:t>estamos presenciando un corto período de tiempo conocido como los “principios de dolores” a que hizo referencia Jesucristo en Mateo 24, y después de éste se inicie la Tribulación de 7 años, con la apertura del sexto sello tal como nos da cuenta el libro de Apocalipsis 6:12-17</a:t>
            </a:r>
          </a:p>
        </p:txBody>
      </p:sp>
    </p:spTree>
    <p:extLst>
      <p:ext uri="{BB962C8B-B14F-4D97-AF65-F5344CB8AC3E}">
        <p14:creationId xmlns:p14="http://schemas.microsoft.com/office/powerpoint/2010/main" val="3187620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6"/>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CuadroTexto 1"/>
          <p:cNvSpPr txBox="1"/>
          <p:nvPr/>
        </p:nvSpPr>
        <p:spPr>
          <a:xfrm>
            <a:off x="288388" y="3839600"/>
            <a:ext cx="8567225" cy="1177245"/>
          </a:xfrm>
          <a:prstGeom prst="rect">
            <a:avLst/>
          </a:prstGeom>
          <a:noFill/>
        </p:spPr>
        <p:txBody>
          <a:bodyPr wrap="square" lIns="68580" tIns="34290" rIns="68580" bIns="34290" rtlCol="0">
            <a:spAutoFit/>
            <a:scene3d>
              <a:camera prst="obliqueBottomLeft"/>
              <a:lightRig rig="threePt" dir="t"/>
            </a:scene3d>
            <a:sp3d extrusionH="31750">
              <a:extrusionClr>
                <a:schemeClr val="accent1">
                  <a:lumMod val="50000"/>
                </a:schemeClr>
              </a:extrusionClr>
            </a:sp3d>
          </a:bodyPr>
          <a:lstStyle/>
          <a:p>
            <a:pPr algn="ctr"/>
            <a:r>
              <a:rPr lang="es-ES" sz="1800" dirty="0">
                <a:effectLst>
                  <a:glow rad="127000">
                    <a:schemeClr val="accent1">
                      <a:lumMod val="50000"/>
                    </a:schemeClr>
                  </a:glow>
                </a:effectLst>
                <a:latin typeface="Arial Black" panose="020B0A04020102020204" pitchFamily="34" charset="0"/>
              </a:rPr>
              <a:t>Jesucristo dijo en el Evangelio de Lucas 22:37 “</a:t>
            </a:r>
            <a:r>
              <a:rPr lang="es-PE" sz="1800" dirty="0">
                <a:effectLst>
                  <a:glow rad="127000">
                    <a:schemeClr val="accent1">
                      <a:lumMod val="50000"/>
                    </a:schemeClr>
                  </a:glow>
                </a:effectLst>
                <a:latin typeface="Arial Black" panose="020B0A04020102020204" pitchFamily="34" charset="0"/>
              </a:rPr>
              <a:t>Porque os digo que es necesario que se cumpla todavía en mí aquello que está escrito: Y fue contado con los inicuos; PORQUE LO QUE ESTÁ ESCRITO DE MÍ, TIENE CUMPLIMIENTO”.</a:t>
            </a:r>
          </a:p>
        </p:txBody>
      </p:sp>
    </p:spTree>
    <p:extLst>
      <p:ext uri="{BB962C8B-B14F-4D97-AF65-F5344CB8AC3E}">
        <p14:creationId xmlns:p14="http://schemas.microsoft.com/office/powerpoint/2010/main" val="3600698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278"/>
            <a:ext cx="9144000" cy="5141222"/>
          </a:xfrm>
          <a:prstGeom prst="rect">
            <a:avLst/>
          </a:prstGeom>
          <a:noFill/>
          <a:ln>
            <a:noFill/>
          </a:ln>
        </p:spPr>
      </p:pic>
      <p:sp>
        <p:nvSpPr>
          <p:cNvPr id="3" name="CuadroTexto 1"/>
          <p:cNvSpPr txBox="1"/>
          <p:nvPr/>
        </p:nvSpPr>
        <p:spPr>
          <a:xfrm>
            <a:off x="111210" y="3219125"/>
            <a:ext cx="8847437" cy="1792798"/>
          </a:xfrm>
          <a:prstGeom prst="rect">
            <a:avLst/>
          </a:prstGeom>
          <a:noFill/>
        </p:spPr>
        <p:txBody>
          <a:bodyPr wrap="square" lIns="68580" tIns="34290" rIns="68580" bIns="34290" rtlCol="0">
            <a:spAutoFit/>
            <a:scene3d>
              <a:camera prst="obliqueBottomLeft"/>
              <a:lightRig rig="threePt" dir="t"/>
            </a:scene3d>
            <a:sp3d extrusionH="25400">
              <a:extrusionClr>
                <a:schemeClr val="accent2">
                  <a:lumMod val="20000"/>
                  <a:lumOff val="80000"/>
                </a:schemeClr>
              </a:extrusionClr>
            </a:sp3d>
          </a:bodyPr>
          <a:lstStyle/>
          <a:p>
            <a:pPr algn="ctr"/>
            <a:r>
              <a:rPr lang="es-ES" sz="1600" b="1" dirty="0" smtClean="0">
                <a:solidFill>
                  <a:schemeClr val="bg1"/>
                </a:solidFill>
                <a:latin typeface="Arial Black" panose="020B0A04020102020204" pitchFamily="34" charset="0"/>
              </a:rPr>
              <a:t>Apreciado </a:t>
            </a:r>
            <a:r>
              <a:rPr lang="es-ES" sz="1600" b="1" dirty="0">
                <a:solidFill>
                  <a:schemeClr val="bg1"/>
                </a:solidFill>
                <a:latin typeface="Arial Black" panose="020B0A04020102020204" pitchFamily="34" charset="0"/>
              </a:rPr>
              <a:t>amigo estamos viviendo días cruciales y </a:t>
            </a:r>
            <a:r>
              <a:rPr lang="es-ES" sz="1600" b="1" dirty="0" smtClean="0">
                <a:solidFill>
                  <a:schemeClr val="bg1"/>
                </a:solidFill>
                <a:latin typeface="Arial Black" panose="020B0A04020102020204" pitchFamily="34" charset="0"/>
              </a:rPr>
              <a:t>somos </a:t>
            </a:r>
            <a:r>
              <a:rPr lang="es-ES" sz="1600" b="1" dirty="0">
                <a:solidFill>
                  <a:schemeClr val="bg1"/>
                </a:solidFill>
                <a:latin typeface="Arial Black" panose="020B0A04020102020204" pitchFamily="34" charset="0"/>
              </a:rPr>
              <a:t>vivos espectadores de las profecías bíblicas que se vienen cumpliendo últimamente en el mundo y que es la antesala de la </a:t>
            </a:r>
            <a:r>
              <a:rPr lang="es-ES" sz="1600" b="1" dirty="0" smtClean="0">
                <a:solidFill>
                  <a:schemeClr val="bg1"/>
                </a:solidFill>
                <a:latin typeface="Arial Black" panose="020B0A04020102020204" pitchFamily="34" charset="0"/>
              </a:rPr>
              <a:t>aparición </a:t>
            </a:r>
            <a:r>
              <a:rPr lang="es-ES" sz="1600" b="1" dirty="0">
                <a:solidFill>
                  <a:schemeClr val="bg1"/>
                </a:solidFill>
                <a:latin typeface="Arial Black" panose="020B0A04020102020204" pitchFamily="34" charset="0"/>
              </a:rPr>
              <a:t>del Anticristo, el falso profeta, los juicios de Dios que se derramarán en la Tierra según el libro de Apocalipsis, Daniel y otros profetas, hasta que finalmente regrese Jesucristo como Rey de Reyes y Señor de Señores a instaurar un verdadero gobierno de paz y seguridad total en la Tierra, según lo establece Apocalipsis 20:1-4.</a:t>
            </a:r>
            <a:endParaRPr lang="es-PE" sz="1600" b="1" dirty="0">
              <a:solidFill>
                <a:schemeClr val="bg1"/>
              </a:solidFill>
              <a:effectLst/>
              <a:latin typeface="Arial Black" panose="020B0A04020102020204" pitchFamily="34" charset="0"/>
            </a:endParaRPr>
          </a:p>
        </p:txBody>
      </p:sp>
    </p:spTree>
    <p:extLst>
      <p:ext uri="{BB962C8B-B14F-4D97-AF65-F5344CB8AC3E}">
        <p14:creationId xmlns:p14="http://schemas.microsoft.com/office/powerpoint/2010/main" val="875433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4"/>
          <p:cNvPicPr>
            <a:picLocks noGrp="1" noChangeAspect="1"/>
          </p:cNvPicPr>
          <p:nvPr isPhoto="1"/>
        </p:nvPicPr>
        <p:blipFill rotWithShape="1">
          <a:blip r:embed="rId2">
            <a:lum/>
            <a:extLst>
              <a:ext uri="{28A0092B-C50C-407E-A947-70E740481C1C}">
                <a14:useLocalDpi xmlns:a14="http://schemas.microsoft.com/office/drawing/2010/main" val="0"/>
              </a:ext>
            </a:extLst>
          </a:blip>
          <a:srcRect t="435" b="435"/>
          <a:stretch/>
        </p:blipFill>
        <p:spPr>
          <a:xfrm>
            <a:off x="0" y="4566"/>
            <a:ext cx="9144000" cy="5138934"/>
          </a:xfrm>
          <a:prstGeom prst="rect">
            <a:avLst/>
          </a:prstGeom>
          <a:noFill/>
          <a:ln>
            <a:noFill/>
          </a:ln>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380578"/>
            <a:ext cx="8413750" cy="368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CuadroTexto 1"/>
          <p:cNvSpPr txBox="1"/>
          <p:nvPr/>
        </p:nvSpPr>
        <p:spPr>
          <a:xfrm>
            <a:off x="360000" y="3867894"/>
            <a:ext cx="8424936" cy="1177245"/>
          </a:xfrm>
          <a:prstGeom prst="rect">
            <a:avLst/>
          </a:prstGeom>
          <a:noFill/>
        </p:spPr>
        <p:txBody>
          <a:bodyPr wrap="square" lIns="68580" tIns="34290" rIns="68580" bIns="34290" rtlCol="0">
            <a:spAutoFit/>
            <a:scene3d>
              <a:camera prst="obliqueBottomLeft"/>
              <a:lightRig rig="threePt" dir="t"/>
            </a:scene3d>
            <a:sp3d extrusionH="63500">
              <a:extrusionClr>
                <a:srgbClr val="0070C0"/>
              </a:extrusionClr>
            </a:sp3d>
          </a:bodyPr>
          <a:lstStyle/>
          <a:p>
            <a:pPr algn="ctr"/>
            <a:r>
              <a:rPr lang="es-ES" sz="1800" dirty="0">
                <a:solidFill>
                  <a:schemeClr val="accent5">
                    <a:lumMod val="20000"/>
                    <a:lumOff val="80000"/>
                  </a:schemeClr>
                </a:solidFill>
                <a:effectLst>
                  <a:glow rad="127000">
                    <a:srgbClr val="1C416E">
                      <a:alpha val="81961"/>
                    </a:srgbClr>
                  </a:glow>
                </a:effectLst>
                <a:latin typeface="Arial Black" panose="020B0A04020102020204" pitchFamily="34" charset="0"/>
              </a:rPr>
              <a:t>Por </a:t>
            </a:r>
            <a:r>
              <a:rPr lang="es-ES" dirty="0" smtClean="0">
                <a:solidFill>
                  <a:schemeClr val="accent5">
                    <a:lumMod val="20000"/>
                    <a:lumOff val="80000"/>
                  </a:schemeClr>
                </a:solidFill>
                <a:effectLst>
                  <a:glow rad="127000">
                    <a:srgbClr val="1C416E">
                      <a:alpha val="81961"/>
                    </a:srgbClr>
                  </a:glow>
                </a:effectLst>
                <a:latin typeface="Arial Black" panose="020B0A04020102020204" pitchFamily="34" charset="0"/>
              </a:rPr>
              <a:t>todo lo expuesto</a:t>
            </a:r>
            <a:r>
              <a:rPr lang="es-ES" sz="1800" dirty="0" smtClean="0">
                <a:solidFill>
                  <a:schemeClr val="accent5">
                    <a:lumMod val="20000"/>
                    <a:lumOff val="80000"/>
                  </a:schemeClr>
                </a:solidFill>
                <a:effectLst>
                  <a:glow rad="127000">
                    <a:srgbClr val="1C416E">
                      <a:alpha val="81961"/>
                    </a:srgbClr>
                  </a:glow>
                </a:effectLst>
                <a:latin typeface="Arial Black" panose="020B0A04020102020204" pitchFamily="34" charset="0"/>
              </a:rPr>
              <a:t>, </a:t>
            </a:r>
            <a:r>
              <a:rPr lang="es-ES" sz="1800" dirty="0">
                <a:solidFill>
                  <a:schemeClr val="accent5">
                    <a:lumMod val="20000"/>
                    <a:lumOff val="80000"/>
                  </a:schemeClr>
                </a:solidFill>
                <a:effectLst>
                  <a:glow rad="127000">
                    <a:srgbClr val="1C416E">
                      <a:alpha val="81961"/>
                    </a:srgbClr>
                  </a:glow>
                </a:effectLst>
                <a:latin typeface="Arial Black" panose="020B0A04020102020204" pitchFamily="34" charset="0"/>
              </a:rPr>
              <a:t>mis amados, tenemos que ir preparándonos espiritualmente en arrepentimiento para las cosas que poco a poco se irán desencadenando, que incluyen no solo eventos cósmicos, sino los juicios de </a:t>
            </a:r>
            <a:r>
              <a:rPr lang="es-ES" sz="1800" dirty="0" smtClean="0">
                <a:solidFill>
                  <a:schemeClr val="accent5">
                    <a:lumMod val="20000"/>
                    <a:lumOff val="80000"/>
                  </a:schemeClr>
                </a:solidFill>
                <a:effectLst>
                  <a:glow rad="127000">
                    <a:srgbClr val="1C416E">
                      <a:alpha val="81961"/>
                    </a:srgbClr>
                  </a:glow>
                </a:effectLst>
                <a:latin typeface="Arial Black" panose="020B0A04020102020204" pitchFamily="34" charset="0"/>
              </a:rPr>
              <a:t>Dios.</a:t>
            </a:r>
            <a:endParaRPr lang="es-PE" sz="1800" dirty="0">
              <a:solidFill>
                <a:schemeClr val="accent5">
                  <a:lumMod val="20000"/>
                  <a:lumOff val="80000"/>
                </a:schemeClr>
              </a:solidFill>
              <a:effectLst>
                <a:glow rad="127000">
                  <a:srgbClr val="1C416E">
                    <a:alpha val="81961"/>
                  </a:srgbClr>
                </a:glow>
              </a:effectLst>
              <a:latin typeface="Arial Black" panose="020B0A04020102020204" pitchFamily="34" charset="0"/>
            </a:endParaRPr>
          </a:p>
        </p:txBody>
      </p:sp>
    </p:spTree>
    <p:extLst>
      <p:ext uri="{BB962C8B-B14F-4D97-AF65-F5344CB8AC3E}">
        <p14:creationId xmlns:p14="http://schemas.microsoft.com/office/powerpoint/2010/main" val="2833856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p:cTn id="11" dur="1800" fill="hold"/>
                                        <p:tgtEl>
                                          <p:spTgt spid="1026"/>
                                        </p:tgtEl>
                                        <p:attrNameLst>
                                          <p:attrName>ppt_w</p:attrName>
                                        </p:attrNameLst>
                                      </p:cBhvr>
                                      <p:tavLst>
                                        <p:tav tm="0">
                                          <p:val>
                                            <p:fltVal val="0"/>
                                          </p:val>
                                        </p:tav>
                                        <p:tav tm="100000">
                                          <p:val>
                                            <p:strVal val="#ppt_w"/>
                                          </p:val>
                                        </p:tav>
                                      </p:tavLst>
                                    </p:anim>
                                    <p:anim calcmode="lin" valueType="num">
                                      <p:cBhvr>
                                        <p:cTn id="12" dur="1800" fill="hold"/>
                                        <p:tgtEl>
                                          <p:spTgt spid="1026"/>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8"/>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1 CuadroTexto"/>
          <p:cNvSpPr txBox="1"/>
          <p:nvPr/>
        </p:nvSpPr>
        <p:spPr>
          <a:xfrm>
            <a:off x="683568" y="4587974"/>
            <a:ext cx="7704856" cy="315457"/>
          </a:xfrm>
          <a:prstGeom prst="rect">
            <a:avLst/>
          </a:prstGeom>
          <a:noFill/>
        </p:spPr>
        <p:txBody>
          <a:bodyPr wrap="square" lIns="68565" tIns="34283" rIns="68565" bIns="34283" rtlCol="0">
            <a:spAutoFit/>
            <a:scene3d>
              <a:camera prst="obliqueBottomLeft"/>
              <a:lightRig rig="threePt" dir="t"/>
            </a:scene3d>
            <a:sp3d extrusionH="38100">
              <a:extrusionClr>
                <a:schemeClr val="accent2">
                  <a:lumMod val="50000"/>
                </a:schemeClr>
              </a:extrusionClr>
            </a:sp3d>
          </a:bodyPr>
          <a:lstStyle/>
          <a:p>
            <a:pPr algn="ctr"/>
            <a:r>
              <a:rPr lang="es-ES" sz="1600" b="1" dirty="0" smtClean="0">
                <a:gradFill>
                  <a:gsLst>
                    <a:gs pos="417">
                      <a:schemeClr val="bg2">
                        <a:lumMod val="0"/>
                        <a:lumOff val="100000"/>
                      </a:schemeClr>
                    </a:gs>
                    <a:gs pos="100000">
                      <a:schemeClr val="bg2">
                        <a:lumMod val="20000"/>
                        <a:lumOff val="80000"/>
                      </a:schemeClr>
                    </a:gs>
                  </a:gsLst>
                  <a:lin ang="5400000" scaled="0"/>
                </a:gradFill>
                <a:effectLst>
                  <a:glow rad="50800">
                    <a:schemeClr val="accent5">
                      <a:lumMod val="50000"/>
                    </a:schemeClr>
                  </a:glow>
                  <a:outerShdw blurRad="50800" dist="50800" dir="5400000" algn="ctr" rotWithShape="0">
                    <a:srgbClr val="381514"/>
                  </a:outerShdw>
                </a:effectLst>
                <a:latin typeface="Arial Black" panose="020B0A04020102020204" pitchFamily="34" charset="0"/>
              </a:rPr>
              <a:t>Seguidamente </a:t>
            </a:r>
            <a:r>
              <a:rPr lang="es-ES" sz="1600" b="1" dirty="0">
                <a:gradFill>
                  <a:gsLst>
                    <a:gs pos="417">
                      <a:schemeClr val="bg2">
                        <a:lumMod val="0"/>
                        <a:lumOff val="100000"/>
                      </a:schemeClr>
                    </a:gs>
                    <a:gs pos="100000">
                      <a:schemeClr val="bg2">
                        <a:lumMod val="20000"/>
                        <a:lumOff val="80000"/>
                      </a:schemeClr>
                    </a:gs>
                  </a:gsLst>
                  <a:lin ang="5400000" scaled="0"/>
                </a:gradFill>
                <a:effectLst>
                  <a:glow rad="50800">
                    <a:schemeClr val="accent5">
                      <a:lumMod val="50000"/>
                    </a:schemeClr>
                  </a:glow>
                  <a:outerShdw blurRad="50800" dist="50800" dir="5400000" algn="ctr" rotWithShape="0">
                    <a:srgbClr val="381514"/>
                  </a:outerShdw>
                </a:effectLst>
                <a:latin typeface="Arial Black" panose="020B0A04020102020204" pitchFamily="34" charset="0"/>
              </a:rPr>
              <a:t>les adjuntamos </a:t>
            </a:r>
            <a:r>
              <a:rPr lang="es-ES" sz="1600" b="1" dirty="0" smtClean="0">
                <a:gradFill>
                  <a:gsLst>
                    <a:gs pos="417">
                      <a:schemeClr val="bg2">
                        <a:lumMod val="0"/>
                        <a:lumOff val="100000"/>
                      </a:schemeClr>
                    </a:gs>
                    <a:gs pos="100000">
                      <a:schemeClr val="bg2">
                        <a:lumMod val="20000"/>
                        <a:lumOff val="80000"/>
                      </a:schemeClr>
                    </a:gs>
                  </a:gsLst>
                  <a:lin ang="5400000" scaled="0"/>
                </a:gradFill>
                <a:effectLst>
                  <a:glow rad="50800">
                    <a:schemeClr val="accent5">
                      <a:lumMod val="50000"/>
                    </a:schemeClr>
                  </a:glow>
                  <a:outerShdw blurRad="50800" dist="50800" dir="5400000" algn="ctr" rotWithShape="0">
                    <a:srgbClr val="381514"/>
                  </a:outerShdw>
                </a:effectLst>
                <a:latin typeface="Arial Black" panose="020B0A04020102020204" pitchFamily="34" charset="0"/>
              </a:rPr>
              <a:t>dos vídeos del profeta David </a:t>
            </a:r>
            <a:r>
              <a:rPr lang="es-ES" sz="1600" b="1" dirty="0" err="1" smtClean="0">
                <a:gradFill>
                  <a:gsLst>
                    <a:gs pos="417">
                      <a:schemeClr val="bg2">
                        <a:lumMod val="0"/>
                        <a:lumOff val="100000"/>
                      </a:schemeClr>
                    </a:gs>
                    <a:gs pos="100000">
                      <a:schemeClr val="bg2">
                        <a:lumMod val="20000"/>
                        <a:lumOff val="80000"/>
                      </a:schemeClr>
                    </a:gs>
                  </a:gsLst>
                  <a:lin ang="5400000" scaled="0"/>
                </a:gradFill>
                <a:effectLst>
                  <a:glow rad="50800">
                    <a:schemeClr val="accent5">
                      <a:lumMod val="50000"/>
                    </a:schemeClr>
                  </a:glow>
                  <a:outerShdw blurRad="50800" dist="50800" dir="5400000" algn="ctr" rotWithShape="0">
                    <a:srgbClr val="381514"/>
                  </a:outerShdw>
                </a:effectLst>
                <a:latin typeface="Arial Black" panose="020B0A04020102020204" pitchFamily="34" charset="0"/>
              </a:rPr>
              <a:t>Owuor</a:t>
            </a:r>
            <a:r>
              <a:rPr lang="es-ES" sz="1600" b="1" dirty="0" smtClean="0">
                <a:gradFill>
                  <a:gsLst>
                    <a:gs pos="417">
                      <a:schemeClr val="bg2">
                        <a:lumMod val="0"/>
                        <a:lumOff val="100000"/>
                      </a:schemeClr>
                    </a:gs>
                    <a:gs pos="100000">
                      <a:schemeClr val="bg2">
                        <a:lumMod val="20000"/>
                        <a:lumOff val="80000"/>
                      </a:schemeClr>
                    </a:gs>
                  </a:gsLst>
                  <a:lin ang="5400000" scaled="0"/>
                </a:gradFill>
                <a:effectLst>
                  <a:glow rad="50800">
                    <a:schemeClr val="accent5">
                      <a:lumMod val="50000"/>
                    </a:schemeClr>
                  </a:glow>
                  <a:outerShdw blurRad="50800" dist="50800" dir="5400000" algn="ctr" rotWithShape="0">
                    <a:srgbClr val="381514"/>
                  </a:outerShdw>
                </a:effectLst>
                <a:latin typeface="Arial Black" panose="020B0A04020102020204" pitchFamily="34" charset="0"/>
              </a:rPr>
              <a:t>. </a:t>
            </a:r>
            <a:endParaRPr lang="en-US" sz="1200" b="1" dirty="0">
              <a:gradFill>
                <a:gsLst>
                  <a:gs pos="417">
                    <a:schemeClr val="bg2">
                      <a:lumMod val="0"/>
                      <a:lumOff val="100000"/>
                    </a:schemeClr>
                  </a:gs>
                  <a:gs pos="100000">
                    <a:schemeClr val="bg2">
                      <a:lumMod val="20000"/>
                      <a:lumOff val="80000"/>
                    </a:schemeClr>
                  </a:gs>
                </a:gsLst>
                <a:lin ang="5400000" scaled="0"/>
              </a:gradFill>
              <a:effectLst>
                <a:glow rad="50800">
                  <a:schemeClr val="accent5">
                    <a:lumMod val="50000"/>
                  </a:schemeClr>
                </a:glow>
                <a:outerShdw blurRad="50800" dist="50800" dir="5400000" algn="ctr" rotWithShape="0">
                  <a:srgbClr val="381514"/>
                </a:outerShdw>
              </a:effectLst>
              <a:latin typeface="Arial Black" panose="020B0A04020102020204" pitchFamily="34" charset="0"/>
            </a:endParaRPr>
          </a:p>
        </p:txBody>
      </p:sp>
    </p:spTree>
    <p:extLst>
      <p:ext uri="{BB962C8B-B14F-4D97-AF65-F5344CB8AC3E}">
        <p14:creationId xmlns:p14="http://schemas.microsoft.com/office/powerpoint/2010/main" val="593012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4" name="Picture 3">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2160" y="3147814"/>
            <a:ext cx="1656184" cy="1651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Pentágono"/>
          <p:cNvSpPr/>
          <p:nvPr/>
        </p:nvSpPr>
        <p:spPr>
          <a:xfrm>
            <a:off x="7740002" y="4788001"/>
            <a:ext cx="13422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ln>
            <a:noFill/>
          </a:ln>
          <a:effectLst>
            <a:outerShdw blurRad="101600" algn="ctr" rotWithShape="0">
              <a:srgbClr val="002060"/>
            </a:outerShdw>
          </a:effectLst>
          <a:scene3d>
            <a:camera prst="obliqueBottomLef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31750">
              <a:extrusionClr>
                <a:srgbClr val="002060"/>
              </a:extrusionClr>
            </a:sp3d>
          </a:bodyPr>
          <a:lstStyle/>
          <a:p>
            <a:pPr algn="ctr"/>
            <a:r>
              <a:rPr lang="es-ES" sz="1100" b="1" dirty="0">
                <a:gradFill>
                  <a:gsLst>
                    <a:gs pos="417">
                      <a:srgbClr val="00B0F0"/>
                    </a:gs>
                    <a:gs pos="43000">
                      <a:srgbClr val="00B0F0">
                        <a:lumMod val="86000"/>
                      </a:srgbClr>
                    </a:gs>
                    <a:gs pos="99000">
                      <a:srgbClr val="007CBB">
                        <a:lumMod val="72000"/>
                      </a:srgbClr>
                    </a:gs>
                  </a:gsLst>
                  <a:lin ang="5400000" scaled="0"/>
                </a:gradFill>
              </a:rPr>
              <a:t>Clic para </a:t>
            </a:r>
            <a:r>
              <a:rPr lang="es-ES" sz="1100" b="1" dirty="0" smtClean="0">
                <a:gradFill>
                  <a:gsLst>
                    <a:gs pos="417">
                      <a:srgbClr val="00B0F0"/>
                    </a:gs>
                    <a:gs pos="43000">
                      <a:srgbClr val="00B0F0">
                        <a:lumMod val="86000"/>
                      </a:srgbClr>
                    </a:gs>
                    <a:gs pos="99000">
                      <a:srgbClr val="007CBB">
                        <a:lumMod val="72000"/>
                      </a:srgbClr>
                    </a:gs>
                  </a:gsLst>
                  <a:lin ang="5400000" scaled="0"/>
                </a:gradFill>
              </a:rPr>
              <a:t>avanzar</a:t>
            </a:r>
            <a:endParaRPr lang="es-ES" sz="1100" b="1" dirty="0">
              <a:gradFill>
                <a:gsLst>
                  <a:gs pos="417">
                    <a:srgbClr val="00B0F0"/>
                  </a:gs>
                  <a:gs pos="43000">
                    <a:srgbClr val="00B0F0">
                      <a:lumMod val="86000"/>
                    </a:srgbClr>
                  </a:gs>
                  <a:gs pos="99000">
                    <a:srgbClr val="007CBB">
                      <a:lumMod val="72000"/>
                    </a:srgbClr>
                  </a:gs>
                </a:gsLst>
                <a:lin ang="5400000" scaled="0"/>
              </a:gradFill>
            </a:endParaRPr>
          </a:p>
        </p:txBody>
      </p:sp>
      <p:sp>
        <p:nvSpPr>
          <p:cNvPr id="6" name="5 Rectángulo"/>
          <p:cNvSpPr/>
          <p:nvPr/>
        </p:nvSpPr>
        <p:spPr>
          <a:xfrm>
            <a:off x="1475656" y="843558"/>
            <a:ext cx="6552728" cy="1300356"/>
          </a:xfrm>
          <a:prstGeom prst="rect">
            <a:avLst/>
          </a:prstGeom>
        </p:spPr>
        <p:txBody>
          <a:bodyPr wrap="square" lIns="68580" tIns="34290" rIns="68580" bIns="34290">
            <a:spAutoFit/>
            <a:scene3d>
              <a:camera prst="obliqueBottomLeft"/>
              <a:lightRig rig="threePt" dir="t"/>
            </a:scene3d>
            <a:sp3d extrusionH="44450">
              <a:extrusionClr>
                <a:schemeClr val="tx1"/>
              </a:extrusionClr>
            </a:sp3d>
          </a:bodyPr>
          <a:lstStyle/>
          <a:p>
            <a:pPr algn="ctr" fontAlgn="auto">
              <a:spcBef>
                <a:spcPts val="0"/>
              </a:spcBef>
              <a:spcAft>
                <a:spcPts val="0"/>
              </a:spcAft>
              <a:defRPr/>
            </a:pP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Vídeo </a:t>
            </a:r>
            <a:r>
              <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de </a:t>
            </a: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29:06 minutos donde Dios revela  </a:t>
            </a:r>
          </a:p>
          <a:p>
            <a:pPr algn="ctr" fontAlgn="auto">
              <a:spcBef>
                <a:spcPts val="0"/>
              </a:spcBef>
              <a:spcAft>
                <a:spcPts val="0"/>
              </a:spcAft>
              <a:defRPr/>
            </a:pP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al profeta David </a:t>
            </a:r>
            <a:r>
              <a:rPr lang="es-ES" sz="2000" dirty="0" err="1"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Owuor</a:t>
            </a:r>
            <a:r>
              <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 </a:t>
            </a: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que una</a:t>
            </a:r>
          </a:p>
          <a:p>
            <a:pPr algn="ctr" fontAlgn="auto">
              <a:spcBef>
                <a:spcPts val="0"/>
              </a:spcBef>
              <a:spcAft>
                <a:spcPts val="0"/>
              </a:spcAft>
              <a:defRPr/>
            </a:pP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sacudida bíblica de cuerpos celestes; enormes planetas se acercan a la Tierra… </a:t>
            </a:r>
            <a:endPar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endParaRPr>
          </a:p>
        </p:txBody>
      </p:sp>
      <p:sp>
        <p:nvSpPr>
          <p:cNvPr id="7" name="6 Rectángulo"/>
          <p:cNvSpPr/>
          <p:nvPr/>
        </p:nvSpPr>
        <p:spPr>
          <a:xfrm>
            <a:off x="1008000" y="3312000"/>
            <a:ext cx="3384376" cy="869469"/>
          </a:xfrm>
          <a:prstGeom prst="rect">
            <a:avLst/>
          </a:prstGeom>
        </p:spPr>
        <p:txBody>
          <a:bodyPr wrap="square" lIns="68580" tIns="34290" rIns="68580" bIns="34290">
            <a:spAutoFit/>
            <a:scene3d>
              <a:camera prst="obliqueBottomLeft"/>
              <a:lightRig rig="threePt" dir="t"/>
            </a:scene3d>
            <a:sp3d extrusionH="50800">
              <a:extrusionClr>
                <a:schemeClr val="tx1"/>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Pulse clic sobre el icono si desea visualizarlo</a:t>
            </a:r>
            <a:endPar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endParaRPr>
          </a:p>
        </p:txBody>
      </p:sp>
    </p:spTree>
    <p:extLst>
      <p:ext uri="{BB962C8B-B14F-4D97-AF65-F5344CB8AC3E}">
        <p14:creationId xmlns:p14="http://schemas.microsoft.com/office/powerpoint/2010/main" val="739381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650" fill="hold"/>
                                        <p:tgtEl>
                                          <p:spTgt spid="6"/>
                                        </p:tgtEl>
                                        <p:attrNameLst>
                                          <p:attrName>ppt_w</p:attrName>
                                        </p:attrNameLst>
                                      </p:cBhvr>
                                      <p:tavLst>
                                        <p:tav tm="0">
                                          <p:val>
                                            <p:fltVal val="0"/>
                                          </p:val>
                                        </p:tav>
                                        <p:tav tm="100000">
                                          <p:val>
                                            <p:strVal val="#ppt_w"/>
                                          </p:val>
                                        </p:tav>
                                      </p:tavLst>
                                    </p:anim>
                                    <p:anim calcmode="lin" valueType="num">
                                      <p:cBhvr>
                                        <p:cTn id="8" dur="1650" fill="hold"/>
                                        <p:tgtEl>
                                          <p:spTgt spid="6"/>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1650" fill="hold"/>
                                        <p:tgtEl>
                                          <p:spTgt spid="7"/>
                                        </p:tgtEl>
                                        <p:attrNameLst>
                                          <p:attrName>ppt_w</p:attrName>
                                        </p:attrNameLst>
                                      </p:cBhvr>
                                      <p:tavLst>
                                        <p:tav tm="0">
                                          <p:val>
                                            <p:fltVal val="0"/>
                                          </p:val>
                                        </p:tav>
                                        <p:tav tm="100000">
                                          <p:val>
                                            <p:strVal val="#ppt_w"/>
                                          </p:val>
                                        </p:tav>
                                      </p:tavLst>
                                    </p:anim>
                                    <p:anim calcmode="lin" valueType="num">
                                      <p:cBhvr>
                                        <p:cTn id="12" dur="165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4" name="Picture 3">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2160" y="3147814"/>
            <a:ext cx="1656184" cy="1651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Pentágono"/>
          <p:cNvSpPr/>
          <p:nvPr/>
        </p:nvSpPr>
        <p:spPr>
          <a:xfrm>
            <a:off x="7740002" y="4788001"/>
            <a:ext cx="13422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ln>
            <a:noFill/>
          </a:ln>
          <a:effectLst>
            <a:outerShdw blurRad="101600" algn="ctr" rotWithShape="0">
              <a:srgbClr val="002060"/>
            </a:outerShdw>
          </a:effectLst>
          <a:scene3d>
            <a:camera prst="obliqueBottomLef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31750">
              <a:extrusionClr>
                <a:srgbClr val="002060"/>
              </a:extrusionClr>
            </a:sp3d>
          </a:bodyPr>
          <a:lstStyle/>
          <a:p>
            <a:pPr algn="ctr"/>
            <a:r>
              <a:rPr lang="es-ES" sz="1100" b="1" dirty="0">
                <a:gradFill>
                  <a:gsLst>
                    <a:gs pos="417">
                      <a:srgbClr val="00B0F0"/>
                    </a:gs>
                    <a:gs pos="43000">
                      <a:srgbClr val="00B0F0">
                        <a:lumMod val="86000"/>
                      </a:srgbClr>
                    </a:gs>
                    <a:gs pos="99000">
                      <a:srgbClr val="007CBB">
                        <a:lumMod val="72000"/>
                      </a:srgbClr>
                    </a:gs>
                  </a:gsLst>
                  <a:lin ang="5400000" scaled="0"/>
                </a:gradFill>
              </a:rPr>
              <a:t>Clic para </a:t>
            </a:r>
            <a:r>
              <a:rPr lang="es-ES" sz="1100" b="1" dirty="0" smtClean="0">
                <a:gradFill>
                  <a:gsLst>
                    <a:gs pos="417">
                      <a:srgbClr val="00B0F0"/>
                    </a:gs>
                    <a:gs pos="43000">
                      <a:srgbClr val="00B0F0">
                        <a:lumMod val="86000"/>
                      </a:srgbClr>
                    </a:gs>
                    <a:gs pos="99000">
                      <a:srgbClr val="007CBB">
                        <a:lumMod val="72000"/>
                      </a:srgbClr>
                    </a:gs>
                  </a:gsLst>
                  <a:lin ang="5400000" scaled="0"/>
                </a:gradFill>
              </a:rPr>
              <a:t>avanzar</a:t>
            </a:r>
            <a:endParaRPr lang="es-ES" sz="1100" b="1" dirty="0">
              <a:gradFill>
                <a:gsLst>
                  <a:gs pos="417">
                    <a:srgbClr val="00B0F0"/>
                  </a:gs>
                  <a:gs pos="43000">
                    <a:srgbClr val="00B0F0">
                      <a:lumMod val="86000"/>
                    </a:srgbClr>
                  </a:gs>
                  <a:gs pos="99000">
                    <a:srgbClr val="007CBB">
                      <a:lumMod val="72000"/>
                    </a:srgbClr>
                  </a:gs>
                </a:gsLst>
                <a:lin ang="5400000" scaled="0"/>
              </a:gradFill>
            </a:endParaRPr>
          </a:p>
        </p:txBody>
      </p:sp>
      <p:sp>
        <p:nvSpPr>
          <p:cNvPr id="6" name="5 Rectángulo"/>
          <p:cNvSpPr/>
          <p:nvPr/>
        </p:nvSpPr>
        <p:spPr>
          <a:xfrm>
            <a:off x="1547664" y="987574"/>
            <a:ext cx="6048672" cy="1300356"/>
          </a:xfrm>
          <a:prstGeom prst="rect">
            <a:avLst/>
          </a:prstGeom>
        </p:spPr>
        <p:txBody>
          <a:bodyPr wrap="square" lIns="68580" tIns="34290" rIns="68580" bIns="34290">
            <a:spAutoFit/>
            <a:scene3d>
              <a:camera prst="obliqueBottomLeft"/>
              <a:lightRig rig="threePt" dir="t"/>
            </a:scene3d>
            <a:sp3d extrusionH="44450">
              <a:extrusionClr>
                <a:schemeClr val="tx1"/>
              </a:extrusionClr>
            </a:sp3d>
          </a:bodyPr>
          <a:lstStyle/>
          <a:p>
            <a:pPr algn="ctr" fontAlgn="auto">
              <a:spcBef>
                <a:spcPts val="0"/>
              </a:spcBef>
              <a:spcAft>
                <a:spcPts val="0"/>
              </a:spcAft>
              <a:defRPr/>
            </a:pP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Vídeo </a:t>
            </a:r>
            <a:r>
              <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de </a:t>
            </a: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19</a:t>
            </a:r>
            <a:r>
              <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:09 </a:t>
            </a: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minutos donde Dios revela al profeta David </a:t>
            </a:r>
            <a:r>
              <a:rPr lang="es-ES" sz="2000" dirty="0" err="1"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Owuor</a:t>
            </a: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 que ocurrirá una  sacudida violenta del Universo y la Tierra- preparación para el Mesías.</a:t>
            </a:r>
            <a:endPar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endParaRPr>
          </a:p>
        </p:txBody>
      </p:sp>
      <p:sp>
        <p:nvSpPr>
          <p:cNvPr id="7" name="6 Rectángulo"/>
          <p:cNvSpPr/>
          <p:nvPr/>
        </p:nvSpPr>
        <p:spPr>
          <a:xfrm>
            <a:off x="1008000" y="3312000"/>
            <a:ext cx="3384376" cy="869469"/>
          </a:xfrm>
          <a:prstGeom prst="rect">
            <a:avLst/>
          </a:prstGeom>
        </p:spPr>
        <p:txBody>
          <a:bodyPr wrap="square" lIns="68580" tIns="34290" rIns="68580" bIns="34290">
            <a:spAutoFit/>
            <a:scene3d>
              <a:camera prst="obliqueBottomLeft"/>
              <a:lightRig rig="threePt" dir="t"/>
            </a:scene3d>
            <a:sp3d extrusionH="50800">
              <a:extrusionClr>
                <a:schemeClr val="tx1"/>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Pulse clic sobre el icono si desea visualizarlo</a:t>
            </a:r>
            <a:endPar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endParaRPr>
          </a:p>
        </p:txBody>
      </p:sp>
    </p:spTree>
    <p:extLst>
      <p:ext uri="{BB962C8B-B14F-4D97-AF65-F5344CB8AC3E}">
        <p14:creationId xmlns:p14="http://schemas.microsoft.com/office/powerpoint/2010/main" val="2115077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650" fill="hold"/>
                                        <p:tgtEl>
                                          <p:spTgt spid="6"/>
                                        </p:tgtEl>
                                        <p:attrNameLst>
                                          <p:attrName>ppt_w</p:attrName>
                                        </p:attrNameLst>
                                      </p:cBhvr>
                                      <p:tavLst>
                                        <p:tav tm="0">
                                          <p:val>
                                            <p:fltVal val="0"/>
                                          </p:val>
                                        </p:tav>
                                        <p:tav tm="100000">
                                          <p:val>
                                            <p:strVal val="#ppt_w"/>
                                          </p:val>
                                        </p:tav>
                                      </p:tavLst>
                                    </p:anim>
                                    <p:anim calcmode="lin" valueType="num">
                                      <p:cBhvr>
                                        <p:cTn id="8" dur="1650" fill="hold"/>
                                        <p:tgtEl>
                                          <p:spTgt spid="6"/>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1650" fill="hold"/>
                                        <p:tgtEl>
                                          <p:spTgt spid="7"/>
                                        </p:tgtEl>
                                        <p:attrNameLst>
                                          <p:attrName>ppt_w</p:attrName>
                                        </p:attrNameLst>
                                      </p:cBhvr>
                                      <p:tavLst>
                                        <p:tav tm="0">
                                          <p:val>
                                            <p:fltVal val="0"/>
                                          </p:val>
                                        </p:tav>
                                        <p:tav tm="100000">
                                          <p:val>
                                            <p:strVal val="#ppt_w"/>
                                          </p:val>
                                        </p:tav>
                                      </p:tavLst>
                                    </p:anim>
                                    <p:anim calcmode="lin" valueType="num">
                                      <p:cBhvr>
                                        <p:cTn id="12" dur="165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3"/>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6" name="1 CuadroTexto"/>
          <p:cNvSpPr txBox="1"/>
          <p:nvPr/>
        </p:nvSpPr>
        <p:spPr>
          <a:xfrm>
            <a:off x="827584" y="4515966"/>
            <a:ext cx="7416824" cy="746344"/>
          </a:xfrm>
          <a:prstGeom prst="rect">
            <a:avLst/>
          </a:prstGeom>
          <a:noFill/>
        </p:spPr>
        <p:txBody>
          <a:bodyPr wrap="square" lIns="68565" tIns="34283" rIns="68565" bIns="34283" rtlCol="0">
            <a:spAutoFit/>
            <a:scene3d>
              <a:camera prst="obliqueBottomLeft"/>
              <a:lightRig rig="threePt" dir="t"/>
            </a:scene3d>
            <a:sp3d extrusionH="69850">
              <a:extrusionClr>
                <a:srgbClr val="0070C0"/>
              </a:extrusionClr>
            </a:sp3d>
          </a:bodyPr>
          <a:lstStyle/>
          <a:p>
            <a:pPr algn="ctr"/>
            <a:r>
              <a:rPr lang="es-ES" sz="1600" b="1" i="1" dirty="0">
                <a:gradFill>
                  <a:gsLst>
                    <a:gs pos="417">
                      <a:schemeClr val="bg2">
                        <a:lumMod val="0"/>
                        <a:lumOff val="100000"/>
                      </a:schemeClr>
                    </a:gs>
                    <a:gs pos="77000">
                      <a:schemeClr val="bg2">
                        <a:lumMod val="20000"/>
                        <a:lumOff val="80000"/>
                      </a:schemeClr>
                    </a:gs>
                    <a:gs pos="99000">
                      <a:srgbClr val="0070C0"/>
                    </a:gs>
                  </a:gsLst>
                  <a:lin ang="5400000" scaled="0"/>
                </a:gradFill>
                <a:effectLst>
                  <a:outerShdw blurRad="50800" dist="50800" dir="5400000" algn="ctr" rotWithShape="0">
                    <a:srgbClr val="002060"/>
                  </a:outerShdw>
                </a:effectLst>
                <a:latin typeface="Hobo Std" pitchFamily="34" charset="0"/>
              </a:rPr>
              <a:t>A continuación les mostramos una relación de trabajos </a:t>
            </a:r>
            <a:endParaRPr lang="es-ES" sz="1600" b="1" i="1" dirty="0" smtClean="0">
              <a:gradFill>
                <a:gsLst>
                  <a:gs pos="417">
                    <a:schemeClr val="bg2">
                      <a:lumMod val="0"/>
                      <a:lumOff val="100000"/>
                    </a:schemeClr>
                  </a:gs>
                  <a:gs pos="77000">
                    <a:schemeClr val="bg2">
                      <a:lumMod val="20000"/>
                      <a:lumOff val="80000"/>
                    </a:schemeClr>
                  </a:gs>
                  <a:gs pos="99000">
                    <a:srgbClr val="0070C0"/>
                  </a:gs>
                </a:gsLst>
                <a:lin ang="5400000" scaled="0"/>
              </a:gradFill>
              <a:effectLst>
                <a:outerShdw blurRad="50800" dist="50800" dir="5400000" algn="ctr" rotWithShape="0">
                  <a:srgbClr val="002060"/>
                </a:outerShdw>
              </a:effectLst>
              <a:latin typeface="Hobo Std" pitchFamily="34" charset="0"/>
            </a:endParaRPr>
          </a:p>
          <a:p>
            <a:pPr algn="ctr"/>
            <a:r>
              <a:rPr lang="es-ES" sz="1600" b="1" i="1" dirty="0" smtClean="0">
                <a:gradFill>
                  <a:gsLst>
                    <a:gs pos="417">
                      <a:schemeClr val="bg2">
                        <a:lumMod val="0"/>
                        <a:lumOff val="100000"/>
                      </a:schemeClr>
                    </a:gs>
                    <a:gs pos="77000">
                      <a:schemeClr val="bg2">
                        <a:lumMod val="20000"/>
                        <a:lumOff val="80000"/>
                      </a:schemeClr>
                    </a:gs>
                    <a:gs pos="99000">
                      <a:srgbClr val="0070C0"/>
                    </a:gs>
                  </a:gsLst>
                  <a:lin ang="5400000" scaled="0"/>
                </a:gradFill>
                <a:effectLst>
                  <a:outerShdw blurRad="50800" dist="50800" dir="5400000" algn="ctr" rotWithShape="0">
                    <a:srgbClr val="002060"/>
                  </a:outerShdw>
                </a:effectLst>
                <a:latin typeface="Hobo Std" pitchFamily="34" charset="0"/>
              </a:rPr>
              <a:t>cristianos </a:t>
            </a:r>
            <a:r>
              <a:rPr lang="es-ES" sz="1600" b="1" i="1" dirty="0">
                <a:gradFill>
                  <a:gsLst>
                    <a:gs pos="417">
                      <a:schemeClr val="bg2">
                        <a:lumMod val="0"/>
                        <a:lumOff val="100000"/>
                      </a:schemeClr>
                    </a:gs>
                    <a:gs pos="77000">
                      <a:schemeClr val="bg2">
                        <a:lumMod val="20000"/>
                        <a:lumOff val="80000"/>
                      </a:schemeClr>
                    </a:gs>
                    <a:gs pos="99000">
                      <a:srgbClr val="0070C0"/>
                    </a:gs>
                  </a:gsLst>
                  <a:lin ang="5400000" scaled="0"/>
                </a:gradFill>
                <a:effectLst>
                  <a:outerShdw blurRad="50800" dist="50800" dir="5400000" algn="ctr" rotWithShape="0">
                    <a:srgbClr val="002060"/>
                  </a:outerShdw>
                </a:effectLst>
                <a:latin typeface="Hobo Std" pitchFamily="34" charset="0"/>
              </a:rPr>
              <a:t>por si alguno despierta su interés.</a:t>
            </a:r>
          </a:p>
          <a:p>
            <a:pPr algn="ctr"/>
            <a:endParaRPr lang="en-US" sz="1200" b="1" i="1" dirty="0">
              <a:gradFill>
                <a:gsLst>
                  <a:gs pos="417">
                    <a:schemeClr val="bg2">
                      <a:lumMod val="0"/>
                      <a:lumOff val="100000"/>
                    </a:schemeClr>
                  </a:gs>
                  <a:gs pos="77000">
                    <a:schemeClr val="bg2">
                      <a:lumMod val="20000"/>
                      <a:lumOff val="80000"/>
                    </a:schemeClr>
                  </a:gs>
                  <a:gs pos="99000">
                    <a:srgbClr val="0070C0"/>
                  </a:gs>
                </a:gsLst>
                <a:lin ang="5400000" scaled="0"/>
              </a:gradFill>
              <a:effectLst>
                <a:outerShdw blurRad="50800" dist="50800" dir="5400000" algn="ctr" rotWithShape="0">
                  <a:srgbClr val="002060"/>
                </a:outerShdw>
              </a:effectLst>
              <a:latin typeface="Hobo Std" pitchFamily="34" charset="0"/>
            </a:endParaRPr>
          </a:p>
        </p:txBody>
      </p:sp>
      <p:pic>
        <p:nvPicPr>
          <p:cNvPr id="1027"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14471" t="17995" r="14108" b="24362"/>
          <a:stretch/>
        </p:blipFill>
        <p:spPr bwMode="auto">
          <a:xfrm>
            <a:off x="2123728" y="671296"/>
            <a:ext cx="2160240" cy="1271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rotWithShape="1">
          <a:blip r:embed="rId5">
            <a:extLst>
              <a:ext uri="{28A0092B-C50C-407E-A947-70E740481C1C}">
                <a14:useLocalDpi xmlns:a14="http://schemas.microsoft.com/office/drawing/2010/main" val="0"/>
              </a:ext>
            </a:extLst>
          </a:blip>
          <a:srcRect l="5791" t="14020" r="5712" b="24267"/>
          <a:stretch/>
        </p:blipFill>
        <p:spPr bwMode="auto">
          <a:xfrm>
            <a:off x="2724913" y="3557016"/>
            <a:ext cx="3685033" cy="850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86342" y="4659983"/>
            <a:ext cx="1584325" cy="566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09677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800" fill="hold"/>
                                        <p:tgtEl>
                                          <p:spTgt spid="6"/>
                                        </p:tgtEl>
                                        <p:attrNameLst>
                                          <p:attrName>ppt_w</p:attrName>
                                        </p:attrNameLst>
                                      </p:cBhvr>
                                      <p:tavLst>
                                        <p:tav tm="0">
                                          <p:val>
                                            <p:fltVal val="0"/>
                                          </p:val>
                                        </p:tav>
                                        <p:tav tm="100000">
                                          <p:val>
                                            <p:strVal val="#ppt_w"/>
                                          </p:val>
                                        </p:tav>
                                      </p:tavLst>
                                    </p:anim>
                                    <p:anim calcmode="lin" valueType="num">
                                      <p:cBhvr>
                                        <p:cTn id="12" dur="1800" fill="hold"/>
                                        <p:tgtEl>
                                          <p:spTgt spid="6"/>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027"/>
                                        </p:tgtEl>
                                        <p:attrNameLst>
                                          <p:attrName>style.visibility</p:attrName>
                                        </p:attrNameLst>
                                      </p:cBhvr>
                                      <p:to>
                                        <p:strVal val="visible"/>
                                      </p:to>
                                    </p:set>
                                    <p:anim calcmode="lin" valueType="num">
                                      <p:cBhvr>
                                        <p:cTn id="15" dur="1800" fill="hold"/>
                                        <p:tgtEl>
                                          <p:spTgt spid="1027"/>
                                        </p:tgtEl>
                                        <p:attrNameLst>
                                          <p:attrName>ppt_w</p:attrName>
                                        </p:attrNameLst>
                                      </p:cBhvr>
                                      <p:tavLst>
                                        <p:tav tm="0">
                                          <p:val>
                                            <p:fltVal val="0"/>
                                          </p:val>
                                        </p:tav>
                                        <p:tav tm="100000">
                                          <p:val>
                                            <p:strVal val="#ppt_w"/>
                                          </p:val>
                                        </p:tav>
                                      </p:tavLst>
                                    </p:anim>
                                    <p:anim calcmode="lin" valueType="num">
                                      <p:cBhvr>
                                        <p:cTn id="16" dur="1800" fill="hold"/>
                                        <p:tgtEl>
                                          <p:spTgt spid="1027"/>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1028"/>
                                        </p:tgtEl>
                                        <p:attrNameLst>
                                          <p:attrName>style.visibility</p:attrName>
                                        </p:attrNameLst>
                                      </p:cBhvr>
                                      <p:to>
                                        <p:strVal val="visible"/>
                                      </p:to>
                                    </p:set>
                                    <p:anim calcmode="lin" valueType="num">
                                      <p:cBhvr>
                                        <p:cTn id="19" dur="1800" fill="hold"/>
                                        <p:tgtEl>
                                          <p:spTgt spid="1028"/>
                                        </p:tgtEl>
                                        <p:attrNameLst>
                                          <p:attrName>ppt_w</p:attrName>
                                        </p:attrNameLst>
                                      </p:cBhvr>
                                      <p:tavLst>
                                        <p:tav tm="0">
                                          <p:val>
                                            <p:fltVal val="0"/>
                                          </p:val>
                                        </p:tav>
                                        <p:tav tm="100000">
                                          <p:val>
                                            <p:strVal val="#ppt_w"/>
                                          </p:val>
                                        </p:tav>
                                      </p:tavLst>
                                    </p:anim>
                                    <p:anim calcmode="lin" valueType="num">
                                      <p:cBhvr>
                                        <p:cTn id="20" dur="1800" fill="hold"/>
                                        <p:tgtEl>
                                          <p:spTgt spid="102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27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1"/>
            <a:ext cx="9141184" cy="5143504"/>
          </a:xfrm>
          <a:prstGeom prst="rect">
            <a:avLst/>
          </a:prstGeom>
          <a:noFill/>
          <a:ln>
            <a:noFill/>
          </a:ln>
        </p:spPr>
      </p:pic>
      <p:sp>
        <p:nvSpPr>
          <p:cNvPr id="13" name="4 CuadroTexto">
            <a:hlinkClick r:id="rId3"/>
          </p:cNvPr>
          <p:cNvSpPr txBox="1"/>
          <p:nvPr/>
        </p:nvSpPr>
        <p:spPr>
          <a:xfrm>
            <a:off x="323528" y="1347615"/>
            <a:ext cx="3720234"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extrusionClr>
                <a:schemeClr val="bg2">
                  <a:lumMod val="20000"/>
                  <a:lumOff val="80000"/>
                </a:schemeClr>
              </a:extrusionClr>
            </a:sp3d>
          </a:bodyPr>
          <a:lstStyle/>
          <a:p>
            <a:pPr algn="ctr">
              <a:defRPr/>
            </a:pPr>
            <a:r>
              <a:rPr lang="es-ES" b="1" dirty="0" smtClean="0">
                <a:solidFill>
                  <a:srgbClr val="002060"/>
                </a:solidFill>
                <a:cs typeface="Arial" charset="0"/>
              </a:rPr>
              <a:t>Evidencias Científicas de la Biblia – I</a:t>
            </a:r>
            <a:endParaRPr lang="en-US" b="1" dirty="0">
              <a:solidFill>
                <a:srgbClr val="002060"/>
              </a:solidFill>
              <a:cs typeface="Arial" charset="0"/>
            </a:endParaRPr>
          </a:p>
        </p:txBody>
      </p:sp>
      <p:sp>
        <p:nvSpPr>
          <p:cNvPr id="14" name="5 CuadroTexto">
            <a:hlinkClick r:id="rId4"/>
          </p:cNvPr>
          <p:cNvSpPr txBox="1"/>
          <p:nvPr/>
        </p:nvSpPr>
        <p:spPr>
          <a:xfrm>
            <a:off x="323533" y="1851672"/>
            <a:ext cx="3678643"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Evidencias Científicas de la Biblia – II </a:t>
            </a:r>
            <a:endParaRPr lang="en-US" b="1" dirty="0">
              <a:solidFill>
                <a:srgbClr val="002060"/>
              </a:solidFill>
              <a:cs typeface="Arial" charset="0"/>
            </a:endParaRPr>
          </a:p>
        </p:txBody>
      </p:sp>
      <p:sp>
        <p:nvSpPr>
          <p:cNvPr id="16" name="7 CuadroTexto">
            <a:hlinkClick r:id="rId5"/>
          </p:cNvPr>
          <p:cNvSpPr txBox="1"/>
          <p:nvPr/>
        </p:nvSpPr>
        <p:spPr>
          <a:xfrm>
            <a:off x="323533" y="2859783"/>
            <a:ext cx="3570773"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Jesucristo no es Religión, Él es Vida  </a:t>
            </a:r>
            <a:endParaRPr lang="en-US" b="1" dirty="0">
              <a:solidFill>
                <a:srgbClr val="002060"/>
              </a:solidFill>
              <a:cs typeface="Arial" charset="0"/>
            </a:endParaRPr>
          </a:p>
        </p:txBody>
      </p:sp>
      <p:sp>
        <p:nvSpPr>
          <p:cNvPr id="17" name="8 CuadroTexto">
            <a:hlinkClick r:id="rId6"/>
          </p:cNvPr>
          <p:cNvSpPr txBox="1"/>
          <p:nvPr/>
        </p:nvSpPr>
        <p:spPr>
          <a:xfrm>
            <a:off x="4572001" y="2122047"/>
            <a:ext cx="4142096"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Cuando el Hombre Confronta a Dios </a:t>
            </a:r>
            <a:endParaRPr lang="en-US" b="1" dirty="0">
              <a:solidFill>
                <a:srgbClr val="002060"/>
              </a:solidFill>
              <a:cs typeface="Arial" charset="0"/>
            </a:endParaRPr>
          </a:p>
        </p:txBody>
      </p:sp>
      <p:sp>
        <p:nvSpPr>
          <p:cNvPr id="18" name="9 CuadroTexto">
            <a:hlinkClick r:id="rId7"/>
          </p:cNvPr>
          <p:cNvSpPr txBox="1"/>
          <p:nvPr/>
        </p:nvSpPr>
        <p:spPr>
          <a:xfrm>
            <a:off x="683569" y="3867897"/>
            <a:ext cx="2642372"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¿Celebras </a:t>
            </a:r>
            <a:r>
              <a:rPr lang="es-ES" b="1" dirty="0" err="1">
                <a:solidFill>
                  <a:srgbClr val="002060"/>
                </a:solidFill>
                <a:cs typeface="Arial" charset="0"/>
              </a:rPr>
              <a:t>Halloween</a:t>
            </a:r>
            <a:r>
              <a:rPr lang="es-ES" b="1" dirty="0">
                <a:solidFill>
                  <a:srgbClr val="002060"/>
                </a:solidFill>
                <a:cs typeface="Arial" charset="0"/>
              </a:rPr>
              <a:t>?  </a:t>
            </a:r>
            <a:endParaRPr lang="en-US" b="1" dirty="0">
              <a:solidFill>
                <a:srgbClr val="002060"/>
              </a:solidFill>
              <a:cs typeface="Arial" charset="0"/>
            </a:endParaRPr>
          </a:p>
        </p:txBody>
      </p:sp>
      <p:sp>
        <p:nvSpPr>
          <p:cNvPr id="19" name="10 CuadroTexto">
            <a:hlinkClick r:id="rId8"/>
          </p:cNvPr>
          <p:cNvSpPr txBox="1"/>
          <p:nvPr/>
        </p:nvSpPr>
        <p:spPr>
          <a:xfrm>
            <a:off x="611560" y="2355729"/>
            <a:ext cx="2999450"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Dios, el Taxi y el Instrumento</a:t>
            </a:r>
            <a:endParaRPr lang="en-US" b="1" dirty="0">
              <a:solidFill>
                <a:srgbClr val="002060"/>
              </a:solidFill>
              <a:cs typeface="Arial" charset="0"/>
            </a:endParaRPr>
          </a:p>
        </p:txBody>
      </p:sp>
      <p:sp>
        <p:nvSpPr>
          <p:cNvPr id="20" name="11 CuadroTexto">
            <a:hlinkClick r:id="rId9"/>
          </p:cNvPr>
          <p:cNvSpPr txBox="1"/>
          <p:nvPr/>
        </p:nvSpPr>
        <p:spPr>
          <a:xfrm>
            <a:off x="323530" y="3363840"/>
            <a:ext cx="3481148"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Un Mundo Invisible pero Real </a:t>
            </a:r>
            <a:endParaRPr lang="en-US" b="1" dirty="0">
              <a:solidFill>
                <a:srgbClr val="002060"/>
              </a:solidFill>
              <a:cs typeface="Arial" charset="0"/>
            </a:endParaRPr>
          </a:p>
        </p:txBody>
      </p:sp>
      <p:sp>
        <p:nvSpPr>
          <p:cNvPr id="21" name="12 CuadroTexto">
            <a:hlinkClick r:id="rId10"/>
          </p:cNvPr>
          <p:cNvSpPr txBox="1"/>
          <p:nvPr/>
        </p:nvSpPr>
        <p:spPr>
          <a:xfrm>
            <a:off x="4597870" y="2634141"/>
            <a:ext cx="4142096"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a:t>
            </a:r>
            <a:endParaRPr lang="en-US" b="1" dirty="0">
              <a:solidFill>
                <a:srgbClr val="002060"/>
              </a:solidFill>
              <a:cs typeface="Arial" charset="0"/>
            </a:endParaRPr>
          </a:p>
        </p:txBody>
      </p:sp>
      <p:sp>
        <p:nvSpPr>
          <p:cNvPr id="22" name="13 CuadroTexto">
            <a:hlinkClick r:id="rId11"/>
          </p:cNvPr>
          <p:cNvSpPr txBox="1"/>
          <p:nvPr/>
        </p:nvSpPr>
        <p:spPr>
          <a:xfrm>
            <a:off x="4588853" y="3080583"/>
            <a:ext cx="4213513"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II</a:t>
            </a:r>
            <a:endParaRPr lang="en-US" b="1" dirty="0">
              <a:solidFill>
                <a:srgbClr val="002060"/>
              </a:solidFill>
              <a:cs typeface="Arial" charset="0"/>
            </a:endParaRPr>
          </a:p>
        </p:txBody>
      </p:sp>
      <p:sp>
        <p:nvSpPr>
          <p:cNvPr id="23" name="14 CuadroTexto">
            <a:hlinkClick r:id="rId12"/>
          </p:cNvPr>
          <p:cNvSpPr txBox="1"/>
          <p:nvPr/>
        </p:nvSpPr>
        <p:spPr>
          <a:xfrm>
            <a:off x="4475371" y="3569541"/>
            <a:ext cx="4499174"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III</a:t>
            </a:r>
            <a:endParaRPr lang="en-US" b="1" dirty="0">
              <a:solidFill>
                <a:srgbClr val="002060"/>
              </a:solidFill>
              <a:cs typeface="Arial" charset="0"/>
            </a:endParaRPr>
          </a:p>
        </p:txBody>
      </p:sp>
      <p:sp>
        <p:nvSpPr>
          <p:cNvPr id="24" name="15 CuadroTexto">
            <a:hlinkClick r:id="rId13"/>
          </p:cNvPr>
          <p:cNvSpPr txBox="1"/>
          <p:nvPr/>
        </p:nvSpPr>
        <p:spPr>
          <a:xfrm>
            <a:off x="4492678" y="4118301"/>
            <a:ext cx="4499174"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IV</a:t>
            </a:r>
            <a:endParaRPr lang="en-US" b="1" dirty="0">
              <a:solidFill>
                <a:srgbClr val="002060"/>
              </a:solidFill>
              <a:cs typeface="Arial" charset="0"/>
            </a:endParaRPr>
          </a:p>
        </p:txBody>
      </p:sp>
      <p:sp>
        <p:nvSpPr>
          <p:cNvPr id="27" name="26 Pentágono"/>
          <p:cNvSpPr/>
          <p:nvPr/>
        </p:nvSpPr>
        <p:spPr>
          <a:xfrm>
            <a:off x="6133747"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
        <p:nvSpPr>
          <p:cNvPr id="29" name="2 CuadroTexto"/>
          <p:cNvSpPr txBox="1"/>
          <p:nvPr/>
        </p:nvSpPr>
        <p:spPr>
          <a:xfrm>
            <a:off x="365516" y="160635"/>
            <a:ext cx="8412983" cy="34622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6" tIns="34280" rIns="68556"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5" name="3 CuadroTexto"/>
          <p:cNvSpPr txBox="1"/>
          <p:nvPr/>
        </p:nvSpPr>
        <p:spPr>
          <a:xfrm>
            <a:off x="371119" y="674546"/>
            <a:ext cx="8358188" cy="530913"/>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7" tIns="34289" rIns="68577" bIns="34289">
            <a:spAutoFit/>
            <a:sp3d extrusionH="152400">
              <a:extrusionClr>
                <a:srgbClr val="002836"/>
              </a:extrusionClr>
            </a:sp3d>
          </a:bodyPr>
          <a:lstStyle/>
          <a:p>
            <a:pPr algn="ctr">
              <a:tabLst>
                <a:tab pos="3697802" algn="l"/>
              </a:tabLst>
              <a:defRPr/>
            </a:pPr>
            <a:r>
              <a:rPr lang="es-ES" sz="1500" b="1" dirty="0">
                <a:solidFill>
                  <a:schemeClr val="bg2">
                    <a:lumMod val="20000"/>
                    <a:lumOff val="80000"/>
                  </a:scheme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02" algn="l"/>
              </a:tabLst>
              <a:defRPr/>
            </a:pPr>
            <a:r>
              <a:rPr lang="es-ES" sz="1500" b="1" dirty="0">
                <a:solidFill>
                  <a:schemeClr val="bg2">
                    <a:lumMod val="20000"/>
                    <a:lumOff val="80000"/>
                  </a:scheme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solidFill>
                <a:schemeClr val="bg2">
                  <a:lumMod val="20000"/>
                  <a:lumOff val="80000"/>
                </a:scheme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31" name="13 CuadroTexto">
            <a:hlinkClick r:id="rId14"/>
          </p:cNvPr>
          <p:cNvSpPr txBox="1"/>
          <p:nvPr/>
        </p:nvSpPr>
        <p:spPr>
          <a:xfrm>
            <a:off x="5008455" y="1394347"/>
            <a:ext cx="3259355" cy="623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Eventos Cósmicos por Acontecer</a:t>
            </a:r>
          </a:p>
          <a:p>
            <a:pPr algn="ctr">
              <a:defRPr/>
            </a:pPr>
            <a:r>
              <a:rPr lang="es-ES" b="1" dirty="0">
                <a:solidFill>
                  <a:srgbClr val="002060"/>
                </a:solidFill>
                <a:cs typeface="Arial" charset="0"/>
              </a:rPr>
              <a:t> en el 2015</a:t>
            </a:r>
            <a:endParaRPr lang="en-US" b="1" dirty="0">
              <a:solidFill>
                <a:srgbClr val="002060"/>
              </a:solidFill>
              <a:cs typeface="Arial" charset="0"/>
            </a:endParaRPr>
          </a:p>
        </p:txBody>
      </p:sp>
      <p:sp>
        <p:nvSpPr>
          <p:cNvPr id="26" name="13 CuadroTexto">
            <a:hlinkClick r:id="rId15"/>
          </p:cNvPr>
          <p:cNvSpPr txBox="1"/>
          <p:nvPr/>
        </p:nvSpPr>
        <p:spPr>
          <a:xfrm>
            <a:off x="539554" y="4371953"/>
            <a:ext cx="3100484" cy="623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Positivismo Bíblico vs. </a:t>
            </a:r>
          </a:p>
          <a:p>
            <a:pPr algn="ctr">
              <a:defRPr/>
            </a:pPr>
            <a:r>
              <a:rPr lang="es-ES" b="1" dirty="0">
                <a:solidFill>
                  <a:srgbClr val="002060"/>
                </a:solidFill>
                <a:cs typeface="Arial" charset="0"/>
              </a:rPr>
              <a:t>El Positivismo Humanista</a:t>
            </a:r>
            <a:endParaRPr lang="en-US" b="1" dirty="0">
              <a:solidFill>
                <a:srgbClr val="002060"/>
              </a:solidFill>
              <a:cs typeface="Arial" charset="0"/>
            </a:endParaRPr>
          </a:p>
        </p:txBody>
      </p:sp>
    </p:spTree>
    <p:extLst>
      <p:ext uri="{BB962C8B-B14F-4D97-AF65-F5344CB8AC3E}">
        <p14:creationId xmlns:p14="http://schemas.microsoft.com/office/powerpoint/2010/main" val="4113838196"/>
      </p:ext>
    </p:extLst>
  </p:cSld>
  <p:clrMapOvr>
    <a:masterClrMapping/>
  </p:clrMapOvr>
  <mc:AlternateContent xmlns:mc="http://schemas.openxmlformats.org/markup-compatibility/2006" xmlns:p14="http://schemas.microsoft.com/office/powerpoint/2010/main">
    <mc:Choice Requires="p14">
      <p:transition spd="slow">
        <p14:ripple/>
        <p:sndAc>
          <p:endSnd/>
        </p:sndAc>
      </p:transition>
    </mc:Choice>
    <mc:Fallback xmlns="">
      <p:transition spd="slow">
        <p:fade/>
        <p:sndAc>
          <p:endSnd/>
        </p:sndAc>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20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5990" y="-1"/>
            <a:ext cx="9141179" cy="5143501"/>
          </a:xfrm>
          <a:prstGeom prst="rect">
            <a:avLst/>
          </a:prstGeom>
          <a:noFill/>
          <a:ln>
            <a:noFill/>
          </a:ln>
        </p:spPr>
      </p:pic>
      <p:sp>
        <p:nvSpPr>
          <p:cNvPr id="6" name="5 CuadroTexto">
            <a:hlinkClick r:id="rId3"/>
          </p:cNvPr>
          <p:cNvSpPr txBox="1"/>
          <p:nvPr/>
        </p:nvSpPr>
        <p:spPr>
          <a:xfrm>
            <a:off x="424042" y="2132643"/>
            <a:ext cx="3474901" cy="623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¿Sabes por qué murió Cristo </a:t>
            </a:r>
          </a:p>
          <a:p>
            <a:pPr algn="ctr">
              <a:defRPr/>
            </a:pPr>
            <a:r>
              <a:rPr lang="es-ES" b="1" dirty="0">
                <a:solidFill>
                  <a:srgbClr val="002060"/>
                </a:solidFill>
                <a:cs typeface="Arial" charset="0"/>
              </a:rPr>
              <a:t>por ti en la cruz? - 2</a:t>
            </a:r>
            <a:endParaRPr lang="en-US" b="1" dirty="0">
              <a:solidFill>
                <a:srgbClr val="002060"/>
              </a:solidFill>
              <a:cs typeface="Arial" charset="0"/>
            </a:endParaRPr>
          </a:p>
        </p:txBody>
      </p:sp>
      <p:sp>
        <p:nvSpPr>
          <p:cNvPr id="7" name="6 CuadroTexto">
            <a:hlinkClick r:id="rId4"/>
          </p:cNvPr>
          <p:cNvSpPr txBox="1"/>
          <p:nvPr/>
        </p:nvSpPr>
        <p:spPr>
          <a:xfrm>
            <a:off x="4314603" y="2304939"/>
            <a:ext cx="2570957" cy="34622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Eclipses de Luna Roja</a:t>
            </a:r>
            <a:endParaRPr lang="en-US" b="1" dirty="0">
              <a:solidFill>
                <a:srgbClr val="002060"/>
              </a:solidFill>
              <a:cs typeface="Arial" charset="0"/>
            </a:endParaRPr>
          </a:p>
        </p:txBody>
      </p:sp>
      <p:sp>
        <p:nvSpPr>
          <p:cNvPr id="8" name="7 CuadroTexto">
            <a:hlinkClick r:id="rId5"/>
          </p:cNvPr>
          <p:cNvSpPr txBox="1"/>
          <p:nvPr/>
        </p:nvSpPr>
        <p:spPr>
          <a:xfrm>
            <a:off x="6987021" y="2315977"/>
            <a:ext cx="2071048" cy="34622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Arrebatamiento</a:t>
            </a:r>
            <a:endParaRPr lang="en-US" b="1" dirty="0">
              <a:solidFill>
                <a:srgbClr val="002060"/>
              </a:solidFill>
              <a:cs typeface="Arial" charset="0"/>
            </a:endParaRPr>
          </a:p>
        </p:txBody>
      </p:sp>
      <p:sp>
        <p:nvSpPr>
          <p:cNvPr id="9" name="8 CuadroTexto">
            <a:hlinkClick r:id="rId6"/>
          </p:cNvPr>
          <p:cNvSpPr txBox="1"/>
          <p:nvPr/>
        </p:nvSpPr>
        <p:spPr>
          <a:xfrm>
            <a:off x="4495208" y="1372149"/>
            <a:ext cx="1999633" cy="34622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Acto de Juzgar</a:t>
            </a:r>
            <a:endParaRPr lang="en-US" b="1" dirty="0">
              <a:solidFill>
                <a:srgbClr val="002060"/>
              </a:solidFill>
              <a:cs typeface="Arial" charset="0"/>
            </a:endParaRPr>
          </a:p>
        </p:txBody>
      </p:sp>
      <p:sp>
        <p:nvSpPr>
          <p:cNvPr id="10" name="9 CuadroTexto">
            <a:hlinkClick r:id="rId7"/>
          </p:cNvPr>
          <p:cNvSpPr txBox="1"/>
          <p:nvPr/>
        </p:nvSpPr>
        <p:spPr>
          <a:xfrm>
            <a:off x="6797537" y="1385238"/>
            <a:ext cx="2213880" cy="34622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Salvación del Alma</a:t>
            </a:r>
            <a:endParaRPr lang="en-US" b="1" dirty="0">
              <a:solidFill>
                <a:srgbClr val="002060"/>
              </a:solidFill>
              <a:cs typeface="Arial" charset="0"/>
            </a:endParaRPr>
          </a:p>
        </p:txBody>
      </p:sp>
      <p:sp>
        <p:nvSpPr>
          <p:cNvPr id="11" name="10 CuadroTexto">
            <a:hlinkClick r:id="rId8"/>
          </p:cNvPr>
          <p:cNvSpPr txBox="1"/>
          <p:nvPr/>
        </p:nvSpPr>
        <p:spPr>
          <a:xfrm>
            <a:off x="433183" y="2924865"/>
            <a:ext cx="3499358" cy="34622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Misterio de la Divina Trinidad</a:t>
            </a:r>
            <a:endParaRPr lang="en-US" b="1" dirty="0">
              <a:solidFill>
                <a:srgbClr val="002060"/>
              </a:solidFill>
              <a:cs typeface="Arial" charset="0"/>
            </a:endParaRPr>
          </a:p>
        </p:txBody>
      </p:sp>
      <p:sp>
        <p:nvSpPr>
          <p:cNvPr id="12" name="11 CuadroTexto">
            <a:hlinkClick r:id="rId9"/>
          </p:cNvPr>
          <p:cNvSpPr txBox="1"/>
          <p:nvPr/>
        </p:nvSpPr>
        <p:spPr>
          <a:xfrm>
            <a:off x="5038328" y="2777565"/>
            <a:ext cx="3570773" cy="34622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Radiografía Bíblica del Anticristo</a:t>
            </a:r>
            <a:endParaRPr lang="en-US" b="1" dirty="0">
              <a:solidFill>
                <a:srgbClr val="002060"/>
              </a:solidFill>
              <a:cs typeface="Arial" charset="0"/>
            </a:endParaRPr>
          </a:p>
        </p:txBody>
      </p:sp>
      <p:sp>
        <p:nvSpPr>
          <p:cNvPr id="13" name="12 CuadroTexto">
            <a:hlinkClick r:id="rId10"/>
          </p:cNvPr>
          <p:cNvSpPr txBox="1"/>
          <p:nvPr/>
        </p:nvSpPr>
        <p:spPr>
          <a:xfrm>
            <a:off x="698746" y="3394656"/>
            <a:ext cx="2999450" cy="34622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Misterio del Espíritu Santo</a:t>
            </a:r>
            <a:endParaRPr lang="en-US" b="1" dirty="0">
              <a:solidFill>
                <a:srgbClr val="002060"/>
              </a:solidFill>
              <a:cs typeface="Arial" charset="0"/>
            </a:endParaRPr>
          </a:p>
        </p:txBody>
      </p:sp>
      <p:sp>
        <p:nvSpPr>
          <p:cNvPr id="14" name="13 CuadroTexto">
            <a:hlinkClick r:id="rId11"/>
          </p:cNvPr>
          <p:cNvSpPr txBox="1"/>
          <p:nvPr/>
        </p:nvSpPr>
        <p:spPr>
          <a:xfrm>
            <a:off x="4657260" y="1830699"/>
            <a:ext cx="4284928" cy="34622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¿Existen Varias Maneras de llegar a Dios?</a:t>
            </a:r>
            <a:endParaRPr lang="en-US" b="1" dirty="0">
              <a:solidFill>
                <a:srgbClr val="002060"/>
              </a:solidFill>
              <a:cs typeface="Arial" charset="0"/>
            </a:endParaRPr>
          </a:p>
        </p:txBody>
      </p:sp>
      <p:sp>
        <p:nvSpPr>
          <p:cNvPr id="15" name="14 CuadroTexto">
            <a:hlinkClick r:id="rId12"/>
          </p:cNvPr>
          <p:cNvSpPr txBox="1"/>
          <p:nvPr/>
        </p:nvSpPr>
        <p:spPr>
          <a:xfrm>
            <a:off x="986068" y="3830253"/>
            <a:ext cx="2499542" cy="34622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Más</a:t>
            </a:r>
            <a:r>
              <a:rPr lang="es-ES" b="1" dirty="0">
                <a:solidFill>
                  <a:srgbClr val="002060"/>
                </a:solidFill>
                <a:effectLst>
                  <a:outerShdw blurRad="38100" dist="38100" dir="2700000" algn="tl">
                    <a:srgbClr val="000000">
                      <a:alpha val="43137"/>
                    </a:srgbClr>
                  </a:outerShdw>
                </a:effectLst>
                <a:cs typeface="Arial" charset="0"/>
              </a:rPr>
              <a:t> </a:t>
            </a:r>
            <a:r>
              <a:rPr lang="es-ES" b="1" dirty="0">
                <a:solidFill>
                  <a:srgbClr val="002060"/>
                </a:solidFill>
                <a:cs typeface="Arial" charset="0"/>
              </a:rPr>
              <a:t>allá de la Muerte</a:t>
            </a:r>
            <a:endParaRPr lang="en-US" b="1" dirty="0">
              <a:solidFill>
                <a:srgbClr val="002060"/>
              </a:solidFill>
              <a:cs typeface="Arial" charset="0"/>
            </a:endParaRPr>
          </a:p>
        </p:txBody>
      </p:sp>
      <p:sp>
        <p:nvSpPr>
          <p:cNvPr id="16" name="13 CuadroTexto">
            <a:hlinkClick r:id="rId13"/>
          </p:cNvPr>
          <p:cNvSpPr txBox="1"/>
          <p:nvPr/>
        </p:nvSpPr>
        <p:spPr>
          <a:xfrm>
            <a:off x="5222580" y="3216456"/>
            <a:ext cx="3279484" cy="623228"/>
          </a:xfrm>
          <a:prstGeom prst="rect">
            <a:avLst/>
          </a:prstGeom>
          <a:gradFill>
            <a:gsLst>
              <a:gs pos="0">
                <a:srgbClr val="5E9EFF"/>
              </a:gs>
              <a:gs pos="39999">
                <a:srgbClr val="85C2FF"/>
              </a:gs>
              <a:gs pos="70000">
                <a:srgbClr val="C4D6EB"/>
              </a:gs>
              <a:gs pos="100000">
                <a:srgbClr val="FFEBFA"/>
              </a:gs>
            </a:gsLst>
            <a:lin ang="5400000" scaled="0"/>
          </a:gradFill>
          <a:ln>
            <a:noFill/>
          </a:ln>
          <a:effectLst/>
          <a:scene3d>
            <a:camera prst="obliqueBottomLeft"/>
            <a:lightRig rig="flat" dir="t">
              <a:rot lat="0" lon="0" rev="7200000"/>
            </a:lightRig>
          </a:scene3d>
          <a:sp3d prstMaterial="metal">
            <a:bevelT w="165100" prst="coolSlant"/>
            <a:extrusionClr>
              <a:srgbClr val="2D004C"/>
            </a:extrusionClr>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Cuando el Hombre le Cambia </a:t>
            </a:r>
          </a:p>
          <a:p>
            <a:pPr algn="ctr">
              <a:defRPr/>
            </a:pPr>
            <a:r>
              <a:rPr lang="es-ES" b="1" dirty="0">
                <a:solidFill>
                  <a:srgbClr val="002060"/>
                </a:solidFill>
                <a:cs typeface="Arial" charset="0"/>
              </a:rPr>
              <a:t>la Gloria a Dios</a:t>
            </a:r>
            <a:endParaRPr lang="en-US" b="1" dirty="0">
              <a:solidFill>
                <a:srgbClr val="002060"/>
              </a:solidFill>
              <a:cs typeface="Arial" charset="0"/>
            </a:endParaRPr>
          </a:p>
        </p:txBody>
      </p:sp>
      <p:sp>
        <p:nvSpPr>
          <p:cNvPr id="18" name="13 CuadroTexto">
            <a:hlinkClick r:id="rId14"/>
          </p:cNvPr>
          <p:cNvSpPr txBox="1"/>
          <p:nvPr/>
        </p:nvSpPr>
        <p:spPr>
          <a:xfrm>
            <a:off x="251520" y="4371954"/>
            <a:ext cx="4161174" cy="623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¿Se puede señalar Fechas Exactas para Eventos Apocalípticos?</a:t>
            </a:r>
            <a:endParaRPr lang="en-US" b="1" dirty="0">
              <a:solidFill>
                <a:srgbClr val="002060"/>
              </a:solidFill>
              <a:cs typeface="Arial" charset="0"/>
            </a:endParaRPr>
          </a:p>
        </p:txBody>
      </p:sp>
      <p:sp>
        <p:nvSpPr>
          <p:cNvPr id="23" name="16 CuadroTexto">
            <a:hlinkClick r:id="rId15"/>
          </p:cNvPr>
          <p:cNvSpPr txBox="1"/>
          <p:nvPr/>
        </p:nvSpPr>
        <p:spPr>
          <a:xfrm>
            <a:off x="474423" y="1348239"/>
            <a:ext cx="3386950" cy="623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¿Sabes por qué murió Cristo</a:t>
            </a:r>
          </a:p>
          <a:p>
            <a:pPr algn="ctr">
              <a:defRPr/>
            </a:pPr>
            <a:r>
              <a:rPr lang="es-ES" b="1" dirty="0">
                <a:solidFill>
                  <a:srgbClr val="002060"/>
                </a:solidFill>
                <a:cs typeface="Arial" charset="0"/>
              </a:rPr>
              <a:t> por ti en la cruz? - I</a:t>
            </a:r>
            <a:endParaRPr lang="en-US" b="1" dirty="0">
              <a:solidFill>
                <a:srgbClr val="002060"/>
              </a:solidFill>
              <a:cs typeface="Arial" charset="0"/>
            </a:endParaRPr>
          </a:p>
        </p:txBody>
      </p:sp>
      <p:sp>
        <p:nvSpPr>
          <p:cNvPr id="22" name="2 CuadroTexto"/>
          <p:cNvSpPr txBox="1"/>
          <p:nvPr/>
        </p:nvSpPr>
        <p:spPr>
          <a:xfrm>
            <a:off x="365516" y="160635"/>
            <a:ext cx="8412983" cy="34622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6" tIns="34280" rIns="68556"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5" name="24 Pentágono"/>
          <p:cNvSpPr/>
          <p:nvPr/>
        </p:nvSpPr>
        <p:spPr>
          <a:xfrm>
            <a:off x="6133747"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
        <p:nvSpPr>
          <p:cNvPr id="24" name="23 CuadroTexto">
            <a:hlinkClick r:id="rId16"/>
          </p:cNvPr>
          <p:cNvSpPr txBox="1"/>
          <p:nvPr/>
        </p:nvSpPr>
        <p:spPr>
          <a:xfrm>
            <a:off x="5364094" y="4011913"/>
            <a:ext cx="2974805" cy="623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68556" tIns="34280" rIns="68556" bIns="34280" rtlCol="0">
            <a:spAutoFit/>
            <a:sp3d extrusionH="114300">
              <a:bevelT w="82550" h="38100" prst="coolSlant"/>
              <a:extrusionClr>
                <a:schemeClr val="bg2">
                  <a:lumMod val="20000"/>
                  <a:lumOff val="80000"/>
                </a:schemeClr>
              </a:extrusionClr>
            </a:sp3d>
          </a:bodyPr>
          <a:lstStyle/>
          <a:p>
            <a:pPr algn="ctr"/>
            <a:r>
              <a:rPr lang="es-ES" b="1" dirty="0">
                <a:solidFill>
                  <a:srgbClr val="002060"/>
                </a:solidFill>
              </a:rPr>
              <a:t>Impactante Testimonio De Un</a:t>
            </a:r>
          </a:p>
          <a:p>
            <a:pPr algn="ctr"/>
            <a:r>
              <a:rPr lang="es-ES" b="1" dirty="0">
                <a:solidFill>
                  <a:srgbClr val="002060"/>
                </a:solidFill>
              </a:rPr>
              <a:t> Ex Terrorista Islámico</a:t>
            </a:r>
          </a:p>
        </p:txBody>
      </p:sp>
      <p:sp>
        <p:nvSpPr>
          <p:cNvPr id="26" name="3 CuadroTexto"/>
          <p:cNvSpPr txBox="1"/>
          <p:nvPr/>
        </p:nvSpPr>
        <p:spPr>
          <a:xfrm>
            <a:off x="371119" y="674546"/>
            <a:ext cx="8358188" cy="530913"/>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7" tIns="34289" rIns="68577" bIns="34289">
            <a:spAutoFit/>
            <a:sp3d extrusionH="152400">
              <a:extrusionClr>
                <a:srgbClr val="002836"/>
              </a:extrusionClr>
            </a:sp3d>
          </a:bodyPr>
          <a:lstStyle/>
          <a:p>
            <a:pPr algn="ctr">
              <a:tabLst>
                <a:tab pos="3697802" algn="l"/>
              </a:tabLst>
              <a:defRPr/>
            </a:pPr>
            <a:r>
              <a:rPr lang="es-ES" sz="1500" b="1" dirty="0">
                <a:solidFill>
                  <a:schemeClr val="bg2">
                    <a:lumMod val="20000"/>
                    <a:lumOff val="80000"/>
                  </a:scheme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02" algn="l"/>
              </a:tabLst>
              <a:defRPr/>
            </a:pPr>
            <a:r>
              <a:rPr lang="es-ES" sz="1500" b="1" dirty="0">
                <a:solidFill>
                  <a:schemeClr val="bg2">
                    <a:lumMod val="20000"/>
                    <a:lumOff val="80000"/>
                  </a:scheme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solidFill>
                <a:schemeClr val="bg2">
                  <a:lumMod val="20000"/>
                  <a:lumOff val="80000"/>
                </a:scheme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Tree>
    <p:extLst>
      <p:ext uri="{BB962C8B-B14F-4D97-AF65-F5344CB8AC3E}">
        <p14:creationId xmlns:p14="http://schemas.microsoft.com/office/powerpoint/2010/main" val="3074168325"/>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2825" y="-1"/>
            <a:ext cx="9141179" cy="5143501"/>
          </a:xfrm>
          <a:prstGeom prst="rect">
            <a:avLst/>
          </a:prstGeom>
          <a:noFill/>
          <a:ln>
            <a:noFill/>
          </a:ln>
        </p:spPr>
      </p:pic>
      <p:sp>
        <p:nvSpPr>
          <p:cNvPr id="9" name="9 CuadroTexto">
            <a:hlinkClick r:id="rId3"/>
          </p:cNvPr>
          <p:cNvSpPr txBox="1"/>
          <p:nvPr/>
        </p:nvSpPr>
        <p:spPr>
          <a:xfrm>
            <a:off x="1043608" y="2268003"/>
            <a:ext cx="2213880"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Carta de Un Bebé</a:t>
            </a:r>
            <a:endParaRPr lang="en-US" b="1" dirty="0">
              <a:solidFill>
                <a:srgbClr val="002060"/>
              </a:solidFill>
              <a:cs typeface="Arial" charset="0"/>
            </a:endParaRPr>
          </a:p>
        </p:txBody>
      </p:sp>
      <p:sp>
        <p:nvSpPr>
          <p:cNvPr id="10" name="11 CuadroTexto">
            <a:hlinkClick r:id="rId4"/>
          </p:cNvPr>
          <p:cNvSpPr txBox="1"/>
          <p:nvPr/>
        </p:nvSpPr>
        <p:spPr>
          <a:xfrm>
            <a:off x="539554" y="2715768"/>
            <a:ext cx="3188732"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Peor De Los Sentimientos</a:t>
            </a:r>
            <a:endParaRPr lang="en-US" b="1" dirty="0">
              <a:solidFill>
                <a:srgbClr val="002060"/>
              </a:solidFill>
              <a:cs typeface="Arial" charset="0"/>
            </a:endParaRPr>
          </a:p>
        </p:txBody>
      </p:sp>
      <p:sp>
        <p:nvSpPr>
          <p:cNvPr id="11" name="13 CuadroTexto">
            <a:hlinkClick r:id="rId5"/>
          </p:cNvPr>
          <p:cNvSpPr txBox="1"/>
          <p:nvPr/>
        </p:nvSpPr>
        <p:spPr>
          <a:xfrm>
            <a:off x="4860033" y="1275609"/>
            <a:ext cx="3979660"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La Guerra Contra El Dinero En Efectivo</a:t>
            </a:r>
            <a:endParaRPr lang="en-US" b="1" dirty="0">
              <a:solidFill>
                <a:srgbClr val="002060"/>
              </a:solidFill>
              <a:cs typeface="Arial" charset="0"/>
            </a:endParaRPr>
          </a:p>
        </p:txBody>
      </p:sp>
      <p:sp>
        <p:nvSpPr>
          <p:cNvPr id="12" name="13 CuadroTexto">
            <a:hlinkClick r:id="rId6"/>
          </p:cNvPr>
          <p:cNvSpPr txBox="1"/>
          <p:nvPr/>
        </p:nvSpPr>
        <p:spPr>
          <a:xfrm>
            <a:off x="539553" y="1275609"/>
            <a:ext cx="3385606"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Testimonio Acerca De Halloween</a:t>
            </a:r>
            <a:endParaRPr lang="en-US" b="1" dirty="0">
              <a:solidFill>
                <a:srgbClr val="002060"/>
              </a:solidFill>
              <a:latin typeface="Arial Narrow" panose="020B0606020202030204" pitchFamily="34" charset="0"/>
              <a:cs typeface="Arial" charset="0"/>
            </a:endParaRPr>
          </a:p>
        </p:txBody>
      </p:sp>
      <p:sp>
        <p:nvSpPr>
          <p:cNvPr id="13" name="13 CuadroTexto">
            <a:hlinkClick r:id="rId7"/>
          </p:cNvPr>
          <p:cNvSpPr txBox="1"/>
          <p:nvPr/>
        </p:nvSpPr>
        <p:spPr>
          <a:xfrm>
            <a:off x="4932041" y="2283718"/>
            <a:ext cx="3807541" cy="623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prstMaterial="metal">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Testimonio De Un Ex Monje Budista                      Que Regresó De La Muerte</a:t>
            </a:r>
            <a:endParaRPr lang="en-US" b="1" dirty="0">
              <a:solidFill>
                <a:srgbClr val="002060"/>
              </a:solidFill>
              <a:cs typeface="Arial" charset="0"/>
            </a:endParaRPr>
          </a:p>
        </p:txBody>
      </p:sp>
      <p:sp>
        <p:nvSpPr>
          <p:cNvPr id="14" name="13 CuadroTexto">
            <a:hlinkClick r:id="rId8"/>
          </p:cNvPr>
          <p:cNvSpPr txBox="1"/>
          <p:nvPr/>
        </p:nvSpPr>
        <p:spPr>
          <a:xfrm>
            <a:off x="539557" y="3219826"/>
            <a:ext cx="3211249" cy="623228"/>
          </a:xfrm>
          <a:prstGeom prst="rect">
            <a:avLst/>
          </a:prstGeom>
          <a:gradFill flip="none" rotWithShape="1">
            <a:gsLst>
              <a:gs pos="0">
                <a:srgbClr val="5E9EFF"/>
              </a:gs>
              <a:gs pos="39999">
                <a:srgbClr val="85C2FF"/>
              </a:gs>
              <a:gs pos="70000">
                <a:srgbClr val="C4D6EB"/>
              </a:gs>
              <a:gs pos="100000">
                <a:srgbClr val="FFEBFA"/>
              </a:gs>
            </a:gsLst>
            <a:lin ang="5400000" scaled="1"/>
            <a:tileRect/>
          </a:gradFill>
          <a:ln>
            <a:noFill/>
          </a:ln>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Envejecer Es Una Obligación, </a:t>
            </a:r>
          </a:p>
          <a:p>
            <a:pPr algn="ctr">
              <a:defRPr/>
            </a:pPr>
            <a:r>
              <a:rPr lang="es-ES" b="1" dirty="0">
                <a:solidFill>
                  <a:srgbClr val="002060"/>
                </a:solidFill>
                <a:cs typeface="Arial" charset="0"/>
              </a:rPr>
              <a:t>Madurar Es Una Opción</a:t>
            </a:r>
            <a:endParaRPr lang="en-US" b="1" dirty="0">
              <a:solidFill>
                <a:srgbClr val="002060"/>
              </a:solidFill>
              <a:cs typeface="Arial" charset="0"/>
            </a:endParaRPr>
          </a:p>
        </p:txBody>
      </p:sp>
      <p:sp>
        <p:nvSpPr>
          <p:cNvPr id="16" name="13 CuadroTexto">
            <a:hlinkClick r:id="rId9"/>
          </p:cNvPr>
          <p:cNvSpPr txBox="1"/>
          <p:nvPr/>
        </p:nvSpPr>
        <p:spPr>
          <a:xfrm>
            <a:off x="4860033" y="1779663"/>
            <a:ext cx="4032722"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De Prostituta A Una Vida Con Propósito</a:t>
            </a:r>
            <a:endParaRPr lang="en-US" b="1" dirty="0">
              <a:solidFill>
                <a:srgbClr val="002060"/>
              </a:solidFill>
              <a:cs typeface="Arial" charset="0"/>
            </a:endParaRPr>
          </a:p>
        </p:txBody>
      </p:sp>
      <p:sp>
        <p:nvSpPr>
          <p:cNvPr id="17" name="13 CuadroTexto">
            <a:hlinkClick r:id="rId10"/>
          </p:cNvPr>
          <p:cNvSpPr txBox="1"/>
          <p:nvPr/>
        </p:nvSpPr>
        <p:spPr>
          <a:xfrm>
            <a:off x="683569" y="1779663"/>
            <a:ext cx="2887940"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Jerusalén, La Ciudad Amada</a:t>
            </a:r>
            <a:endParaRPr lang="en-US" b="1" dirty="0">
              <a:solidFill>
                <a:srgbClr val="002060"/>
              </a:solidFill>
              <a:latin typeface="Arial Narrow" panose="020B0606020202030204" pitchFamily="34" charset="0"/>
              <a:cs typeface="Arial" charset="0"/>
            </a:endParaRPr>
          </a:p>
        </p:txBody>
      </p:sp>
      <p:sp>
        <p:nvSpPr>
          <p:cNvPr id="22" name="2 CuadroTexto"/>
          <p:cNvSpPr txBox="1"/>
          <p:nvPr/>
        </p:nvSpPr>
        <p:spPr>
          <a:xfrm>
            <a:off x="365516" y="160635"/>
            <a:ext cx="8412983" cy="34622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6" tIns="34280" rIns="68556"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0" name="19 CuadroTexto">
            <a:hlinkClick r:id="rId11"/>
          </p:cNvPr>
          <p:cNvSpPr txBox="1"/>
          <p:nvPr/>
        </p:nvSpPr>
        <p:spPr>
          <a:xfrm>
            <a:off x="5148064" y="3003799"/>
            <a:ext cx="3427285"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68556" tIns="34280" rIns="68556" bIns="34280" rtlCol="0">
            <a:spAutoFit/>
            <a:sp3d extrusionH="114300">
              <a:bevelT w="82550" h="38100" prst="coolSlant"/>
              <a:extrusionClr>
                <a:schemeClr val="bg2">
                  <a:lumMod val="20000"/>
                  <a:lumOff val="80000"/>
                </a:schemeClr>
              </a:extrusionClr>
            </a:sp3d>
          </a:bodyPr>
          <a:lstStyle/>
          <a:p>
            <a:r>
              <a:rPr lang="es-ES" b="1" dirty="0">
                <a:solidFill>
                  <a:srgbClr val="002060"/>
                </a:solidFill>
              </a:rPr>
              <a:t>Reconoce Tus Errores Y Serás Libre</a:t>
            </a:r>
          </a:p>
        </p:txBody>
      </p:sp>
      <p:sp>
        <p:nvSpPr>
          <p:cNvPr id="25" name="16 CuadroTexto">
            <a:hlinkClick r:id="rId12"/>
          </p:cNvPr>
          <p:cNvSpPr txBox="1"/>
          <p:nvPr/>
        </p:nvSpPr>
        <p:spPr>
          <a:xfrm>
            <a:off x="5220072" y="3507855"/>
            <a:ext cx="3386950" cy="623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La Voluntad Perfecta de Dios y Su Voluntad Permisiva</a:t>
            </a:r>
            <a:endParaRPr lang="en-US" b="1" dirty="0">
              <a:solidFill>
                <a:srgbClr val="002060"/>
              </a:solidFill>
              <a:cs typeface="Arial" charset="0"/>
            </a:endParaRPr>
          </a:p>
        </p:txBody>
      </p:sp>
      <p:sp>
        <p:nvSpPr>
          <p:cNvPr id="23" name="11 CuadroTexto">
            <a:hlinkClick r:id="rId13"/>
          </p:cNvPr>
          <p:cNvSpPr txBox="1"/>
          <p:nvPr/>
        </p:nvSpPr>
        <p:spPr>
          <a:xfrm>
            <a:off x="323530" y="4011912"/>
            <a:ext cx="3744416"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Planeta </a:t>
            </a:r>
            <a:r>
              <a:rPr lang="es-ES" b="1" dirty="0" err="1">
                <a:solidFill>
                  <a:srgbClr val="002060"/>
                </a:solidFill>
                <a:cs typeface="Arial" charset="0"/>
              </a:rPr>
              <a:t>Nibiru</a:t>
            </a:r>
            <a:r>
              <a:rPr lang="es-ES" b="1" dirty="0">
                <a:solidFill>
                  <a:srgbClr val="002060"/>
                </a:solidFill>
                <a:cs typeface="Arial" charset="0"/>
              </a:rPr>
              <a:t> ¿Amenaza o Ficción?</a:t>
            </a:r>
            <a:endParaRPr lang="en-US" b="1" dirty="0">
              <a:solidFill>
                <a:srgbClr val="002060"/>
              </a:solidFill>
              <a:cs typeface="Arial" charset="0"/>
            </a:endParaRPr>
          </a:p>
        </p:txBody>
      </p:sp>
      <p:sp>
        <p:nvSpPr>
          <p:cNvPr id="19" name="11 CuadroTexto">
            <a:hlinkClick r:id="rId14"/>
          </p:cNvPr>
          <p:cNvSpPr txBox="1"/>
          <p:nvPr/>
        </p:nvSpPr>
        <p:spPr>
          <a:xfrm>
            <a:off x="323530" y="4515967"/>
            <a:ext cx="3744416"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Cómo Obtener Paz Interior</a:t>
            </a:r>
            <a:endParaRPr lang="en-US" b="1" dirty="0">
              <a:solidFill>
                <a:srgbClr val="002060"/>
              </a:solidFill>
              <a:cs typeface="Arial" charset="0"/>
            </a:endParaRPr>
          </a:p>
        </p:txBody>
      </p:sp>
      <p:sp>
        <p:nvSpPr>
          <p:cNvPr id="26" name="25 Pentágono"/>
          <p:cNvSpPr/>
          <p:nvPr/>
        </p:nvSpPr>
        <p:spPr>
          <a:xfrm>
            <a:off x="6133747"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
        <p:nvSpPr>
          <p:cNvPr id="21" name="13 CuadroTexto">
            <a:hlinkClick r:id="rId15"/>
          </p:cNvPr>
          <p:cNvSpPr txBox="1"/>
          <p:nvPr/>
        </p:nvSpPr>
        <p:spPr>
          <a:xfrm>
            <a:off x="5220072" y="4299943"/>
            <a:ext cx="3385606"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De Científico a Siervo de Dios</a:t>
            </a:r>
            <a:endParaRPr lang="en-US" b="1" dirty="0">
              <a:solidFill>
                <a:srgbClr val="002060"/>
              </a:solidFill>
              <a:latin typeface="Arial Narrow" panose="020B0606020202030204" pitchFamily="34" charset="0"/>
              <a:cs typeface="Arial" charset="0"/>
            </a:endParaRPr>
          </a:p>
        </p:txBody>
      </p:sp>
      <p:sp>
        <p:nvSpPr>
          <p:cNvPr id="27" name="3 CuadroTexto"/>
          <p:cNvSpPr txBox="1"/>
          <p:nvPr/>
        </p:nvSpPr>
        <p:spPr>
          <a:xfrm>
            <a:off x="371119" y="674546"/>
            <a:ext cx="8358188" cy="530913"/>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7" tIns="34289" rIns="68577" bIns="34289">
            <a:spAutoFit/>
            <a:sp3d extrusionH="152400">
              <a:extrusionClr>
                <a:srgbClr val="002836"/>
              </a:extrusionClr>
            </a:sp3d>
          </a:bodyPr>
          <a:lstStyle/>
          <a:p>
            <a:pPr algn="ctr">
              <a:tabLst>
                <a:tab pos="3697802" algn="l"/>
              </a:tabLst>
              <a:defRPr/>
            </a:pPr>
            <a:r>
              <a:rPr lang="es-ES" sz="1500" b="1" dirty="0">
                <a:solidFill>
                  <a:schemeClr val="bg2">
                    <a:lumMod val="20000"/>
                    <a:lumOff val="80000"/>
                  </a:scheme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02" algn="l"/>
              </a:tabLst>
              <a:defRPr/>
            </a:pPr>
            <a:r>
              <a:rPr lang="es-ES" sz="1500" b="1" dirty="0">
                <a:solidFill>
                  <a:schemeClr val="bg2">
                    <a:lumMod val="20000"/>
                    <a:lumOff val="80000"/>
                  </a:scheme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solidFill>
                <a:schemeClr val="bg2">
                  <a:lumMod val="20000"/>
                  <a:lumOff val="80000"/>
                </a:scheme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Tree>
    <p:extLst>
      <p:ext uri="{BB962C8B-B14F-4D97-AF65-F5344CB8AC3E}">
        <p14:creationId xmlns:p14="http://schemas.microsoft.com/office/powerpoint/2010/main" val="3085533793"/>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6" y="-1"/>
            <a:ext cx="9141179" cy="5143501"/>
          </a:xfrm>
          <a:prstGeom prst="rect">
            <a:avLst/>
          </a:prstGeom>
          <a:noFill/>
          <a:ln>
            <a:noFill/>
          </a:ln>
        </p:spPr>
      </p:pic>
      <p:sp>
        <p:nvSpPr>
          <p:cNvPr id="12" name="13 CuadroTexto">
            <a:hlinkClick r:id="rId4"/>
          </p:cNvPr>
          <p:cNvSpPr txBox="1"/>
          <p:nvPr/>
        </p:nvSpPr>
        <p:spPr>
          <a:xfrm>
            <a:off x="504000" y="3672001"/>
            <a:ext cx="3385606" cy="623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Niño Regresa del Cielo con un Mensaje para el Mundo</a:t>
            </a:r>
            <a:endParaRPr lang="en-US" b="1" dirty="0">
              <a:solidFill>
                <a:srgbClr val="002060"/>
              </a:solidFill>
              <a:latin typeface="Arial Narrow" panose="020B0606020202030204" pitchFamily="34" charset="0"/>
              <a:cs typeface="Arial" charset="0"/>
            </a:endParaRPr>
          </a:p>
        </p:txBody>
      </p:sp>
      <p:sp>
        <p:nvSpPr>
          <p:cNvPr id="22" name="2 CuadroTexto"/>
          <p:cNvSpPr txBox="1"/>
          <p:nvPr/>
        </p:nvSpPr>
        <p:spPr>
          <a:xfrm>
            <a:off x="365517" y="160635"/>
            <a:ext cx="8412983" cy="34622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5" tIns="34280" rIns="68555"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6" name="13 CuadroTexto">
            <a:hlinkClick r:id="rId5"/>
          </p:cNvPr>
          <p:cNvSpPr txBox="1"/>
          <p:nvPr/>
        </p:nvSpPr>
        <p:spPr>
          <a:xfrm>
            <a:off x="539553" y="1275607"/>
            <a:ext cx="3385606" cy="623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¿Es Halloween Un Inocente Juego de Niños?</a:t>
            </a:r>
            <a:endParaRPr lang="en-US" b="1" dirty="0">
              <a:solidFill>
                <a:srgbClr val="002060"/>
              </a:solidFill>
              <a:latin typeface="Arial Narrow" panose="020B0606020202030204" pitchFamily="34" charset="0"/>
              <a:cs typeface="Arial" charset="0"/>
            </a:endParaRPr>
          </a:p>
        </p:txBody>
      </p:sp>
      <p:sp>
        <p:nvSpPr>
          <p:cNvPr id="27" name="13 CuadroTexto">
            <a:hlinkClick r:id="rId6"/>
          </p:cNvPr>
          <p:cNvSpPr txBox="1"/>
          <p:nvPr/>
        </p:nvSpPr>
        <p:spPr>
          <a:xfrm>
            <a:off x="539553" y="2736001"/>
            <a:ext cx="3385606"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La Cara Oculta de Halloween</a:t>
            </a:r>
            <a:endParaRPr lang="en-US" b="1" dirty="0">
              <a:solidFill>
                <a:srgbClr val="002060"/>
              </a:solidFill>
              <a:latin typeface="Arial Narrow" panose="020B0606020202030204" pitchFamily="34" charset="0"/>
              <a:cs typeface="Arial" charset="0"/>
            </a:endParaRPr>
          </a:p>
        </p:txBody>
      </p:sp>
      <p:sp>
        <p:nvSpPr>
          <p:cNvPr id="28" name="13 CuadroTexto">
            <a:hlinkClick r:id="rId7"/>
          </p:cNvPr>
          <p:cNvSpPr txBox="1"/>
          <p:nvPr/>
        </p:nvSpPr>
        <p:spPr>
          <a:xfrm>
            <a:off x="539553" y="1995688"/>
            <a:ext cx="3385606" cy="623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Ex Satanista  Habla  Acerca de Halloween</a:t>
            </a:r>
            <a:endParaRPr lang="en-US" b="1" dirty="0">
              <a:solidFill>
                <a:srgbClr val="002060"/>
              </a:solidFill>
              <a:latin typeface="Arial Narrow" panose="020B0606020202030204" pitchFamily="34" charset="0"/>
              <a:cs typeface="Arial" charset="0"/>
            </a:endParaRPr>
          </a:p>
        </p:txBody>
      </p:sp>
      <p:sp>
        <p:nvSpPr>
          <p:cNvPr id="11" name="13 CuadroTexto">
            <a:hlinkClick r:id="rId8"/>
          </p:cNvPr>
          <p:cNvSpPr txBox="1"/>
          <p:nvPr/>
        </p:nvSpPr>
        <p:spPr>
          <a:xfrm>
            <a:off x="504000" y="4428001"/>
            <a:ext cx="3385606" cy="623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¡Reconoce Ud. los Tiempos que Estamos Viviendo?</a:t>
            </a:r>
            <a:endParaRPr lang="en-US" b="1" dirty="0">
              <a:solidFill>
                <a:srgbClr val="002060"/>
              </a:solidFill>
              <a:latin typeface="Arial Narrow" panose="020B0606020202030204" pitchFamily="34" charset="0"/>
              <a:cs typeface="Arial" charset="0"/>
            </a:endParaRPr>
          </a:p>
        </p:txBody>
      </p:sp>
      <p:sp>
        <p:nvSpPr>
          <p:cNvPr id="13" name="13 CuadroTexto">
            <a:hlinkClick r:id="rId9"/>
          </p:cNvPr>
          <p:cNvSpPr txBox="1"/>
          <p:nvPr/>
        </p:nvSpPr>
        <p:spPr>
          <a:xfrm>
            <a:off x="504000" y="3219823"/>
            <a:ext cx="3384376"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Un Vistazo a la Eternidad</a:t>
            </a:r>
            <a:endParaRPr lang="en-US" b="1" dirty="0">
              <a:solidFill>
                <a:srgbClr val="002060"/>
              </a:solidFill>
              <a:latin typeface="Arial Narrow" panose="020B0606020202030204" pitchFamily="34" charset="0"/>
              <a:cs typeface="Arial" charset="0"/>
            </a:endParaRPr>
          </a:p>
        </p:txBody>
      </p:sp>
      <p:sp>
        <p:nvSpPr>
          <p:cNvPr id="14" name="13 CuadroTexto">
            <a:hlinkClick r:id="rId10"/>
          </p:cNvPr>
          <p:cNvSpPr txBox="1"/>
          <p:nvPr/>
        </p:nvSpPr>
        <p:spPr>
          <a:xfrm>
            <a:off x="4932041" y="1332001"/>
            <a:ext cx="3385606" cy="623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El Sacrificio de Jesucristo Según el </a:t>
            </a:r>
          </a:p>
          <a:p>
            <a:pPr algn="ctr">
              <a:defRPr/>
            </a:pPr>
            <a:r>
              <a:rPr lang="es-ES" b="1" dirty="0">
                <a:solidFill>
                  <a:srgbClr val="002060"/>
                </a:solidFill>
                <a:latin typeface="Arial Narrow" panose="020B0606020202030204" pitchFamily="34" charset="0"/>
                <a:cs typeface="Arial" charset="0"/>
              </a:rPr>
              <a:t>Antiguo Testamento</a:t>
            </a:r>
            <a:endParaRPr lang="en-US" b="1" dirty="0">
              <a:solidFill>
                <a:srgbClr val="002060"/>
              </a:solidFill>
              <a:latin typeface="Arial Narrow" panose="020B0606020202030204" pitchFamily="34" charset="0"/>
              <a:cs typeface="Arial" charset="0"/>
            </a:endParaRPr>
          </a:p>
        </p:txBody>
      </p:sp>
      <p:sp>
        <p:nvSpPr>
          <p:cNvPr id="15" name="14 CuadroTexto">
            <a:hlinkClick r:id="rId11"/>
          </p:cNvPr>
          <p:cNvSpPr txBox="1"/>
          <p:nvPr/>
        </p:nvSpPr>
        <p:spPr>
          <a:xfrm>
            <a:off x="4932041" y="2139703"/>
            <a:ext cx="3385606"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Cómo Reconocer a una Secta</a:t>
            </a:r>
          </a:p>
        </p:txBody>
      </p:sp>
      <p:sp>
        <p:nvSpPr>
          <p:cNvPr id="16" name="15 CuadroTexto">
            <a:hlinkClick r:id="rId12"/>
          </p:cNvPr>
          <p:cNvSpPr txBox="1"/>
          <p:nvPr/>
        </p:nvSpPr>
        <p:spPr>
          <a:xfrm>
            <a:off x="4932041" y="2700001"/>
            <a:ext cx="3385606"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Conoce lo que Dios Aborrece</a:t>
            </a:r>
          </a:p>
        </p:txBody>
      </p:sp>
      <p:sp>
        <p:nvSpPr>
          <p:cNvPr id="17" name="16 CuadroTexto">
            <a:hlinkClick r:id="rId13"/>
          </p:cNvPr>
          <p:cNvSpPr txBox="1"/>
          <p:nvPr/>
        </p:nvSpPr>
        <p:spPr>
          <a:xfrm>
            <a:off x="4932041" y="3240001"/>
            <a:ext cx="3385606"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El Evangelio de la Prosperidad</a:t>
            </a:r>
          </a:p>
        </p:txBody>
      </p:sp>
      <p:sp>
        <p:nvSpPr>
          <p:cNvPr id="19" name="18 CuadroTexto">
            <a:hlinkClick r:id="rId14"/>
          </p:cNvPr>
          <p:cNvSpPr txBox="1"/>
          <p:nvPr/>
        </p:nvSpPr>
        <p:spPr>
          <a:xfrm>
            <a:off x="4932041" y="3795886"/>
            <a:ext cx="3385606" cy="623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El Ecumenismo (Unión de Religiones)</a:t>
            </a:r>
          </a:p>
        </p:txBody>
      </p:sp>
      <p:sp>
        <p:nvSpPr>
          <p:cNvPr id="23" name="22 Pentágono"/>
          <p:cNvSpPr/>
          <p:nvPr/>
        </p:nvSpPr>
        <p:spPr>
          <a:xfrm>
            <a:off x="6133747"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
        <p:nvSpPr>
          <p:cNvPr id="20" name="3 CuadroTexto"/>
          <p:cNvSpPr txBox="1"/>
          <p:nvPr/>
        </p:nvSpPr>
        <p:spPr>
          <a:xfrm>
            <a:off x="371119" y="674546"/>
            <a:ext cx="8358188" cy="530913"/>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7" tIns="34289" rIns="68577" bIns="34289">
            <a:spAutoFit/>
            <a:sp3d extrusionH="152400">
              <a:extrusionClr>
                <a:srgbClr val="002836"/>
              </a:extrusionClr>
            </a:sp3d>
          </a:bodyPr>
          <a:lstStyle/>
          <a:p>
            <a:pPr algn="ctr">
              <a:tabLst>
                <a:tab pos="3697802" algn="l"/>
              </a:tabLst>
              <a:defRPr/>
            </a:pPr>
            <a:r>
              <a:rPr lang="es-ES" sz="1500" b="1" dirty="0">
                <a:solidFill>
                  <a:schemeClr val="bg2">
                    <a:lumMod val="20000"/>
                    <a:lumOff val="80000"/>
                  </a:scheme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02" algn="l"/>
              </a:tabLst>
              <a:defRPr/>
            </a:pPr>
            <a:r>
              <a:rPr lang="es-ES" sz="1500" b="1" dirty="0">
                <a:solidFill>
                  <a:schemeClr val="bg2">
                    <a:lumMod val="20000"/>
                    <a:lumOff val="80000"/>
                  </a:scheme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solidFill>
                <a:schemeClr val="bg2">
                  <a:lumMod val="20000"/>
                  <a:lumOff val="80000"/>
                </a:scheme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Tree>
    <p:extLst>
      <p:ext uri="{BB962C8B-B14F-4D97-AF65-F5344CB8AC3E}">
        <p14:creationId xmlns:p14="http://schemas.microsoft.com/office/powerpoint/2010/main" val="3915536098"/>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6" y="-1"/>
            <a:ext cx="9141179" cy="5143501"/>
          </a:xfrm>
          <a:prstGeom prst="rect">
            <a:avLst/>
          </a:prstGeom>
          <a:noFill/>
          <a:ln>
            <a:noFill/>
          </a:ln>
        </p:spPr>
      </p:pic>
      <p:sp>
        <p:nvSpPr>
          <p:cNvPr id="22" name="2 CuadroTexto"/>
          <p:cNvSpPr txBox="1"/>
          <p:nvPr/>
        </p:nvSpPr>
        <p:spPr>
          <a:xfrm>
            <a:off x="365517" y="160635"/>
            <a:ext cx="8412983" cy="34622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5" tIns="34280" rIns="68555"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1" name="20 Pentágono"/>
          <p:cNvSpPr/>
          <p:nvPr/>
        </p:nvSpPr>
        <p:spPr>
          <a:xfrm>
            <a:off x="6732241" y="4824001"/>
            <a:ext cx="2281073" cy="229442"/>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51432" tIns="25718" rIns="51432" bIns="25718" rtlCol="0" anchor="ctr">
            <a:sp3d extrusionH="57150">
              <a:bevelT w="82550" h="38100" prst="coolSlant"/>
              <a:extrusionClr>
                <a:srgbClr val="002060"/>
              </a:extrusionClr>
            </a:sp3d>
          </a:bodyPr>
          <a:lstStyle/>
          <a:p>
            <a:pPr algn="ctr"/>
            <a:r>
              <a:rPr lang="es-ES" sz="1200" b="1" dirty="0">
                <a:solidFill>
                  <a:srgbClr val="002060"/>
                </a:solidFill>
              </a:rPr>
              <a:t>Clic para la siguiente diapositiva</a:t>
            </a:r>
          </a:p>
        </p:txBody>
      </p:sp>
      <p:sp>
        <p:nvSpPr>
          <p:cNvPr id="20" name="19 CuadroTexto">
            <a:hlinkClick r:id="rId4"/>
          </p:cNvPr>
          <p:cNvSpPr txBox="1"/>
          <p:nvPr/>
        </p:nvSpPr>
        <p:spPr>
          <a:xfrm>
            <a:off x="395537" y="1491631"/>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ASOMBROSO JUICIO QUE VIENE A LAS NACIONES</a:t>
            </a:r>
            <a:endParaRPr lang="es-ES" b="1" dirty="0">
              <a:solidFill>
                <a:srgbClr val="002060"/>
              </a:solidFill>
              <a:latin typeface="Arial Narrow" panose="020B0606020202030204" pitchFamily="34" charset="0"/>
              <a:cs typeface="Arial" charset="0"/>
            </a:endParaRPr>
          </a:p>
        </p:txBody>
      </p:sp>
      <p:sp>
        <p:nvSpPr>
          <p:cNvPr id="23" name="22 CuadroTexto">
            <a:hlinkClick r:id="rId5"/>
          </p:cNvPr>
          <p:cNvSpPr txBox="1"/>
          <p:nvPr/>
        </p:nvSpPr>
        <p:spPr>
          <a:xfrm>
            <a:off x="395537" y="2355727"/>
            <a:ext cx="3385606" cy="623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¿QUÉ ES LA APOSTASÍA Y CÓMO </a:t>
            </a:r>
          </a:p>
          <a:p>
            <a:pPr algn="ctr">
              <a:defRPr/>
            </a:pPr>
            <a:r>
              <a:rPr lang="es-ES" b="1" dirty="0" smtClean="0">
                <a:solidFill>
                  <a:srgbClr val="002060"/>
                </a:solidFill>
                <a:latin typeface="Arial Narrow" panose="020B0606020202030204" pitchFamily="34" charset="0"/>
                <a:cs typeface="Arial" charset="0"/>
              </a:rPr>
              <a:t>RECONOCERLA?</a:t>
            </a:r>
            <a:endParaRPr lang="es-ES" b="1" dirty="0">
              <a:solidFill>
                <a:srgbClr val="002060"/>
              </a:solidFill>
              <a:latin typeface="Arial Narrow" panose="020B0606020202030204" pitchFamily="34" charset="0"/>
              <a:cs typeface="Arial" charset="0"/>
            </a:endParaRPr>
          </a:p>
        </p:txBody>
      </p:sp>
      <p:sp>
        <p:nvSpPr>
          <p:cNvPr id="8" name="7 CuadroTexto">
            <a:hlinkClick r:id="rId6"/>
          </p:cNvPr>
          <p:cNvSpPr txBox="1"/>
          <p:nvPr/>
        </p:nvSpPr>
        <p:spPr>
          <a:xfrm>
            <a:off x="395537" y="3219823"/>
            <a:ext cx="3385606"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LA ÚLTIMA GENERACIÓN</a:t>
            </a:r>
            <a:endParaRPr lang="es-ES" b="1" dirty="0">
              <a:solidFill>
                <a:srgbClr val="002060"/>
              </a:solidFill>
              <a:latin typeface="Arial Narrow" panose="020B0606020202030204" pitchFamily="34" charset="0"/>
              <a:cs typeface="Arial" charset="0"/>
            </a:endParaRPr>
          </a:p>
        </p:txBody>
      </p:sp>
      <p:sp>
        <p:nvSpPr>
          <p:cNvPr id="9" name="7 CuadroTexto">
            <a:hlinkClick r:id="rId7"/>
          </p:cNvPr>
          <p:cNvSpPr txBox="1"/>
          <p:nvPr/>
        </p:nvSpPr>
        <p:spPr>
          <a:xfrm>
            <a:off x="395537" y="3835434"/>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JESUCRISTO LA ROCA INAMOVIBLE</a:t>
            </a:r>
            <a:endParaRPr lang="es-ES" b="1" dirty="0">
              <a:solidFill>
                <a:srgbClr val="002060"/>
              </a:solidFill>
              <a:latin typeface="Arial Narrow" panose="020B0606020202030204" pitchFamily="34" charset="0"/>
              <a:cs typeface="Arial" charset="0"/>
            </a:endParaRPr>
          </a:p>
        </p:txBody>
      </p:sp>
      <p:sp>
        <p:nvSpPr>
          <p:cNvPr id="10" name="3 CuadroTexto"/>
          <p:cNvSpPr txBox="1"/>
          <p:nvPr/>
        </p:nvSpPr>
        <p:spPr>
          <a:xfrm>
            <a:off x="371119" y="674546"/>
            <a:ext cx="8358188" cy="530913"/>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7" tIns="34289" rIns="68577" bIns="34289">
            <a:spAutoFit/>
            <a:sp3d extrusionH="152400">
              <a:extrusionClr>
                <a:srgbClr val="002836"/>
              </a:extrusionClr>
            </a:sp3d>
          </a:bodyPr>
          <a:lstStyle/>
          <a:p>
            <a:pPr algn="ctr">
              <a:tabLst>
                <a:tab pos="3697802" algn="l"/>
              </a:tabLst>
              <a:defRPr/>
            </a:pPr>
            <a:r>
              <a:rPr lang="es-ES" sz="1500" b="1" dirty="0">
                <a:solidFill>
                  <a:schemeClr val="bg2">
                    <a:lumMod val="20000"/>
                    <a:lumOff val="80000"/>
                  </a:scheme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02" algn="l"/>
              </a:tabLst>
              <a:defRPr/>
            </a:pPr>
            <a:r>
              <a:rPr lang="es-ES" sz="1500" b="1" dirty="0">
                <a:solidFill>
                  <a:schemeClr val="bg2">
                    <a:lumMod val="20000"/>
                    <a:lumOff val="80000"/>
                  </a:scheme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solidFill>
                <a:schemeClr val="bg2">
                  <a:lumMod val="20000"/>
                  <a:lumOff val="80000"/>
                </a:scheme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11" name="10 CuadroTexto">
            <a:hlinkClick r:id="rId8"/>
          </p:cNvPr>
          <p:cNvSpPr txBox="1"/>
          <p:nvPr/>
        </p:nvSpPr>
        <p:spPr>
          <a:xfrm>
            <a:off x="4355976" y="1419622"/>
            <a:ext cx="4032448"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LÍDERES </a:t>
            </a:r>
            <a:r>
              <a:rPr lang="es-ES" b="1" dirty="0">
                <a:solidFill>
                  <a:srgbClr val="002060"/>
                </a:solidFill>
                <a:latin typeface="Arial Narrow" panose="020B0606020202030204" pitchFamily="34" charset="0"/>
                <a:cs typeface="Arial" charset="0"/>
              </a:rPr>
              <a:t>QUE APOYAN LA APARICIÓN DEL ANTICRISTO REVELACIÓN M. </a:t>
            </a:r>
            <a:r>
              <a:rPr lang="es-ES" b="1" dirty="0" smtClean="0">
                <a:solidFill>
                  <a:srgbClr val="002060"/>
                </a:solidFill>
                <a:latin typeface="Arial Narrow" panose="020B0606020202030204" pitchFamily="34" charset="0"/>
                <a:cs typeface="Arial" charset="0"/>
              </a:rPr>
              <a:t>GÓMEZ</a:t>
            </a:r>
            <a:endParaRPr lang="es-ES" b="1" dirty="0">
              <a:solidFill>
                <a:srgbClr val="002060"/>
              </a:solidFill>
              <a:latin typeface="Arial Narrow" panose="020B0606020202030204" pitchFamily="34" charset="0"/>
              <a:cs typeface="Arial" charset="0"/>
            </a:endParaRPr>
          </a:p>
        </p:txBody>
      </p:sp>
    </p:spTree>
    <p:extLst>
      <p:ext uri="{BB962C8B-B14F-4D97-AF65-F5344CB8AC3E}">
        <p14:creationId xmlns:p14="http://schemas.microsoft.com/office/powerpoint/2010/main" val="3461157185"/>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419600" y="2457450"/>
            <a:ext cx="304800" cy="2286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smtClean="0">
                <a:solidFill>
                  <a:srgbClr val="000000"/>
                </a:solidFill>
                <a:latin typeface="Kristen ITC" pitchFamily="66" charset="0"/>
              </a:rPr>
              <a:t>¿Te ha gustado?</a:t>
            </a:r>
            <a:r>
              <a:rPr lang="es-ES" altLang="es-ES" sz="4800" smtClean="0">
                <a:solidFill>
                  <a:srgbClr val="000000"/>
                </a:solidFill>
                <a:latin typeface="Kristen ITC" pitchFamily="66" charset="0"/>
              </a:rPr>
              <a:t> </a:t>
            </a:r>
            <a:br>
              <a:rPr lang="es-ES" altLang="es-ES" sz="4800" smtClean="0">
                <a:solidFill>
                  <a:srgbClr val="000000"/>
                </a:solidFill>
                <a:latin typeface="Kristen ITC" pitchFamily="66" charset="0"/>
              </a:rPr>
            </a:br>
            <a:r>
              <a:rPr lang="es-ES" altLang="es-ES" sz="4400" smtClean="0">
                <a:solidFill>
                  <a:srgbClr val="000000"/>
                </a:solidFill>
                <a:latin typeface="Kristen ITC" pitchFamily="66" charset="0"/>
              </a:rPr>
              <a:t>Puedes ver más entrando </a:t>
            </a:r>
            <a:br>
              <a:rPr lang="es-ES" altLang="es-ES" sz="4400" smtClean="0">
                <a:solidFill>
                  <a:srgbClr val="000000"/>
                </a:solidFill>
                <a:latin typeface="Kristen ITC" pitchFamily="66" charset="0"/>
              </a:rPr>
            </a:br>
            <a:r>
              <a:rPr lang="es-ES" altLang="es-ES" sz="4400" b="1" smtClean="0">
                <a:solidFill>
                  <a:srgbClr val="40F903"/>
                </a:solidFill>
                <a:latin typeface="Kristen ITC" pitchFamily="66" charset="0"/>
                <a:hlinkClick r:id="rId5"/>
              </a:rPr>
              <a:t>Aquí</a:t>
            </a:r>
            <a:endParaRPr lang="es-ES" alt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smtClean="0">
                <a:solidFill>
                  <a:srgbClr val="000000"/>
                </a:solidFill>
                <a:latin typeface="Kristen ITC" pitchFamily="66" charset="0"/>
              </a:rPr>
              <a:t>Además puedes recibir powerpoints en tu correo electrónico suscribiéndote aquí:</a:t>
            </a:r>
            <a:r>
              <a:rPr lang="es-ES_tradnl" altLang="es-ES" b="1" smtClean="0">
                <a:solidFill>
                  <a:srgbClr val="0066FF"/>
                </a:solidFill>
              </a:rPr>
              <a:t> </a:t>
            </a:r>
          </a:p>
          <a:p>
            <a:pPr fontAlgn="base">
              <a:spcBef>
                <a:spcPct val="50000"/>
              </a:spcBef>
              <a:spcAft>
                <a:spcPct val="0"/>
              </a:spcAft>
            </a:pPr>
            <a:endParaRPr lang="es-ES" altLang="es-ES" b="1" smtClean="0">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4914901"/>
            <a:ext cx="9144000" cy="307777"/>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114800" y="628650"/>
            <a:ext cx="4826000" cy="1581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190</TotalTime>
  <Words>1510</Words>
  <Application>Microsoft Office PowerPoint</Application>
  <PresentationFormat>Presentación en pantalla (16:9)</PresentationFormat>
  <Paragraphs>130</Paragraphs>
  <Slides>27</Slides>
  <Notes>6</Notes>
  <HiddenSlides>0</HiddenSlides>
  <MMClips>1</MMClips>
  <ScaleCrop>false</ScaleCrop>
  <HeadingPairs>
    <vt:vector size="4" baseType="variant">
      <vt:variant>
        <vt:lpstr>Tema</vt:lpstr>
      </vt:variant>
      <vt:variant>
        <vt:i4>2</vt:i4>
      </vt:variant>
      <vt:variant>
        <vt:lpstr>Títulos de diapositiva</vt:lpstr>
      </vt:variant>
      <vt:variant>
        <vt:i4>27</vt:i4>
      </vt:variant>
    </vt:vector>
  </HeadingPairs>
  <TitlesOfParts>
    <vt:vector size="29"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 y Roby</dc:creator>
  <cp:lastModifiedBy>Paloma</cp:lastModifiedBy>
  <cp:revision>3</cp:revision>
  <dcterms:created xsi:type="dcterms:W3CDTF">2018-01-19T21:15:18Z</dcterms:created>
  <dcterms:modified xsi:type="dcterms:W3CDTF">2018-01-21T01:05:18Z</dcterms:modified>
</cp:coreProperties>
</file>