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40"/>
  </p:notesMasterIdLst>
  <p:sldIdLst>
    <p:sldId id="284" r:id="rId3"/>
    <p:sldId id="294" r:id="rId4"/>
    <p:sldId id="325" r:id="rId5"/>
    <p:sldId id="324" r:id="rId6"/>
    <p:sldId id="314" r:id="rId7"/>
    <p:sldId id="315" r:id="rId8"/>
    <p:sldId id="316" r:id="rId9"/>
    <p:sldId id="318" r:id="rId10"/>
    <p:sldId id="317" r:id="rId11"/>
    <p:sldId id="327" r:id="rId12"/>
    <p:sldId id="308" r:id="rId13"/>
    <p:sldId id="293" r:id="rId14"/>
    <p:sldId id="319" r:id="rId15"/>
    <p:sldId id="298" r:id="rId16"/>
    <p:sldId id="299" r:id="rId17"/>
    <p:sldId id="295" r:id="rId18"/>
    <p:sldId id="300" r:id="rId19"/>
    <p:sldId id="307" r:id="rId20"/>
    <p:sldId id="301" r:id="rId21"/>
    <p:sldId id="323" r:id="rId22"/>
    <p:sldId id="311" r:id="rId23"/>
    <p:sldId id="322" r:id="rId24"/>
    <p:sldId id="302" r:id="rId25"/>
    <p:sldId id="303" r:id="rId26"/>
    <p:sldId id="320" r:id="rId27"/>
    <p:sldId id="296" r:id="rId28"/>
    <p:sldId id="309" r:id="rId29"/>
    <p:sldId id="312" r:id="rId30"/>
    <p:sldId id="297" r:id="rId31"/>
    <p:sldId id="304" r:id="rId32"/>
    <p:sldId id="305" r:id="rId33"/>
    <p:sldId id="321" r:id="rId34"/>
    <p:sldId id="306" r:id="rId35"/>
    <p:sldId id="310" r:id="rId36"/>
    <p:sldId id="326" r:id="rId37"/>
    <p:sldId id="292" r:id="rId38"/>
    <p:sldId id="328" r:id="rId39"/>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MRDOE7UGgL7HcsJW55B0KQ==" hashData="RNrRaIxX2LqDBKeVfyeRsBee4Tg="/>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FF"/>
    <a:srgbClr val="2222EE"/>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20"/>
    <p:restoredTop sz="94660"/>
  </p:normalViewPr>
  <p:slideViewPr>
    <p:cSldViewPr>
      <p:cViewPr>
        <p:scale>
          <a:sx n="60" d="100"/>
          <a:sy n="60" d="100"/>
        </p:scale>
        <p:origin x="-1266" y="-618"/>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0E6B7AC-DA52-4750-BD0D-64053EEF0B87}" type="datetimeFigureOut">
              <a:rPr lang="es-ES" smtClean="0"/>
              <a:pPr/>
              <a:t>05/04/2015</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F02C10E-8493-4431-8E18-55065AB3A7E9}"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94644E67-1756-4389-B1C1-F7E8ADBE92E6}" type="slidenum">
              <a:rPr lang="es-ES" smtClean="0"/>
              <a:pPr/>
              <a:t>1</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15FAA04D-9395-4D56-A71F-8C58ACA34194}" type="datetimeFigureOut">
              <a:rPr lang="es-ES" smtClean="0"/>
              <a:pPr/>
              <a:t>05/04/2015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3425A88-957C-4A9C-9FC1-D0176185CF6F}" type="slidenum">
              <a:rPr lang="es-ES" smtClean="0"/>
              <a:pPr/>
              <a:t>‹Nº›</a:t>
            </a:fld>
            <a:endParaRPr lang="es-ES"/>
          </a:p>
        </p:txBody>
      </p:sp>
    </p:spTree>
  </p:cSld>
  <p:clrMapOvr>
    <a:masterClrMapping/>
  </p:clrMapOvr>
  <p:transition spd="slow" advTm="7000">
    <p:dissolv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15FAA04D-9395-4D56-A71F-8C58ACA34194}" type="datetimeFigureOut">
              <a:rPr lang="es-ES" smtClean="0"/>
              <a:pPr/>
              <a:t>05/04/2015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3425A88-957C-4A9C-9FC1-D0176185CF6F}" type="slidenum">
              <a:rPr lang="es-ES" smtClean="0"/>
              <a:pPr/>
              <a:t>‹Nº›</a:t>
            </a:fld>
            <a:endParaRPr lang="es-ES"/>
          </a:p>
        </p:txBody>
      </p:sp>
    </p:spTree>
  </p:cSld>
  <p:clrMapOvr>
    <a:masterClrMapping/>
  </p:clrMapOvr>
  <p:transition spd="slow" advTm="7000">
    <p:dissolv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15FAA04D-9395-4D56-A71F-8C58ACA34194}" type="datetimeFigureOut">
              <a:rPr lang="es-ES" smtClean="0"/>
              <a:pPr/>
              <a:t>05/04/2015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3425A88-957C-4A9C-9FC1-D0176185CF6F}" type="slidenum">
              <a:rPr lang="es-ES" smtClean="0"/>
              <a:pPr/>
              <a:t>‹Nº›</a:t>
            </a:fld>
            <a:endParaRPr lang="es-ES"/>
          </a:p>
        </p:txBody>
      </p:sp>
    </p:spTree>
  </p:cSld>
  <p:clrMapOvr>
    <a:masterClrMapping/>
  </p:clrMapOvr>
  <p:transition spd="slow" advTm="7000">
    <p:dissolv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15FAA04D-9395-4D56-A71F-8C58ACA34194}" type="datetimeFigureOut">
              <a:rPr lang="es-ES" smtClean="0"/>
              <a:pPr/>
              <a:t>05/04/2015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73425A88-957C-4A9C-9FC1-D0176185CF6F}" type="slidenum">
              <a:rPr lang="es-ES" smtClean="0"/>
              <a:pPr/>
              <a:t>‹Nº›</a:t>
            </a:fld>
            <a:endParaRPr lang="es-ES"/>
          </a:p>
        </p:txBody>
      </p:sp>
    </p:spTree>
  </p:cSld>
  <p:clrMapOvr>
    <a:masterClrMapping/>
  </p:clrMapOvr>
  <p:transition spd="slow" advTm="7000">
    <p:dissolv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15FAA04D-9395-4D56-A71F-8C58ACA34194}" type="datetimeFigureOut">
              <a:rPr lang="es-ES" smtClean="0"/>
              <a:pPr/>
              <a:t>05/04/2015</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73425A88-957C-4A9C-9FC1-D0176185CF6F}" type="slidenum">
              <a:rPr lang="es-ES" smtClean="0"/>
              <a:pPr/>
              <a:t>‹Nº›</a:t>
            </a:fld>
            <a:endParaRPr lang="es-ES"/>
          </a:p>
        </p:txBody>
      </p:sp>
    </p:spTree>
  </p:cSld>
  <p:clrMapOvr>
    <a:masterClrMapping/>
  </p:clrMapOvr>
  <p:transition spd="slow" advTm="7000">
    <p:dissolv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15FAA04D-9395-4D56-A71F-8C58ACA34194}" type="datetimeFigureOut">
              <a:rPr lang="es-ES" smtClean="0"/>
              <a:pPr/>
              <a:t>05/04/2015</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73425A88-957C-4A9C-9FC1-D0176185CF6F}" type="slidenum">
              <a:rPr lang="es-ES" smtClean="0"/>
              <a:pPr/>
              <a:t>‹Nº›</a:t>
            </a:fld>
            <a:endParaRPr lang="es-ES"/>
          </a:p>
        </p:txBody>
      </p:sp>
    </p:spTree>
  </p:cSld>
  <p:clrMapOvr>
    <a:masterClrMapping/>
  </p:clrMapOvr>
  <p:transition spd="slow" advTm="7000">
    <p:dissolv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15FAA04D-9395-4D56-A71F-8C58ACA34194}" type="datetimeFigureOut">
              <a:rPr lang="es-ES" smtClean="0"/>
              <a:pPr/>
              <a:t>05/04/2015</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73425A88-957C-4A9C-9FC1-D0176185CF6F}" type="slidenum">
              <a:rPr lang="es-ES" smtClean="0"/>
              <a:pPr/>
              <a:t>‹Nº›</a:t>
            </a:fld>
            <a:endParaRPr lang="es-ES"/>
          </a:p>
        </p:txBody>
      </p:sp>
    </p:spTree>
  </p:cSld>
  <p:clrMapOvr>
    <a:masterClrMapping/>
  </p:clrMapOvr>
  <p:transition spd="slow" advTm="7000">
    <p:dissolv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15FAA04D-9395-4D56-A71F-8C58ACA34194}" type="datetimeFigureOut">
              <a:rPr lang="es-ES" smtClean="0"/>
              <a:pPr/>
              <a:t>05/04/2015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73425A88-957C-4A9C-9FC1-D0176185CF6F}" type="slidenum">
              <a:rPr lang="es-ES" smtClean="0"/>
              <a:pPr/>
              <a:t>‹Nº›</a:t>
            </a:fld>
            <a:endParaRPr lang="es-ES"/>
          </a:p>
        </p:txBody>
      </p:sp>
    </p:spTree>
  </p:cSld>
  <p:clrMapOvr>
    <a:masterClrMapping/>
  </p:clrMapOvr>
  <p:transition spd="slow" advTm="7000">
    <p:dissolv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15FAA04D-9395-4D56-A71F-8C58ACA34194}" type="datetimeFigureOut">
              <a:rPr lang="es-ES" smtClean="0"/>
              <a:pPr/>
              <a:t>05/04/2015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73425A88-957C-4A9C-9FC1-D0176185CF6F}" type="slidenum">
              <a:rPr lang="es-ES" smtClean="0"/>
              <a:pPr/>
              <a:t>‹Nº›</a:t>
            </a:fld>
            <a:endParaRPr lang="es-ES"/>
          </a:p>
        </p:txBody>
      </p:sp>
    </p:spTree>
  </p:cSld>
  <p:clrMapOvr>
    <a:masterClrMapping/>
  </p:clrMapOvr>
  <p:transition spd="slow" advTm="7000">
    <p:dissolv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15FAA04D-9395-4D56-A71F-8C58ACA34194}" type="datetimeFigureOut">
              <a:rPr lang="es-ES" smtClean="0"/>
              <a:pPr/>
              <a:t>05/04/2015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3425A88-957C-4A9C-9FC1-D0176185CF6F}" type="slidenum">
              <a:rPr lang="es-ES" smtClean="0"/>
              <a:pPr/>
              <a:t>‹Nº›</a:t>
            </a:fld>
            <a:endParaRPr lang="es-ES"/>
          </a:p>
        </p:txBody>
      </p:sp>
    </p:spTree>
  </p:cSld>
  <p:clrMapOvr>
    <a:masterClrMapping/>
  </p:clrMapOvr>
  <p:transition spd="slow" advTm="7000">
    <p:dissolv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15FAA04D-9395-4D56-A71F-8C58ACA34194}" type="datetimeFigureOut">
              <a:rPr lang="es-ES" smtClean="0"/>
              <a:pPr/>
              <a:t>05/04/2015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3425A88-957C-4A9C-9FC1-D0176185CF6F}" type="slidenum">
              <a:rPr lang="es-ES" smtClean="0"/>
              <a:pPr/>
              <a:t>‹Nº›</a:t>
            </a:fld>
            <a:endParaRPr lang="es-ES"/>
          </a:p>
        </p:txBody>
      </p:sp>
    </p:spTree>
  </p:cSld>
  <p:clrMapOvr>
    <a:masterClrMapping/>
  </p:clrMapOvr>
  <p:transition spd="slow" advTm="7000">
    <p:dissolv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00FF">
            <a:alpha val="67000"/>
          </a:srgbClr>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5FAA04D-9395-4D56-A71F-8C58ACA34194}" type="datetimeFigureOut">
              <a:rPr lang="es-ES" smtClean="0"/>
              <a:pPr/>
              <a:t>05/04/2015</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3425A88-957C-4A9C-9FC1-D0176185CF6F}"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7000">
    <p:dissolve/>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gif"/><Relationship Id="rId3" Type="http://schemas.openxmlformats.org/officeDocument/2006/relationships/audio" Target="../media/audio1.wav"/><Relationship Id="rId7"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3.gif"/><Relationship Id="rId5" Type="http://schemas.openxmlformats.org/officeDocument/2006/relationships/image" Target="../media/image2.gif"/><Relationship Id="rId4" Type="http://schemas.openxmlformats.org/officeDocument/2006/relationships/image" Target="../media/image1.gif"/><Relationship Id="rId9" Type="http://schemas.openxmlformats.org/officeDocument/2006/relationships/image" Target="../media/image6.gif"/></Relationships>
</file>

<file path=ppt/slides/_rels/slide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9.gif"/><Relationship Id="rId1" Type="http://schemas.openxmlformats.org/officeDocument/2006/relationships/slideLayout" Target="../slideLayouts/slideLayout7.xml"/><Relationship Id="rId4" Type="http://schemas.openxmlformats.org/officeDocument/2006/relationships/image" Target="../media/image10.gif"/></Relationships>
</file>

<file path=ppt/slides/_rels/slide27.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9.gif"/><Relationship Id="rId1" Type="http://schemas.openxmlformats.org/officeDocument/2006/relationships/slideLayout" Target="../slideLayouts/slideLayout7.xml"/><Relationship Id="rId4" Type="http://schemas.openxmlformats.org/officeDocument/2006/relationships/image" Target="../media/image10.gif"/></Relationships>
</file>

<file path=ppt/slides/_rels/slide32.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9.gif"/><Relationship Id="rId1" Type="http://schemas.openxmlformats.org/officeDocument/2006/relationships/slideLayout" Target="../slideLayouts/slideLayout7.xml"/><Relationship Id="rId5" Type="http://schemas.openxmlformats.org/officeDocument/2006/relationships/image" Target="../media/image5.gif"/><Relationship Id="rId4" Type="http://schemas.openxmlformats.org/officeDocument/2006/relationships/image" Target="../media/image33.jpeg"/></Relationships>
</file>

<file path=ppt/slides/_rels/slide37.xml.rels><?xml version="1.0" encoding="UTF-8" standalone="yes"?>
<Relationships xmlns="http://schemas.openxmlformats.org/package/2006/relationships"><Relationship Id="rId8" Type="http://schemas.openxmlformats.org/officeDocument/2006/relationships/image" Target="../media/image36.png"/><Relationship Id="rId13" Type="http://schemas.openxmlformats.org/officeDocument/2006/relationships/image" Target="../media/image39.png"/><Relationship Id="rId18" Type="http://schemas.openxmlformats.org/officeDocument/2006/relationships/image" Target="../media/image42.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41.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35.png"/><Relationship Id="rId11" Type="http://schemas.openxmlformats.org/officeDocument/2006/relationships/image" Target="../media/image38.png"/><Relationship Id="rId5" Type="http://schemas.openxmlformats.org/officeDocument/2006/relationships/hyperlink" Target="http://www.mispps.com/" TargetMode="External"/><Relationship Id="rId15" Type="http://schemas.openxmlformats.org/officeDocument/2006/relationships/image" Target="../media/image40.png"/><Relationship Id="rId10" Type="http://schemas.openxmlformats.org/officeDocument/2006/relationships/hyperlink" Target="https://www.facebook.com/mispps" TargetMode="External"/><Relationship Id="rId4" Type="http://schemas.openxmlformats.org/officeDocument/2006/relationships/image" Target="../media/image34.png"/><Relationship Id="rId9" Type="http://schemas.openxmlformats.org/officeDocument/2006/relationships/image" Target="../media/image37.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3" descr="illusion-015"/>
          <p:cNvPicPr>
            <a:picLocks noChangeAspect="1" noChangeArrowheads="1" noCrop="1"/>
          </p:cNvPicPr>
          <p:nvPr/>
        </p:nvPicPr>
        <p:blipFill>
          <a:blip r:embed="rId4" cstate="print">
            <a:duotone>
              <a:schemeClr val="accent1">
                <a:shade val="45000"/>
                <a:satMod val="135000"/>
              </a:schemeClr>
              <a:prstClr val="white"/>
            </a:duotone>
            <a:lum bright="54000"/>
          </a:blip>
          <a:srcRect/>
          <a:stretch>
            <a:fillRect/>
          </a:stretch>
        </p:blipFill>
        <p:spPr bwMode="auto">
          <a:xfrm>
            <a:off x="0" y="-19050"/>
            <a:ext cx="9144000" cy="6877050"/>
          </a:xfrm>
          <a:prstGeom prst="rect">
            <a:avLst/>
          </a:prstGeom>
          <a:noFill/>
          <a:ln w="9525">
            <a:noFill/>
            <a:miter lim="800000"/>
            <a:headEnd/>
            <a:tailEnd/>
          </a:ln>
        </p:spPr>
      </p:pic>
      <p:pic>
        <p:nvPicPr>
          <p:cNvPr id="2053" name="Picture 8"/>
          <p:cNvPicPr>
            <a:picLocks noChangeAspect="1" noChangeArrowheads="1"/>
          </p:cNvPicPr>
          <p:nvPr/>
        </p:nvPicPr>
        <p:blipFill>
          <a:blip r:embed="rId5" cstate="print"/>
          <a:srcRect/>
          <a:stretch>
            <a:fillRect/>
          </a:stretch>
        </p:blipFill>
        <p:spPr bwMode="auto">
          <a:xfrm>
            <a:off x="467544" y="764704"/>
            <a:ext cx="1025525" cy="723900"/>
          </a:xfrm>
          <a:prstGeom prst="rect">
            <a:avLst/>
          </a:prstGeom>
          <a:noFill/>
          <a:ln w="9525">
            <a:noFill/>
            <a:round/>
            <a:headEnd/>
            <a:tailEnd/>
          </a:ln>
        </p:spPr>
      </p:pic>
      <p:pic>
        <p:nvPicPr>
          <p:cNvPr id="2054" name="Image 2" descr="swirlrainbw3.gif"/>
          <p:cNvPicPr>
            <a:picLocks noChangeAspect="1"/>
          </p:cNvPicPr>
          <p:nvPr/>
        </p:nvPicPr>
        <p:blipFill>
          <a:blip r:embed="rId6" cstate="print"/>
          <a:srcRect/>
          <a:stretch>
            <a:fillRect/>
          </a:stretch>
        </p:blipFill>
        <p:spPr bwMode="auto">
          <a:xfrm rot="10800000">
            <a:off x="0" y="0"/>
            <a:ext cx="9144000" cy="69850"/>
          </a:xfrm>
          <a:prstGeom prst="rect">
            <a:avLst/>
          </a:prstGeom>
          <a:noFill/>
          <a:ln w="9525">
            <a:noFill/>
            <a:miter lim="800000"/>
            <a:headEnd/>
            <a:tailEnd/>
          </a:ln>
        </p:spPr>
      </p:pic>
      <p:pic>
        <p:nvPicPr>
          <p:cNvPr id="2055" name="Image 2" descr="swirlrainbw3.gif"/>
          <p:cNvPicPr>
            <a:picLocks noChangeAspect="1"/>
          </p:cNvPicPr>
          <p:nvPr/>
        </p:nvPicPr>
        <p:blipFill>
          <a:blip r:embed="rId6" cstate="print"/>
          <a:srcRect/>
          <a:stretch>
            <a:fillRect/>
          </a:stretch>
        </p:blipFill>
        <p:spPr bwMode="auto">
          <a:xfrm rot="10800000">
            <a:off x="0" y="6788150"/>
            <a:ext cx="9144000" cy="69850"/>
          </a:xfrm>
          <a:prstGeom prst="rect">
            <a:avLst/>
          </a:prstGeom>
          <a:noFill/>
          <a:ln w="9525">
            <a:noFill/>
            <a:miter lim="800000"/>
            <a:headEnd/>
            <a:tailEnd/>
          </a:ln>
        </p:spPr>
      </p:pic>
      <p:pic>
        <p:nvPicPr>
          <p:cNvPr id="2056" name="Image 2" descr="swirlrainbw3.gif"/>
          <p:cNvPicPr>
            <a:picLocks noChangeAspect="1"/>
          </p:cNvPicPr>
          <p:nvPr/>
        </p:nvPicPr>
        <p:blipFill>
          <a:blip r:embed="rId6" cstate="print"/>
          <a:srcRect/>
          <a:stretch>
            <a:fillRect/>
          </a:stretch>
        </p:blipFill>
        <p:spPr bwMode="auto">
          <a:xfrm rot="5400000">
            <a:off x="-3394075" y="3394075"/>
            <a:ext cx="6858000" cy="69850"/>
          </a:xfrm>
          <a:prstGeom prst="rect">
            <a:avLst/>
          </a:prstGeom>
          <a:noFill/>
          <a:ln w="9525">
            <a:noFill/>
            <a:miter lim="800000"/>
            <a:headEnd/>
            <a:tailEnd/>
          </a:ln>
        </p:spPr>
      </p:pic>
      <p:pic>
        <p:nvPicPr>
          <p:cNvPr id="2057" name="Image 2" descr="swirlrainbw3.gif"/>
          <p:cNvPicPr>
            <a:picLocks noChangeAspect="1"/>
          </p:cNvPicPr>
          <p:nvPr/>
        </p:nvPicPr>
        <p:blipFill>
          <a:blip r:embed="rId6" cstate="print"/>
          <a:srcRect/>
          <a:stretch>
            <a:fillRect/>
          </a:stretch>
        </p:blipFill>
        <p:spPr bwMode="auto">
          <a:xfrm rot="5400000">
            <a:off x="5680075" y="3394075"/>
            <a:ext cx="6858000" cy="69850"/>
          </a:xfrm>
          <a:prstGeom prst="rect">
            <a:avLst/>
          </a:prstGeom>
          <a:noFill/>
          <a:ln w="9525">
            <a:noFill/>
            <a:miter lim="800000"/>
            <a:headEnd/>
            <a:tailEnd/>
          </a:ln>
        </p:spPr>
      </p:pic>
      <p:pic>
        <p:nvPicPr>
          <p:cNvPr id="2058" name="Picture 2" descr="CARA"/>
          <p:cNvPicPr>
            <a:picLocks noChangeAspect="1" noChangeArrowheads="1"/>
          </p:cNvPicPr>
          <p:nvPr/>
        </p:nvPicPr>
        <p:blipFill>
          <a:blip r:embed="rId7" cstate="print"/>
          <a:srcRect/>
          <a:stretch>
            <a:fillRect/>
          </a:stretch>
        </p:blipFill>
        <p:spPr bwMode="auto">
          <a:xfrm>
            <a:off x="251520" y="5661248"/>
            <a:ext cx="794853" cy="836488"/>
          </a:xfrm>
          <a:prstGeom prst="rect">
            <a:avLst/>
          </a:prstGeom>
          <a:noFill/>
          <a:ln w="38100">
            <a:solidFill>
              <a:srgbClr val="1CDEF8"/>
            </a:solidFill>
            <a:miter lim="800000"/>
            <a:headEnd/>
            <a:tailEnd/>
          </a:ln>
        </p:spPr>
      </p:pic>
      <p:sp>
        <p:nvSpPr>
          <p:cNvPr id="15" name="14 Rectángulo"/>
          <p:cNvSpPr/>
          <p:nvPr/>
        </p:nvSpPr>
        <p:spPr>
          <a:xfrm>
            <a:off x="683568" y="6021288"/>
            <a:ext cx="3071834" cy="461665"/>
          </a:xfrm>
          <a:prstGeom prst="rect">
            <a:avLst/>
          </a:prstGeom>
          <a:ln>
            <a:noFill/>
          </a:ln>
        </p:spPr>
        <p:txBody>
          <a:bodyPr>
            <a:spAutoFit/>
          </a:bodyPr>
          <a:lstStyle/>
          <a:p>
            <a:pPr algn="ctr">
              <a:defRPr/>
            </a:pPr>
            <a:r>
              <a:rPr lang="es-ES" sz="2400" b="1" kern="10" dirty="0">
                <a:ln w="9525">
                  <a:solidFill>
                    <a:srgbClr val="1CDEF8"/>
                  </a:solidFill>
                  <a:round/>
                  <a:headEnd/>
                  <a:tailEnd/>
                </a:ln>
                <a:blipFill dpi="0" rotWithShape="1">
                  <a:blip r:embed="rId8"/>
                  <a:srcRect/>
                  <a:stretch>
                    <a:fillRect/>
                  </a:stretch>
                </a:blipFill>
                <a:effectLst>
                  <a:outerShdw dist="35921" dir="2700000" algn="ctr" rotWithShape="0">
                    <a:schemeClr val="folHlink">
                      <a:alpha val="80000"/>
                    </a:schemeClr>
                  </a:outerShdw>
                </a:effectLst>
                <a:latin typeface="Snap ITC"/>
              </a:rPr>
              <a:t>JOSE LUIS</a:t>
            </a:r>
          </a:p>
        </p:txBody>
      </p:sp>
      <p:pic>
        <p:nvPicPr>
          <p:cNvPr id="13" name="Picture 12" descr="Image1"/>
          <p:cNvPicPr>
            <a:picLocks noChangeAspect="1" noChangeArrowheads="1" noCrop="1"/>
          </p:cNvPicPr>
          <p:nvPr/>
        </p:nvPicPr>
        <p:blipFill>
          <a:blip r:embed="rId9" cstate="print"/>
          <a:srcRect/>
          <a:stretch>
            <a:fillRect/>
          </a:stretch>
        </p:blipFill>
        <p:spPr bwMode="auto">
          <a:xfrm>
            <a:off x="179512" y="188640"/>
            <a:ext cx="781050" cy="1066800"/>
          </a:xfrm>
          <a:prstGeom prst="rect">
            <a:avLst/>
          </a:prstGeom>
          <a:noFill/>
          <a:ln w="9525">
            <a:noFill/>
            <a:miter lim="800000"/>
            <a:headEnd/>
            <a:tailEnd/>
          </a:ln>
        </p:spPr>
      </p:pic>
      <p:sp>
        <p:nvSpPr>
          <p:cNvPr id="12" name="11 Rectángulo"/>
          <p:cNvSpPr/>
          <p:nvPr/>
        </p:nvSpPr>
        <p:spPr>
          <a:xfrm>
            <a:off x="1475656" y="1844824"/>
            <a:ext cx="6737972" cy="830997"/>
          </a:xfrm>
          <a:prstGeom prst="rect">
            <a:avLst/>
          </a:prstGeom>
        </p:spPr>
        <p:txBody>
          <a:bodyPr wrap="square">
            <a:spAutoFit/>
          </a:bodyPr>
          <a:lstStyle/>
          <a:p>
            <a:pPr algn="ctr"/>
            <a:endParaRPr lang="es-ES" sz="4800" b="1"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latin typeface="Ravie" pitchFamily="82" charset="0"/>
            </a:endParaRPr>
          </a:p>
        </p:txBody>
      </p:sp>
      <p:sp>
        <p:nvSpPr>
          <p:cNvPr id="16" name="15 Rectángulo"/>
          <p:cNvSpPr/>
          <p:nvPr/>
        </p:nvSpPr>
        <p:spPr>
          <a:xfrm>
            <a:off x="1187624" y="1412776"/>
            <a:ext cx="6887688" cy="3785652"/>
          </a:xfrm>
          <a:prstGeom prst="rect">
            <a:avLst/>
          </a:prstGeom>
        </p:spPr>
        <p:txBody>
          <a:bodyPr wrap="square">
            <a:spAutoFit/>
          </a:bodyPr>
          <a:lstStyle/>
          <a:p>
            <a:pPr algn="ctr"/>
            <a:r>
              <a:rPr lang="es-ES" sz="8000" b="1" dirty="0" smtClean="0">
                <a:ln w="18000">
                  <a:solidFill>
                    <a:schemeClr val="accent2">
                      <a:satMod val="140000"/>
                    </a:schemeClr>
                  </a:solidFill>
                  <a:prstDash val="solid"/>
                  <a:miter lim="800000"/>
                </a:ln>
                <a:solidFill>
                  <a:srgbClr val="2222EE"/>
                </a:solidFill>
                <a:effectLst>
                  <a:outerShdw blurRad="25500" dist="23000" dir="7020000" algn="tl">
                    <a:srgbClr val="000000">
                      <a:alpha val="50000"/>
                    </a:srgbClr>
                  </a:outerShdw>
                </a:effectLst>
                <a:latin typeface="Bernard MT Condensed" pitchFamily="18" charset="0"/>
              </a:rPr>
              <a:t>¿Porqué </a:t>
            </a:r>
          </a:p>
          <a:p>
            <a:pPr algn="ctr"/>
            <a:r>
              <a:rPr lang="es-ES" sz="8000" b="1" dirty="0" smtClean="0">
                <a:ln w="18000">
                  <a:solidFill>
                    <a:schemeClr val="accent2">
                      <a:satMod val="140000"/>
                    </a:schemeClr>
                  </a:solidFill>
                  <a:prstDash val="solid"/>
                  <a:miter lim="800000"/>
                </a:ln>
                <a:solidFill>
                  <a:srgbClr val="2222EE"/>
                </a:solidFill>
                <a:effectLst>
                  <a:outerShdw blurRad="25500" dist="23000" dir="7020000" algn="tl">
                    <a:srgbClr val="000000">
                      <a:alpha val="50000"/>
                    </a:srgbClr>
                  </a:outerShdw>
                </a:effectLst>
                <a:latin typeface="Bernard MT Condensed" pitchFamily="18" charset="0"/>
              </a:rPr>
              <a:t>los gatos ven en la oscuridad?</a:t>
            </a:r>
          </a:p>
        </p:txBody>
      </p:sp>
      <p:sp>
        <p:nvSpPr>
          <p:cNvPr id="14" name="13 CuadroTexto"/>
          <p:cNvSpPr txBox="1"/>
          <p:nvPr/>
        </p:nvSpPr>
        <p:spPr>
          <a:xfrm>
            <a:off x="1043608" y="332656"/>
            <a:ext cx="184731" cy="369332"/>
          </a:xfrm>
          <a:prstGeom prst="rect">
            <a:avLst/>
          </a:prstGeom>
          <a:noFill/>
        </p:spPr>
        <p:txBody>
          <a:bodyPr wrap="none" rtlCol="0">
            <a:spAutoFit/>
          </a:bodyPr>
          <a:lstStyle/>
          <a:p>
            <a:endParaRPr lang="es-ES" b="1" dirty="0">
              <a:solidFill>
                <a:srgbClr val="0000FF"/>
              </a:solidFill>
              <a:latin typeface="Arial Black" pitchFamily="34" charset="0"/>
            </a:endParaRPr>
          </a:p>
        </p:txBody>
      </p:sp>
    </p:spTree>
  </p:cSld>
  <p:clrMapOvr>
    <a:masterClrMapping/>
  </p:clrMapOvr>
  <p:transition spd="slow" advTm="11000">
    <p:dissolve/>
    <p:sndAc>
      <p:stSnd loop="1">
        <p:snd r:embed="rId3" name="instrumental charlie chaplin - candilejas.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7"/>
                                        </p:tgtEl>
                                        <p:attrNameLst>
                                          <p:attrName>style.opacity</p:attrName>
                                        </p:attrNameLst>
                                      </p:cBhvr>
                                      <p:to>
                                        <p:strVal val="0.5"/>
                                      </p:to>
                                    </p:set>
                                    <p:animEffect filter="image" prLst="opacity: 0.5">
                                      <p:cBhvr rctx="IE">
                                        <p:cTn id="7" dur="indefinite"/>
                                        <p:tgtEl>
                                          <p:spTgt spid="17"/>
                                        </p:tgtEl>
                                      </p:cBhvr>
                                    </p:animEffect>
                                  </p:childTnLst>
                                </p:cTn>
                              </p:par>
                            </p:childTnLst>
                          </p:cTn>
                        </p:par>
                        <p:par>
                          <p:cTn id="8" fill="hold">
                            <p:stCondLst>
                              <p:cond delay="0"/>
                            </p:stCondLst>
                            <p:childTnLst>
                              <p:par>
                                <p:cTn id="9" presetID="17" presetClass="entr" presetSubtype="10" fill="hold" nodeType="afterEffect">
                                  <p:stCondLst>
                                    <p:cond delay="0"/>
                                  </p:stCondLst>
                                  <p:childTnLst>
                                    <p:set>
                                      <p:cBhvr>
                                        <p:cTn id="10" dur="1" fill="hold">
                                          <p:stCondLst>
                                            <p:cond delay="0"/>
                                          </p:stCondLst>
                                        </p:cTn>
                                        <p:tgtEl>
                                          <p:spTgt spid="16">
                                            <p:txEl>
                                              <p:pRg st="0" end="0"/>
                                            </p:txEl>
                                          </p:spTgt>
                                        </p:tgtEl>
                                        <p:attrNameLst>
                                          <p:attrName>style.visibility</p:attrName>
                                        </p:attrNameLst>
                                      </p:cBhvr>
                                      <p:to>
                                        <p:strVal val="visible"/>
                                      </p:to>
                                    </p:set>
                                    <p:anim calcmode="lin" valueType="num">
                                      <p:cBhvr>
                                        <p:cTn id="11" dur="3000" fill="hold"/>
                                        <p:tgtEl>
                                          <p:spTgt spid="16">
                                            <p:txEl>
                                              <p:pRg st="0" end="0"/>
                                            </p:txEl>
                                          </p:spTgt>
                                        </p:tgtEl>
                                        <p:attrNameLst>
                                          <p:attrName>ppt_w</p:attrName>
                                        </p:attrNameLst>
                                      </p:cBhvr>
                                      <p:tavLst>
                                        <p:tav tm="0">
                                          <p:val>
                                            <p:fltVal val="0"/>
                                          </p:val>
                                        </p:tav>
                                        <p:tav tm="100000">
                                          <p:val>
                                            <p:strVal val="#ppt_w"/>
                                          </p:val>
                                        </p:tav>
                                      </p:tavLst>
                                    </p:anim>
                                    <p:anim calcmode="lin" valueType="num">
                                      <p:cBhvr>
                                        <p:cTn id="12" dur="3000" fill="hold"/>
                                        <p:tgtEl>
                                          <p:spTgt spid="16">
                                            <p:txEl>
                                              <p:pRg st="0" end="0"/>
                                            </p:txEl>
                                          </p:spTgt>
                                        </p:tgtEl>
                                        <p:attrNameLst>
                                          <p:attrName>ppt_h</p:attrName>
                                        </p:attrNameLst>
                                      </p:cBhvr>
                                      <p:tavLst>
                                        <p:tav tm="0">
                                          <p:val>
                                            <p:strVal val="#ppt_h"/>
                                          </p:val>
                                        </p:tav>
                                        <p:tav tm="100000">
                                          <p:val>
                                            <p:strVal val="#ppt_h"/>
                                          </p:val>
                                        </p:tav>
                                      </p:tavLst>
                                    </p:anim>
                                  </p:childTnLst>
                                </p:cTn>
                              </p:par>
                            </p:childTnLst>
                          </p:cTn>
                        </p:par>
                        <p:par>
                          <p:cTn id="13" fill="hold">
                            <p:stCondLst>
                              <p:cond delay="3000"/>
                            </p:stCondLst>
                            <p:childTnLst>
                              <p:par>
                                <p:cTn id="14" presetID="17" presetClass="entr" presetSubtype="10" fill="hold" nodeType="afterEffect">
                                  <p:stCondLst>
                                    <p:cond delay="0"/>
                                  </p:stCondLst>
                                  <p:childTnLst>
                                    <p:set>
                                      <p:cBhvr>
                                        <p:cTn id="15" dur="1" fill="hold">
                                          <p:stCondLst>
                                            <p:cond delay="0"/>
                                          </p:stCondLst>
                                        </p:cTn>
                                        <p:tgtEl>
                                          <p:spTgt spid="16">
                                            <p:txEl>
                                              <p:pRg st="1" end="1"/>
                                            </p:txEl>
                                          </p:spTgt>
                                        </p:tgtEl>
                                        <p:attrNameLst>
                                          <p:attrName>style.visibility</p:attrName>
                                        </p:attrNameLst>
                                      </p:cBhvr>
                                      <p:to>
                                        <p:strVal val="visible"/>
                                      </p:to>
                                    </p:set>
                                    <p:anim calcmode="lin" valueType="num">
                                      <p:cBhvr>
                                        <p:cTn id="16" dur="3000" fill="hold"/>
                                        <p:tgtEl>
                                          <p:spTgt spid="16">
                                            <p:txEl>
                                              <p:pRg st="1" end="1"/>
                                            </p:txEl>
                                          </p:spTgt>
                                        </p:tgtEl>
                                        <p:attrNameLst>
                                          <p:attrName>ppt_w</p:attrName>
                                        </p:attrNameLst>
                                      </p:cBhvr>
                                      <p:tavLst>
                                        <p:tav tm="0">
                                          <p:val>
                                            <p:fltVal val="0"/>
                                          </p:val>
                                        </p:tav>
                                        <p:tav tm="100000">
                                          <p:val>
                                            <p:strVal val="#ppt_w"/>
                                          </p:val>
                                        </p:tav>
                                      </p:tavLst>
                                    </p:anim>
                                    <p:anim calcmode="lin" valueType="num">
                                      <p:cBhvr>
                                        <p:cTn id="17" dur="3000" fill="hold"/>
                                        <p:tgtEl>
                                          <p:spTgt spid="16">
                                            <p:txEl>
                                              <p:pRg st="1" end="1"/>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Documents and Settings\Dell\Escritorio\Biologia-Animal-el-ojo-de-los-gatos.jpg"/>
          <p:cNvPicPr>
            <a:picLocks noChangeAspect="1" noChangeArrowheads="1"/>
          </p:cNvPicPr>
          <p:nvPr/>
        </p:nvPicPr>
        <p:blipFill>
          <a:blip r:embed="rId2" cstate="print"/>
          <a:srcRect/>
          <a:stretch>
            <a:fillRect/>
          </a:stretch>
        </p:blipFill>
        <p:spPr bwMode="auto">
          <a:xfrm>
            <a:off x="0" y="0"/>
            <a:ext cx="9247958" cy="6858000"/>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Documents and Settings\Dell\Escritorio\ojos-gato-iluminados-tapetum-lucidum.jpg"/>
          <p:cNvPicPr>
            <a:picLocks noChangeAspect="1" noChangeArrowheads="1"/>
          </p:cNvPicPr>
          <p:nvPr/>
        </p:nvPicPr>
        <p:blipFill>
          <a:blip r:embed="rId2" cstate="print"/>
          <a:srcRect/>
          <a:stretch>
            <a:fillRect/>
          </a:stretch>
        </p:blipFill>
        <p:spPr bwMode="auto">
          <a:xfrm>
            <a:off x="-1628775" y="1"/>
            <a:ext cx="10772775" cy="6858000"/>
          </a:xfrm>
          <a:prstGeom prst="rect">
            <a:avLst/>
          </a:prstGeom>
          <a:noFill/>
        </p:spPr>
      </p:pic>
    </p:spTree>
  </p:cSld>
  <p:clrMapOvr>
    <a:masterClrMapping/>
  </p:clrMapOvr>
  <p:transition spd="slow" advTm="7000">
    <p:dissolv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duotone>
              <a:schemeClr val="accent2">
                <a:shade val="45000"/>
                <a:satMod val="135000"/>
              </a:schemeClr>
              <a:prstClr val="white"/>
            </a:duotone>
            <a:lum bright="66000"/>
          </a:blip>
          <a:srcRect/>
          <a:stretch>
            <a:fillRect/>
          </a:stretch>
        </p:blipFill>
        <p:spPr bwMode="auto">
          <a:xfrm>
            <a:off x="0" y="-19050"/>
            <a:ext cx="9144000" cy="6877050"/>
          </a:xfrm>
          <a:prstGeom prst="rect">
            <a:avLst/>
          </a:prstGeom>
          <a:noFill/>
          <a:ln w="9525">
            <a:noFill/>
            <a:miter lim="800000"/>
            <a:headEnd/>
            <a:tailEnd/>
          </a:ln>
        </p:spPr>
      </p:pic>
      <p:sp>
        <p:nvSpPr>
          <p:cNvPr id="2" name="1 Rectángulo"/>
          <p:cNvSpPr/>
          <p:nvPr/>
        </p:nvSpPr>
        <p:spPr>
          <a:xfrm>
            <a:off x="1475656" y="1628800"/>
            <a:ext cx="6858000" cy="4524315"/>
          </a:xfrm>
          <a:prstGeom prst="rect">
            <a:avLst/>
          </a:prstGeom>
        </p:spPr>
        <p:txBody>
          <a:bodyPr wrap="square">
            <a:spAutoFit/>
          </a:bodyPr>
          <a:lstStyle/>
          <a:p>
            <a:r>
              <a:rPr lang="es-ES" sz="2400" b="1" i="1" dirty="0" smtClean="0"/>
              <a:t>Resulta curioso y misterioso ver a un gato en la oscuridad. Sus ojos brillan porque tienen una lente y un espejo curvado detrás de la retina que refleja un hilo de luz hacia la fuente que ilumina (por ejemplo una linterna o las luces del coche). No sólo los gatos reflejan la luz, sino otros muchos animales.</a:t>
            </a:r>
          </a:p>
          <a:p>
            <a:r>
              <a:rPr lang="es-ES" sz="2400" b="1" i="1" dirty="0" smtClean="0"/>
              <a:t>Esto se debe al </a:t>
            </a:r>
            <a:r>
              <a:rPr lang="es-ES" sz="2400" b="1" i="1" dirty="0" err="1" smtClean="0"/>
              <a:t>tapetum</a:t>
            </a:r>
            <a:r>
              <a:rPr lang="es-ES" sz="2400" b="1" i="1" dirty="0" smtClean="0"/>
              <a:t> </a:t>
            </a:r>
            <a:r>
              <a:rPr lang="es-ES" sz="2400" b="1" i="1" dirty="0" err="1" smtClean="0"/>
              <a:t>lucidum</a:t>
            </a:r>
            <a:r>
              <a:rPr lang="es-ES" sz="2400" b="1" i="1" dirty="0" smtClean="0"/>
              <a:t>, un tejido que está en la parte posterior del globo ocular. Este tejido hace que el ojo absorba mucha luz antes de llegar a la retina, por eso ellos ven mejor en la oscuridad y es el responsable de que reflejen la luz que se les proyecta.</a:t>
            </a:r>
            <a:endParaRPr lang="es-ES" sz="2400" b="1" i="1" dirty="0"/>
          </a:p>
        </p:txBody>
      </p:sp>
      <p:pic>
        <p:nvPicPr>
          <p:cNvPr id="4" name="Picture 6" descr="C:\Documents and Settings\Mousset gérard\Mes documents\Gerard MOUSSET\DOCPERSO\QUARANTAINE\ordinateur_51.gif"/>
          <p:cNvPicPr>
            <a:picLocks noChangeAspect="1" noChangeArrowheads="1" noCrop="1"/>
          </p:cNvPicPr>
          <p:nvPr/>
        </p:nvPicPr>
        <p:blipFill>
          <a:blip r:embed="rId3" cstate="print"/>
          <a:srcRect/>
          <a:stretch>
            <a:fillRect/>
          </a:stretch>
        </p:blipFill>
        <p:spPr bwMode="auto">
          <a:xfrm rot="328932">
            <a:off x="299668" y="5702631"/>
            <a:ext cx="1567264" cy="1082981"/>
          </a:xfrm>
          <a:prstGeom prst="rect">
            <a:avLst/>
          </a:prstGeom>
          <a:noFill/>
          <a:ln w="9525">
            <a:noFill/>
            <a:miter lim="800000"/>
            <a:headEnd/>
            <a:tailEnd/>
          </a:ln>
        </p:spPr>
      </p:pic>
    </p:spTree>
  </p:cSld>
  <p:clrMapOvr>
    <a:masterClrMapping/>
  </p:clrMapOvr>
  <p:transition spd="slow" advTm="42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2" descr="http://static3.notigatos.es/wp-content/uploads/2012/02/1.jpeg"/>
          <p:cNvPicPr>
            <a:picLocks noChangeAspect="1" noChangeArrowheads="1"/>
          </p:cNvPicPr>
          <p:nvPr/>
        </p:nvPicPr>
        <p:blipFill>
          <a:blip r:embed="rId2" cstate="print"/>
          <a:srcRect/>
          <a:stretch>
            <a:fillRect/>
          </a:stretch>
        </p:blipFill>
        <p:spPr bwMode="auto">
          <a:xfrm>
            <a:off x="-900608" y="0"/>
            <a:ext cx="10657184" cy="6858000"/>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duotone>
              <a:schemeClr val="accent2">
                <a:shade val="45000"/>
                <a:satMod val="135000"/>
              </a:schemeClr>
              <a:prstClr val="white"/>
            </a:duotone>
            <a:lum bright="66000"/>
          </a:blip>
          <a:srcRect/>
          <a:stretch>
            <a:fillRect/>
          </a:stretch>
        </p:blipFill>
        <p:spPr bwMode="auto">
          <a:xfrm>
            <a:off x="0" y="0"/>
            <a:ext cx="9144000" cy="6877050"/>
          </a:xfrm>
          <a:prstGeom prst="rect">
            <a:avLst/>
          </a:prstGeom>
          <a:noFill/>
          <a:ln w="9525">
            <a:noFill/>
            <a:miter lim="800000"/>
            <a:headEnd/>
            <a:tailEnd/>
          </a:ln>
        </p:spPr>
      </p:pic>
      <p:sp>
        <p:nvSpPr>
          <p:cNvPr id="2" name="1 Rectángulo"/>
          <p:cNvSpPr/>
          <p:nvPr/>
        </p:nvSpPr>
        <p:spPr>
          <a:xfrm>
            <a:off x="1187624" y="908720"/>
            <a:ext cx="7632848" cy="5632311"/>
          </a:xfrm>
          <a:prstGeom prst="rect">
            <a:avLst/>
          </a:prstGeom>
        </p:spPr>
        <p:txBody>
          <a:bodyPr wrap="square">
            <a:spAutoFit/>
          </a:bodyPr>
          <a:lstStyle/>
          <a:p>
            <a:r>
              <a:rPr lang="es-ES" sz="2000" b="1" i="1" dirty="0" smtClean="0"/>
              <a:t>Si tienes un gatito, seguramente te habrás dado cuenta que ellos disfrutan deambular en la oscuridad. Y es que a esas horas de la noche estos animalitos se sienten absolutamente cómodos y tranquilos, ellos son capaces de moverse por cualquier tipo de obstáculos, cazar por su alimento y deambular como si estuvieran a plena luz del día.  No crean que esto se debe a algún poder especial que tienen estos animales, esta capacidad de ver en la oscuridad se debe a que sus ojos, a diferencia de los de nosotros los seres humanos, se encuentran mejor adaptados a la oscuridad. Como ya lo sabemos, la naturaleza es muy sabia, por lo que ha dotado a estos animalitos de una agudeza visual envidiable, para que puedan sobrevivir y cazar en las horas de la noche, cuando como todos sabemos los animales salen a buscar su alimento.</a:t>
            </a:r>
          </a:p>
          <a:p>
            <a:r>
              <a:rPr lang="es-ES" sz="2000" b="1" i="1" dirty="0" smtClean="0"/>
              <a:t>Sin embargo aunque, como lo acabamos de mencionar, los gatos pueden ver en la oscuridad, no pueden ver en la oscuridad total, si no hay ni un poco de luz estos animales domésticos se encontrarían tan perdidos como nosotros los humanos. Ellos necesitan una mínima cantidad de luz para poder desenvolverse.</a:t>
            </a:r>
            <a:endParaRPr lang="es-ES" sz="2000" b="1" i="1" dirty="0"/>
          </a:p>
        </p:txBody>
      </p:sp>
      <p:pic>
        <p:nvPicPr>
          <p:cNvPr id="4" name="Picture 6" descr="C:\Documents and Settings\Mousset gérard\Mes documents\Gerard MOUSSET\DOCPERSO\QUARANTAINE\ordinateur_51.gif"/>
          <p:cNvPicPr>
            <a:picLocks noChangeAspect="1" noChangeArrowheads="1" noCrop="1"/>
          </p:cNvPicPr>
          <p:nvPr/>
        </p:nvPicPr>
        <p:blipFill>
          <a:blip r:embed="rId3" cstate="print"/>
          <a:srcRect/>
          <a:stretch>
            <a:fillRect/>
          </a:stretch>
        </p:blipFill>
        <p:spPr bwMode="auto">
          <a:xfrm rot="328932">
            <a:off x="299668" y="5702631"/>
            <a:ext cx="1567264" cy="1082981"/>
          </a:xfrm>
          <a:prstGeom prst="rect">
            <a:avLst/>
          </a:prstGeom>
          <a:noFill/>
          <a:ln w="9525">
            <a:noFill/>
            <a:miter lim="800000"/>
            <a:headEnd/>
            <a:tailEnd/>
          </a:ln>
        </p:spPr>
      </p:pic>
    </p:spTree>
  </p:cSld>
  <p:clrMapOvr>
    <a:masterClrMapping/>
  </p:clrMapOvr>
  <p:transition spd="slow" advTm="58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2" descr=" ¿Por qué los Gatos ven en la Oscuridad?"/>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2" descr="C:\Documents and Settings\Dell\Escritorio\Bigotes-gato-CIMFormacion.jpg"/>
          <p:cNvPicPr>
            <a:picLocks noChangeAspect="1" noChangeArrowheads="1"/>
          </p:cNvPicPr>
          <p:nvPr/>
        </p:nvPicPr>
        <p:blipFill>
          <a:blip r:embed="rId2" cstate="print"/>
          <a:srcRect/>
          <a:stretch>
            <a:fillRect/>
          </a:stretch>
        </p:blipFill>
        <p:spPr bwMode="auto">
          <a:xfrm>
            <a:off x="-1" y="0"/>
            <a:ext cx="9299233" cy="6858000"/>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duotone>
              <a:schemeClr val="accent2">
                <a:shade val="45000"/>
                <a:satMod val="135000"/>
              </a:schemeClr>
              <a:prstClr val="white"/>
            </a:duotone>
            <a:lum bright="66000"/>
          </a:blip>
          <a:srcRect/>
          <a:stretch>
            <a:fillRect/>
          </a:stretch>
        </p:blipFill>
        <p:spPr bwMode="auto">
          <a:xfrm>
            <a:off x="0" y="-19050"/>
            <a:ext cx="9144000" cy="6877050"/>
          </a:xfrm>
          <a:prstGeom prst="rect">
            <a:avLst/>
          </a:prstGeom>
          <a:noFill/>
          <a:ln w="9525">
            <a:noFill/>
            <a:miter lim="800000"/>
            <a:headEnd/>
            <a:tailEnd/>
          </a:ln>
        </p:spPr>
      </p:pic>
      <p:sp>
        <p:nvSpPr>
          <p:cNvPr id="2" name="1 Rectángulo"/>
          <p:cNvSpPr/>
          <p:nvPr/>
        </p:nvSpPr>
        <p:spPr>
          <a:xfrm>
            <a:off x="1691680" y="1772816"/>
            <a:ext cx="7254552" cy="4154984"/>
          </a:xfrm>
          <a:prstGeom prst="rect">
            <a:avLst/>
          </a:prstGeom>
        </p:spPr>
        <p:txBody>
          <a:bodyPr wrap="square">
            <a:spAutoFit/>
          </a:bodyPr>
          <a:lstStyle/>
          <a:p>
            <a:r>
              <a:rPr lang="es-ES" sz="2400" b="1" i="1" dirty="0" smtClean="0"/>
              <a:t>Pero, ¿Cómo logran hacer esto? Con poca luz, la pupila de estos animalitos se dilata en su máxima expresión para poder aprovechar al máximo la luz que tienen. Durante el día sus pupilas se ven apenas como dos líneas, mientras que a la noche alcanzan casi el diámetro de todo el iris.</a:t>
            </a:r>
          </a:p>
          <a:p>
            <a:r>
              <a:rPr lang="es-ES" sz="2400" b="1" i="1" dirty="0" smtClean="0"/>
              <a:t>De igual manera, la membrana que les permite vivir y cazar de noche con poca luz, es la membrada llamada </a:t>
            </a:r>
            <a:r>
              <a:rPr lang="es-ES" sz="2400" b="1" i="1" dirty="0" err="1" smtClean="0"/>
              <a:t>tapetum</a:t>
            </a:r>
            <a:r>
              <a:rPr lang="es-ES" sz="2400" b="1" i="1" dirty="0" smtClean="0"/>
              <a:t> </a:t>
            </a:r>
            <a:r>
              <a:rPr lang="es-ES" sz="2400" b="1" i="1" dirty="0" err="1" smtClean="0"/>
              <a:t>lucidum</a:t>
            </a:r>
            <a:r>
              <a:rPr lang="es-ES" sz="2400" b="1" i="1" dirty="0" smtClean="0"/>
              <a:t>, que se encuentra en la parte de atrás de sus ojos y que se encargan de reflejar la luz y redirigirla hacia los receptores de la retina.</a:t>
            </a:r>
            <a:endParaRPr lang="es-ES" sz="2400" b="1" i="1" dirty="0"/>
          </a:p>
        </p:txBody>
      </p:sp>
      <p:pic>
        <p:nvPicPr>
          <p:cNvPr id="4" name="Picture 6" descr="C:\Documents and Settings\Mousset gérard\Mes documents\Gerard MOUSSET\DOCPERSO\QUARANTAINE\ordinateur_51.gif"/>
          <p:cNvPicPr>
            <a:picLocks noChangeAspect="1" noChangeArrowheads="1" noCrop="1"/>
          </p:cNvPicPr>
          <p:nvPr/>
        </p:nvPicPr>
        <p:blipFill>
          <a:blip r:embed="rId3" cstate="print"/>
          <a:srcRect/>
          <a:stretch>
            <a:fillRect/>
          </a:stretch>
        </p:blipFill>
        <p:spPr bwMode="auto">
          <a:xfrm rot="328932">
            <a:off x="221204" y="5857519"/>
            <a:ext cx="1357157" cy="937797"/>
          </a:xfrm>
          <a:prstGeom prst="rect">
            <a:avLst/>
          </a:prstGeom>
          <a:noFill/>
          <a:ln w="9525">
            <a:noFill/>
            <a:miter lim="800000"/>
            <a:headEnd/>
            <a:tailEnd/>
          </a:ln>
        </p:spPr>
      </p:pic>
    </p:spTree>
  </p:cSld>
  <p:clrMapOvr>
    <a:masterClrMapping/>
  </p:clrMapOvr>
  <p:transition spd="slow" advTm="37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ocuments and Settings\Dell\Escritorio\losojosdelgato.jpg"/>
          <p:cNvPicPr>
            <a:picLocks noChangeAspect="1" noChangeArrowheads="1"/>
          </p:cNvPicPr>
          <p:nvPr/>
        </p:nvPicPr>
        <p:blipFill>
          <a:blip r:embed="rId2" cstate="print"/>
          <a:srcRect/>
          <a:stretch>
            <a:fillRect/>
          </a:stretch>
        </p:blipFill>
        <p:spPr bwMode="auto">
          <a:xfrm>
            <a:off x="0" y="0"/>
            <a:ext cx="9281104" cy="6858000"/>
          </a:xfrm>
          <a:prstGeom prst="rect">
            <a:avLst/>
          </a:prstGeom>
          <a:noFill/>
        </p:spPr>
      </p:pic>
    </p:spTree>
  </p:cSld>
  <p:clrMapOvr>
    <a:masterClrMapping/>
  </p:clrMapOvr>
  <p:transition spd="slow" advTm="7000">
    <p:dissolve/>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descr="http://www.petclic.es/sites/default/files/library/brillan1.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ransition spd="slow" advTm="7000">
    <p:dissolve/>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duotone>
              <a:schemeClr val="accent2">
                <a:shade val="45000"/>
                <a:satMod val="135000"/>
              </a:schemeClr>
              <a:prstClr val="white"/>
            </a:duotone>
            <a:lum bright="66000"/>
          </a:blip>
          <a:srcRect/>
          <a:stretch>
            <a:fillRect/>
          </a:stretch>
        </p:blipFill>
        <p:spPr bwMode="auto">
          <a:xfrm>
            <a:off x="0" y="0"/>
            <a:ext cx="9144000" cy="6877050"/>
          </a:xfrm>
          <a:prstGeom prst="rect">
            <a:avLst/>
          </a:prstGeom>
          <a:noFill/>
          <a:ln w="9525">
            <a:noFill/>
            <a:miter lim="800000"/>
            <a:headEnd/>
            <a:tailEnd/>
          </a:ln>
        </p:spPr>
      </p:pic>
      <p:sp>
        <p:nvSpPr>
          <p:cNvPr id="2" name="1 Rectángulo"/>
          <p:cNvSpPr/>
          <p:nvPr/>
        </p:nvSpPr>
        <p:spPr>
          <a:xfrm>
            <a:off x="1475656" y="1268760"/>
            <a:ext cx="6858000" cy="4524315"/>
          </a:xfrm>
          <a:prstGeom prst="rect">
            <a:avLst/>
          </a:prstGeom>
        </p:spPr>
        <p:txBody>
          <a:bodyPr wrap="square">
            <a:spAutoFit/>
          </a:bodyPr>
          <a:lstStyle/>
          <a:p>
            <a:r>
              <a:rPr lang="es-ES" sz="2400" b="1" i="1" dirty="0" smtClean="0"/>
              <a:t>A diferencia de los humanos, los felinos cuentan con un sentido de la vista descomunal. El ejemplo más cercano que tenemos es el de los gatos domésticos, con quienes estamos más familiarizados y quienes cuentan con un par de globos oculares sumamente interesantes, gracias a los cuales pueden ver con precisión en lo que nosotros percibimos como una total oscuridad.</a:t>
            </a:r>
          </a:p>
          <a:p>
            <a:r>
              <a:rPr lang="es-ES" sz="2400" b="1" i="1" dirty="0" smtClean="0"/>
              <a:t>¿Alguna vez te preguntaste cómo ven los gatos? ¿Qué hace tan especiales los ojos de los gatos? Acompáñame e intentemos contestar éstas y otras preguntas.</a:t>
            </a:r>
            <a:endParaRPr lang="es-ES" sz="2400" b="1" i="1" dirty="0"/>
          </a:p>
        </p:txBody>
      </p:sp>
      <p:pic>
        <p:nvPicPr>
          <p:cNvPr id="4" name="Picture 6" descr="C:\Documents and Settings\Mousset gérard\Mes documents\Gerard MOUSSET\DOCPERSO\QUARANTAINE\ordinateur_51.gif"/>
          <p:cNvPicPr>
            <a:picLocks noChangeAspect="1" noChangeArrowheads="1" noCrop="1"/>
          </p:cNvPicPr>
          <p:nvPr/>
        </p:nvPicPr>
        <p:blipFill>
          <a:blip r:embed="rId3" cstate="print"/>
          <a:srcRect/>
          <a:stretch>
            <a:fillRect/>
          </a:stretch>
        </p:blipFill>
        <p:spPr bwMode="auto">
          <a:xfrm rot="328932">
            <a:off x="221204" y="5857519"/>
            <a:ext cx="1357157" cy="937797"/>
          </a:xfrm>
          <a:prstGeom prst="rect">
            <a:avLst/>
          </a:prstGeom>
          <a:noFill/>
          <a:ln w="9525">
            <a:noFill/>
            <a:miter lim="800000"/>
            <a:headEnd/>
            <a:tailEnd/>
          </a:ln>
        </p:spPr>
      </p:pic>
    </p:spTree>
  </p:cSld>
  <p:clrMapOvr>
    <a:masterClrMapping/>
  </p:clrMapOvr>
  <p:transition spd="slow" advTm="33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Documents and Settings\Dell\Escritorio\gatos-300x225.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duotone>
              <a:schemeClr val="accent2">
                <a:shade val="45000"/>
                <a:satMod val="135000"/>
              </a:schemeClr>
              <a:prstClr val="white"/>
            </a:duotone>
            <a:lum bright="66000"/>
          </a:blip>
          <a:srcRect/>
          <a:stretch>
            <a:fillRect/>
          </a:stretch>
        </p:blipFill>
        <p:spPr bwMode="auto">
          <a:xfrm>
            <a:off x="0" y="0"/>
            <a:ext cx="9144000" cy="6877050"/>
          </a:xfrm>
          <a:prstGeom prst="rect">
            <a:avLst/>
          </a:prstGeom>
          <a:noFill/>
          <a:ln w="9525">
            <a:noFill/>
            <a:miter lim="800000"/>
            <a:headEnd/>
            <a:tailEnd/>
          </a:ln>
        </p:spPr>
      </p:pic>
      <p:sp>
        <p:nvSpPr>
          <p:cNvPr id="2" name="1 Rectángulo"/>
          <p:cNvSpPr/>
          <p:nvPr/>
        </p:nvSpPr>
        <p:spPr>
          <a:xfrm>
            <a:off x="1403648" y="1484784"/>
            <a:ext cx="6192688" cy="3785652"/>
          </a:xfrm>
          <a:prstGeom prst="rect">
            <a:avLst/>
          </a:prstGeom>
        </p:spPr>
        <p:txBody>
          <a:bodyPr wrap="square">
            <a:spAutoFit/>
          </a:bodyPr>
          <a:lstStyle/>
          <a:p>
            <a:pPr algn="ctr"/>
            <a:r>
              <a:rPr lang="es-ES" sz="6000" b="1" i="1" dirty="0" smtClean="0"/>
              <a:t>La visión de los gatos en contraposición a la humana</a:t>
            </a:r>
            <a:endParaRPr lang="es-ES" sz="6000" b="1" i="1" dirty="0"/>
          </a:p>
        </p:txBody>
      </p:sp>
    </p:spTree>
  </p:cSld>
  <p:clrMapOvr>
    <a:masterClrMapping/>
  </p:clrMapOvr>
  <p:transition spd="slow" advTm="1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Documents and Settings\Dell\Escritorio\Biologia-Animal-el-ojo-de-los-gatos-1.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ransition spd="slow" advTm="7000">
    <p:dissolve/>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duotone>
              <a:schemeClr val="accent2">
                <a:shade val="45000"/>
                <a:satMod val="135000"/>
              </a:schemeClr>
              <a:prstClr val="white"/>
            </a:duotone>
            <a:lum bright="66000"/>
          </a:blip>
          <a:srcRect/>
          <a:stretch>
            <a:fillRect/>
          </a:stretch>
        </p:blipFill>
        <p:spPr bwMode="auto">
          <a:xfrm>
            <a:off x="0" y="0"/>
            <a:ext cx="9144000" cy="6877050"/>
          </a:xfrm>
          <a:prstGeom prst="rect">
            <a:avLst/>
          </a:prstGeom>
          <a:noFill/>
          <a:ln w="9525">
            <a:noFill/>
            <a:miter lim="800000"/>
            <a:headEnd/>
            <a:tailEnd/>
          </a:ln>
        </p:spPr>
      </p:pic>
      <p:sp>
        <p:nvSpPr>
          <p:cNvPr id="2" name="1 Rectángulo"/>
          <p:cNvSpPr/>
          <p:nvPr/>
        </p:nvSpPr>
        <p:spPr>
          <a:xfrm>
            <a:off x="971600" y="908720"/>
            <a:ext cx="7668344" cy="5355312"/>
          </a:xfrm>
          <a:prstGeom prst="rect">
            <a:avLst/>
          </a:prstGeom>
        </p:spPr>
        <p:txBody>
          <a:bodyPr wrap="square">
            <a:spAutoFit/>
          </a:bodyPr>
          <a:lstStyle/>
          <a:p>
            <a:r>
              <a:rPr lang="es-ES" b="1" i="1" dirty="0" smtClean="0"/>
              <a:t>Comencemos con algunos datos interesantes que nunca están demás. Si bien es cierto que en la noche los gatos pueden ver mucho mejor que los humanos, durante las horas de Sol sucede todo lo contrario.</a:t>
            </a:r>
          </a:p>
          <a:p>
            <a:r>
              <a:rPr lang="es-ES" b="1" i="1" dirty="0" smtClean="0"/>
              <a:t>Esta cualidad es compartida por varios animales, entre ellos los perros que, por cierto y ya que estamos en </a:t>
            </a:r>
            <a:r>
              <a:rPr lang="es-ES" b="1" i="1" dirty="0" err="1" smtClean="0"/>
              <a:t>ésto</a:t>
            </a:r>
            <a:r>
              <a:rPr lang="es-ES" b="1" i="1" dirty="0" smtClean="0"/>
              <a:t>, no ven en blanco y negro, ya lo habíamos hablado como podrás recordar. Ello se debe a que estos animales cuentan con algo llamado </a:t>
            </a:r>
            <a:r>
              <a:rPr lang="es-ES" b="1" i="1" dirty="0" err="1" smtClean="0"/>
              <a:t>tapetum</a:t>
            </a:r>
            <a:r>
              <a:rPr lang="es-ES" b="1" i="1" dirty="0" smtClean="0"/>
              <a:t> </a:t>
            </a:r>
            <a:r>
              <a:rPr lang="es-ES" b="1" i="1" dirty="0" err="1" smtClean="0"/>
              <a:t>lucidum</a:t>
            </a:r>
            <a:r>
              <a:rPr lang="es-ES" b="1" i="1" dirty="0" smtClean="0"/>
              <a:t>.</a:t>
            </a:r>
          </a:p>
          <a:p>
            <a:r>
              <a:rPr lang="es-ES" b="1" i="1" dirty="0" smtClean="0"/>
              <a:t>No, no es un hechizo mágico de Harry Potter, es un complejo tejido ubicado en la parte posterior de los ojos de algunos animales, entre los cuales, lamentablemente, no nos encontramos nosotros. El </a:t>
            </a:r>
            <a:r>
              <a:rPr lang="es-ES" b="1" i="1" dirty="0" err="1" smtClean="0"/>
              <a:t>tapetum</a:t>
            </a:r>
            <a:r>
              <a:rPr lang="es-ES" b="1" i="1" dirty="0" smtClean="0"/>
              <a:t> </a:t>
            </a:r>
            <a:r>
              <a:rPr lang="es-ES" b="1" i="1" dirty="0" err="1" smtClean="0"/>
              <a:t>lucidum</a:t>
            </a:r>
            <a:r>
              <a:rPr lang="es-ES" b="1" i="1" dirty="0" smtClean="0"/>
              <a:t> en los gatos (también lo poseen los tiburones) hace que el ojo pueda absorber una gran cantidad de luz antes de llegar a la retina, este tejido refleja la luz y hace que el gato tenga una visión más aguda. Este tejido también es el responsable de que los ojos de tu minino brille en la oscuridad.</a:t>
            </a:r>
          </a:p>
          <a:p>
            <a:r>
              <a:rPr lang="es-ES" b="1" i="1" dirty="0" smtClean="0"/>
              <a:t>Así es entonces cómo con menos luz, los gatos pueden ver mejor que los humanos en la oscuridad. Por otro lado, el umbral de detección de luz de los gatos es siete veces menor que el de las personas durante el día y el </a:t>
            </a:r>
            <a:r>
              <a:rPr lang="es-ES" b="1" i="1" dirty="0" err="1" smtClean="0"/>
              <a:t>tapetum</a:t>
            </a:r>
            <a:r>
              <a:rPr lang="es-ES" b="1" i="1" dirty="0" smtClean="0"/>
              <a:t> </a:t>
            </a:r>
            <a:r>
              <a:rPr lang="es-ES" b="1" i="1" dirty="0" err="1" smtClean="0"/>
              <a:t>lucidum</a:t>
            </a:r>
            <a:r>
              <a:rPr lang="es-ES" b="1" i="1" dirty="0" smtClean="0"/>
              <a:t> es también el responsable, ya que al permitir la recepción de una iluminación mayor debe limitar la calidad de la visión cuando hay mucha luz.</a:t>
            </a:r>
            <a:endParaRPr lang="es-ES" b="1" i="1" dirty="0"/>
          </a:p>
        </p:txBody>
      </p:sp>
      <p:pic>
        <p:nvPicPr>
          <p:cNvPr id="4" name="Picture 6" descr="C:\Documents and Settings\Mousset gérard\Mes documents\Gerard MOUSSET\DOCPERSO\QUARANTAINE\ordinateur_51.gif"/>
          <p:cNvPicPr>
            <a:picLocks noChangeAspect="1" noChangeArrowheads="1" noCrop="1"/>
          </p:cNvPicPr>
          <p:nvPr/>
        </p:nvPicPr>
        <p:blipFill>
          <a:blip r:embed="rId3" cstate="print"/>
          <a:srcRect/>
          <a:stretch>
            <a:fillRect/>
          </a:stretch>
        </p:blipFill>
        <p:spPr bwMode="auto">
          <a:xfrm rot="328932">
            <a:off x="221204" y="5857519"/>
            <a:ext cx="1357157" cy="937797"/>
          </a:xfrm>
          <a:prstGeom prst="rect">
            <a:avLst/>
          </a:prstGeom>
          <a:noFill/>
          <a:ln w="9525">
            <a:noFill/>
            <a:miter lim="800000"/>
            <a:headEnd/>
            <a:tailEnd/>
          </a:ln>
        </p:spPr>
      </p:pic>
    </p:spTree>
  </p:cSld>
  <p:clrMapOvr>
    <a:masterClrMapping/>
  </p:clrMapOvr>
  <p:transition spd="slow" advTm="57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ocuments and Settings\Dell\Escritorio\Biologia-Animal-el-ojo-de-los-gatos-2.jpg"/>
          <p:cNvPicPr>
            <a:picLocks noChangeAspect="1" noChangeArrowheads="1"/>
          </p:cNvPicPr>
          <p:nvPr/>
        </p:nvPicPr>
        <p:blipFill>
          <a:blip r:embed="rId2" cstate="print"/>
          <a:srcRect/>
          <a:stretch>
            <a:fillRect/>
          </a:stretch>
        </p:blipFill>
        <p:spPr bwMode="auto">
          <a:xfrm>
            <a:off x="0" y="0"/>
            <a:ext cx="9247956" cy="6858000"/>
          </a:xfrm>
          <a:prstGeom prst="rect">
            <a:avLst/>
          </a:prstGeom>
          <a:noFill/>
        </p:spPr>
      </p:pic>
    </p:spTree>
  </p:cSld>
  <p:clrMapOvr>
    <a:masterClrMapping/>
  </p:clrMapOvr>
  <p:transition spd="slow" advTm="7000">
    <p:dissolve/>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3"/>
          <p:cNvPicPr>
            <a:picLocks noChangeAspect="1" noChangeArrowheads="1"/>
          </p:cNvPicPr>
          <p:nvPr/>
        </p:nvPicPr>
        <p:blipFill>
          <a:blip r:embed="rId2" cstate="print">
            <a:duotone>
              <a:schemeClr val="accent2">
                <a:shade val="45000"/>
                <a:satMod val="135000"/>
              </a:schemeClr>
              <a:prstClr val="white"/>
            </a:duotone>
            <a:lum bright="66000"/>
          </a:blip>
          <a:srcRect/>
          <a:stretch>
            <a:fillRect/>
          </a:stretch>
        </p:blipFill>
        <p:spPr bwMode="auto">
          <a:xfrm>
            <a:off x="0" y="0"/>
            <a:ext cx="9144000" cy="6877050"/>
          </a:xfrm>
          <a:prstGeom prst="rect">
            <a:avLst/>
          </a:prstGeom>
          <a:noFill/>
          <a:ln w="9525">
            <a:noFill/>
            <a:miter lim="800000"/>
            <a:headEnd/>
            <a:tailEnd/>
          </a:ln>
        </p:spPr>
      </p:pic>
      <p:sp>
        <p:nvSpPr>
          <p:cNvPr id="1025" name="Rectangle 1"/>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s-ES"/>
          </a:p>
        </p:txBody>
      </p:sp>
      <p:pic>
        <p:nvPicPr>
          <p:cNvPr id="1026" name="Picture 2" descr="¿Por qué brillan los ojos de los gatos en la oscuridad?"/>
          <p:cNvPicPr>
            <a:picLocks noChangeAspect="1" noChangeArrowheads="1"/>
          </p:cNvPicPr>
          <p:nvPr/>
        </p:nvPicPr>
        <p:blipFill>
          <a:blip r:embed="rId3" cstate="print"/>
          <a:srcRect/>
          <a:stretch>
            <a:fillRect/>
          </a:stretch>
        </p:blipFill>
        <p:spPr bwMode="auto">
          <a:xfrm>
            <a:off x="899592" y="764704"/>
            <a:ext cx="7083269" cy="5445224"/>
          </a:xfrm>
          <a:prstGeom prst="rect">
            <a:avLst/>
          </a:prstGeom>
          <a:noFill/>
          <a:effectLst>
            <a:softEdge rad="635000"/>
          </a:effectLst>
        </p:spPr>
      </p:pic>
    </p:spTree>
  </p:cSld>
  <p:clrMapOvr>
    <a:masterClrMapping/>
  </p:clrMapOvr>
  <p:transition spd="slow" advTm="7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duotone>
              <a:schemeClr val="accent2">
                <a:shade val="45000"/>
                <a:satMod val="135000"/>
              </a:schemeClr>
              <a:prstClr val="white"/>
            </a:duotone>
            <a:lum bright="66000"/>
          </a:blip>
          <a:srcRect/>
          <a:stretch>
            <a:fillRect/>
          </a:stretch>
        </p:blipFill>
        <p:spPr bwMode="auto">
          <a:xfrm>
            <a:off x="0" y="0"/>
            <a:ext cx="9144000" cy="6877050"/>
          </a:xfrm>
          <a:prstGeom prst="rect">
            <a:avLst/>
          </a:prstGeom>
          <a:noFill/>
          <a:ln w="9525">
            <a:noFill/>
            <a:miter lim="800000"/>
            <a:headEnd/>
            <a:tailEnd/>
          </a:ln>
        </p:spPr>
      </p:pic>
      <p:sp>
        <p:nvSpPr>
          <p:cNvPr id="2" name="1 Rectángulo"/>
          <p:cNvSpPr/>
          <p:nvPr/>
        </p:nvSpPr>
        <p:spPr>
          <a:xfrm>
            <a:off x="1187624" y="1988840"/>
            <a:ext cx="7524328" cy="4154984"/>
          </a:xfrm>
          <a:prstGeom prst="rect">
            <a:avLst/>
          </a:prstGeom>
        </p:spPr>
        <p:txBody>
          <a:bodyPr wrap="square">
            <a:spAutoFit/>
          </a:bodyPr>
          <a:lstStyle/>
          <a:p>
            <a:r>
              <a:rPr lang="es-ES" sz="2400" b="1" i="1" dirty="0" smtClean="0"/>
              <a:t>Durante las horas de luz, los gatos cierran el iris de forma constante y de esta manera consiguen un profundidad de campo mucho más eficaz y refinada. Cuando hablamos de profundidad de campo nos referimos al espectro nítido de visión.</a:t>
            </a:r>
          </a:p>
          <a:p>
            <a:r>
              <a:rPr lang="es-ES" sz="2400" b="1" i="1" dirty="0" smtClean="0"/>
              <a:t>“Veamos”...si tu pones un dedo al frente tuyo, podrás ver que puedes enfocar tu vista hacia el extremos del dedo o bien hacia el trasfondo, desenfocando el dedo y prestándole atención a lo que en el fondo ves como “borroso”. Bien, eso es controlar la profundidad de tu campo de visión.</a:t>
            </a:r>
          </a:p>
        </p:txBody>
      </p:sp>
      <p:pic>
        <p:nvPicPr>
          <p:cNvPr id="4" name="Picture 6" descr="C:\Documents and Settings\Mousset gérard\Mes documents\Gerard MOUSSET\DOCPERSO\QUARANTAINE\ordinateur_51.gif"/>
          <p:cNvPicPr>
            <a:picLocks noChangeAspect="1" noChangeArrowheads="1" noCrop="1"/>
          </p:cNvPicPr>
          <p:nvPr/>
        </p:nvPicPr>
        <p:blipFill>
          <a:blip r:embed="rId3" cstate="print"/>
          <a:srcRect/>
          <a:stretch>
            <a:fillRect/>
          </a:stretch>
        </p:blipFill>
        <p:spPr bwMode="auto">
          <a:xfrm rot="328932">
            <a:off x="221204" y="5857519"/>
            <a:ext cx="1357157" cy="937797"/>
          </a:xfrm>
          <a:prstGeom prst="rect">
            <a:avLst/>
          </a:prstGeom>
          <a:noFill/>
          <a:ln w="9525">
            <a:noFill/>
            <a:miter lim="800000"/>
            <a:headEnd/>
            <a:tailEnd/>
          </a:ln>
        </p:spPr>
      </p:pic>
    </p:spTree>
  </p:cSld>
  <p:clrMapOvr>
    <a:masterClrMapping/>
  </p:clrMapOvr>
  <p:transition spd="slow" advTm="33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9" name="Picture 3" descr="C:\Documents and Settings\Dell\Escritorio\cat-boy-nino-gato-ve-oscuridad.jpg"/>
          <p:cNvPicPr>
            <a:picLocks noChangeAspect="1" noChangeArrowheads="1"/>
          </p:cNvPicPr>
          <p:nvPr/>
        </p:nvPicPr>
        <p:blipFill>
          <a:blip r:embed="rId2" cstate="print"/>
          <a:srcRect/>
          <a:stretch>
            <a:fillRect/>
          </a:stretch>
        </p:blipFill>
        <p:spPr bwMode="auto">
          <a:xfrm>
            <a:off x="0" y="0"/>
            <a:ext cx="9169678" cy="6858000"/>
          </a:xfrm>
          <a:prstGeom prst="rect">
            <a:avLst/>
          </a:prstGeom>
          <a:noFill/>
        </p:spPr>
      </p:pic>
    </p:spTree>
  </p:cSld>
  <p:clrMapOvr>
    <a:masterClrMapping/>
  </p:clrMapOvr>
  <p:transition spd="slow" advTm="7000">
    <p:dissolve/>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2" descr="https://puppiesbarcelona.files.wordpress.com/2013/04/file0001606277417.jpg"/>
          <p:cNvPicPr>
            <a:picLocks noChangeAspect="1" noChangeArrowheads="1"/>
          </p:cNvPicPr>
          <p:nvPr/>
        </p:nvPicPr>
        <p:blipFill>
          <a:blip r:embed="rId2" cstate="print"/>
          <a:srcRect/>
          <a:stretch>
            <a:fillRect/>
          </a:stretch>
        </p:blipFill>
        <p:spPr bwMode="auto">
          <a:xfrm>
            <a:off x="-1" y="0"/>
            <a:ext cx="9147835" cy="6858000"/>
          </a:xfrm>
          <a:prstGeom prst="rect">
            <a:avLst/>
          </a:prstGeom>
          <a:noFill/>
        </p:spPr>
      </p:pic>
    </p:spTree>
  </p:cSld>
  <p:clrMapOvr>
    <a:masterClrMapping/>
  </p:clrMapOvr>
  <p:transition spd="slow" advTm="7000">
    <p:dissolve/>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duotone>
              <a:schemeClr val="accent2">
                <a:shade val="45000"/>
                <a:satMod val="135000"/>
              </a:schemeClr>
              <a:prstClr val="white"/>
            </a:duotone>
            <a:lum bright="66000"/>
          </a:blip>
          <a:srcRect/>
          <a:stretch>
            <a:fillRect/>
          </a:stretch>
        </p:blipFill>
        <p:spPr bwMode="auto">
          <a:xfrm>
            <a:off x="0" y="0"/>
            <a:ext cx="9144000" cy="6877050"/>
          </a:xfrm>
          <a:prstGeom prst="rect">
            <a:avLst/>
          </a:prstGeom>
          <a:noFill/>
          <a:ln w="9525">
            <a:noFill/>
            <a:miter lim="800000"/>
            <a:headEnd/>
            <a:tailEnd/>
          </a:ln>
        </p:spPr>
      </p:pic>
      <p:sp>
        <p:nvSpPr>
          <p:cNvPr id="2" name="1 Rectángulo"/>
          <p:cNvSpPr/>
          <p:nvPr/>
        </p:nvSpPr>
        <p:spPr>
          <a:xfrm>
            <a:off x="1835696" y="1196752"/>
            <a:ext cx="6732240" cy="5262979"/>
          </a:xfrm>
          <a:prstGeom prst="rect">
            <a:avLst/>
          </a:prstGeom>
        </p:spPr>
        <p:txBody>
          <a:bodyPr wrap="square">
            <a:spAutoFit/>
          </a:bodyPr>
          <a:lstStyle/>
          <a:p>
            <a:r>
              <a:rPr lang="es-ES" sz="2400" b="1" i="1" dirty="0" smtClean="0"/>
              <a:t>Por naturaleza, los gatos son excelentísimos depredadores y por esta razón, al igual que el resto de los depredadores, necesitan de un buen sentido de la vista. Para lograrlo, es necesario que los ojos estén dispuestos al frente de la cabeza.</a:t>
            </a:r>
          </a:p>
          <a:p>
            <a:r>
              <a:rPr lang="es-ES" sz="2400" b="1" i="1" dirty="0" smtClean="0"/>
              <a:t>De este modo pierden determinado espectro de visión hacia los lados pero en como resultado, ganan mucho en visión en profundidad y así están mejor equipados para la caza. Dentro del ojo, todos los felinos cuentan con una banda central llamada raya visual y gracias a esta raya, ellos pueden distinguir una determinada cantidad de colores, aunque bien no son todos ni son una gran cantidad, créeme que les resultan más que suficientes.</a:t>
            </a:r>
            <a:endParaRPr lang="es-ES" sz="2400" b="1" i="1" dirty="0"/>
          </a:p>
        </p:txBody>
      </p:sp>
      <p:pic>
        <p:nvPicPr>
          <p:cNvPr id="4" name="Picture 6" descr="C:\Documents and Settings\Mousset gérard\Mes documents\Gerard MOUSSET\DOCPERSO\QUARANTAINE\ordinateur_51.gif"/>
          <p:cNvPicPr>
            <a:picLocks noChangeAspect="1" noChangeArrowheads="1" noCrop="1"/>
          </p:cNvPicPr>
          <p:nvPr/>
        </p:nvPicPr>
        <p:blipFill>
          <a:blip r:embed="rId3" cstate="print"/>
          <a:srcRect/>
          <a:stretch>
            <a:fillRect/>
          </a:stretch>
        </p:blipFill>
        <p:spPr bwMode="auto">
          <a:xfrm rot="328932">
            <a:off x="221204" y="5857519"/>
            <a:ext cx="1357157" cy="937797"/>
          </a:xfrm>
          <a:prstGeom prst="rect">
            <a:avLst/>
          </a:prstGeom>
          <a:noFill/>
          <a:ln w="9525">
            <a:noFill/>
            <a:miter lim="800000"/>
            <a:headEnd/>
            <a:tailEnd/>
          </a:ln>
        </p:spPr>
      </p:pic>
    </p:spTree>
  </p:cSld>
  <p:clrMapOvr>
    <a:masterClrMapping/>
  </p:clrMapOvr>
  <p:transition spd="slow" advTm="43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Documents and Settings\Dell\Escritorio\Biologia-Animal-el-ojo-de-los-gatos-3.jpg"/>
          <p:cNvPicPr>
            <a:picLocks noChangeAspect="1" noChangeArrowheads="1"/>
          </p:cNvPicPr>
          <p:nvPr/>
        </p:nvPicPr>
        <p:blipFill>
          <a:blip r:embed="rId2" cstate="print"/>
          <a:srcRect/>
          <a:stretch>
            <a:fillRect/>
          </a:stretch>
        </p:blipFill>
        <p:spPr bwMode="auto">
          <a:xfrm>
            <a:off x="0" y="0"/>
            <a:ext cx="9247956" cy="6858000"/>
          </a:xfrm>
          <a:prstGeom prst="rect">
            <a:avLst/>
          </a:prstGeom>
          <a:noFill/>
        </p:spPr>
      </p:pic>
    </p:spTree>
  </p:cSld>
  <p:clrMapOvr>
    <a:masterClrMapping/>
  </p:clrMapOvr>
  <p:transition spd="slow" advTm="7000">
    <p:dissolve/>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duotone>
              <a:schemeClr val="accent2">
                <a:shade val="45000"/>
                <a:satMod val="135000"/>
              </a:schemeClr>
              <a:prstClr val="white"/>
            </a:duotone>
            <a:lum bright="66000"/>
          </a:blip>
          <a:srcRect/>
          <a:stretch>
            <a:fillRect/>
          </a:stretch>
        </p:blipFill>
        <p:spPr bwMode="auto">
          <a:xfrm>
            <a:off x="0" y="0"/>
            <a:ext cx="9144000" cy="6877050"/>
          </a:xfrm>
          <a:prstGeom prst="rect">
            <a:avLst/>
          </a:prstGeom>
          <a:noFill/>
          <a:ln w="9525">
            <a:noFill/>
            <a:miter lim="800000"/>
            <a:headEnd/>
            <a:tailEnd/>
          </a:ln>
        </p:spPr>
      </p:pic>
      <p:sp>
        <p:nvSpPr>
          <p:cNvPr id="2" name="1 Rectángulo"/>
          <p:cNvSpPr/>
          <p:nvPr/>
        </p:nvSpPr>
        <p:spPr>
          <a:xfrm>
            <a:off x="1187624" y="1268760"/>
            <a:ext cx="7560840" cy="5078313"/>
          </a:xfrm>
          <a:prstGeom prst="rect">
            <a:avLst/>
          </a:prstGeom>
        </p:spPr>
        <p:txBody>
          <a:bodyPr wrap="square">
            <a:spAutoFit/>
          </a:bodyPr>
          <a:lstStyle/>
          <a:p>
            <a:endParaRPr lang="es-ES" sz="2400" b="1" i="1" dirty="0" smtClean="0"/>
          </a:p>
          <a:p>
            <a:r>
              <a:rPr lang="es-ES" sz="2000" b="1" i="1" dirty="0" smtClean="0"/>
              <a:t>Entre los colores que pueden distinguir encontramos:</a:t>
            </a:r>
          </a:p>
          <a:p>
            <a:r>
              <a:rPr lang="es-ES" sz="2000" b="1" i="1" dirty="0" smtClean="0"/>
              <a:t>Tonos </a:t>
            </a:r>
            <a:r>
              <a:rPr lang="es-ES" sz="2000" b="1" i="1" dirty="0" err="1" smtClean="0"/>
              <a:t>verdosos.Azul.Celeste</a:t>
            </a:r>
            <a:r>
              <a:rPr lang="es-ES" sz="2000" b="1" i="1" dirty="0" smtClean="0"/>
              <a:t>.</a:t>
            </a:r>
          </a:p>
          <a:p>
            <a:r>
              <a:rPr lang="es-ES" sz="2000" b="1" i="1" dirty="0" smtClean="0"/>
              <a:t>No obstante, se cree que los gatos no pueden ver los colores con mucha definición y solamente pueden percibirlos a una distancia corta. Otra característica de la visión gatuna es su amplitud visual. Estos cuentan con una amplitud visual de unos 200º, para hacernos una idea, nosotros contamos con un rango aproximado de no más de 180º y aunque esto no parezca mucho, lo es.</a:t>
            </a:r>
          </a:p>
          <a:p>
            <a:r>
              <a:rPr lang="es-ES" sz="2000" b="1" i="1" dirty="0" smtClean="0"/>
              <a:t>Por último podemos hablar de la membrana nictitante, un párpado extra con el que cuentan algunos animales, entre ellos los gatos. Este párpado extra sirve como protección, tanto para bacterias como para posibles amenazas mayores y mantiene al ojo lubricado, siempre listo para la acción.</a:t>
            </a:r>
          </a:p>
          <a:p>
            <a:r>
              <a:rPr lang="es-ES" sz="2000" b="1" i="1" dirty="0" smtClean="0"/>
              <a:t>¡Sorprendente! ¿No lo crees? El ojo de los gatos es increíble, ¿qué más sabes acerca de la visión de los gatos?</a:t>
            </a:r>
            <a:endParaRPr lang="es-ES" sz="2000" b="1" i="1" dirty="0"/>
          </a:p>
        </p:txBody>
      </p:sp>
      <p:pic>
        <p:nvPicPr>
          <p:cNvPr id="4" name="Picture 6" descr="C:\Documents and Settings\Mousset gérard\Mes documents\Gerard MOUSSET\DOCPERSO\QUARANTAINE\ordinateur_51.gif"/>
          <p:cNvPicPr>
            <a:picLocks noChangeAspect="1" noChangeArrowheads="1" noCrop="1"/>
          </p:cNvPicPr>
          <p:nvPr/>
        </p:nvPicPr>
        <p:blipFill>
          <a:blip r:embed="rId3" cstate="print"/>
          <a:srcRect/>
          <a:stretch>
            <a:fillRect/>
          </a:stretch>
        </p:blipFill>
        <p:spPr bwMode="auto">
          <a:xfrm rot="328932">
            <a:off x="221204" y="5857519"/>
            <a:ext cx="1357157" cy="937797"/>
          </a:xfrm>
          <a:prstGeom prst="rect">
            <a:avLst/>
          </a:prstGeom>
          <a:noFill/>
          <a:ln w="9525">
            <a:noFill/>
            <a:miter lim="800000"/>
            <a:headEnd/>
            <a:tailEnd/>
          </a:ln>
        </p:spPr>
      </p:pic>
    </p:spTree>
  </p:cSld>
  <p:clrMapOvr>
    <a:masterClrMapping/>
  </p:clrMapOvr>
  <p:transition spd="slow" advTm="43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Documents and Settings\Dell\Escritorio\adiestrar-gato-300x225.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3"/>
          <p:cNvPicPr>
            <a:picLocks noChangeAspect="1" noChangeArrowheads="1"/>
          </p:cNvPicPr>
          <p:nvPr/>
        </p:nvPicPr>
        <p:blipFill>
          <a:blip r:embed="rId2" cstate="print">
            <a:duotone>
              <a:schemeClr val="accent2">
                <a:shade val="45000"/>
                <a:satMod val="135000"/>
              </a:schemeClr>
              <a:prstClr val="white"/>
            </a:duotone>
            <a:lum bright="66000"/>
          </a:blip>
          <a:srcRect/>
          <a:stretch>
            <a:fillRect/>
          </a:stretch>
        </p:blipFill>
        <p:spPr bwMode="auto">
          <a:xfrm>
            <a:off x="0" y="0"/>
            <a:ext cx="9144000" cy="6877050"/>
          </a:xfrm>
          <a:prstGeom prst="rect">
            <a:avLst/>
          </a:prstGeom>
          <a:noFill/>
          <a:ln w="9525">
            <a:noFill/>
            <a:miter lim="800000"/>
            <a:headEnd/>
            <a:tailEnd/>
          </a:ln>
        </p:spPr>
      </p:pic>
      <p:sp>
        <p:nvSpPr>
          <p:cNvPr id="2" name="1 Rectángulo"/>
          <p:cNvSpPr/>
          <p:nvPr/>
        </p:nvSpPr>
        <p:spPr>
          <a:xfrm>
            <a:off x="6012160" y="2852936"/>
            <a:ext cx="2808312" cy="3108543"/>
          </a:xfrm>
          <a:prstGeom prst="rect">
            <a:avLst/>
          </a:prstGeom>
        </p:spPr>
        <p:txBody>
          <a:bodyPr wrap="square">
            <a:spAutoFit/>
          </a:bodyPr>
          <a:lstStyle/>
          <a:p>
            <a:r>
              <a:rPr lang="es-ES" sz="2800" b="1" i="1" dirty="0" smtClean="0"/>
              <a:t>En esta imagen se puede observar la forma de la pupila del gato con respecto al momento del día. </a:t>
            </a:r>
            <a:endParaRPr lang="es-ES" sz="2800" b="1" dirty="0"/>
          </a:p>
        </p:txBody>
      </p:sp>
      <p:pic>
        <p:nvPicPr>
          <p:cNvPr id="6147" name="Picture 3" descr="C:\Documents and Settings\Dell\Escritorio\t0mk.jpg"/>
          <p:cNvPicPr>
            <a:picLocks noChangeAspect="1" noChangeArrowheads="1"/>
          </p:cNvPicPr>
          <p:nvPr/>
        </p:nvPicPr>
        <p:blipFill>
          <a:blip r:embed="rId3" cstate="print"/>
          <a:srcRect/>
          <a:stretch>
            <a:fillRect/>
          </a:stretch>
        </p:blipFill>
        <p:spPr bwMode="auto">
          <a:xfrm>
            <a:off x="323528" y="404664"/>
            <a:ext cx="5559067" cy="5616624"/>
          </a:xfrm>
          <a:prstGeom prst="rect">
            <a:avLst/>
          </a:prstGeom>
          <a:noFill/>
        </p:spPr>
      </p:pic>
      <p:pic>
        <p:nvPicPr>
          <p:cNvPr id="5" name="Picture 6" descr="C:\Documents and Settings\Mousset gérard\Mes documents\Gerard MOUSSET\DOCPERSO\QUARANTAINE\ordinateur_51.gif"/>
          <p:cNvPicPr>
            <a:picLocks noChangeAspect="1" noChangeArrowheads="1" noCrop="1"/>
          </p:cNvPicPr>
          <p:nvPr/>
        </p:nvPicPr>
        <p:blipFill>
          <a:blip r:embed="rId4" cstate="print"/>
          <a:srcRect/>
          <a:stretch>
            <a:fillRect/>
          </a:stretch>
        </p:blipFill>
        <p:spPr bwMode="auto">
          <a:xfrm rot="328932">
            <a:off x="293213" y="5857519"/>
            <a:ext cx="1357157" cy="937797"/>
          </a:xfrm>
          <a:prstGeom prst="rect">
            <a:avLst/>
          </a:prstGeom>
          <a:noFill/>
          <a:ln w="9525">
            <a:noFill/>
            <a:miter lim="800000"/>
            <a:headEnd/>
            <a:tailEnd/>
          </a:ln>
        </p:spPr>
      </p:pic>
    </p:spTree>
  </p:cSld>
  <p:clrMapOvr>
    <a:masterClrMapping/>
  </p:clrMapOvr>
  <p:transition spd="slow" advTm="24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2" descr="http://www.petclic.es/sites/default/files/library/brillan2.jpg"/>
          <p:cNvPicPr>
            <a:picLocks noChangeAspect="1" noChangeArrowheads="1"/>
          </p:cNvPicPr>
          <p:nvPr/>
        </p:nvPicPr>
        <p:blipFill>
          <a:blip r:embed="rId2" cstate="print"/>
          <a:srcRect/>
          <a:stretch>
            <a:fillRect/>
          </a:stretch>
        </p:blipFill>
        <p:spPr bwMode="auto">
          <a:xfrm>
            <a:off x="0" y="0"/>
            <a:ext cx="9468544" cy="7101408"/>
          </a:xfrm>
          <a:prstGeom prst="rect">
            <a:avLst/>
          </a:prstGeom>
          <a:noFill/>
        </p:spPr>
      </p:pic>
    </p:spTree>
  </p:cSld>
  <p:clrMapOvr>
    <a:masterClrMapping/>
  </p:clrMapOvr>
  <p:transition spd="slow" advTm="7000">
    <p:dissolve/>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2" descr="https://cazovejanegra.files.wordpress.com/2011/04/gat.jpg"/>
          <p:cNvPicPr>
            <a:picLocks noChangeAspect="1" noChangeArrowheads="1"/>
          </p:cNvPicPr>
          <p:nvPr/>
        </p:nvPicPr>
        <p:blipFill>
          <a:blip r:embed="rId2" cstate="print"/>
          <a:srcRect/>
          <a:stretch>
            <a:fillRect/>
          </a:stretch>
        </p:blipFill>
        <p:spPr bwMode="auto">
          <a:xfrm>
            <a:off x="0" y="0"/>
            <a:ext cx="9144000" cy="7101408"/>
          </a:xfrm>
          <a:prstGeom prst="rect">
            <a:avLst/>
          </a:prstGeom>
          <a:noFill/>
        </p:spPr>
      </p:pic>
    </p:spTree>
  </p:cSld>
  <p:clrMapOvr>
    <a:masterClrMapping/>
  </p:clrMapOvr>
  <p:transition spd="slow" advTm="7000">
    <p:dissolve/>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3"/>
          <p:cNvPicPr>
            <a:picLocks noChangeAspect="1" noChangeArrowheads="1"/>
          </p:cNvPicPr>
          <p:nvPr/>
        </p:nvPicPr>
        <p:blipFill>
          <a:blip r:embed="rId2" cstate="print">
            <a:duotone>
              <a:schemeClr val="accent2">
                <a:shade val="45000"/>
                <a:satMod val="135000"/>
              </a:schemeClr>
              <a:prstClr val="white"/>
            </a:duotone>
            <a:lum bright="66000"/>
          </a:blip>
          <a:srcRect/>
          <a:stretch>
            <a:fillRect/>
          </a:stretch>
        </p:blipFill>
        <p:spPr bwMode="auto">
          <a:xfrm>
            <a:off x="0" y="0"/>
            <a:ext cx="9144000" cy="6877050"/>
          </a:xfrm>
          <a:prstGeom prst="rect">
            <a:avLst/>
          </a:prstGeom>
          <a:noFill/>
          <a:ln w="9525">
            <a:noFill/>
            <a:miter lim="800000"/>
            <a:headEnd/>
            <a:tailEnd/>
          </a:ln>
        </p:spPr>
      </p:pic>
      <p:pic>
        <p:nvPicPr>
          <p:cNvPr id="7170" name="Picture 2" descr="C:\Documents and Settings\Dell\Escritorio\pha7.jpg"/>
          <p:cNvPicPr>
            <a:picLocks noChangeAspect="1" noChangeArrowheads="1"/>
          </p:cNvPicPr>
          <p:nvPr/>
        </p:nvPicPr>
        <p:blipFill>
          <a:blip r:embed="rId3" cstate="print"/>
          <a:srcRect/>
          <a:stretch>
            <a:fillRect/>
          </a:stretch>
        </p:blipFill>
        <p:spPr bwMode="auto">
          <a:xfrm>
            <a:off x="0" y="0"/>
            <a:ext cx="4577672" cy="6858000"/>
          </a:xfrm>
          <a:prstGeom prst="rect">
            <a:avLst/>
          </a:prstGeom>
          <a:noFill/>
        </p:spPr>
      </p:pic>
      <p:sp>
        <p:nvSpPr>
          <p:cNvPr id="3" name="2 Rectángulo"/>
          <p:cNvSpPr/>
          <p:nvPr/>
        </p:nvSpPr>
        <p:spPr>
          <a:xfrm>
            <a:off x="4932040" y="2852936"/>
            <a:ext cx="3779912" cy="3416320"/>
          </a:xfrm>
          <a:prstGeom prst="rect">
            <a:avLst/>
          </a:prstGeom>
        </p:spPr>
        <p:txBody>
          <a:bodyPr wrap="square">
            <a:spAutoFit/>
          </a:bodyPr>
          <a:lstStyle/>
          <a:p>
            <a:r>
              <a:rPr lang="es-ES" sz="2400" b="1" i="1" dirty="0" smtClean="0"/>
              <a:t>Como las pupilas de los gatos son sensibles a la luz, cambian de forma según la intensidad de la luz, dilatándose (forma de rendija) ante una luz intensa y en cambio, contrayéndose (forma redondeada) ante una luz más tenue.</a:t>
            </a:r>
            <a:endParaRPr lang="es-ES" sz="2400" b="1" i="1" dirty="0"/>
          </a:p>
        </p:txBody>
      </p:sp>
    </p:spTree>
  </p:cSld>
  <p:clrMapOvr>
    <a:masterClrMapping/>
  </p:clrMapOvr>
  <p:transition spd="slow" advTm="22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Documents and Settings\Dell\Escritorio\1273_ojos_gato.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ransition spd="slow" advTm="7000">
    <p:dissolve/>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3"/>
          <p:cNvPicPr>
            <a:picLocks noChangeAspect="1" noChangeArrowheads="1"/>
          </p:cNvPicPr>
          <p:nvPr/>
        </p:nvPicPr>
        <p:blipFill>
          <a:blip r:embed="rId2" cstate="print">
            <a:duotone>
              <a:schemeClr val="accent2">
                <a:shade val="45000"/>
                <a:satMod val="135000"/>
              </a:schemeClr>
              <a:prstClr val="white"/>
            </a:duotone>
            <a:lum bright="66000"/>
          </a:blip>
          <a:srcRect/>
          <a:stretch>
            <a:fillRect/>
          </a:stretch>
        </p:blipFill>
        <p:spPr bwMode="auto">
          <a:xfrm>
            <a:off x="0" y="0"/>
            <a:ext cx="9144000" cy="6877050"/>
          </a:xfrm>
          <a:prstGeom prst="rect">
            <a:avLst/>
          </a:prstGeom>
          <a:noFill/>
          <a:ln w="9525">
            <a:noFill/>
            <a:miter lim="800000"/>
            <a:headEnd/>
            <a:tailEnd/>
          </a:ln>
        </p:spPr>
      </p:pic>
      <p:sp>
        <p:nvSpPr>
          <p:cNvPr id="2" name="1 Rectángulo"/>
          <p:cNvSpPr/>
          <p:nvPr/>
        </p:nvSpPr>
        <p:spPr>
          <a:xfrm>
            <a:off x="5364088" y="2276872"/>
            <a:ext cx="2915816" cy="3785652"/>
          </a:xfrm>
          <a:prstGeom prst="rect">
            <a:avLst/>
          </a:prstGeom>
        </p:spPr>
        <p:txBody>
          <a:bodyPr wrap="square">
            <a:spAutoFit/>
          </a:bodyPr>
          <a:lstStyle/>
          <a:p>
            <a:r>
              <a:rPr lang="es-ES" sz="2400" b="1" i="1" dirty="0" err="1" smtClean="0"/>
              <a:t>Nekonome</a:t>
            </a:r>
            <a:r>
              <a:rPr lang="es-ES" sz="2400" b="1" i="1" dirty="0" smtClean="0"/>
              <a:t> </a:t>
            </a:r>
            <a:r>
              <a:rPr lang="es-ES" sz="2400" b="1" i="1" dirty="0" err="1" smtClean="0"/>
              <a:t>Dokei</a:t>
            </a:r>
            <a:r>
              <a:rPr lang="es-ES" sz="2400" b="1" i="1" dirty="0" smtClean="0"/>
              <a:t> </a:t>
            </a:r>
            <a:r>
              <a:rPr lang="ja-JP" altLang="es-ES" sz="2400" b="1" i="1" smtClean="0"/>
              <a:t>猫の目時計 </a:t>
            </a:r>
            <a:r>
              <a:rPr lang="es-ES" altLang="ja-JP" sz="2400" b="1" i="1" dirty="0" smtClean="0"/>
              <a:t>(</a:t>
            </a:r>
            <a:r>
              <a:rPr lang="es-ES" sz="2400" b="1" i="1" dirty="0" smtClean="0"/>
              <a:t>Reloj del Ojo del Gato)</a:t>
            </a:r>
            <a:r>
              <a:rPr lang="es-ES" sz="2400" b="1" dirty="0" smtClean="0"/>
              <a:t/>
            </a:r>
            <a:br>
              <a:rPr lang="es-ES" sz="2400" b="1" dirty="0" smtClean="0"/>
            </a:br>
            <a:r>
              <a:rPr lang="es-ES" sz="2400" b="1" i="1" dirty="0" smtClean="0"/>
              <a:t/>
            </a:r>
            <a:br>
              <a:rPr lang="es-ES" sz="2400" b="1" i="1" dirty="0" smtClean="0"/>
            </a:br>
            <a:r>
              <a:rPr lang="es-ES" sz="2400" b="1" i="1" dirty="0" smtClean="0"/>
              <a:t>Ya pude comprobar que mi recuerdo sobre los ojos del gato ya dejó de ser un recuerdo etéreo y casi onírico.</a:t>
            </a:r>
            <a:endParaRPr lang="es-ES" sz="2400" b="1" dirty="0"/>
          </a:p>
        </p:txBody>
      </p:sp>
      <p:pic>
        <p:nvPicPr>
          <p:cNvPr id="8194" name="Picture 2" descr="C:\Documents and Settings\Dell\Escritorio\d08c.jpg"/>
          <p:cNvPicPr>
            <a:picLocks noChangeAspect="1" noChangeArrowheads="1"/>
          </p:cNvPicPr>
          <p:nvPr/>
        </p:nvPicPr>
        <p:blipFill>
          <a:blip r:embed="rId3" cstate="print"/>
          <a:srcRect/>
          <a:stretch>
            <a:fillRect/>
          </a:stretch>
        </p:blipFill>
        <p:spPr bwMode="auto">
          <a:xfrm>
            <a:off x="179512" y="692696"/>
            <a:ext cx="4821881" cy="5616624"/>
          </a:xfrm>
          <a:prstGeom prst="rect">
            <a:avLst/>
          </a:prstGeom>
          <a:noFill/>
          <a:effectLst>
            <a:softEdge rad="317500"/>
          </a:effectLst>
        </p:spPr>
      </p:pic>
      <p:pic>
        <p:nvPicPr>
          <p:cNvPr id="5" name="Picture 6" descr="C:\Documents and Settings\Mousset gérard\Mes documents\Gerard MOUSSET\DOCPERSO\QUARANTAINE\ordinateur_51.gif"/>
          <p:cNvPicPr>
            <a:picLocks noChangeAspect="1" noChangeArrowheads="1" noCrop="1"/>
          </p:cNvPicPr>
          <p:nvPr/>
        </p:nvPicPr>
        <p:blipFill>
          <a:blip r:embed="rId4" cstate="print"/>
          <a:srcRect/>
          <a:stretch>
            <a:fillRect/>
          </a:stretch>
        </p:blipFill>
        <p:spPr bwMode="auto">
          <a:xfrm rot="328932">
            <a:off x="221204" y="5857519"/>
            <a:ext cx="1357157" cy="937797"/>
          </a:xfrm>
          <a:prstGeom prst="rect">
            <a:avLst/>
          </a:prstGeom>
          <a:noFill/>
          <a:ln w="9525">
            <a:noFill/>
            <a:miter lim="800000"/>
            <a:headEnd/>
            <a:tailEnd/>
          </a:ln>
        </p:spPr>
      </p:pic>
    </p:spTree>
  </p:cSld>
  <p:clrMapOvr>
    <a:masterClrMapping/>
  </p:clrMapOvr>
  <p:transition spd="slow" advTm="18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ocuments and Settings\Dell\Escritorio\descarga.jpg"/>
          <p:cNvPicPr>
            <a:picLocks noChangeAspect="1" noChangeArrowheads="1"/>
          </p:cNvPicPr>
          <p:nvPr/>
        </p:nvPicPr>
        <p:blipFill>
          <a:blip r:embed="rId2" cstate="print"/>
          <a:srcRect/>
          <a:stretch>
            <a:fillRect/>
          </a:stretch>
        </p:blipFill>
        <p:spPr bwMode="auto">
          <a:xfrm>
            <a:off x="0" y="0"/>
            <a:ext cx="9156592" cy="6858000"/>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duotone>
              <a:schemeClr val="accent2">
                <a:shade val="45000"/>
                <a:satMod val="135000"/>
              </a:schemeClr>
              <a:prstClr val="white"/>
            </a:duotone>
            <a:lum bright="66000"/>
          </a:blip>
          <a:srcRect/>
          <a:stretch>
            <a:fillRect/>
          </a:stretch>
        </p:blipFill>
        <p:spPr bwMode="auto">
          <a:xfrm>
            <a:off x="0" y="0"/>
            <a:ext cx="9144000" cy="6877050"/>
          </a:xfrm>
          <a:prstGeom prst="rect">
            <a:avLst/>
          </a:prstGeom>
          <a:noFill/>
          <a:ln w="9525">
            <a:noFill/>
            <a:miter lim="800000"/>
            <a:headEnd/>
            <a:tailEnd/>
          </a:ln>
        </p:spPr>
      </p:pic>
      <p:sp>
        <p:nvSpPr>
          <p:cNvPr id="2" name="1 Rectángulo"/>
          <p:cNvSpPr/>
          <p:nvPr/>
        </p:nvSpPr>
        <p:spPr>
          <a:xfrm>
            <a:off x="1619672" y="1988840"/>
            <a:ext cx="7254552" cy="4154984"/>
          </a:xfrm>
          <a:prstGeom prst="rect">
            <a:avLst/>
          </a:prstGeom>
        </p:spPr>
        <p:txBody>
          <a:bodyPr wrap="square">
            <a:spAutoFit/>
          </a:bodyPr>
          <a:lstStyle/>
          <a:p>
            <a:r>
              <a:rPr lang="es-ES" sz="2400" b="1" i="1" dirty="0" smtClean="0"/>
              <a:t>Gran cazador nocturno, el gato tiene unos ojos que brillan en la oscuridad. Esto se debe a que su órgano de la visión está provisto de una lente y una especie de espejo curvo situado detrás de la retina, que es capaz de reflejar un cono de luz hacia la fuente que lo ilumina. </a:t>
            </a:r>
            <a:br>
              <a:rPr lang="es-ES" sz="2400" b="1" i="1" dirty="0" smtClean="0"/>
            </a:br>
            <a:r>
              <a:rPr lang="es-ES" sz="2400" b="1" i="1" dirty="0" smtClean="0"/>
              <a:t/>
            </a:r>
            <a:br>
              <a:rPr lang="es-ES" sz="2400" b="1" i="1" dirty="0" smtClean="0"/>
            </a:br>
            <a:r>
              <a:rPr lang="es-ES" sz="2400" b="1" i="1" dirty="0" smtClean="0"/>
              <a:t>Este mecanismo tiene un doble efecto. Por un lado, actúa como una amenaza disuasoria para las presas y, por otro, hace que la luz alcance dos veces los </a:t>
            </a:r>
            <a:r>
              <a:rPr lang="es-ES" sz="2400" b="1" i="1" dirty="0" err="1" smtClean="0"/>
              <a:t>fotorreceptores</a:t>
            </a:r>
            <a:r>
              <a:rPr lang="es-ES" sz="2400" b="1" i="1" dirty="0" smtClean="0"/>
              <a:t> para la visión nocturna. Esto último aumenta </a:t>
            </a:r>
            <a:endParaRPr lang="es-ES" sz="2400" b="1" i="1" dirty="0"/>
          </a:p>
        </p:txBody>
      </p:sp>
      <p:pic>
        <p:nvPicPr>
          <p:cNvPr id="4" name="Picture 6" descr="C:\Documents and Settings\Mousset gérard\Mes documents\Gerard MOUSSET\DOCPERSO\QUARANTAINE\ordinateur_51.gif"/>
          <p:cNvPicPr>
            <a:picLocks noChangeAspect="1" noChangeArrowheads="1" noCrop="1"/>
          </p:cNvPicPr>
          <p:nvPr/>
        </p:nvPicPr>
        <p:blipFill>
          <a:blip r:embed="rId3" cstate="print"/>
          <a:srcRect/>
          <a:stretch>
            <a:fillRect/>
          </a:stretch>
        </p:blipFill>
        <p:spPr bwMode="auto">
          <a:xfrm rot="328932">
            <a:off x="221204" y="5857519"/>
            <a:ext cx="1357157" cy="937797"/>
          </a:xfrm>
          <a:prstGeom prst="rect">
            <a:avLst/>
          </a:prstGeom>
          <a:noFill/>
          <a:ln w="9525">
            <a:noFill/>
            <a:miter lim="800000"/>
            <a:headEnd/>
            <a:tailEnd/>
          </a:ln>
        </p:spPr>
      </p:pic>
    </p:spTree>
  </p:cSld>
  <p:clrMapOvr>
    <a:masterClrMapping/>
  </p:clrMapOvr>
  <p:transition spd="slow" advTm="28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2" descr="http://www.petclic.es/sites/default/files/library/brillan3.jpg"/>
          <p:cNvPicPr>
            <a:picLocks noChangeAspect="1" noChangeArrowheads="1"/>
          </p:cNvPicPr>
          <p:nvPr/>
        </p:nvPicPr>
        <p:blipFill>
          <a:blip r:embed="rId2" cstate="print"/>
          <a:srcRect/>
          <a:stretch>
            <a:fillRect/>
          </a:stretch>
        </p:blipFill>
        <p:spPr bwMode="auto">
          <a:xfrm>
            <a:off x="0" y="-1"/>
            <a:ext cx="9144000" cy="6849177"/>
          </a:xfrm>
          <a:prstGeom prst="rect">
            <a:avLst/>
          </a:prstGeom>
          <a:noFill/>
        </p:spPr>
      </p:pic>
    </p:spTree>
  </p:cSld>
  <p:clrMapOvr>
    <a:masterClrMapping/>
  </p:clrMapOvr>
  <p:transition spd="slow" advTm="7000">
    <p:dissolve/>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Documents and Settings\Dell\Escritorio\gato-ojos-dispares.jpg"/>
          <p:cNvPicPr>
            <a:picLocks noChangeAspect="1" noChangeArrowheads="1"/>
          </p:cNvPicPr>
          <p:nvPr/>
        </p:nvPicPr>
        <p:blipFill>
          <a:blip r:embed="rId2" cstate="print"/>
          <a:srcRect/>
          <a:stretch>
            <a:fillRect/>
          </a:stretch>
        </p:blipFill>
        <p:spPr bwMode="auto">
          <a:xfrm>
            <a:off x="0" y="0"/>
            <a:ext cx="9144001" cy="6858000"/>
          </a:xfrm>
          <a:prstGeom prst="rect">
            <a:avLst/>
          </a:prstGeom>
          <a:noFill/>
        </p:spPr>
      </p:pic>
    </p:spTree>
  </p:cSld>
  <p:clrMapOvr>
    <a:masterClrMapping/>
  </p:clrMapOvr>
  <p:transition spd="slow" advTm="7000">
    <p:dissolve/>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3" descr="illusion-013"/>
          <p:cNvPicPr>
            <a:picLocks noChangeAspect="1" noChangeArrowheads="1"/>
          </p:cNvPicPr>
          <p:nvPr/>
        </p:nvPicPr>
        <p:blipFill>
          <a:blip r:embed="rId2" cstate="print">
            <a:duotone>
              <a:schemeClr val="accent3">
                <a:shade val="45000"/>
                <a:satMod val="135000"/>
              </a:schemeClr>
              <a:prstClr val="white"/>
            </a:duotone>
            <a:lum bright="36000" contrast="61000"/>
          </a:blip>
          <a:srcRect/>
          <a:stretch>
            <a:fillRect/>
          </a:stretch>
        </p:blipFill>
        <p:spPr bwMode="auto">
          <a:xfrm>
            <a:off x="0" y="0"/>
            <a:ext cx="9144000" cy="6877050"/>
          </a:xfrm>
          <a:prstGeom prst="rect">
            <a:avLst/>
          </a:prstGeom>
          <a:noFill/>
          <a:ln w="9525">
            <a:noFill/>
            <a:miter lim="800000"/>
            <a:headEnd/>
            <a:tailEnd/>
          </a:ln>
        </p:spPr>
      </p:pic>
      <p:sp>
        <p:nvSpPr>
          <p:cNvPr id="6" name="5 Rectángulo"/>
          <p:cNvSpPr/>
          <p:nvPr/>
        </p:nvSpPr>
        <p:spPr>
          <a:xfrm>
            <a:off x="1428728" y="1700808"/>
            <a:ext cx="5663140" cy="3046970"/>
          </a:xfrm>
          <a:prstGeom prst="rect">
            <a:avLst/>
          </a:prstGeom>
        </p:spPr>
        <p:txBody>
          <a:bodyPr wrap="square" lIns="91422" tIns="45711" rIns="91422" bIns="45711">
            <a:spAutoFit/>
          </a:bodyPr>
          <a:lstStyle/>
          <a:p>
            <a:pPr lvl="1" algn="ctr">
              <a:defRPr/>
            </a:pPr>
            <a:r>
              <a:rPr lang="es-ES" sz="4800" b="1" i="1" kern="10"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latin typeface="Snap ITC" pitchFamily="82" charset="0"/>
                <a:cs typeface="Times New Roman"/>
              </a:rPr>
              <a:t>UN FUERTE ABRAZO QUE TENGAS </a:t>
            </a:r>
            <a:r>
              <a:rPr lang="es-ES" sz="4800" b="1" i="1" kern="10"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latin typeface="Snap ITC" pitchFamily="82" charset="0"/>
                <a:cs typeface="Times New Roman"/>
              </a:rPr>
              <a:t>UN BUEN </a:t>
            </a:r>
            <a:r>
              <a:rPr lang="es-ES" sz="4800" b="1" i="1" kern="10"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latin typeface="Snap ITC" pitchFamily="82" charset="0"/>
                <a:cs typeface="Times New Roman"/>
              </a:rPr>
              <a:t>DIA</a:t>
            </a:r>
          </a:p>
        </p:txBody>
      </p:sp>
      <p:pic>
        <p:nvPicPr>
          <p:cNvPr id="11268" name="Image 2" descr="swirlrainbw3.gif"/>
          <p:cNvPicPr>
            <a:picLocks noChangeAspect="1"/>
          </p:cNvPicPr>
          <p:nvPr/>
        </p:nvPicPr>
        <p:blipFill>
          <a:blip r:embed="rId3" cstate="print"/>
          <a:srcRect/>
          <a:stretch>
            <a:fillRect/>
          </a:stretch>
        </p:blipFill>
        <p:spPr bwMode="auto">
          <a:xfrm rot="10800000">
            <a:off x="0" y="0"/>
            <a:ext cx="9144000" cy="69850"/>
          </a:xfrm>
          <a:prstGeom prst="rect">
            <a:avLst/>
          </a:prstGeom>
          <a:noFill/>
          <a:ln w="9525">
            <a:noFill/>
            <a:miter lim="800000"/>
            <a:headEnd/>
            <a:tailEnd/>
          </a:ln>
        </p:spPr>
      </p:pic>
      <p:pic>
        <p:nvPicPr>
          <p:cNvPr id="11269" name="Image 2" descr="swirlrainbw3.gif"/>
          <p:cNvPicPr>
            <a:picLocks noChangeAspect="1"/>
          </p:cNvPicPr>
          <p:nvPr/>
        </p:nvPicPr>
        <p:blipFill>
          <a:blip r:embed="rId3" cstate="print"/>
          <a:srcRect/>
          <a:stretch>
            <a:fillRect/>
          </a:stretch>
        </p:blipFill>
        <p:spPr bwMode="auto">
          <a:xfrm rot="10800000">
            <a:off x="0" y="6788150"/>
            <a:ext cx="9144000" cy="69850"/>
          </a:xfrm>
          <a:prstGeom prst="rect">
            <a:avLst/>
          </a:prstGeom>
          <a:noFill/>
          <a:ln w="9525">
            <a:noFill/>
            <a:miter lim="800000"/>
            <a:headEnd/>
            <a:tailEnd/>
          </a:ln>
        </p:spPr>
      </p:pic>
      <p:pic>
        <p:nvPicPr>
          <p:cNvPr id="11270" name="Image 2" descr="swirlrainbw3.gif"/>
          <p:cNvPicPr>
            <a:picLocks noChangeAspect="1"/>
          </p:cNvPicPr>
          <p:nvPr/>
        </p:nvPicPr>
        <p:blipFill>
          <a:blip r:embed="rId3" cstate="print"/>
          <a:srcRect/>
          <a:stretch>
            <a:fillRect/>
          </a:stretch>
        </p:blipFill>
        <p:spPr bwMode="auto">
          <a:xfrm rot="5400000">
            <a:off x="-3394075" y="3394075"/>
            <a:ext cx="6858000" cy="69850"/>
          </a:xfrm>
          <a:prstGeom prst="rect">
            <a:avLst/>
          </a:prstGeom>
          <a:noFill/>
          <a:ln w="9525">
            <a:noFill/>
            <a:miter lim="800000"/>
            <a:headEnd/>
            <a:tailEnd/>
          </a:ln>
        </p:spPr>
      </p:pic>
      <p:pic>
        <p:nvPicPr>
          <p:cNvPr id="11271" name="Image 2" descr="swirlrainbw3.gif"/>
          <p:cNvPicPr>
            <a:picLocks noChangeAspect="1"/>
          </p:cNvPicPr>
          <p:nvPr/>
        </p:nvPicPr>
        <p:blipFill>
          <a:blip r:embed="rId3" cstate="print"/>
          <a:srcRect/>
          <a:stretch>
            <a:fillRect/>
          </a:stretch>
        </p:blipFill>
        <p:spPr bwMode="auto">
          <a:xfrm rot="5400000">
            <a:off x="5680075" y="3394075"/>
            <a:ext cx="6858000" cy="69850"/>
          </a:xfrm>
          <a:prstGeom prst="rect">
            <a:avLst/>
          </a:prstGeom>
          <a:noFill/>
          <a:ln w="9525">
            <a:noFill/>
            <a:miter lim="800000"/>
            <a:headEnd/>
            <a:tailEnd/>
          </a:ln>
        </p:spPr>
      </p:pic>
      <p:pic>
        <p:nvPicPr>
          <p:cNvPr id="11272" name="Picture 2" descr="CARA"/>
          <p:cNvPicPr>
            <a:picLocks noChangeAspect="1" noChangeArrowheads="1"/>
          </p:cNvPicPr>
          <p:nvPr/>
        </p:nvPicPr>
        <p:blipFill>
          <a:blip r:embed="rId4" cstate="print"/>
          <a:srcRect/>
          <a:stretch>
            <a:fillRect/>
          </a:stretch>
        </p:blipFill>
        <p:spPr bwMode="auto">
          <a:xfrm>
            <a:off x="7858125" y="5500688"/>
            <a:ext cx="1000125" cy="1052512"/>
          </a:xfrm>
          <a:prstGeom prst="rect">
            <a:avLst/>
          </a:prstGeom>
          <a:noFill/>
          <a:ln w="38100">
            <a:solidFill>
              <a:srgbClr val="1CDEF8"/>
            </a:solidFill>
            <a:miter lim="800000"/>
            <a:headEnd/>
            <a:tailEnd/>
          </a:ln>
        </p:spPr>
      </p:pic>
      <p:sp>
        <p:nvSpPr>
          <p:cNvPr id="15" name="14 Rectángulo"/>
          <p:cNvSpPr/>
          <p:nvPr/>
        </p:nvSpPr>
        <p:spPr>
          <a:xfrm>
            <a:off x="4572000" y="5929330"/>
            <a:ext cx="3071834" cy="584775"/>
          </a:xfrm>
          <a:prstGeom prst="rect">
            <a:avLst/>
          </a:prstGeom>
          <a:ln>
            <a:noFill/>
          </a:ln>
        </p:spPr>
        <p:txBody>
          <a:bodyPr>
            <a:spAutoFit/>
          </a:bodyPr>
          <a:lstStyle/>
          <a:p>
            <a:pPr algn="ctr">
              <a:defRPr/>
            </a:pPr>
            <a:r>
              <a:rPr lang="es-ES" sz="2800" b="1" kern="10" dirty="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rPr>
              <a:t>JOSE </a:t>
            </a:r>
            <a:r>
              <a:rPr lang="es-ES" sz="3200" b="1" kern="10" dirty="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rPr>
              <a:t>LUIS</a:t>
            </a:r>
          </a:p>
        </p:txBody>
      </p:sp>
    </p:spTree>
  </p:cSld>
  <p:clrMapOvr>
    <a:masterClrMapping/>
  </p:clrMapOvr>
  <p:transition spd="slow" advTm="14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3"/>
                                        </p:tgtEl>
                                        <p:attrNameLst>
                                          <p:attrName>style.opacity</p:attrName>
                                        </p:attrNameLst>
                                      </p:cBhvr>
                                      <p:to>
                                        <p:strVal val="0.5"/>
                                      </p:to>
                                    </p:set>
                                    <p:animEffect filter="image" prLst="opacity: 0.5">
                                      <p:cBhvr rctx="IE">
                                        <p:cTn id="7" dur="indefinite"/>
                                        <p:tgtEl>
                                          <p:spTgt spid="13"/>
                                        </p:tgtEl>
                                      </p:cBhvr>
                                    </p:animEffect>
                                  </p:childTnLst>
                                </p:cTn>
                              </p:par>
                            </p:childTnLst>
                          </p:cTn>
                        </p:par>
                        <p:par>
                          <p:cTn id="8" fill="hold">
                            <p:stCondLst>
                              <p:cond delay="0"/>
                            </p:stCondLst>
                            <p:childTnLst>
                              <p:par>
                                <p:cTn id="9" presetID="23" presetClass="entr" presetSubtype="16" fill="hold" nodeType="afterEffect">
                                  <p:stCondLst>
                                    <p:cond delay="0"/>
                                  </p:stCondLst>
                                  <p:childTnLst>
                                    <p:set>
                                      <p:cBhvr>
                                        <p:cTn id="10" dur="1" fill="hold">
                                          <p:stCondLst>
                                            <p:cond delay="0"/>
                                          </p:stCondLst>
                                        </p:cTn>
                                        <p:tgtEl>
                                          <p:spTgt spid="6">
                                            <p:txEl>
                                              <p:pRg st="0" end="0"/>
                                            </p:txEl>
                                          </p:spTgt>
                                        </p:tgtEl>
                                        <p:attrNameLst>
                                          <p:attrName>style.visibility</p:attrName>
                                        </p:attrNameLst>
                                      </p:cBhvr>
                                      <p:to>
                                        <p:strVal val="visible"/>
                                      </p:to>
                                    </p:set>
                                    <p:anim calcmode="lin" valueType="num">
                                      <p:cBhvr>
                                        <p:cTn id="11" dur="5000" fill="hold"/>
                                        <p:tgtEl>
                                          <p:spTgt spid="6">
                                            <p:txEl>
                                              <p:pRg st="0" end="0"/>
                                            </p:txEl>
                                          </p:spTgt>
                                        </p:tgtEl>
                                        <p:attrNameLst>
                                          <p:attrName>ppt_w</p:attrName>
                                        </p:attrNameLst>
                                      </p:cBhvr>
                                      <p:tavLst>
                                        <p:tav tm="0">
                                          <p:val>
                                            <p:fltVal val="0"/>
                                          </p:val>
                                        </p:tav>
                                        <p:tav tm="100000">
                                          <p:val>
                                            <p:strVal val="#ppt_w"/>
                                          </p:val>
                                        </p:tav>
                                      </p:tavLst>
                                    </p:anim>
                                    <p:anim calcmode="lin" valueType="num">
                                      <p:cBhvr>
                                        <p:cTn id="12" dur="5000" fill="hold"/>
                                        <p:tgtEl>
                                          <p:spTgt spid="6">
                                            <p:txEl>
                                              <p:pRg st="0" end="0"/>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cstate="print"/>
          <a:srcRect/>
          <a:stretch>
            <a:fillRect/>
          </a:stretch>
        </p:blipFill>
        <p:spPr bwMode="auto">
          <a:xfrm>
            <a:off x="4419600" y="3276600"/>
            <a:ext cx="304800" cy="304800"/>
          </a:xfrm>
          <a:prstGeom prst="rect">
            <a:avLst/>
          </a:prstGeom>
          <a:noFill/>
        </p:spPr>
      </p:pic>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4101" name="Rectangle 5"/>
          <p:cNvSpPr>
            <a:spLocks noChangeArrowheads="1"/>
          </p:cNvSpPr>
          <p:nvPr/>
        </p:nvSpPr>
        <p:spPr bwMode="auto">
          <a:xfrm>
            <a:off x="0" y="1828800"/>
            <a:ext cx="9144000" cy="5029200"/>
          </a:xfrm>
          <a:prstGeom prst="rect">
            <a:avLst/>
          </a:prstGeom>
          <a:solidFill>
            <a:srgbClr val="B6E8FC"/>
          </a:solidFill>
          <a:ln w="9525">
            <a:noFill/>
            <a:miter lim="800000"/>
            <a:headEnd/>
            <a:tailEnd/>
          </a:ln>
          <a:effectLst/>
        </p:spPr>
        <p:txBody>
          <a:bodyPr wrap="none" anchor="ctr"/>
          <a:lstStyle/>
          <a:p>
            <a:pPr algn="ctr" fontAlgn="base">
              <a:spcBef>
                <a:spcPct val="0"/>
              </a:spcBef>
              <a:spcAft>
                <a:spcPct val="0"/>
              </a:spcAft>
            </a:pPr>
            <a:endParaRPr lang="es-ES" smtClean="0">
              <a:solidFill>
                <a:srgbClr val="000000"/>
              </a:solidFill>
            </a:endParaRPr>
          </a:p>
        </p:txBody>
      </p:sp>
      <p:pic>
        <p:nvPicPr>
          <p:cNvPr id="4103" name="Picture 7" descr="logo_grande">
            <a:hlinkClick r:id="rId5"/>
          </p:cNvPr>
          <p:cNvPicPr>
            <a:picLocks noChangeAspect="1" noChangeArrowheads="1"/>
          </p:cNvPicPr>
          <p:nvPr/>
        </p:nvPicPr>
        <p:blipFill>
          <a:blip r:embed="rId6" cstate="print"/>
          <a:srcRect/>
          <a:stretch>
            <a:fillRect/>
          </a:stretch>
        </p:blipFill>
        <p:spPr bwMode="auto">
          <a:xfrm>
            <a:off x="1981200" y="0"/>
            <a:ext cx="4876800" cy="1562100"/>
          </a:xfrm>
          <a:prstGeom prst="rect">
            <a:avLst/>
          </a:prstGeom>
          <a:noFill/>
        </p:spPr>
      </p:pic>
      <p:sp>
        <p:nvSpPr>
          <p:cNvPr id="4104" name="Text Box 8"/>
          <p:cNvSpPr txBox="1">
            <a:spLocks noChangeArrowheads="1"/>
          </p:cNvSpPr>
          <p:nvPr/>
        </p:nvSpPr>
        <p:spPr bwMode="auto">
          <a:xfrm>
            <a:off x="0" y="1905000"/>
            <a:ext cx="9144000" cy="2346325"/>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5"/>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w="19050">
            <a:noFill/>
            <a:prstDash val="sysDot"/>
            <a:miter lim="800000"/>
            <a:headEnd/>
            <a:tailEnd/>
          </a:ln>
          <a:effec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7"/>
          </p:cNvPr>
          <p:cNvPicPr>
            <a:picLocks noChangeAspect="1" noChangeArrowheads="1"/>
          </p:cNvPicPr>
          <p:nvPr/>
        </p:nvPicPr>
        <p:blipFill>
          <a:blip r:embed="rId8" cstate="print"/>
          <a:srcRect/>
          <a:stretch>
            <a:fillRect/>
          </a:stretch>
        </p:blipFill>
        <p:spPr bwMode="auto">
          <a:xfrm>
            <a:off x="5638800" y="4191000"/>
            <a:ext cx="2362200" cy="2362200"/>
          </a:xfrm>
          <a:prstGeom prst="rect">
            <a:avLst/>
          </a:prstGeom>
          <a:noFill/>
        </p:spPr>
      </p:pic>
      <p:pic>
        <p:nvPicPr>
          <p:cNvPr id="4113" name="Picture 17" descr="flechas-8"/>
          <p:cNvPicPr>
            <a:picLocks noChangeAspect="1" noChangeArrowheads="1"/>
          </p:cNvPicPr>
          <p:nvPr/>
        </p:nvPicPr>
        <p:blipFill>
          <a:blip r:embed="rId9" cstate="print"/>
          <a:srcRect/>
          <a:stretch>
            <a:fillRect/>
          </a:stretch>
        </p:blipFill>
        <p:spPr bwMode="auto">
          <a:xfrm>
            <a:off x="4038600" y="4876800"/>
            <a:ext cx="1219200" cy="990600"/>
          </a:xfrm>
          <a:prstGeom prst="rect">
            <a:avLst/>
          </a:prstGeom>
          <a:noFill/>
        </p:spPr>
      </p:pic>
      <p:pic>
        <p:nvPicPr>
          <p:cNvPr id="4117" name="Picture 21" descr="facebook-icon">
            <a:hlinkClick r:id="rId10"/>
          </p:cNvPr>
          <p:cNvPicPr>
            <a:picLocks noChangeAspect="1" noChangeArrowheads="1"/>
          </p:cNvPicPr>
          <p:nvPr/>
        </p:nvPicPr>
        <p:blipFill>
          <a:blip r:embed="rId11" cstate="print"/>
          <a:srcRect/>
          <a:stretch>
            <a:fillRect/>
          </a:stretch>
        </p:blipFill>
        <p:spPr bwMode="auto">
          <a:xfrm>
            <a:off x="0" y="2971800"/>
            <a:ext cx="533400" cy="533400"/>
          </a:xfrm>
          <a:prstGeom prst="rect">
            <a:avLst/>
          </a:prstGeom>
          <a:noFill/>
        </p:spPr>
      </p:pic>
      <p:pic>
        <p:nvPicPr>
          <p:cNvPr id="4118" name="Picture 22" descr="twitter-icon">
            <a:hlinkClick r:id="rId12"/>
          </p:cNvPr>
          <p:cNvPicPr>
            <a:picLocks noChangeAspect="1" noChangeArrowheads="1"/>
          </p:cNvPicPr>
          <p:nvPr/>
        </p:nvPicPr>
        <p:blipFill>
          <a:blip r:embed="rId13" cstate="print"/>
          <a:srcRect/>
          <a:stretch>
            <a:fillRect/>
          </a:stretch>
        </p:blipFill>
        <p:spPr bwMode="auto">
          <a:xfrm>
            <a:off x="0" y="3505200"/>
            <a:ext cx="533400" cy="533400"/>
          </a:xfrm>
          <a:prstGeom prst="rect">
            <a:avLst/>
          </a:prstGeom>
          <a:noFill/>
        </p:spPr>
      </p:pic>
      <p:pic>
        <p:nvPicPr>
          <p:cNvPr id="4119" name="Picture 23" descr="Web-Google-plus-Metro-icon">
            <a:hlinkClick r:id="rId14"/>
          </p:cNvPr>
          <p:cNvPicPr>
            <a:picLocks noChangeAspect="1" noChangeArrowheads="1"/>
          </p:cNvPicPr>
          <p:nvPr/>
        </p:nvPicPr>
        <p:blipFill>
          <a:blip r:embed="rId15" cstate="print"/>
          <a:srcRect/>
          <a:stretch>
            <a:fillRect/>
          </a:stretch>
        </p:blipFill>
        <p:spPr bwMode="auto">
          <a:xfrm>
            <a:off x="0" y="4038600"/>
            <a:ext cx="533400" cy="533400"/>
          </a:xfrm>
          <a:prstGeom prst="rect">
            <a:avLst/>
          </a:prstGeom>
          <a:noFill/>
        </p:spPr>
      </p:pic>
      <p:pic>
        <p:nvPicPr>
          <p:cNvPr id="4120" name="Picture 24" descr="vkontakte-256">
            <a:hlinkClick r:id="rId16"/>
          </p:cNvPr>
          <p:cNvPicPr>
            <a:picLocks noChangeAspect="1" noChangeArrowheads="1"/>
          </p:cNvPicPr>
          <p:nvPr/>
        </p:nvPicPr>
        <p:blipFill>
          <a:blip r:embed="rId17" cstate="print"/>
          <a:srcRect/>
          <a:stretch>
            <a:fillRect/>
          </a:stretch>
        </p:blipFill>
        <p:spPr bwMode="auto">
          <a:xfrm>
            <a:off x="0" y="4572000"/>
            <a:ext cx="533400" cy="533400"/>
          </a:xfrm>
          <a:prstGeom prst="rect">
            <a:avLst/>
          </a:prstGeom>
          <a:noFill/>
        </p:spPr>
      </p:pic>
      <p:sp>
        <p:nvSpPr>
          <p:cNvPr id="4122" name="Text Box 26"/>
          <p:cNvSpPr txBox="1">
            <a:spLocks noChangeArrowheads="1"/>
          </p:cNvSpPr>
          <p:nvPr/>
        </p:nvSpPr>
        <p:spPr bwMode="auto">
          <a:xfrm>
            <a:off x="0" y="6553200"/>
            <a:ext cx="9144000" cy="304800"/>
          </a:xfrm>
          <a:prstGeom prst="rect">
            <a:avLst/>
          </a:prstGeom>
          <a:solidFill>
            <a:srgbClr val="34495E"/>
          </a:solidFill>
          <a:ln w="9525">
            <a:noFill/>
            <a:miter lim="800000"/>
            <a:headEnd/>
            <a:tailEnd/>
          </a:ln>
          <a:effectLst/>
        </p:spPr>
        <p:txBody>
          <a:bodyPr>
            <a:spAutoFit/>
          </a:bodyPr>
          <a:lstStyle/>
          <a:p>
            <a:pPr algn="ctr" fontAlgn="base">
              <a:spcBef>
                <a:spcPct val="50000"/>
              </a:spcBef>
              <a:spcAft>
                <a:spcPct val="0"/>
              </a:spcAft>
            </a:pPr>
            <a:r>
              <a:rPr lang="es-ES" sz="1400" smtClean="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cstate="print"/>
          <a:srcRect/>
          <a:stretch>
            <a:fillRect/>
          </a:stretch>
        </p:blipFill>
        <p:spPr bwMode="auto">
          <a:xfrm rot="-1506012">
            <a:off x="4114800" y="838200"/>
            <a:ext cx="4826000" cy="2108200"/>
          </a:xfrm>
          <a:prstGeom prst="rect">
            <a:avLst/>
          </a:prstGeom>
          <a:noFill/>
        </p:spPr>
      </p:pic>
    </p:spTree>
  </p:cSld>
  <p:clrMapOvr>
    <a:masterClrMapping/>
  </p:clrMapOvr>
  <p:transition spd="slow">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PORQUE LOS GATOS VEN EN LA OSCURIDAD">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PORQUE LOS GATOS VEN EN LA OSCURIDAD</Template>
  <TotalTime>4</TotalTime>
  <Words>1249</Words>
  <Application>Microsoft Office PowerPoint</Application>
  <PresentationFormat>Presentación en pantalla (4:3)</PresentationFormat>
  <Paragraphs>36</Paragraphs>
  <Slides>37</Slides>
  <Notes>1</Notes>
  <HiddenSlides>0</HiddenSlides>
  <MMClips>1</MMClips>
  <ScaleCrop>false</ScaleCrop>
  <HeadingPairs>
    <vt:vector size="4" baseType="variant">
      <vt:variant>
        <vt:lpstr>Tema</vt:lpstr>
      </vt:variant>
      <vt:variant>
        <vt:i4>2</vt:i4>
      </vt:variant>
      <vt:variant>
        <vt:lpstr>Títulos de diapositiva</vt:lpstr>
      </vt:variant>
      <vt:variant>
        <vt:i4>37</vt:i4>
      </vt:variant>
    </vt:vector>
  </HeadingPairs>
  <TitlesOfParts>
    <vt:vector size="39" baseType="lpstr">
      <vt:lpstr>PORQUE LOS GATOS VEN EN LA OSCURIDAD</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1</cp:revision>
  <dcterms:created xsi:type="dcterms:W3CDTF">2015-04-05T15:00:08Z</dcterms:created>
  <dcterms:modified xsi:type="dcterms:W3CDTF">2015-04-05T15:05:05Z</dcterms:modified>
</cp:coreProperties>
</file>