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92" r:id="rId4"/>
    <p:sldId id="261" r:id="rId5"/>
    <p:sldId id="259" r:id="rId6"/>
    <p:sldId id="293" r:id="rId7"/>
    <p:sldId id="262" r:id="rId8"/>
    <p:sldId id="257" r:id="rId9"/>
    <p:sldId id="294" r:id="rId10"/>
    <p:sldId id="271" r:id="rId11"/>
    <p:sldId id="263" r:id="rId12"/>
    <p:sldId id="295" r:id="rId13"/>
    <p:sldId id="258" r:id="rId14"/>
    <p:sldId id="265" r:id="rId15"/>
    <p:sldId id="296" r:id="rId16"/>
    <p:sldId id="267" r:id="rId17"/>
    <p:sldId id="268" r:id="rId18"/>
    <p:sldId id="298" r:id="rId19"/>
    <p:sldId id="269" r:id="rId20"/>
    <p:sldId id="260" r:id="rId21"/>
    <p:sldId id="297" r:id="rId22"/>
    <p:sldId id="270" r:id="rId23"/>
    <p:sldId id="282" r:id="rId24"/>
    <p:sldId id="299" r:id="rId25"/>
    <p:sldId id="273" r:id="rId26"/>
    <p:sldId id="272" r:id="rId27"/>
    <p:sldId id="300" r:id="rId28"/>
    <p:sldId id="275" r:id="rId29"/>
    <p:sldId id="278" r:id="rId30"/>
    <p:sldId id="301" r:id="rId31"/>
    <p:sldId id="279" r:id="rId32"/>
    <p:sldId id="276" r:id="rId33"/>
    <p:sldId id="302" r:id="rId34"/>
    <p:sldId id="284" r:id="rId35"/>
    <p:sldId id="283" r:id="rId36"/>
    <p:sldId id="303" r:id="rId37"/>
    <p:sldId id="291" r:id="rId38"/>
    <p:sldId id="289" r:id="rId39"/>
    <p:sldId id="304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Fpo4wIVaBAeBYFajfSLFQ" hashData="xM8x++4Ra4vtD+DlWCYn0Zhewd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AA484"/>
    <a:srgbClr val="361B00"/>
    <a:srgbClr val="E2CDA2"/>
    <a:srgbClr val="F2B492"/>
    <a:srgbClr val="EA8A54"/>
    <a:srgbClr val="3B1C03"/>
    <a:srgbClr val="221100"/>
    <a:srgbClr val="91421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76D1B-641A-42CA-8149-989D3C12717A}" type="datetimeFigureOut">
              <a:rPr lang="es-PE" smtClean="0"/>
              <a:pPr/>
              <a:t>21/10/2023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E250E-F2B3-435C-94F5-0912402AFA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0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8863" y="23069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5940" flipV="1">
            <a:off x="4427664" y="2786325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714348" y="2671039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 flipV="1">
            <a:off x="706559" y="208864"/>
            <a:ext cx="3918421" cy="2348483"/>
          </a:xfrm>
          <a:prstGeom prst="rect">
            <a:avLst/>
          </a:prstGeom>
          <a:effectLst/>
        </p:spPr>
      </p:pic>
      <p:pic>
        <p:nvPicPr>
          <p:cNvPr id="8" name="7 Imagen" descr="GG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142858"/>
            <a:ext cx="2714644" cy="1040792"/>
          </a:xfrm>
          <a:prstGeom prst="rect">
            <a:avLst/>
          </a:prstGeom>
        </p:spPr>
      </p:pic>
      <p:pic>
        <p:nvPicPr>
          <p:cNvPr id="9" name="8 Imagen" descr="cooltext44566295455768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1214428"/>
            <a:ext cx="1040970" cy="696778"/>
          </a:xfrm>
          <a:prstGeom prst="rect">
            <a:avLst/>
          </a:prstGeom>
        </p:spPr>
      </p:pic>
      <p:pic>
        <p:nvPicPr>
          <p:cNvPr id="10" name="9 Imagen" descr="cooltext44566296205906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6182" y="1214428"/>
            <a:ext cx="2684344" cy="678474"/>
          </a:xfrm>
          <a:prstGeom prst="rect">
            <a:avLst/>
          </a:prstGeom>
        </p:spPr>
      </p:pic>
      <p:pic>
        <p:nvPicPr>
          <p:cNvPr id="11" name="10 Imagen" descr="cooltext445662968954833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1934" y="1928808"/>
            <a:ext cx="857256" cy="713045"/>
          </a:xfrm>
          <a:prstGeom prst="rect">
            <a:avLst/>
          </a:prstGeom>
        </p:spPr>
      </p:pic>
      <p:pic>
        <p:nvPicPr>
          <p:cNvPr id="12" name="11 Imagen" descr="cooltext44566297878933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28926" y="2571750"/>
            <a:ext cx="3134095" cy="707955"/>
          </a:xfrm>
          <a:prstGeom prst="rect">
            <a:avLst/>
          </a:prstGeom>
        </p:spPr>
      </p:pic>
      <p:pic>
        <p:nvPicPr>
          <p:cNvPr id="13" name="12 Imagen" descr="cooltext445662992755563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4810" y="3357568"/>
            <a:ext cx="642942" cy="754757"/>
          </a:xfrm>
          <a:prstGeom prst="rect">
            <a:avLst/>
          </a:prstGeom>
        </p:spPr>
      </p:pic>
      <p:pic>
        <p:nvPicPr>
          <p:cNvPr id="14" name="13 Imagen" descr="cooltext445662999248755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86116" y="4071948"/>
            <a:ext cx="2456986" cy="714380"/>
          </a:xfrm>
          <a:prstGeom prst="rect">
            <a:avLst/>
          </a:prstGeom>
        </p:spPr>
      </p:pic>
      <p:pic>
        <p:nvPicPr>
          <p:cNvPr id="15" name="14 Imagen" descr="cooltext445663060691233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72330" y="4500576"/>
            <a:ext cx="1857388" cy="392615"/>
          </a:xfrm>
          <a:prstGeom prst="rect">
            <a:avLst/>
          </a:prstGeom>
        </p:spPr>
      </p:pic>
      <p:pic>
        <p:nvPicPr>
          <p:cNvPr id="16" name="15 Imagen" descr="760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38000">
    <p:sndAc>
      <p:stSnd loop="1">
        <p:snd r:embed="rId2" name="ERNESTO CORTAZAR - Les Feuilles Mortes(Autumn Leaves)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500"/>
                            </p:stCondLst>
                            <p:childTnLst>
                              <p:par>
                                <p:cTn id="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5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500"/>
                            </p:stCondLst>
                            <p:childTnLst>
                              <p:par>
                                <p:cTn id="8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500"/>
                            </p:stCondLst>
                            <p:childTnLst>
                              <p:par>
                                <p:cTn id="8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500"/>
                            </p:stCondLst>
                            <p:childTnLst>
                              <p:par>
                                <p:cTn id="9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7500"/>
                            </p:stCondLst>
                            <p:childTnLst>
                              <p:par>
                                <p:cTn id="10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D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c6ffdaf080a21b2227dc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42" y="1500180"/>
            <a:ext cx="7104472" cy="364331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214296"/>
            <a:ext cx="60007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221100"/>
                </a:solidFill>
              </a:rPr>
              <a:t>El otoño es una estación del año que se caracteriza por la transformación gradual de la naturaleza. </a:t>
            </a:r>
          </a:p>
          <a:p>
            <a:r>
              <a:rPr lang="es-PE" b="1" dirty="0" smtClean="0">
                <a:solidFill>
                  <a:srgbClr val="221100"/>
                </a:solidFill>
              </a:rPr>
              <a:t>A medida que el verano da paso a esta estación, los días se acortan, las hojas de los árboles cambian de color y caen lentamente al suelo. </a:t>
            </a:r>
          </a:p>
          <a:p>
            <a:r>
              <a:rPr lang="es-PE" b="1" dirty="0" smtClean="0">
                <a:solidFill>
                  <a:srgbClr val="221100"/>
                </a:solidFill>
              </a:rPr>
              <a:t>El aire se torna fresco y crujiente, y el aroma a tierra húmeda y hojas secas llena el ambiente. </a:t>
            </a:r>
          </a:p>
          <a:p>
            <a:r>
              <a:rPr lang="es-PE" b="1" dirty="0" smtClean="0">
                <a:solidFill>
                  <a:srgbClr val="221100"/>
                </a:solidFill>
              </a:rPr>
              <a:t>Es un momento de transición, en el que la naturaleza se prepara para el invierno.</a:t>
            </a:r>
          </a:p>
          <a:p>
            <a:endParaRPr lang="es-PE" dirty="0">
              <a:solidFill>
                <a:srgbClr val="2211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52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5400000">
            <a:off x="5072059" y="1071559"/>
            <a:ext cx="2643188" cy="55006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79843-autumn-fall-child-kid-outdoor-boy-tree-walking-jacket-lifestyle-leisure-smile-park-walk-leafe-boot-pocket-toddler-baby-green-png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-142894"/>
            <a:ext cx="2224020" cy="2571768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0" y="2403464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6" y="1437661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2" y="826410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5" y="470675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4" y="2690539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4" y="207010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4" y="92058"/>
            <a:ext cx="2224020" cy="2786082"/>
          </a:xfrm>
          <a:prstGeom prst="rect">
            <a:avLst/>
          </a:prstGeom>
        </p:spPr>
      </p:pic>
      <p:pic>
        <p:nvPicPr>
          <p:cNvPr id="11" name="10 Imagen" descr="1366x768-5379843-autumn-fall-child-kid-outdoor-boy-tree-walking-jacket-lifestyle-leisure-smile-park-walk-leafe-boot-pocket-toddler-baby-green-png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15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68776-autumn-fall-leaves-leaf-falling-throwing-wallpaper-fall-wallpapers-fall-backgrounds-woman-lady-female-arms-happy-autumnal-leafe-leafs-throw-outdoor-nature-free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pic>
        <p:nvPicPr>
          <p:cNvPr id="6" name="5 Imagen" descr="1366x768-5368776-autumn-fall-leaves-leaf-falling-throwing-wallpaper-fall-wallpapers-fall-backgrounds-woman-lady-female-arms-happy-autumnal-leafe-leafs-throw-outdoor-nature-free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A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PNG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V="1">
            <a:off x="0" y="2071684"/>
            <a:ext cx="9144000" cy="307181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214296"/>
            <a:ext cx="86439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221100"/>
                </a:solidFill>
              </a:rPr>
              <a:t>Un día de otoño, mientras caminaba por el bosque, pude apreciar la majestuosidad de esta estación. </a:t>
            </a:r>
          </a:p>
          <a:p>
            <a:r>
              <a:rPr lang="es-PE" b="1" dirty="0" smtClean="0">
                <a:solidFill>
                  <a:srgbClr val="221100"/>
                </a:solidFill>
              </a:rPr>
              <a:t>Los árboles se vistieron con tonalidades doradas, rojas y anaranjadas, como si estuvieran celebrando una fiesta antes de que llegara el invierno. </a:t>
            </a:r>
          </a:p>
          <a:p>
            <a:r>
              <a:rPr lang="es-PE" b="1" dirty="0" smtClean="0">
                <a:solidFill>
                  <a:srgbClr val="221100"/>
                </a:solidFill>
              </a:rPr>
              <a:t>Mientras caminaba, escuché el crujido de las hojas secas bajo mis pies, un sonido que solo se escucha en esta época del año.</a:t>
            </a:r>
          </a:p>
          <a:p>
            <a:endParaRPr lang="es-PE" b="1" dirty="0">
              <a:solidFill>
                <a:srgbClr val="2211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5400000">
            <a:off x="2964654" y="-1035846"/>
            <a:ext cx="3214692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275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85285-tree-house-forest-reflection-evergreen-pine-tree-cabin-lakehouse-boathouse-wallpaper-fall-wallpapers-fall-backgrounds-lake-shore-leaves-floating-autumn-fall-water-still-creative-commons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47000"/>
                </a:schemeClr>
              </a:gs>
              <a:gs pos="50000">
                <a:srgbClr val="683400">
                  <a:shade val="67500"/>
                  <a:satMod val="115000"/>
                </a:srgbClr>
              </a:gs>
              <a:gs pos="100000">
                <a:srgbClr val="683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44 Imagen" descr="1366x768-5385285-tree-house-forest-reflection-evergreen-pine-tree-cabin-lakehouse-boathouse-wallpaper-fall-wallpapers-fall-backgrounds-lake-shore-leaves-floating-autumn-fall-water-still-creative-commons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646C36">
                <a:shade val="67500"/>
                <a:satMod val="115000"/>
              </a:srgbClr>
            </a:gs>
            <a:gs pos="100000">
              <a:srgbClr val="646C36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1019552-trees-landscape-painting-forest-mountains-boat-sunset-lake-nature-stones-artwork-clouds-house-mist-dog-river-cabin-wilderness-pier-Thomas-Kinkade-tree-autumn-woodland-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 rot="10002515">
            <a:off x="4669815" y="-629677"/>
            <a:ext cx="1436604" cy="16316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 rot="12041433" flipH="1">
            <a:off x="2779453" y="-601381"/>
            <a:ext cx="1683709" cy="178785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rot="10002515">
            <a:off x="4558487" y="19897"/>
            <a:ext cx="1713752" cy="19464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 rot="12041433" flipH="1">
            <a:off x="2708021" y="390610"/>
            <a:ext cx="1683709" cy="178785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rot="10002515">
            <a:off x="4558479" y="1171046"/>
            <a:ext cx="1713752" cy="19464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 rot="12041433" flipH="1">
            <a:off x="2708013" y="1541759"/>
            <a:ext cx="1683709" cy="178785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rot="10002515">
            <a:off x="4487047" y="2163037"/>
            <a:ext cx="1713752" cy="19464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 rot="12041433" flipH="1">
            <a:off x="2636581" y="2533750"/>
            <a:ext cx="1683709" cy="178785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rot="10002515">
            <a:off x="4487041" y="3242747"/>
            <a:ext cx="1713752" cy="19464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 rot="12041433" flipH="1">
            <a:off x="2636575" y="3613460"/>
            <a:ext cx="1683709" cy="178785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66x768-1019552-trees-landscape-painting-forest-mountains-boat-sunset-lake-nature-stones-artwork-clouds-house-mist-dog-river-cabin-wilderness-pier-Thomas-Kinkade-tree-autumn-woodland-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_Decoration_PNG_Clip_Art_Image-1607939456.pn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1214428"/>
            <a:ext cx="9144000" cy="392907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785800"/>
            <a:ext cx="67866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Los campos estaban adornados con calabazas y espigas de maíz, listos para ser cosechados. </a:t>
            </a:r>
          </a:p>
          <a:p>
            <a:r>
              <a:rPr lang="es-PE" b="1" dirty="0" smtClean="0">
                <a:solidFill>
                  <a:srgbClr val="361B00"/>
                </a:solidFill>
              </a:rPr>
              <a:t>Las manzanas colgaban de los árboles, listas para ser recogidas y convertidas en deliciosos postres. </a:t>
            </a:r>
          </a:p>
          <a:p>
            <a:r>
              <a:rPr lang="es-PE" b="1" dirty="0" smtClean="0">
                <a:solidFill>
                  <a:srgbClr val="361B00"/>
                </a:solidFill>
              </a:rPr>
              <a:t>En el aire flotaba el aroma de los fogones encendidos, preparando sopas calientes y guisos que reconfortan el alma en las noches más frías.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64304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16200000">
            <a:off x="4321976" y="464320"/>
            <a:ext cx="2214560" cy="71438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rot="5400000" flipH="1">
            <a:off x="4643429" y="-3214701"/>
            <a:ext cx="1071552" cy="750095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14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34 Imagen" descr="5914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  <a:alpha val="47000"/>
              </a:schemeClr>
            </a:gs>
            <a:gs pos="50000">
              <a:srgbClr val="683400">
                <a:shade val="67500"/>
                <a:satMod val="115000"/>
              </a:srgbClr>
            </a:gs>
            <a:gs pos="100000">
              <a:srgbClr val="6834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86829-coffee-flatlay-autumn-fall-coffee-cup-flat-white-leaves-hat-still-life-fashion-fall-leafe-fall-fashion-leafe-free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6300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1366x768-5386829-coffee-flatlay-autumn-fall-coffee-cup-flat-white-leaves-hat-still-life-fashion-fall-leafe-fall-fashion-leafe-free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3000"/>
                            </p:stCondLst>
                            <p:childTnLst>
                              <p:par>
                                <p:cTn id="368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uilles-DAutomne-Transparentes-Fond-P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98118">
            <a:off x="252577" y="1286742"/>
            <a:ext cx="4133285" cy="3428886"/>
          </a:xfrm>
          <a:prstGeom prst="rect">
            <a:avLst/>
          </a:prstGeom>
        </p:spPr>
      </p:pic>
      <p:pic>
        <p:nvPicPr>
          <p:cNvPr id="3" name="2 Imagen" descr="Feuilles-DAutomne-Transparentes-Fond-PNG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 rot="19292140">
            <a:off x="-723526" y="1368647"/>
            <a:ext cx="3283774" cy="2724150"/>
          </a:xfrm>
          <a:prstGeom prst="rect">
            <a:avLst/>
          </a:prstGeom>
        </p:spPr>
      </p:pic>
      <p:pic>
        <p:nvPicPr>
          <p:cNvPr id="4" name="3 Imagen" descr="Feuilles-DAutomne-Transparentes-Fond-PN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BD3B1C"/>
              </a:clrFrom>
              <a:clrTo>
                <a:srgbClr val="BD3B1C">
                  <a:alpha val="0"/>
                </a:srgbClr>
              </a:clrTo>
            </a:clrChange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0250175">
            <a:off x="-215042" y="2949148"/>
            <a:ext cx="2362398" cy="195979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1285866"/>
            <a:ext cx="47149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A medida que el sol se ponía, el cielo se teñía de tonos marrones y amarillos, creando un espectáculo de colores que parecía pintado por un artista celestial. </a:t>
            </a:r>
          </a:p>
          <a:p>
            <a:endParaRPr lang="es-PE" b="1" dirty="0" smtClean="0">
              <a:solidFill>
                <a:srgbClr val="361B00"/>
              </a:solidFill>
            </a:endParaRPr>
          </a:p>
          <a:p>
            <a:r>
              <a:rPr lang="es-PE" b="1" dirty="0" smtClean="0">
                <a:solidFill>
                  <a:srgbClr val="361B00"/>
                </a:solidFill>
              </a:rPr>
              <a:t>Las noches de otoño son ideales para contemplar las estrellas, ya que el aire fresco y limpio permite una visión nítida del firmamento.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285866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4214778" y="3714758"/>
            <a:ext cx="4929222" cy="114299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1510"/>
            </a:gs>
            <a:gs pos="50000">
              <a:srgbClr val="C69B46">
                <a:shade val="67500"/>
                <a:satMod val="115000"/>
              </a:srgbClr>
            </a:gs>
            <a:gs pos="100000">
              <a:srgbClr val="C69B4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61677-lake-reflection-water-lakehouse-boathouse-cabin-wilderness-remote-autumn-woodland-forest-lakeside-outdoor-house-home-still-scenery-scenic-orange-yellow-public-domain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44" y="92867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42844" y="26431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696" y="92867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428696" y="26431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92867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643174" y="26431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26" y="92867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929026" y="26431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14942" y="92867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5214942" y="26431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500794" y="92867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6500794" y="26431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715272" y="928676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715272" y="2643188"/>
            <a:ext cx="1287810" cy="1733278"/>
          </a:xfrm>
          <a:prstGeom prst="rect">
            <a:avLst/>
          </a:prstGeom>
        </p:spPr>
      </p:pic>
      <p:pic>
        <p:nvPicPr>
          <p:cNvPr id="18" name="17 Imagen" descr="1366x768-5361677-lake-reflection-water-lakehouse-boathouse-cabin-wilderness-remote-autumn-woodland-forest-lakeside-outdoor-house-home-still-scenery-scenic-orange-yellow-public-domain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88838-fall-photographer-photography-autumn-pond-orange-female-girl-woman-tree-lake-water-leafe-yellow-outdoor-autumnleafe-park-indian-summer-fall-tree-fall-leafe-free-pictu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solidFill>
            <a:srgbClr val="C69B46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rgbClr val="FF66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rgbClr val="FF66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solidFill>
            <a:srgbClr val="C69B46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1366x768-5388838-fall-photographer-photography-autumn-pond-orange-female-girl-woman-tree-lake-water-leafe-yellow-outdoor-autumnleafe-park-indian-summer-fall-tree-fall-leafe-free-pictu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9D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9b1ee92096a705e895cd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857370"/>
            <a:ext cx="6858016" cy="347634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28662" y="642924"/>
            <a:ext cx="7143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En el otoño, la vida parece desacelerarse. La naturaleza se prepara para el descanso invernal, y nosotros, los seres humanos, también aprovechamos esta temporada para reflexionar, disfrutar de la compañía de nuestros seres queridos y agradecer por las bendiciones recibidas a lo largo del año.</a:t>
            </a:r>
          </a:p>
          <a:p>
            <a:endParaRPr lang="es-PE" b="1" dirty="0">
              <a:solidFill>
                <a:srgbClr val="3B1C03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929586" y="0"/>
            <a:ext cx="121441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7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solidFill>
            <a:srgbClr val="6633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solidFill>
            <a:srgbClr val="FF6600"/>
          </a:soli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257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99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2300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3099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falling-leaves-free-p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-1"/>
            <a:ext cx="6715172" cy="514350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1928808"/>
            <a:ext cx="63579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El otoño es una estación mágica, llena de belleza y nostalgia. Nos recuerda la fugacidad de la vida y nos enseña a apreciar la belleza efímera de cada momento. Cada hoja que cae es un recordatorio de que, al igual que la naturaleza, nosotros también estamos en constante cambio.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5400000" flipH="1">
            <a:off x="4036224" y="-4036224"/>
            <a:ext cx="1071552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5400000" flipH="1">
            <a:off x="-1816905" y="1969305"/>
            <a:ext cx="4991100" cy="135729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rot="5400000" flipH="1">
            <a:off x="5969805" y="2174077"/>
            <a:ext cx="4991100" cy="135729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rot="5400000" flipH="1">
            <a:off x="2566983" y="2852731"/>
            <a:ext cx="1081076" cy="35004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rot="5400000" flipH="1">
            <a:off x="5893596" y="3107542"/>
            <a:ext cx="857238" cy="321467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68340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76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2" name="31 Imagen" descr="4376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bg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5379837-kid-child-leafs-autumn-tree-play-fall-park-grass-boy-bokeh-blur-leafe-fun-leaf-nature-free-joys-of-nature-september-child-playing-with-leafe-playful-png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357554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3571868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2179303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6200000">
            <a:off x="4893948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06730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05795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484022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520016" y="866785"/>
            <a:ext cx="2000264" cy="1786903"/>
          </a:xfrm>
          <a:prstGeom prst="rect">
            <a:avLst/>
          </a:prstGeom>
        </p:spPr>
      </p:pic>
      <p:pic>
        <p:nvPicPr>
          <p:cNvPr id="11" name="10 Imagen" descr="1366x768-5379837-kid-child-leafs-autumn-tree-play-fall-park-grass-boy-bokeh-blur-leafe-fun-leaf-nature-free-joys-of-nature-september-child-playing-with-leafe-playful-png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A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0b585b2edbce24c47b26bf.png"/>
          <p:cNvPicPr>
            <a:picLocks noChangeAspect="1"/>
          </p:cNvPicPr>
          <p:nvPr/>
        </p:nvPicPr>
        <p:blipFill>
          <a:blip r:embed="rId2"/>
          <a:srcRect l="54023"/>
          <a:stretch>
            <a:fillRect/>
          </a:stretch>
        </p:blipFill>
        <p:spPr>
          <a:xfrm>
            <a:off x="6000760" y="0"/>
            <a:ext cx="2857519" cy="5143500"/>
          </a:xfrm>
          <a:prstGeom prst="rect">
            <a:avLst/>
          </a:prstGeom>
        </p:spPr>
      </p:pic>
      <p:pic>
        <p:nvPicPr>
          <p:cNvPr id="4" name="3 Imagen" descr="580b585b2edbce24c47b26bf.png"/>
          <p:cNvPicPr>
            <a:picLocks noChangeAspect="1"/>
          </p:cNvPicPr>
          <p:nvPr/>
        </p:nvPicPr>
        <p:blipFill>
          <a:blip r:embed="rId2"/>
          <a:srcRect r="44827"/>
          <a:stretch>
            <a:fillRect/>
          </a:stretch>
        </p:blipFill>
        <p:spPr>
          <a:xfrm>
            <a:off x="0" y="0"/>
            <a:ext cx="3429024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5" y="1142990"/>
            <a:ext cx="514353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B1C03"/>
                </a:solidFill>
              </a:rPr>
              <a:t>En el otoño, los bosques se transforman, las hojas caen como confeti dorado. La brisa susurra secretos del pasado, y el sol se oculta tras nubes que se amontonan. Los niños corren por montañas de hojas, saltando con alegría en este crisol de color. Los abrazos se vuelven más cálidos y amorosos, en esta estación que invita al recogimiento y el calor.</a:t>
            </a:r>
          </a:p>
          <a:p>
            <a:endParaRPr lang="es-PE" b="1" dirty="0">
              <a:solidFill>
                <a:srgbClr val="3B1C03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857356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rot="5400000">
            <a:off x="4071916" y="-1928826"/>
            <a:ext cx="100013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rot="5400000">
            <a:off x="4214808" y="1571620"/>
            <a:ext cx="1142976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34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59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" name="50 Imagen" descr="4759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15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e-jesienne-drzewa-przy-mostku-i-wodospadzie-na-rze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57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680278" y="5082564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59" name="58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6" y="5061170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0" name="59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680278" y="4364843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1" name="60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8" y="4407018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2" name="61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751715" y="3725241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3" name="62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751715" y="3007520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4" name="63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6" y="3703847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5" name="64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8" y="3049695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6" name="65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680278" y="2367919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7" name="66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6" y="2346525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8" name="67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680278" y="1650198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9" name="68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8" y="1692373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0" name="69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751715" y="1010596"/>
            <a:ext cx="3124936" cy="119678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1" name="70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1425147">
            <a:off x="1771388" y="390862"/>
            <a:ext cx="3045638" cy="1145609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2" name="71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6" y="989202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3" name="72 Imagen" descr="11.png"/>
          <p:cNvPicPr>
            <a:picLocks noChangeAspect="1"/>
          </p:cNvPicPr>
          <p:nvPr/>
        </p:nvPicPr>
        <p:blipFill>
          <a:blip r:embed="rId3">
            <a:lum contrast="40000"/>
          </a:blip>
          <a:srcRect l="26120" t="48262" r="30037" b="28260"/>
          <a:stretch>
            <a:fillRect/>
          </a:stretch>
        </p:blipFill>
        <p:spPr>
          <a:xfrm rot="20182190" flipH="1">
            <a:off x="4310318" y="335050"/>
            <a:ext cx="3343702" cy="1176002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4" name="73 Imagen" descr="tapeta-kolorowe-jesienne-drzewa-przy-mostku-i-wodospadzie-na-rze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929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9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6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6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8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8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9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6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7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8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9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6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7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8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9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1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A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djhep-cccc35b2-153d-4ec3-9e76-0a9c6da29df2.png"/>
          <p:cNvPicPr>
            <a:picLocks noChangeAspect="1"/>
          </p:cNvPicPr>
          <p:nvPr/>
        </p:nvPicPr>
        <p:blipFill>
          <a:blip r:embed="rId2"/>
          <a:srcRect t="19978" r="3170" b="20087"/>
          <a:stretch>
            <a:fillRect/>
          </a:stretch>
        </p:blipFill>
        <p:spPr>
          <a:xfrm>
            <a:off x="4071934" y="2357436"/>
            <a:ext cx="5072066" cy="2786064"/>
          </a:xfrm>
          <a:prstGeom prst="rect">
            <a:avLst/>
          </a:prstGeom>
        </p:spPr>
      </p:pic>
      <p:pic>
        <p:nvPicPr>
          <p:cNvPr id="3" name="2 Imagen" descr="dddjhep-cccc35b2-153d-4ec3-9e76-0a9c6da29df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9978" r="3170" b="20087"/>
          <a:stretch>
            <a:fillRect/>
          </a:stretch>
        </p:blipFill>
        <p:spPr>
          <a:xfrm rot="2606575">
            <a:off x="5406675" y="995187"/>
            <a:ext cx="5072066" cy="278606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9" y="1071552"/>
            <a:ext cx="50006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En el otoño, las historias se tejen junto al fuego, mientras el viento aúlla su canción en el exterior. Los sueños se mezclan con el aroma a canela, y se forjan recuerdos que durarán para siempre.</a:t>
            </a:r>
          </a:p>
          <a:p>
            <a:r>
              <a:rPr lang="es-PE" b="1" dirty="0" smtClean="0"/>
              <a:t>Así es el otoño, estación de cambio y reflexión, cuando la naturaleza nos muestra su transición. Un tiempo para abrazar la melancolía con gratitud, y acoger el futuro con esperanza y plenitud.</a:t>
            </a:r>
          </a:p>
          <a:p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4071943" y="-4071943"/>
            <a:ext cx="1000114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rot="5400000">
            <a:off x="3929067" y="-71433"/>
            <a:ext cx="1285866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rot="5400000">
            <a:off x="5714992" y="500064"/>
            <a:ext cx="3214710" cy="36433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221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iabelski-most-na-jeziorze-rakotz-w-parku-rododendronow-kromla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7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tapeta-diabelski-most-na-jeziorze-rakotz-w-parku-rododendronow-kromla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3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82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35 Imagen" descr="13282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9D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PNG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429620" cy="343985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flipH="1">
            <a:off x="10929982" y="10358492"/>
            <a:ext cx="207156" cy="1505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En otoño, los días son un suspiro dorado, y las noches</a:t>
            </a:r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 flipH="1">
            <a:off x="1285852" y="3357568"/>
            <a:ext cx="7072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En otoño, los días son un suspiro dorado, y las noches, un manto estrellado que deslumbra. Las sombras se alargan en este escenario sosegado, y el tiempo parece detenerse, como en una tregua.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5400000">
            <a:off x="4107662" y="107162"/>
            <a:ext cx="928676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om-i-most-nad-rzeka-conwy-riv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tapeta-dom-i-most-nad-rzeka-conwy-riv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000"/>
                            </p:stCondLst>
                            <p:childTnLst>
                              <p:par>
                                <p:cTn id="16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jesienne-drzewa-po-obu-stronach-rzeki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35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6" name="95 Imagen" descr="tapeta-jesienne-drzewa-po-obu-stronach-rzeki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3000"/>
                            </p:stCondLst>
                            <p:childTnLst>
                              <p:par>
                                <p:cTn id="3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D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c6ffdaf080a21b2227dc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7"/>
            <a:ext cx="9144000" cy="421482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214942" y="928676"/>
            <a:ext cx="371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El vino caliente en manos tibias se sostiene, y las calles se llenan de mercados de artesanía. Las calabazas son talladas con destreza, y las risas de los niños llenan de alegría.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514350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143372" y="0"/>
            <a:ext cx="5000628" cy="92867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jesienne-drzewa-przy-skalnym-wodospadzie-high-fall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0" name="79 Imagen" descr="tapeta-jesienne-drzewa-przy-skalnym-wodospadzie-high-fall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275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rewniana-lawka-na-opadlych-lisciach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37000">
                <a:srgbClr val="FF3300"/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tapeta-drewniana-lawka-na-opadlych-lisciach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A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_Decoration_PNG_Clip_Art_Image-160793945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7304"/>
            <a:ext cx="9144000" cy="378619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14414" y="1643056"/>
            <a:ext cx="67866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361B00"/>
                </a:solidFill>
              </a:rPr>
              <a:t>Los campos de maíz se agitan con susurros de viento, y los pájaros de migración cruzan el cielo en formación. En cada hoja que cae, un recuerdo esbozado en tiempo, una lección de la naturaleza sobre la </a:t>
            </a:r>
            <a:r>
              <a:rPr lang="es-PE" b="1" dirty="0" err="1" smtClean="0">
                <a:solidFill>
                  <a:srgbClr val="361B00"/>
                </a:solidFill>
              </a:rPr>
              <a:t>impermanencia</a:t>
            </a:r>
            <a:r>
              <a:rPr lang="es-PE" b="1" dirty="0" smtClean="0">
                <a:solidFill>
                  <a:srgbClr val="361B00"/>
                </a:solidFill>
              </a:rPr>
              <a:t> de la estación.</a:t>
            </a:r>
          </a:p>
          <a:p>
            <a:endParaRPr lang="es-PE" b="1" dirty="0">
              <a:solidFill>
                <a:srgbClr val="361B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5400000">
            <a:off x="3714753" y="-3714753"/>
            <a:ext cx="1714494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5400000">
            <a:off x="3429001" y="-571499"/>
            <a:ext cx="2285998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422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lisc-klonu-na-lisciach-w-zblizen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122452" y="1076967"/>
            <a:ext cx="1270127" cy="1909376"/>
          </a:xfrm>
          <a:prstGeom prst="rect">
            <a:avLst/>
          </a:prstGeom>
          <a:effectLst/>
        </p:spPr>
      </p:pic>
      <p:pic>
        <p:nvPicPr>
          <p:cNvPr id="4" name="3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88633" y="2157417"/>
            <a:ext cx="1229744" cy="1929689"/>
          </a:xfrm>
          <a:prstGeom prst="rect">
            <a:avLst/>
          </a:prstGeom>
          <a:effectLst/>
        </p:spPr>
      </p:pic>
      <p:pic>
        <p:nvPicPr>
          <p:cNvPr id="5" name="4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1173397" y="1076968"/>
            <a:ext cx="1270127" cy="1909376"/>
          </a:xfrm>
          <a:prstGeom prst="rect">
            <a:avLst/>
          </a:prstGeom>
          <a:effectLst/>
        </p:spPr>
      </p:pic>
      <p:pic>
        <p:nvPicPr>
          <p:cNvPr id="6" name="5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1139578" y="2157418"/>
            <a:ext cx="1229744" cy="1929689"/>
          </a:xfrm>
          <a:prstGeom prst="rect">
            <a:avLst/>
          </a:prstGeom>
          <a:effectLst/>
        </p:spPr>
      </p:pic>
      <p:pic>
        <p:nvPicPr>
          <p:cNvPr id="7" name="6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2337028" y="1148405"/>
            <a:ext cx="1270127" cy="1909376"/>
          </a:xfrm>
          <a:prstGeom prst="rect">
            <a:avLst/>
          </a:prstGeom>
          <a:effectLst/>
        </p:spPr>
      </p:pic>
      <p:pic>
        <p:nvPicPr>
          <p:cNvPr id="8" name="7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2211147" y="2157418"/>
            <a:ext cx="1229744" cy="1929689"/>
          </a:xfrm>
          <a:prstGeom prst="rect">
            <a:avLst/>
          </a:prstGeom>
          <a:effectLst/>
        </p:spPr>
      </p:pic>
      <p:pic>
        <p:nvPicPr>
          <p:cNvPr id="9" name="8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3387973" y="1148406"/>
            <a:ext cx="1270127" cy="1909376"/>
          </a:xfrm>
          <a:prstGeom prst="rect">
            <a:avLst/>
          </a:prstGeom>
          <a:effectLst/>
        </p:spPr>
      </p:pic>
      <p:pic>
        <p:nvPicPr>
          <p:cNvPr id="10" name="9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3354154" y="2157419"/>
            <a:ext cx="1229744" cy="1929689"/>
          </a:xfrm>
          <a:prstGeom prst="rect">
            <a:avLst/>
          </a:prstGeom>
          <a:effectLst/>
        </p:spPr>
      </p:pic>
      <p:pic>
        <p:nvPicPr>
          <p:cNvPr id="11" name="10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4408732" y="1076968"/>
            <a:ext cx="1270127" cy="1909376"/>
          </a:xfrm>
          <a:prstGeom prst="rect">
            <a:avLst/>
          </a:prstGeom>
          <a:effectLst/>
        </p:spPr>
      </p:pic>
      <p:pic>
        <p:nvPicPr>
          <p:cNvPr id="12" name="11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4374913" y="2157418"/>
            <a:ext cx="1229744" cy="1929689"/>
          </a:xfrm>
          <a:prstGeom prst="rect">
            <a:avLst/>
          </a:prstGeom>
          <a:effectLst/>
        </p:spPr>
      </p:pic>
      <p:pic>
        <p:nvPicPr>
          <p:cNvPr id="13" name="12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5459677" y="1076969"/>
            <a:ext cx="1270127" cy="1909376"/>
          </a:xfrm>
          <a:prstGeom prst="rect">
            <a:avLst/>
          </a:prstGeom>
          <a:effectLst/>
        </p:spPr>
      </p:pic>
      <p:pic>
        <p:nvPicPr>
          <p:cNvPr id="14" name="13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5425858" y="2157419"/>
            <a:ext cx="1229744" cy="1929689"/>
          </a:xfrm>
          <a:prstGeom prst="rect">
            <a:avLst/>
          </a:prstGeom>
          <a:effectLst/>
        </p:spPr>
      </p:pic>
      <p:pic>
        <p:nvPicPr>
          <p:cNvPr id="15" name="14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6623308" y="1148406"/>
            <a:ext cx="1270127" cy="1909376"/>
          </a:xfrm>
          <a:prstGeom prst="rect">
            <a:avLst/>
          </a:prstGeom>
          <a:effectLst/>
        </p:spPr>
      </p:pic>
      <p:pic>
        <p:nvPicPr>
          <p:cNvPr id="16" name="15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6568864" y="2157418"/>
            <a:ext cx="1229744" cy="1929689"/>
          </a:xfrm>
          <a:prstGeom prst="rect">
            <a:avLst/>
          </a:prstGeom>
          <a:effectLst/>
        </p:spPr>
      </p:pic>
      <p:pic>
        <p:nvPicPr>
          <p:cNvPr id="17" name="16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3369541" flipH="1" flipV="1">
            <a:off x="7674253" y="1148407"/>
            <a:ext cx="1270127" cy="1909376"/>
          </a:xfrm>
          <a:prstGeom prst="rect">
            <a:avLst/>
          </a:prstGeom>
          <a:effectLst/>
        </p:spPr>
      </p:pic>
      <p:pic>
        <p:nvPicPr>
          <p:cNvPr id="18" name="17 Imagen" descr="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l="24254" t="36523" r="49626" b="2173"/>
          <a:stretch>
            <a:fillRect/>
          </a:stretch>
        </p:blipFill>
        <p:spPr>
          <a:xfrm rot="18972781" flipV="1">
            <a:off x="7640435" y="2157418"/>
            <a:ext cx="1229744" cy="1929689"/>
          </a:xfrm>
          <a:prstGeom prst="rect">
            <a:avLst/>
          </a:prstGeom>
          <a:effectLst/>
        </p:spPr>
      </p:pic>
      <p:pic>
        <p:nvPicPr>
          <p:cNvPr id="19" name="18 Imagen" descr="tapeta-lisc-klonu-na-lisciach-w-zblizen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15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y-zachod-slonca-nad-lasem-i-zamglonymi-gorami-jesi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11896093">
            <a:off x="3720348" y="343375"/>
            <a:ext cx="1709391" cy="2239380"/>
          </a:xfrm>
          <a:prstGeom prst="rect">
            <a:avLst/>
          </a:prstGeom>
        </p:spPr>
      </p:pic>
      <p:pic>
        <p:nvPicPr>
          <p:cNvPr id="4" name="3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14410986">
            <a:off x="4399368" y="750091"/>
            <a:ext cx="1709391" cy="2239380"/>
          </a:xfrm>
          <a:prstGeom prst="rect">
            <a:avLst/>
          </a:prstGeom>
        </p:spPr>
      </p:pic>
      <p:pic>
        <p:nvPicPr>
          <p:cNvPr id="5" name="4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17498312">
            <a:off x="4358875" y="1516402"/>
            <a:ext cx="1709391" cy="2239380"/>
          </a:xfrm>
          <a:prstGeom prst="rect">
            <a:avLst/>
          </a:prstGeom>
        </p:spPr>
      </p:pic>
      <p:pic>
        <p:nvPicPr>
          <p:cNvPr id="6" name="5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19957203">
            <a:off x="3919616" y="2410756"/>
            <a:ext cx="1709391" cy="2239380"/>
          </a:xfrm>
          <a:prstGeom prst="rect">
            <a:avLst/>
          </a:prstGeom>
        </p:spPr>
      </p:pic>
      <p:pic>
        <p:nvPicPr>
          <p:cNvPr id="7" name="6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1824180">
            <a:off x="3235169" y="2278818"/>
            <a:ext cx="1709391" cy="2239380"/>
          </a:xfrm>
          <a:prstGeom prst="rect">
            <a:avLst/>
          </a:prstGeom>
        </p:spPr>
      </p:pic>
      <p:pic>
        <p:nvPicPr>
          <p:cNvPr id="8" name="7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4421753">
            <a:off x="2528143" y="1744793"/>
            <a:ext cx="1826315" cy="2239380"/>
          </a:xfrm>
          <a:prstGeom prst="rect">
            <a:avLst/>
          </a:prstGeom>
        </p:spPr>
      </p:pic>
      <p:pic>
        <p:nvPicPr>
          <p:cNvPr id="9" name="8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7069616">
            <a:off x="2574987" y="996347"/>
            <a:ext cx="1826315" cy="2239380"/>
          </a:xfrm>
          <a:prstGeom prst="rect">
            <a:avLst/>
          </a:prstGeom>
        </p:spPr>
      </p:pic>
      <p:pic>
        <p:nvPicPr>
          <p:cNvPr id="10" name="9 Imagen" descr="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724" t="2609" r="63433" b="36086"/>
          <a:stretch>
            <a:fillRect/>
          </a:stretch>
        </p:blipFill>
        <p:spPr>
          <a:xfrm rot="8955507">
            <a:off x="3015768" y="452297"/>
            <a:ext cx="1826315" cy="2239380"/>
          </a:xfrm>
          <a:prstGeom prst="rect">
            <a:avLst/>
          </a:prstGeom>
        </p:spPr>
      </p:pic>
      <p:pic>
        <p:nvPicPr>
          <p:cNvPr id="11" name="10 Imagen" descr="tapeta-kolorowy-zachod-slonca-nad-lasem-i-zamglonymi-gorami-jesi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falling-leaves-free-png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14480" y="-33984"/>
            <a:ext cx="6283672" cy="517748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9" y="2071684"/>
            <a:ext cx="54292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663300"/>
                </a:solidFill>
              </a:rPr>
              <a:t>El otoño nos invita a abrazar el cambio con calma, a recoger las experiencias de un año en declive. Es un ciclo eterno de la vida, sin drama ni palma, un recordatorio de que, al final, todo se revive.</a:t>
            </a:r>
          </a:p>
          <a:p>
            <a:endParaRPr lang="es-PE" b="1" dirty="0">
              <a:solidFill>
                <a:srgbClr val="6633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5400000" flipH="1">
            <a:off x="3893348" y="-3893348"/>
            <a:ext cx="1357304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5400000" flipH="1">
            <a:off x="3893348" y="-107152"/>
            <a:ext cx="1357304" cy="9144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 rot="5400000" flipH="1">
            <a:off x="-357197" y="1785939"/>
            <a:ext cx="2500312" cy="1785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rot="5400000" flipH="1">
            <a:off x="7322372" y="1893080"/>
            <a:ext cx="2500312" cy="142876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arna-na-zakrecie-drogi-w-jesiennym-les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-357178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-357178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285740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285740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857268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857268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1500186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6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00298" y="2071690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2071714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00298" y="2714632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2714632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3286160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3286160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3929078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3929078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4500582"/>
            <a:ext cx="2090052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_png_by_qony_dospuntitosbe-d4awz6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44D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4500582"/>
            <a:ext cx="2214578" cy="11429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tapeta-sarna-na-zakrecie-drogi-w-jesiennym-les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607223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422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swieltone-jesienn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-28572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-28572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571510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510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1428790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428790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28602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28602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00040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000402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857634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857634"/>
            <a:ext cx="2143140" cy="16073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oltext44566311288063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44141">
            <a:off x="7143768" y="3714758"/>
            <a:ext cx="1625397" cy="749206"/>
          </a:xfrm>
          <a:prstGeom prst="rect">
            <a:avLst/>
          </a:prstGeom>
        </p:spPr>
      </p:pic>
      <p:pic>
        <p:nvPicPr>
          <p:cNvPr id="20" name="19 Imagen" descr="tapeta-rozswieltone-jesienn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357208"/>
            <a:ext cx="9144000" cy="5929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000"/>
                            </p:stCondLst>
                            <p:childTnLst>
                              <p:par>
                                <p:cTn id="1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737</Words>
  <Application>Microsoft Office PowerPoint</Application>
  <PresentationFormat>Presentación en pantalla (16:9)</PresentationFormat>
  <Paragraphs>26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230</cp:revision>
  <dcterms:created xsi:type="dcterms:W3CDTF">2023-10-19T22:20:04Z</dcterms:created>
  <dcterms:modified xsi:type="dcterms:W3CDTF">2023-10-21T16:53:19Z</dcterms:modified>
</cp:coreProperties>
</file>