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58"/>
  </p:notesMasterIdLst>
  <p:sldIdLst>
    <p:sldId id="377" r:id="rId3"/>
    <p:sldId id="487" r:id="rId4"/>
    <p:sldId id="485" r:id="rId5"/>
    <p:sldId id="529" r:id="rId6"/>
    <p:sldId id="490" r:id="rId7"/>
    <p:sldId id="505" r:id="rId8"/>
    <p:sldId id="508" r:id="rId9"/>
    <p:sldId id="536" r:id="rId10"/>
    <p:sldId id="509" r:id="rId11"/>
    <p:sldId id="531" r:id="rId12"/>
    <p:sldId id="510" r:id="rId13"/>
    <p:sldId id="491" r:id="rId14"/>
    <p:sldId id="492" r:id="rId15"/>
    <p:sldId id="493" r:id="rId16"/>
    <p:sldId id="494" r:id="rId17"/>
    <p:sldId id="495" r:id="rId18"/>
    <p:sldId id="496" r:id="rId19"/>
    <p:sldId id="499" r:id="rId20"/>
    <p:sldId id="498" r:id="rId21"/>
    <p:sldId id="497" r:id="rId22"/>
    <p:sldId id="533" r:id="rId23"/>
    <p:sldId id="486" r:id="rId24"/>
    <p:sldId id="488" r:id="rId25"/>
    <p:sldId id="511" r:id="rId26"/>
    <p:sldId id="512" r:id="rId27"/>
    <p:sldId id="513" r:id="rId28"/>
    <p:sldId id="514" r:id="rId29"/>
    <p:sldId id="484" r:id="rId30"/>
    <p:sldId id="532" r:id="rId31"/>
    <p:sldId id="500" r:id="rId32"/>
    <p:sldId id="501" r:id="rId33"/>
    <p:sldId id="515" r:id="rId34"/>
    <p:sldId id="516" r:id="rId35"/>
    <p:sldId id="489" r:id="rId36"/>
    <p:sldId id="517" r:id="rId37"/>
    <p:sldId id="518" r:id="rId38"/>
    <p:sldId id="519" r:id="rId39"/>
    <p:sldId id="520" r:id="rId40"/>
    <p:sldId id="538" r:id="rId41"/>
    <p:sldId id="521" r:id="rId42"/>
    <p:sldId id="522" r:id="rId43"/>
    <p:sldId id="523" r:id="rId44"/>
    <p:sldId id="524" r:id="rId45"/>
    <p:sldId id="525" r:id="rId46"/>
    <p:sldId id="535" r:id="rId47"/>
    <p:sldId id="527" r:id="rId48"/>
    <p:sldId id="539" r:id="rId49"/>
    <p:sldId id="528" r:id="rId50"/>
    <p:sldId id="537" r:id="rId51"/>
    <p:sldId id="526" r:id="rId52"/>
    <p:sldId id="540" r:id="rId53"/>
    <p:sldId id="541" r:id="rId54"/>
    <p:sldId id="542" r:id="rId55"/>
    <p:sldId id="378" r:id="rId56"/>
    <p:sldId id="544" r:id="rId57"/>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qQvouFNDFhuVBQtXTedlQ==" hashData="WUJFouwjdW79aPrvDThZxBTntz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22/08/2021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21</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29</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9"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30"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30"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5" y="1478710"/>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7" y="1478710"/>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2"/>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6"/>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40" y="1418562"/>
            <a:ext cx="4981348"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40" y="2009746"/>
            <a:ext cx="4981348"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90" y="252324"/>
            <a:ext cx="3707641"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2" y="252322"/>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90" y="1326143"/>
            <a:ext cx="3707641"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4"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6"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3"/>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809937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alpha val="56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10"/>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1"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22/08/2021</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3.wav"/><Relationship Id="rId1" Type="http://schemas.openxmlformats.org/officeDocument/2006/relationships/slideLayout" Target="../slideLayouts/slideLayout2.xml"/><Relationship Id="rId4" Type="http://schemas.openxmlformats.org/officeDocument/2006/relationships/audio" Target="../media/audio3.wav"/></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gif"/><Relationship Id="rId1" Type="http://schemas.openxmlformats.org/officeDocument/2006/relationships/slideLayout" Target="../slideLayouts/slideLayout7.xml"/><Relationship Id="rId4" Type="http://schemas.openxmlformats.org/officeDocument/2006/relationships/image" Target="../media/image43.gif"/></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1.jpeg"/></Relationships>
</file>

<file path=ppt/slides/_rels/slide55.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png"/><Relationship Id="rId18" Type="http://schemas.openxmlformats.org/officeDocument/2006/relationships/image" Target="../media/image70.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3.png"/><Relationship Id="rId11" Type="http://schemas.openxmlformats.org/officeDocument/2006/relationships/image" Target="../media/image66.png"/><Relationship Id="rId5" Type="http://schemas.openxmlformats.org/officeDocument/2006/relationships/hyperlink" Target="http://www.mispps.com/" TargetMode="External"/><Relationship Id="rId15" Type="http://schemas.openxmlformats.org/officeDocument/2006/relationships/image" Target="../media/image68.png"/><Relationship Id="rId10" Type="http://schemas.openxmlformats.org/officeDocument/2006/relationships/hyperlink" Target="https://www.facebook.com/mispps" TargetMode="External"/><Relationship Id="rId4" Type="http://schemas.openxmlformats.org/officeDocument/2006/relationships/image" Target="../media/image62.png"/><Relationship Id="rId9" Type="http://schemas.openxmlformats.org/officeDocument/2006/relationships/image" Target="../media/image6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2">
                <a:tint val="45000"/>
                <a:satMod val="400000"/>
              </a:schemeClr>
            </a:duotone>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7" y="3125765"/>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3" y="5185318"/>
            <a:ext cx="762419" cy="708754"/>
          </a:xfrm>
          <a:prstGeom prst="rect">
            <a:avLst/>
          </a:prstGeom>
          <a:noFill/>
          <a:ln w="38100">
            <a:solidFill>
              <a:srgbClr val="1CDEF8"/>
            </a:solidFill>
            <a:miter lim="800000"/>
            <a:headEnd/>
            <a:tailEnd/>
          </a:ln>
        </p:spPr>
      </p:pic>
      <p:sp>
        <p:nvSpPr>
          <p:cNvPr id="19" name="18 Rectángulo"/>
          <p:cNvSpPr/>
          <p:nvPr/>
        </p:nvSpPr>
        <p:spPr>
          <a:xfrm>
            <a:off x="2440723" y="4224886"/>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02383" y="1242580"/>
            <a:ext cx="8208913"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Orquídeas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6"/>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6" y="174322"/>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JoseguardiolaPequennaflor.wav"/>
          </p:stSnd>
        </p:sndAc>
      </p:transition>
    </mc:Choice>
    <mc:Fallback xmlns="">
      <p:transition spd="slow" advTm="8000">
        <p:checker/>
        <p:sndAc>
          <p:stSnd>
            <p:snd r:embed="rId9" name="JoseguardiolaPequennaflo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s://upload.wikimedia.org/wikipedia/commons/thumb/e/e6/Labiata.jpg/800px-Labia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9628"/>
            <a:ext cx="11269663" cy="6536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216653"/>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Los 6 pasos infalibles para cuidar una orquíd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383"/>
            <a:ext cx="11269663" cy="6380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609917"/>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30376" y="936402"/>
            <a:ext cx="8395172"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n-lt"/>
                <a:cs typeface="Microsoft Sans Serif" pitchFamily="34" charset="0"/>
              </a:rPr>
              <a:t>Las orquídeas son plantas herbáceas, perennes —raramente anuales—, terrestres o epífitas, ocasionalmente trepadoras. Unas pocas especies carecen de clorofila, y son micoheterotróficas. Con respecto a las orquídeas epífitas, se dice que pueden llegar a ser eternas. De hecho, en la naturaleza, su supervivencia está ligada a la vida del árbol que las sostiene. Se conocen plantas recolectadas a mediados del siglo XIX que todavía están creciendo y floreciendo en muchas colecciones.</a:t>
            </a:r>
          </a:p>
          <a:p>
            <a:pPr algn="ctr" fontAlgn="base">
              <a:spcBef>
                <a:spcPct val="0"/>
              </a:spcBef>
              <a:spcAft>
                <a:spcPct val="0"/>
              </a:spcAft>
            </a:pPr>
            <a:endParaRPr lang="es-ES" altLang="es-ES" b="1" i="1" dirty="0">
              <a:solidFill>
                <a:srgbClr val="FF0000"/>
              </a:solidFill>
              <a:latin typeface="+mn-lt"/>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4011964023"/>
      </p:ext>
    </p:extLst>
  </p:cSld>
  <p:clrMapOvr>
    <a:masterClrMapping/>
  </p:clrMapOvr>
  <mc:AlternateContent xmlns:mc="http://schemas.openxmlformats.org/markup-compatibility/2006" xmlns:p14="http://schemas.microsoft.com/office/powerpoint/2010/main">
    <mc:Choice Requires="p14">
      <p:transition spd="slow" p14:dur="3000" advTm="29000">
        <p14:shre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n-US" smtClean="0"/>
          </a:p>
        </p:txBody>
      </p:sp>
      <p:pic>
        <p:nvPicPr>
          <p:cNvPr id="11267" name="Picture 4" descr="0a6bf467218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58399211"/>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n-US" smtClean="0"/>
          </a:p>
        </p:txBody>
      </p:sp>
      <p:pic>
        <p:nvPicPr>
          <p:cNvPr id="9219" name="Picture 4" descr="2cfab2346f1e"/>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3"/>
            <a:ext cx="11269663" cy="635879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2323674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n-US" smtClean="0"/>
          </a:p>
        </p:txBody>
      </p:sp>
      <p:pic>
        <p:nvPicPr>
          <p:cNvPr id="22531" name="Picture 4" descr="309cba44fcac"/>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76212"/>
            <a:ext cx="11269663" cy="64135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102155487"/>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Orquídeas gifs | Gifmaniacos.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719780"/>
            <a:ext cx="12302378" cy="72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36097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n-US" smtClean="0"/>
          </a:p>
        </p:txBody>
      </p:sp>
      <p:pic>
        <p:nvPicPr>
          <p:cNvPr id="23555" name="Picture 4" descr="0974db58c697"/>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0"/>
            <a:ext cx="11269663" cy="645845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05434700"/>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20178" y="518115"/>
            <a:ext cx="7818164"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b="1" i="1" dirty="0">
              <a:solidFill>
                <a:srgbClr val="FF0000"/>
              </a:solidFill>
              <a:latin typeface="+mn-lt"/>
              <a:cs typeface="Microsoft Sans Serif" pitchFamily="34" charset="0"/>
            </a:endParaRPr>
          </a:p>
          <a:p>
            <a:pPr algn="ctr" fontAlgn="base">
              <a:spcBef>
                <a:spcPct val="0"/>
              </a:spcBef>
              <a:spcAft>
                <a:spcPct val="0"/>
              </a:spcAft>
            </a:pPr>
            <a:r>
              <a:rPr lang="es-ES" altLang="es-ES" b="1" i="1" dirty="0">
                <a:solidFill>
                  <a:srgbClr val="FF0000"/>
                </a:solidFill>
                <a:latin typeface="+mn-lt"/>
                <a:cs typeface="Microsoft Sans Serif" pitchFamily="34" charset="0"/>
              </a:rPr>
              <a:t>Los tallos son rizomas o cormos en las especies terrestres. En las especies epífitas, en cambio, las hojas se hallan engrosadas en la base formando pseudobulbos que sirven para almacenar agua y nutrientes cumpliendo la función de órgano </a:t>
            </a:r>
            <a:r>
              <a:rPr lang="es-ES" altLang="es-ES" b="1" i="1" dirty="0" err="1">
                <a:solidFill>
                  <a:srgbClr val="FF0000"/>
                </a:solidFill>
                <a:latin typeface="+mn-lt"/>
                <a:cs typeface="Microsoft Sans Serif" pitchFamily="34" charset="0"/>
              </a:rPr>
              <a:t>reservante</a:t>
            </a:r>
            <a:r>
              <a:rPr lang="es-ES" altLang="es-ES" b="1" i="1" dirty="0">
                <a:solidFill>
                  <a:srgbClr val="FF0000"/>
                </a:solidFill>
                <a:latin typeface="+mn-lt"/>
                <a:cs typeface="Microsoft Sans Serif" pitchFamily="34" charset="0"/>
              </a:rPr>
              <a:t>; y que, por lo general, están recubiertos por las vainas foliares membranosas que se secan con la edad</a:t>
            </a:r>
            <a:r>
              <a:rPr lang="es-ES" altLang="es-ES" b="1" i="1" dirty="0" smtClean="0">
                <a:solidFill>
                  <a:srgbClr val="FF0000"/>
                </a:solidFill>
                <a:latin typeface="+mn-lt"/>
                <a:cs typeface="Microsoft Sans Serif" pitchFamily="34" charset="0"/>
              </a:rPr>
              <a:t>.</a:t>
            </a:r>
            <a:endParaRPr lang="es-ES" altLang="es-ES" b="1" i="1" dirty="0">
              <a:solidFill>
                <a:srgbClr val="FF0000"/>
              </a:solidFill>
              <a:latin typeface="+mn-lt"/>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1354034244"/>
      </p:ext>
    </p:extLst>
  </p:cSld>
  <p:clrMapOvr>
    <a:masterClrMapping/>
  </p:clrMapOvr>
  <mc:AlternateContent xmlns:mc="http://schemas.openxmlformats.org/markup-compatibility/2006" xmlns:p14="http://schemas.microsoft.com/office/powerpoint/2010/main">
    <mc:Choice Requires="p14">
      <p:transition spd="slow" p14:dur="3000" advTm="22000">
        <p14:shre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n-US" smtClean="0"/>
          </a:p>
        </p:txBody>
      </p:sp>
      <p:pic>
        <p:nvPicPr>
          <p:cNvPr id="24579" name="Picture 4" descr="fd32b0b6632a"/>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523709"/>
            <a:ext cx="11668797" cy="686101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491742280"/>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n-US" smtClean="0"/>
          </a:p>
        </p:txBody>
      </p:sp>
      <p:pic>
        <p:nvPicPr>
          <p:cNvPr id="12291" name="Picture 4" descr="5e1114ec906c"/>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524678649"/>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n-US" smtClean="0"/>
          </a:p>
        </p:txBody>
      </p:sp>
      <p:pic>
        <p:nvPicPr>
          <p:cNvPr id="13315" name="Picture 4" descr="24ad9afc00a8"/>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 y="-291166"/>
            <a:ext cx="11580753" cy="662846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431967264"/>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n-US" smtClean="0"/>
          </a:p>
        </p:txBody>
      </p:sp>
      <p:pic>
        <p:nvPicPr>
          <p:cNvPr id="14339" name="Picture 4" descr="3dfc55dfe51d"/>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76386864"/>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n-US" smtClean="0"/>
          </a:p>
        </p:txBody>
      </p:sp>
      <p:pic>
        <p:nvPicPr>
          <p:cNvPr id="15363" name="Picture 4" descr="0c1e9dde4106"/>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48854"/>
            <a:ext cx="11269663" cy="63861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77689401"/>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n-US" smtClean="0"/>
          </a:p>
        </p:txBody>
      </p:sp>
      <p:pic>
        <p:nvPicPr>
          <p:cNvPr id="16387" name="Picture 4" descr="5f4b1f6d6c7e"/>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2"/>
            <a:ext cx="11269663" cy="662846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25032321"/>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n-US" smtClean="0"/>
          </a:p>
        </p:txBody>
      </p:sp>
      <p:pic>
        <p:nvPicPr>
          <p:cNvPr id="17411" name="Picture 4" descr="50a6b7a246bf"/>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952"/>
            <a:ext cx="11269663" cy="633925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89250534"/>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en-US" smtClean="0"/>
          </a:p>
        </p:txBody>
      </p:sp>
      <p:pic>
        <p:nvPicPr>
          <p:cNvPr id="19459" name="Picture 4" descr="477d65ffbfda"/>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0" y="0"/>
            <a:ext cx="11269663" cy="637052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54977241"/>
      </p:ext>
    </p:extLst>
  </p:cSld>
  <p:clrMapOvr>
    <a:masterClrMapping/>
  </p:clrMapOvr>
  <mc:AlternateContent xmlns:mc="http://schemas.openxmlformats.org/markup-compatibility/2006" xmlns:p14="http://schemas.microsoft.com/office/powerpoint/2010/main">
    <mc:Choice Requires="p14">
      <p:transition spd="slow" p14:dur="2500" advTm="3000">
        <p:checker/>
        <p:sndAc>
          <p:stSnd>
            <p:snd r:embed="rId2" name="JIglesiasElamor.wav"/>
          </p:stSnd>
        </p:sndAc>
      </p:transition>
    </mc:Choice>
    <mc:Fallback xmlns="">
      <p:transition spd="slow" advTm="3000">
        <p:checker/>
        <p:sndAc>
          <p:stSnd>
            <p:snd r:embed="rId4" name="JIglesiasElamor.wav"/>
          </p:stSnd>
        </p:sndAc>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en-US" smtClean="0"/>
          </a:p>
        </p:txBody>
      </p:sp>
      <p:pic>
        <p:nvPicPr>
          <p:cNvPr id="18435" name="Picture 4" descr="c698c215995b"/>
          <p:cNvPicPr>
            <a:picLocks noGrp="1" noChangeAspect="1" noChangeArrowheads="1"/>
          </p:cNvPicPr>
          <p:nvPr>
            <p:ph type="body" idx="1"/>
          </p:nvPr>
        </p:nvPicPr>
        <p:blipFill rotWithShape="1">
          <a:blip r:embed="rId2">
            <a:extLst>
              <a:ext uri="{28A0092B-C50C-407E-A947-70E740481C1C}">
                <a14:useLocalDpi xmlns:a14="http://schemas.microsoft.com/office/drawing/2010/main" val="0"/>
              </a:ext>
            </a:extLst>
          </a:blip>
          <a:srcRect t="24950"/>
          <a:stretch/>
        </p:blipFill>
        <p:spPr>
          <a:xfrm>
            <a:off x="0" y="-215726"/>
            <a:ext cx="11269663" cy="684076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855576405"/>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n-US" smtClean="0"/>
          </a:p>
        </p:txBody>
      </p:sp>
      <p:pic>
        <p:nvPicPr>
          <p:cNvPr id="7171" name="Picture 4" descr="58cea3196cd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76212"/>
            <a:ext cx="11269663" cy="64135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68912921"/>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30376" y="703331"/>
            <a:ext cx="8611196"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n-lt"/>
                <a:cs typeface="Microsoft Sans Serif" pitchFamily="34" charset="0"/>
              </a:rPr>
              <a:t>Aun siendo una familia cuyas flores tienen un aspecto muy diferente entre géneros, su estructura es homogénea. Como en otras monocotiledóneas, el periantio es trímero. Está formado por tres piezas externas llamadas sépalos, dos laterales y uno dorsal, y tres elementos internos llamados pétalos, uno de ellos modificado en un labio o labelo de mayor tamaño y color más intenso que los demás. Esta modificación, junto con el fenómeno de resupinación o torsión que lo sitúa en posición inferior, cumple la función de atraer algún animal que es su polinizador. Hay variaciones estructurales que facilitan la polinización por una determinada especie de insecto, pájaro o murciélago. Algunos autores clasifican el perianto de las orquídeas como un perigonio, formado por seis tépalos dispuestos en dos verticilos.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1354034244"/>
      </p:ext>
    </p:extLst>
  </p:cSld>
  <p:clrMapOvr>
    <a:masterClrMapping/>
  </p:clrMapOvr>
  <mc:AlternateContent xmlns:mc="http://schemas.openxmlformats.org/markup-compatibility/2006" xmlns:p14="http://schemas.microsoft.com/office/powerpoint/2010/main">
    <mc:Choice Requires="p14">
      <p:transition spd="slow" p14:dur="3000" advTm="41000">
        <p14:shred/>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s://upload.wikimedia.org/wikipedia/commons/thumb/c/c1/Coryanthes_leucocorys_Orchi_02.jpg/800px-Coryanthes_leucocorys_Orchi_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7" y="-697630"/>
            <a:ext cx="11276981" cy="7034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213303"/>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en-US" smtClean="0"/>
          </a:p>
        </p:txBody>
      </p:sp>
      <p:pic>
        <p:nvPicPr>
          <p:cNvPr id="8195" name="Picture 4" descr="eced633ac381"/>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l="21585" t="6062" r="-2211" b="13098"/>
          <a:stretch>
            <a:fillRect/>
          </a:stretch>
        </p:blipFill>
        <p:spPr>
          <a:xfrm>
            <a:off x="0" y="1"/>
            <a:ext cx="11668797"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668882533"/>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n-US" smtClean="0"/>
          </a:p>
        </p:txBody>
      </p:sp>
      <p:pic>
        <p:nvPicPr>
          <p:cNvPr id="25603" name="Picture 4" descr="790aee611d5a"/>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3"/>
            <a:ext cx="11269663" cy="641351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84063579"/>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endParaRPr lang="en-US" smtClean="0"/>
          </a:p>
        </p:txBody>
      </p:sp>
      <p:pic>
        <p:nvPicPr>
          <p:cNvPr id="36867" name="Picture 4" descr="3b18e84f1f97"/>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22550708"/>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en-US" smtClean="0"/>
          </a:p>
        </p:txBody>
      </p:sp>
      <p:pic>
        <p:nvPicPr>
          <p:cNvPr id="26627" name="Picture 4" descr="224a1809f107"/>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3907"/>
            <a:ext cx="11269663" cy="634120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1439553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n-US" smtClean="0"/>
          </a:p>
        </p:txBody>
      </p:sp>
      <p:pic>
        <p:nvPicPr>
          <p:cNvPr id="27651" name="Picture 4" descr="a154f71faede"/>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3"/>
            <a:ext cx="11269663" cy="641351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9531559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Todo lo que debes saber para cuidar una orquíd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11269663" cy="6331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0553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652116" y="864394"/>
            <a:ext cx="8395172" cy="4462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n-lt"/>
                <a:cs typeface="Microsoft Sans Serif" pitchFamily="34" charset="0"/>
              </a:rPr>
              <a:t>Por lo general, las orquídeas florecen una sola vez al año, siempre por la misma época, la cual está determinada por factores ambientales tales como la disminución o elevación de la temperatura, el incremento de las horas de luz, los cambios de estación y las variaciones en la humedad ambiental. Las flores pueden permanecer abiertas desde un día (el caso de Sobralia) hasta más de tres </a:t>
            </a:r>
            <a:r>
              <a:rPr lang="es-ES" altLang="es-ES" sz="2800" b="1" i="1" dirty="0" smtClean="0">
                <a:solidFill>
                  <a:srgbClr val="FF0000"/>
                </a:solidFill>
                <a:latin typeface="+mn-lt"/>
                <a:cs typeface="Microsoft Sans Serif" pitchFamily="34" charset="0"/>
              </a:rPr>
              <a:t>meses. </a:t>
            </a:r>
            <a:r>
              <a:rPr lang="es-ES" altLang="es-ES" sz="2800" b="1" i="1" dirty="0">
                <a:solidFill>
                  <a:srgbClr val="FF0000"/>
                </a:solidFill>
                <a:latin typeface="+mn-lt"/>
                <a:cs typeface="Microsoft Sans Serif" pitchFamily="34" charset="0"/>
              </a:rPr>
              <a:t>Los híbridos artificiales pueden florecer dos o más veces al </a:t>
            </a:r>
            <a:r>
              <a:rPr lang="es-ES" altLang="es-ES" sz="2800" b="1" i="1" dirty="0" smtClean="0">
                <a:solidFill>
                  <a:srgbClr val="FF0000"/>
                </a:solidFill>
                <a:latin typeface="+mn-lt"/>
                <a:cs typeface="Microsoft Sans Serif" pitchFamily="34" charset="0"/>
              </a:rPr>
              <a:t>año.</a:t>
            </a:r>
            <a:endParaRPr lang="es-ES" altLang="es-ES" sz="2800" b="1" i="1" dirty="0">
              <a:solidFill>
                <a:srgbClr val="FF0000"/>
              </a:solidFill>
              <a:latin typeface="+mn-lt"/>
              <a:cs typeface="Microsoft Sans Serif" pitchFamily="34" charset="0"/>
            </a:endParaRPr>
          </a:p>
          <a:p>
            <a:pPr algn="ctr" fontAlgn="base">
              <a:spcBef>
                <a:spcPct val="0"/>
              </a:spcBef>
              <a:spcAft>
                <a:spcPct val="0"/>
              </a:spcAft>
            </a:pPr>
            <a:endParaRPr lang="es-ES" altLang="es-ES" b="1" i="1" dirty="0">
              <a:solidFill>
                <a:srgbClr val="FF0000"/>
              </a:solidFill>
              <a:latin typeface="+mn-lt"/>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1354034244"/>
      </p:ext>
    </p:extLst>
  </p:cSld>
  <p:clrMapOvr>
    <a:masterClrMapping/>
  </p:clrMapOvr>
  <mc:AlternateContent xmlns:mc="http://schemas.openxmlformats.org/markup-compatibility/2006" xmlns:p14="http://schemas.microsoft.com/office/powerpoint/2010/main">
    <mc:Choice Requires="p14">
      <p:transition spd="slow" p14:dur="3000" advClick="0" advTm="23000">
        <p14:shred/>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en-US" smtClean="0"/>
          </a:p>
        </p:txBody>
      </p:sp>
      <p:pic>
        <p:nvPicPr>
          <p:cNvPr id="20483" name="Picture 4" descr="8e24f5133d8a"/>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93796"/>
            <a:ext cx="11269663" cy="643109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54914817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n-US" smtClean="0"/>
          </a:p>
        </p:txBody>
      </p:sp>
      <p:pic>
        <p:nvPicPr>
          <p:cNvPr id="21507" name="Picture 4" descr="9fa7c65a648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85176222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en-US" smtClean="0"/>
          </a:p>
        </p:txBody>
      </p:sp>
      <p:pic>
        <p:nvPicPr>
          <p:cNvPr id="29699" name="Picture 4" descr="98ab6bd7e215"/>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0"/>
            <a:ext cx="11269663" cy="637052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371186252"/>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en-US" smtClean="0"/>
          </a:p>
        </p:txBody>
      </p:sp>
      <p:pic>
        <p:nvPicPr>
          <p:cNvPr id="30723" name="Picture 4" descr="ea32652859a0"/>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0"/>
            <a:ext cx="11269663" cy="637052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10377561"/>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n-US" smtClean="0"/>
          </a:p>
        </p:txBody>
      </p:sp>
      <p:pic>
        <p:nvPicPr>
          <p:cNvPr id="10243" name="Picture 4" descr="8f331541e2b5"/>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455133763"/>
      </p:ext>
    </p:extLst>
  </p:cSld>
  <p:clrMapOvr>
    <a:masterClrMapping/>
  </p:clrMapOvr>
  <mc:AlternateContent xmlns:mc="http://schemas.openxmlformats.org/markup-compatibility/2006" xmlns:p14="http://schemas.microsoft.com/office/powerpoint/2010/main">
    <mc:Choice Requires="p14">
      <p:transition spd="slow" p14:dur="2500" advTm="3000">
        <p:checker/>
        <p:sndAc>
          <p:stSnd>
            <p:snd r:embed="rId2" name="TitorodriguezInolvidable.wav"/>
          </p:stSnd>
        </p:sndAc>
      </p:transition>
    </mc:Choice>
    <mc:Fallback xmlns="">
      <p:transition spd="slow" advTm="3000">
        <p:checker/>
        <p:sndAc>
          <p:stSnd>
            <p:snd r:embed="rId4" name="TitorodriguezInolvidable.wav"/>
          </p:stSnd>
        </p:sndAc>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endParaRPr lang="en-US" smtClean="0"/>
          </a:p>
        </p:txBody>
      </p:sp>
      <p:pic>
        <p:nvPicPr>
          <p:cNvPr id="31747" name="Picture 4" descr="e4729ea4d6f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682681945"/>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en-US" smtClean="0"/>
          </a:p>
        </p:txBody>
      </p:sp>
      <p:pic>
        <p:nvPicPr>
          <p:cNvPr id="32771" name="Picture 4" descr="71ac8d231190"/>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985638403"/>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endParaRPr lang="en-US" smtClean="0"/>
          </a:p>
        </p:txBody>
      </p:sp>
      <p:pic>
        <p:nvPicPr>
          <p:cNvPr id="33795" name="Picture 4" descr="91892a474cf1"/>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60537243"/>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endParaRPr lang="en-US" smtClean="0"/>
          </a:p>
        </p:txBody>
      </p:sp>
      <p:pic>
        <p:nvPicPr>
          <p:cNvPr id="34819" name="Picture 4" descr="8e1e85731fe9"/>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76212"/>
            <a:ext cx="11269663" cy="670468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0500353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25807" y="-158255"/>
            <a:ext cx="11395472" cy="709865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 Imágenes de flores y rosas con Frases de amor HERMOSAS ✿"/>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14043" y="-359740"/>
            <a:ext cx="4841356" cy="696284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n sobre Flores pintadas de Isabel Maldonado Busch en BELLAS ORQUIDEAS  | Flores raras, Pintura flores oleo"/>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138890" y="-158255"/>
            <a:ext cx="4332065" cy="6761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309386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endParaRPr lang="en-US" smtClean="0"/>
          </a:p>
        </p:txBody>
      </p:sp>
      <p:pic>
        <p:nvPicPr>
          <p:cNvPr id="35843" name="Picture 4" descr="85af96f1b582"/>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2"/>
            <a:ext cx="11269663" cy="648101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598611668"/>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en-US" smtClean="0"/>
          </a:p>
        </p:txBody>
      </p:sp>
      <p:pic>
        <p:nvPicPr>
          <p:cNvPr id="28675" name="Picture 4" descr="f6e11a05c07d"/>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 y="-633141"/>
            <a:ext cx="11580753" cy="775991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16646373"/>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endParaRPr lang="en-US" smtClean="0"/>
          </a:p>
        </p:txBody>
      </p:sp>
      <p:pic>
        <p:nvPicPr>
          <p:cNvPr id="37891" name="Picture 4" descr="8e00e2741391"/>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19771744"/>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endParaRPr lang="en-US" smtClean="0"/>
          </a:p>
        </p:txBody>
      </p:sp>
      <p:pic>
        <p:nvPicPr>
          <p:cNvPr id="38915" name="Picture 4" descr="6c48e02c5dce"/>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3907"/>
            <a:ext cx="11269663" cy="634120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21785745"/>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endParaRPr lang="en-US" smtClean="0"/>
          </a:p>
        </p:txBody>
      </p:sp>
      <p:pic>
        <p:nvPicPr>
          <p:cNvPr id="39939" name="Picture 4" descr="88d10ef8e95b"/>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1"/>
            <a:ext cx="11269663"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79822834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n by Hildegard Hess Chichizola on ✿⊱__❥ Orquídeas ❥ __✿⊱ | Flower photos,  Beautiful flowers, Orchid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7815" y="-935806"/>
            <a:ext cx="11665295" cy="8048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1260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s://upload.wikimedia.org/wikipedia/commons/9/96/STANHOPEA_TRICORN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495" y="3"/>
            <a:ext cx="11492158" cy="7068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611005"/>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Wallpapers de rosas animadas | Fondos de Pantalla"/>
          <p:cNvSpPr>
            <a:spLocks noChangeAspect="1" noChangeArrowheads="1"/>
          </p:cNvSpPr>
          <p:nvPr/>
        </p:nvSpPr>
        <p:spPr bwMode="auto">
          <a:xfrm>
            <a:off x="155577" y="-14446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Wallpapers de rosas animadas | Fondos de Pantalla"/>
          <p:cNvSpPr>
            <a:spLocks noChangeAspect="1" noChangeArrowheads="1"/>
          </p:cNvSpPr>
          <p:nvPr/>
        </p:nvSpPr>
        <p:spPr bwMode="auto">
          <a:xfrm>
            <a:off x="307975" y="79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07" y="-359742"/>
            <a:ext cx="11395472" cy="7056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9940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Centro de orquídeas Vane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689" y="-762140"/>
            <a:ext cx="11536352" cy="7099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288626"/>
      </p:ext>
    </p:extLst>
  </p:cSld>
  <p:clrMapOvr>
    <a:masterClrMapping/>
  </p:clrMapOvr>
  <mc:AlternateContent xmlns:mc="http://schemas.openxmlformats.org/markup-compatibility/2006" xmlns:p14="http://schemas.microsoft.com/office/powerpoint/2010/main">
    <mc:Choice Requires="p14">
      <p:transition spd="slow" p14:dur="2500" advTm="3000">
        <p:checker/>
      </p:transition>
    </mc:Choice>
    <mc:Fallback xmlns="">
      <p:transition spd="slow" advTm="3000">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IF: Orquídea abriendo los pétalos (Gif #582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431750"/>
            <a:ext cx="11269663" cy="676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564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7" name="Picture 7" descr="PhalaenopsisOphrysPaphiopedilumMaxillaria.jpg"/>
          <p:cNvPicPr>
            <a:picLocks noChangeAspect="1" noChangeArrowheads="1"/>
          </p:cNvPicPr>
          <p:nvPr/>
        </p:nvPicPr>
        <p:blipFill rotWithShape="1">
          <a:blip r:embed="rId2">
            <a:extLst>
              <a:ext uri="{28A0092B-C50C-407E-A947-70E740481C1C}">
                <a14:useLocalDpi xmlns:a14="http://schemas.microsoft.com/office/drawing/2010/main" val="0"/>
              </a:ext>
            </a:extLst>
          </a:blip>
          <a:srcRect r="50000"/>
          <a:stretch/>
        </p:blipFill>
        <p:spPr bwMode="auto">
          <a:xfrm>
            <a:off x="0" y="-1"/>
            <a:ext cx="3168567" cy="6337301"/>
          </a:xfrm>
          <a:prstGeom prst="rect">
            <a:avLst/>
          </a:prstGeom>
          <a:noFill/>
          <a:extLst>
            <a:ext uri="{909E8E84-426E-40DD-AFC4-6F175D3DCCD1}">
              <a14:hiddenFill xmlns:a14="http://schemas.microsoft.com/office/drawing/2010/main">
                <a:solidFill>
                  <a:srgbClr val="FFFFFF"/>
                </a:solidFill>
              </a14:hiddenFill>
            </a:ext>
          </a:extLst>
        </p:spPr>
      </p:pic>
      <p:pic>
        <p:nvPicPr>
          <p:cNvPr id="40969" name="Picture 9" descr="https://upload.wikimedia.org/wikipedia/commons/thumb/1/1a/Neottia_nidus-avis_plants.jpg/320px-Neottia_nidus-avis_plan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8568" y="-24338"/>
            <a:ext cx="4932528" cy="64333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PhalaenopsisOphrysPaphiopedilumMaxillaria.jpg"/>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8101097" y="-24339"/>
            <a:ext cx="3168567" cy="6433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049255"/>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mo Orquídeas Fotografía #126861103 | Blingee.co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1007" y="0"/>
            <a:ext cx="6413492" cy="684105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orquídeas GIF - Descargar &amp;amp; Compartir en PHONEK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82484" y="0"/>
            <a:ext cx="4887179"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03282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25807" y="-158255"/>
            <a:ext cx="11395472" cy="7098659"/>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Orquídeas gifs | Gifmaniacos.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957038" y="504354"/>
            <a:ext cx="7229781" cy="5422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56394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OLOMBIA RODEADO DE ORQUÍDEAS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23" y="-1511870"/>
            <a:ext cx="15409712" cy="7849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35957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7"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6" y="5363261"/>
            <a:ext cx="742624" cy="632541"/>
          </a:xfrm>
          <a:prstGeom prst="rect">
            <a:avLst/>
          </a:prstGeom>
          <a:noFill/>
          <a:ln w="38100">
            <a:solidFill>
              <a:srgbClr val="1CDEF8"/>
            </a:solidFill>
            <a:miter lim="800000"/>
            <a:headEnd/>
            <a:tailEnd/>
          </a:ln>
        </p:spPr>
      </p:pic>
      <p:sp>
        <p:nvSpPr>
          <p:cNvPr id="19" name="18 Rectángulo"/>
          <p:cNvSpPr/>
          <p:nvPr/>
        </p:nvSpPr>
        <p:spPr>
          <a:xfrm>
            <a:off x="2440723" y="4224886"/>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8" y="463171"/>
            <a:ext cx="3832752" cy="4295189"/>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7"/>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0000"/>
              </a:solidFill>
              <a:latin typeface="Comic Sans MS" pitchFamily="66" charset="0"/>
              <a:cs typeface="Arial" charset="0"/>
            </a:endParaRPr>
          </a:p>
          <a:p>
            <a:pPr algn="ctr" defTabSz="1017133" eaLnBrk="0" hangingPunct="0">
              <a:spcBef>
                <a:spcPct val="50000"/>
              </a:spcBef>
            </a:pPr>
            <a:r>
              <a:rPr lang="fr-FR" sz="4000" dirty="0">
                <a:solidFill>
                  <a:srgbClr val="FF0000"/>
                </a:solidFill>
                <a:latin typeface="Comic Sans MS" pitchFamily="66" charset="0"/>
                <a:cs typeface="Arial" charset="0"/>
              </a:rPr>
              <a:t>Hoy es </a:t>
            </a:r>
            <a:fld id="{547A8F08-4E97-4815-9C23-5989351D5EDB}" type="datetime2">
              <a:rPr lang="es-ES_tradnl" sz="4000">
                <a:solidFill>
                  <a:srgbClr val="FF0000"/>
                </a:solidFill>
                <a:latin typeface="Comic Sans MS" pitchFamily="66" charset="0"/>
                <a:cs typeface="Arial" charset="0"/>
              </a:rPr>
              <a:pPr algn="ctr" defTabSz="1017133" eaLnBrk="0" hangingPunct="0">
                <a:spcBef>
                  <a:spcPct val="50000"/>
                </a:spcBef>
              </a:pPr>
              <a:t>domingo, 22 de agosto de 2021</a:t>
            </a:fld>
            <a:endParaRPr lang="es-ES" sz="4000" dirty="0">
              <a:solidFill>
                <a:srgbClr val="FF0000"/>
              </a:solidFill>
              <a:latin typeface="Comic Sans MS" pitchFamily="66" charset="0"/>
              <a:cs typeface="Arial" charset="0"/>
            </a:endParaRPr>
          </a:p>
          <a:p>
            <a:pPr algn="ctr" defTabSz="1017133" eaLnBrk="0" hangingPunct="0">
              <a:spcBef>
                <a:spcPct val="50000"/>
              </a:spcBef>
            </a:pPr>
            <a:r>
              <a:rPr lang="fr-FR" sz="3600" dirty="0">
                <a:solidFill>
                  <a:srgbClr val="FF0000"/>
                </a:solidFill>
                <a:latin typeface="Comic Sans MS" pitchFamily="66" charset="0"/>
                <a:cs typeface="Arial" charset="0"/>
              </a:rPr>
              <a:t>Ahora mismo son las </a:t>
            </a:r>
            <a:fld id="{D4F074C5-9B07-4D47-A00C-C4AC33E005FE}" type="datetime10">
              <a:rPr lang="fr-FR" sz="3600">
                <a:solidFill>
                  <a:srgbClr val="FF0000"/>
                </a:solidFill>
                <a:latin typeface="Comic Sans MS" pitchFamily="66" charset="0"/>
                <a:cs typeface="Arial" charset="0"/>
              </a:rPr>
              <a:pPr algn="ctr" defTabSz="1017133" eaLnBrk="0" hangingPunct="0">
                <a:spcBef>
                  <a:spcPct val="50000"/>
                </a:spcBef>
              </a:pPr>
              <a:t>09:55</a:t>
            </a:fld>
            <a:r>
              <a:rPr lang="fr-FR" sz="3600" dirty="0">
                <a:solidFill>
                  <a:srgbClr val="FF0000"/>
                </a:solidFill>
                <a:latin typeface="Comic Sans MS" pitchFamily="66" charset="0"/>
                <a:cs typeface="Arial" charset="0"/>
              </a:rPr>
              <a:t> </a:t>
            </a:r>
            <a:r>
              <a:rPr lang="fr-FR" sz="3600" dirty="0" smtClean="0">
                <a:solidFill>
                  <a:srgbClr val="FF0000"/>
                </a:solidFill>
                <a:latin typeface="Comic Sans MS" pitchFamily="66" charset="0"/>
                <a:cs typeface="Arial" charset="0"/>
              </a:rPr>
              <a:t>horas.</a:t>
            </a:r>
            <a:endParaRPr lang="fr-FR" sz="3600" dirty="0">
              <a:solidFill>
                <a:srgbClr val="FF00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20"/>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447004" y="3027821"/>
            <a:ext cx="375655" cy="281658"/>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055643"/>
            <a:ext cx="11269663"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071348" y="774560"/>
            <a:ext cx="5947878" cy="19481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Orquíde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Orquídeas</Template>
  <TotalTime>21</TotalTime>
  <Words>430</Words>
  <Application>Microsoft Office PowerPoint</Application>
  <PresentationFormat>Personalizado</PresentationFormat>
  <Paragraphs>20</Paragraphs>
  <Slides>55</Slides>
  <Notes>4</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Orquídeas</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2021-08-22T07:54:59Z</dcterms:created>
  <dcterms:modified xsi:type="dcterms:W3CDTF">2021-08-22T08:16:48Z</dcterms:modified>
</cp:coreProperties>
</file>