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slides/slide9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9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98.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39" r:id="rId4"/>
    <p:sldId id="441" r:id="rId5"/>
    <p:sldId id="384" r:id="rId6"/>
    <p:sldId id="410" r:id="rId7"/>
    <p:sldId id="417" r:id="rId8"/>
    <p:sldId id="394" r:id="rId9"/>
    <p:sldId id="414" r:id="rId10"/>
    <p:sldId id="419" r:id="rId11"/>
    <p:sldId id="355" r:id="rId12"/>
    <p:sldId id="416" r:id="rId13"/>
    <p:sldId id="354" r:id="rId14"/>
    <p:sldId id="386" r:id="rId15"/>
    <p:sldId id="356" r:id="rId16"/>
    <p:sldId id="357" r:id="rId17"/>
    <p:sldId id="358" r:id="rId18"/>
    <p:sldId id="359" r:id="rId19"/>
    <p:sldId id="381" r:id="rId20"/>
    <p:sldId id="382" r:id="rId21"/>
    <p:sldId id="385" r:id="rId22"/>
    <p:sldId id="387" r:id="rId23"/>
    <p:sldId id="380" r:id="rId24"/>
    <p:sldId id="389" r:id="rId25"/>
    <p:sldId id="390" r:id="rId26"/>
    <p:sldId id="391" r:id="rId27"/>
    <p:sldId id="392" r:id="rId28"/>
    <p:sldId id="393" r:id="rId29"/>
    <p:sldId id="395" r:id="rId30"/>
    <p:sldId id="396" r:id="rId31"/>
    <p:sldId id="397" r:id="rId32"/>
    <p:sldId id="398" r:id="rId33"/>
    <p:sldId id="399" r:id="rId34"/>
    <p:sldId id="400" r:id="rId35"/>
    <p:sldId id="401" r:id="rId36"/>
    <p:sldId id="402" r:id="rId37"/>
    <p:sldId id="405" r:id="rId38"/>
    <p:sldId id="406" r:id="rId39"/>
    <p:sldId id="407" r:id="rId40"/>
    <p:sldId id="408" r:id="rId41"/>
    <p:sldId id="409" r:id="rId42"/>
    <p:sldId id="413" r:id="rId43"/>
    <p:sldId id="420" r:id="rId44"/>
    <p:sldId id="421" r:id="rId45"/>
    <p:sldId id="360" r:id="rId46"/>
    <p:sldId id="404" r:id="rId47"/>
    <p:sldId id="361" r:id="rId48"/>
    <p:sldId id="403" r:id="rId49"/>
    <p:sldId id="362" r:id="rId50"/>
    <p:sldId id="363" r:id="rId51"/>
    <p:sldId id="364" r:id="rId52"/>
    <p:sldId id="412" r:id="rId53"/>
    <p:sldId id="365" r:id="rId54"/>
    <p:sldId id="411" r:id="rId55"/>
    <p:sldId id="366" r:id="rId56"/>
    <p:sldId id="415" r:id="rId57"/>
    <p:sldId id="367" r:id="rId58"/>
    <p:sldId id="418" r:id="rId59"/>
    <p:sldId id="370" r:id="rId60"/>
    <p:sldId id="423" r:id="rId61"/>
    <p:sldId id="368" r:id="rId62"/>
    <p:sldId id="344" r:id="rId63"/>
    <p:sldId id="349" r:id="rId64"/>
    <p:sldId id="348" r:id="rId65"/>
    <p:sldId id="429" r:id="rId66"/>
    <p:sldId id="341" r:id="rId67"/>
    <p:sldId id="347" r:id="rId68"/>
    <p:sldId id="350" r:id="rId69"/>
    <p:sldId id="340" r:id="rId70"/>
    <p:sldId id="453" r:id="rId71"/>
    <p:sldId id="346" r:id="rId72"/>
    <p:sldId id="342" r:id="rId73"/>
    <p:sldId id="352" r:id="rId74"/>
    <p:sldId id="379" r:id="rId75"/>
    <p:sldId id="424" r:id="rId76"/>
    <p:sldId id="425" r:id="rId77"/>
    <p:sldId id="462" r:id="rId78"/>
    <p:sldId id="430" r:id="rId79"/>
    <p:sldId id="431" r:id="rId80"/>
    <p:sldId id="433" r:id="rId81"/>
    <p:sldId id="434" r:id="rId82"/>
    <p:sldId id="435" r:id="rId83"/>
    <p:sldId id="442" r:id="rId84"/>
    <p:sldId id="443" r:id="rId85"/>
    <p:sldId id="427" r:id="rId86"/>
    <p:sldId id="445" r:id="rId87"/>
    <p:sldId id="446" r:id="rId88"/>
    <p:sldId id="448" r:id="rId89"/>
    <p:sldId id="450" r:id="rId90"/>
    <p:sldId id="452" r:id="rId91"/>
    <p:sldId id="345" r:id="rId92"/>
    <p:sldId id="437" r:id="rId93"/>
    <p:sldId id="372" r:id="rId94"/>
    <p:sldId id="447" r:id="rId95"/>
    <p:sldId id="373" r:id="rId96"/>
    <p:sldId id="451" r:id="rId97"/>
    <p:sldId id="374" r:id="rId98"/>
    <p:sldId id="375" r:id="rId99"/>
    <p:sldId id="461" r:id="rId100"/>
    <p:sldId id="376" r:id="rId101"/>
    <p:sldId id="377" r:id="rId102"/>
    <p:sldId id="458" r:id="rId103"/>
    <p:sldId id="378" r:id="rId104"/>
    <p:sldId id="338" r:id="rId105"/>
    <p:sldId id="463" r:id="rId10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hztJhmZMNWA+iMWEofe8ww" hashData="sf+/WVMNP3ZHimuFDXKae8CgMn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07" Type="http://schemas.openxmlformats.org/officeDocument/2006/relationships/presProps" Target="presProps.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slide" Target="slides/slide100.xml"/><Relationship Id="rId110"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theme" Target="theme/theme1.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Tm="5000">
    <p:wipe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Tm="5000">
    <p:wipe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Tm="5000">
    <p:wipe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Tm="5000">
    <p:wipe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Tm="5000">
    <p:wipe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Tm="5000">
    <p:wipe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Tm="5000">
    <p:wipe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Tm="5000">
    <p:wipe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Tm="5000">
    <p:wipe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Tm="5000">
    <p:wipe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Tm="5000">
    <p:wipe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083FD2A-3D7E-4AEC-B7D3-26FE91A864C8}"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5000">
    <p:wipe dir="u"/>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E72B38E-6E40-4D00-9372-6CD8C50692F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audio" Target="../media/audio6.wav"/><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audio" Target="../media/audio7.wav"/><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7.xml"/><Relationship Id="rId5" Type="http://schemas.openxmlformats.org/officeDocument/2006/relationships/image" Target="../media/image106.gif"/><Relationship Id="rId4" Type="http://schemas.openxmlformats.org/officeDocument/2006/relationships/image" Target="../media/image105.gif"/></Relationships>
</file>

<file path=ppt/slides/_rels/slide10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107.png"/><Relationship Id="rId7" Type="http://schemas.openxmlformats.org/officeDocument/2006/relationships/image" Target="../media/image10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110.png"/><Relationship Id="rId1" Type="http://schemas.openxmlformats.org/officeDocument/2006/relationships/audio" Target="../media/audio8.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10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Fondo-de-pantalla-Perros-05.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6" name="5 Rectángulo"/>
          <p:cNvSpPr/>
          <p:nvPr/>
        </p:nvSpPr>
        <p:spPr>
          <a:xfrm>
            <a:off x="0" y="285728"/>
            <a:ext cx="5357818" cy="2123640"/>
          </a:xfrm>
          <a:prstGeom prst="rect">
            <a:avLst/>
          </a:prstGeom>
        </p:spPr>
        <p:txBody>
          <a:bodyPr wrap="square" lIns="91422" tIns="45711" rIns="91422" bIns="45711">
            <a:spAutoFit/>
          </a:bodyPr>
          <a:lstStyle/>
          <a:p>
            <a:pPr algn="ctr"/>
            <a:r>
              <a:rPr lang="es-ES" sz="6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MI AMIGO </a:t>
            </a:r>
          </a:p>
          <a:p>
            <a:pPr algn="ctr"/>
            <a:r>
              <a:rPr lang="es-ES" sz="6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EL PERRO</a:t>
            </a:r>
            <a:endParaRPr lang="es-ES" sz="6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857224" y="550070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215082"/>
            <a:ext cx="2786082" cy="369332"/>
          </a:xfrm>
          <a:prstGeom prst="rect">
            <a:avLst/>
          </a:prstGeom>
          <a:solidFill>
            <a:srgbClr val="FF33CC"/>
          </a:solidFill>
        </p:spPr>
        <p:txBody>
          <a:bodyPr wrap="square" rtlCol="0">
            <a:spAutoFit/>
          </a:bodyPr>
          <a:lstStyle/>
          <a:p>
            <a:pPr algn="ctr"/>
            <a:r>
              <a:rPr lang="es-ES" dirty="0" smtClean="0">
                <a:solidFill>
                  <a:srgbClr val="FFFF00"/>
                </a:solidFill>
              </a:rPr>
              <a:t>ERNESTO CORTAZAR</a:t>
            </a:r>
            <a:endParaRPr lang="es-ES" dirty="0">
              <a:solidFill>
                <a:srgbClr val="FFFF00"/>
              </a:solidFill>
            </a:endParaRPr>
          </a:p>
        </p:txBody>
      </p:sp>
    </p:spTree>
  </p:cSld>
  <p:clrMapOvr>
    <a:masterClrMapping/>
  </p:clrMapOvr>
  <p:transition spd="slow" advTm="12000">
    <p:wipe dir="u"/>
    <p:sndAc>
      <p:stSnd loop="1">
        <p:snd r:embed="rId2" name="Ernesto-Cortazar-Emmanuell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2000" fill="hold"/>
                                        <p:tgtEl>
                                          <p:spTgt spid="6">
                                            <p:txEl>
                                              <p:pRg st="0" end="0"/>
                                            </p:txEl>
                                          </p:spTgt>
                                        </p:tgtEl>
                                        <p:attrNameLst>
                                          <p:attrName>ppt_x</p:attrName>
                                        </p:attrNameLst>
                                      </p:cBhvr>
                                      <p:tavLst>
                                        <p:tav tm="0">
                                          <p:val>
                                            <p:strVal val="#ppt_x-#ppt_w/2"/>
                                          </p:val>
                                        </p:tav>
                                        <p:tav tm="100000">
                                          <p:val>
                                            <p:strVal val="#ppt_x"/>
                                          </p:val>
                                        </p:tav>
                                      </p:tavLst>
                                    </p:anim>
                                    <p:anim calcmode="lin" valueType="num">
                                      <p:cBhvr>
                                        <p:cTn id="8" dur="20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2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0" dur="2000" fill="hold"/>
                                        <p:tgtEl>
                                          <p:spTgt spid="6">
                                            <p:txEl>
                                              <p:pRg st="0" end="0"/>
                                            </p:txEl>
                                          </p:spTgt>
                                        </p:tgtEl>
                                        <p:attrNameLst>
                                          <p:attrName>ppt_h</p:attrName>
                                        </p:attrNameLst>
                                      </p:cBhvr>
                                      <p:tavLst>
                                        <p:tav tm="0">
                                          <p:val>
                                            <p:strVal val="#ppt_h"/>
                                          </p:val>
                                        </p:tav>
                                        <p:tav tm="100000">
                                          <p:val>
                                            <p:strVal val="#ppt_h"/>
                                          </p:val>
                                        </p:tav>
                                      </p:tavLst>
                                    </p:anim>
                                  </p:childTnLst>
                                </p:cTn>
                              </p:par>
                              <p:par>
                                <p:cTn id="11" presetID="17" presetClass="entr" presetSubtype="8" fill="hold" nodeType="with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p:cTn id="13" dur="2000" fill="hold"/>
                                        <p:tgtEl>
                                          <p:spTgt spid="6">
                                            <p:txEl>
                                              <p:pRg st="1" end="1"/>
                                            </p:txEl>
                                          </p:spTgt>
                                        </p:tgtEl>
                                        <p:attrNameLst>
                                          <p:attrName>ppt_x</p:attrName>
                                        </p:attrNameLst>
                                      </p:cBhvr>
                                      <p:tavLst>
                                        <p:tav tm="0">
                                          <p:val>
                                            <p:strVal val="#ppt_x-#ppt_w/2"/>
                                          </p:val>
                                        </p:tav>
                                        <p:tav tm="100000">
                                          <p:val>
                                            <p:strVal val="#ppt_x"/>
                                          </p:val>
                                        </p:tav>
                                      </p:tavLst>
                                    </p:anim>
                                    <p:anim calcmode="lin" valueType="num">
                                      <p:cBhvr>
                                        <p:cTn id="14" dur="20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5" dur="2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2000" fill="hold"/>
                                        <p:tgtEl>
                                          <p:spTgt spid="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14282" y="3929066"/>
            <a:ext cx="8715436" cy="3108543"/>
          </a:xfrm>
          <a:prstGeom prst="rect">
            <a:avLst/>
          </a:prstGeom>
        </p:spPr>
        <p:txBody>
          <a:bodyPr wrap="square">
            <a:spAutoFit/>
          </a:bodyPr>
          <a:lstStyle/>
          <a:p>
            <a:pPr algn="ctr"/>
            <a:r>
              <a:rPr lang="es-ES" sz="3200" b="1" i="1" dirty="0" smtClean="0"/>
              <a:t>Los perros hacen cosas que siempre hemos visto normales, pero posiblemente la mayoría de las veces no sabemos porque lo hacen. En este trabajo intentare dar respuesta a algunas de estas preguntas.</a:t>
            </a:r>
            <a:r>
              <a:rPr lang="es-ES" b="1" dirty="0" smtClean="0"/>
              <a:t/>
            </a:r>
            <a:br>
              <a:rPr lang="es-ES" b="1" dirty="0" smtClean="0"/>
            </a:br>
            <a:r>
              <a:rPr lang="es-ES" b="1" dirty="0" smtClean="0"/>
              <a:t/>
            </a:r>
            <a:br>
              <a:rPr lang="es-ES" b="1" dirty="0" smtClean="0"/>
            </a:br>
            <a:endParaRPr lang="es-ES" dirty="0"/>
          </a:p>
        </p:txBody>
      </p:sp>
      <p:pic>
        <p:nvPicPr>
          <p:cNvPr id="4" name="Picture 2" descr="C:\Documents and Settings\Dell\Escritorio\10.jpg"/>
          <p:cNvPicPr>
            <a:picLocks noChangeAspect="1" noChangeArrowheads="1"/>
          </p:cNvPicPr>
          <p:nvPr/>
        </p:nvPicPr>
        <p:blipFill>
          <a:blip r:embed="rId2"/>
          <a:srcRect/>
          <a:stretch>
            <a:fillRect/>
          </a:stretch>
        </p:blipFill>
        <p:spPr bwMode="auto">
          <a:xfrm>
            <a:off x="4714876" y="428603"/>
            <a:ext cx="4173578" cy="3125329"/>
          </a:xfrm>
          <a:prstGeom prst="rect">
            <a:avLst/>
          </a:prstGeom>
          <a:noFill/>
        </p:spPr>
      </p:pic>
      <p:pic>
        <p:nvPicPr>
          <p:cNvPr id="5" name="Picture 2" descr="C:\Documents and Settings\Dell\Escritorio\F.jpg"/>
          <p:cNvPicPr>
            <a:picLocks noChangeAspect="1" noChangeArrowheads="1"/>
          </p:cNvPicPr>
          <p:nvPr/>
        </p:nvPicPr>
        <p:blipFill>
          <a:blip r:embed="rId3"/>
          <a:srcRect r="1666"/>
          <a:stretch>
            <a:fillRect/>
          </a:stretch>
        </p:blipFill>
        <p:spPr bwMode="auto">
          <a:xfrm>
            <a:off x="357158" y="357166"/>
            <a:ext cx="4143404" cy="3155300"/>
          </a:xfrm>
          <a:prstGeom prst="rect">
            <a:avLst/>
          </a:prstGeom>
          <a:noFill/>
        </p:spPr>
      </p:pic>
    </p:spTree>
  </p:cSld>
  <p:clrMapOvr>
    <a:masterClrMapping/>
  </p:clrMapOvr>
  <p:transition spd="slow" advTm="24000">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par>
                          <p:cTn id="21" fill="hold">
                            <p:stCondLst>
                              <p:cond delay="2000"/>
                            </p:stCondLst>
                            <p:childTnLst>
                              <p:par>
                                <p:cTn id="22" presetID="26"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down)">
                                      <p:cBhvr>
                                        <p:cTn id="24" dur="580">
                                          <p:stCondLst>
                                            <p:cond delay="0"/>
                                          </p:stCondLst>
                                        </p:cTn>
                                        <p:tgtEl>
                                          <p:spTgt spid="4"/>
                                        </p:tgtEl>
                                      </p:cBhvr>
                                    </p:animEffect>
                                    <p:anim calcmode="lin" valueType="num">
                                      <p:cBhvr>
                                        <p:cTn id="2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0" dur="26">
                                          <p:stCondLst>
                                            <p:cond delay="650"/>
                                          </p:stCondLst>
                                        </p:cTn>
                                        <p:tgtEl>
                                          <p:spTgt spid="4"/>
                                        </p:tgtEl>
                                      </p:cBhvr>
                                      <p:to x="100000" y="60000"/>
                                    </p:animScale>
                                    <p:animScale>
                                      <p:cBhvr>
                                        <p:cTn id="31" dur="166" decel="50000">
                                          <p:stCondLst>
                                            <p:cond delay="676"/>
                                          </p:stCondLst>
                                        </p:cTn>
                                        <p:tgtEl>
                                          <p:spTgt spid="4"/>
                                        </p:tgtEl>
                                      </p:cBhvr>
                                      <p:to x="100000" y="100000"/>
                                    </p:animScale>
                                    <p:animScale>
                                      <p:cBhvr>
                                        <p:cTn id="32" dur="26">
                                          <p:stCondLst>
                                            <p:cond delay="1312"/>
                                          </p:stCondLst>
                                        </p:cTn>
                                        <p:tgtEl>
                                          <p:spTgt spid="4"/>
                                        </p:tgtEl>
                                      </p:cBhvr>
                                      <p:to x="100000" y="80000"/>
                                    </p:animScale>
                                    <p:animScale>
                                      <p:cBhvr>
                                        <p:cTn id="33" dur="166" decel="50000">
                                          <p:stCondLst>
                                            <p:cond delay="1338"/>
                                          </p:stCondLst>
                                        </p:cTn>
                                        <p:tgtEl>
                                          <p:spTgt spid="4"/>
                                        </p:tgtEl>
                                      </p:cBhvr>
                                      <p:to x="100000" y="100000"/>
                                    </p:animScale>
                                    <p:animScale>
                                      <p:cBhvr>
                                        <p:cTn id="34" dur="26">
                                          <p:stCondLst>
                                            <p:cond delay="1642"/>
                                          </p:stCondLst>
                                        </p:cTn>
                                        <p:tgtEl>
                                          <p:spTgt spid="4"/>
                                        </p:tgtEl>
                                      </p:cBhvr>
                                      <p:to x="100000" y="90000"/>
                                    </p:animScale>
                                    <p:animScale>
                                      <p:cBhvr>
                                        <p:cTn id="35" dur="166" decel="50000">
                                          <p:stCondLst>
                                            <p:cond delay="1668"/>
                                          </p:stCondLst>
                                        </p:cTn>
                                        <p:tgtEl>
                                          <p:spTgt spid="4"/>
                                        </p:tgtEl>
                                      </p:cBhvr>
                                      <p:to x="100000" y="100000"/>
                                    </p:animScale>
                                    <p:animScale>
                                      <p:cBhvr>
                                        <p:cTn id="36" dur="26">
                                          <p:stCondLst>
                                            <p:cond delay="1808"/>
                                          </p:stCondLst>
                                        </p:cTn>
                                        <p:tgtEl>
                                          <p:spTgt spid="4"/>
                                        </p:tgtEl>
                                      </p:cBhvr>
                                      <p:to x="100000" y="95000"/>
                                    </p:animScale>
                                    <p:animScale>
                                      <p:cBhvr>
                                        <p:cTn id="37"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perros\ggyy.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uriosidad"/>
          <p:cNvPicPr>
            <a:picLocks noChangeAspect="1" noChangeArrowheads="1"/>
          </p:cNvPicPr>
          <p:nvPr/>
        </p:nvPicPr>
        <p:blipFill>
          <a:blip r:embed="rId2"/>
          <a:srcRect/>
          <a:stretch>
            <a:fillRect/>
          </a:stretch>
        </p:blipFill>
        <p:spPr bwMode="auto">
          <a:xfrm>
            <a:off x="1643042" y="428604"/>
            <a:ext cx="5630670" cy="4305297"/>
          </a:xfrm>
          <a:prstGeom prst="rect">
            <a:avLst/>
          </a:prstGeom>
          <a:noFill/>
        </p:spPr>
      </p:pic>
      <p:sp>
        <p:nvSpPr>
          <p:cNvPr id="3" name="2 Rectángulo"/>
          <p:cNvSpPr/>
          <p:nvPr/>
        </p:nvSpPr>
        <p:spPr>
          <a:xfrm>
            <a:off x="428596" y="4429132"/>
            <a:ext cx="8286808" cy="2862322"/>
          </a:xfrm>
          <a:prstGeom prst="rect">
            <a:avLst/>
          </a:prstGeom>
        </p:spPr>
        <p:txBody>
          <a:bodyPr wrap="square">
            <a:spAutoFit/>
          </a:bodyPr>
          <a:lstStyle/>
          <a:p>
            <a:pPr algn="ctr"/>
            <a:r>
              <a:rPr lang="es-ES" b="1" i="1" dirty="0" smtClean="0"/>
              <a:t/>
            </a:r>
            <a:br>
              <a:rPr lang="es-ES" b="1" i="1" dirty="0" smtClean="0"/>
            </a:br>
            <a:r>
              <a:rPr lang="es-ES" b="1" i="1" dirty="0" smtClean="0"/>
              <a:t>El perro es uno de los animales domésticos más antiguos del mundo y el mejor amigo del hombre. Su domesticación comienza cuando apenas era un pariente salvaje de los actuales lobos, existiendo pruebas arqueológicas que confirman su existencia como animal doméstico. Toda la especie se refiere a la raza doméstica (Canis familiaris) aunque algunos científicos sostienen que el perro es una subespecie de lobo, Canis lupus familiaris. El perro es el amigo mas fiel del hombre.</a:t>
            </a:r>
            <a:br>
              <a:rPr lang="es-ES" b="1" i="1" dirty="0" smtClean="0"/>
            </a:br>
            <a:r>
              <a:rPr lang="es-ES" dirty="0" smtClean="0"/>
              <a:t/>
            </a:r>
            <a:br>
              <a:rPr lang="es-ES" dirty="0" smtClean="0"/>
            </a:br>
            <a:endParaRPr lang="es-ES" dirty="0"/>
          </a:p>
        </p:txBody>
      </p:sp>
    </p:spTree>
  </p:cSld>
  <p:clrMapOvr>
    <a:masterClrMapping/>
  </p:clrMapOvr>
  <p:transition spd="slow" advTm="36000">
    <p:wipe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85984" y="5929330"/>
            <a:ext cx="4572000" cy="1200329"/>
          </a:xfrm>
          <a:prstGeom prst="rect">
            <a:avLst/>
          </a:prstGeom>
        </p:spPr>
        <p:txBody>
          <a:bodyPr>
            <a:spAutoFit/>
          </a:bodyPr>
          <a:lstStyle/>
          <a:p>
            <a:pPr algn="ctr"/>
            <a:r>
              <a:rPr lang="es-ES" b="1" i="1" dirty="0" smtClean="0"/>
              <a:t>Los perros empezaron a domesticarse en la era paleolítica.</a:t>
            </a:r>
            <a:r>
              <a:rPr lang="es-ES" dirty="0" smtClean="0"/>
              <a:t/>
            </a:r>
            <a:br>
              <a:rPr lang="es-ES" dirty="0" smtClean="0"/>
            </a:br>
            <a:r>
              <a:rPr lang="es-ES" dirty="0" smtClean="0"/>
              <a:t/>
            </a:r>
            <a:br>
              <a:rPr lang="es-ES" dirty="0" smtClean="0"/>
            </a:br>
            <a:endParaRPr lang="es-ES" dirty="0"/>
          </a:p>
        </p:txBody>
      </p:sp>
      <p:pic>
        <p:nvPicPr>
          <p:cNvPr id="90114" name="Picture 2" descr="golden"/>
          <p:cNvPicPr>
            <a:picLocks noChangeAspect="1" noChangeArrowheads="1"/>
          </p:cNvPicPr>
          <p:nvPr/>
        </p:nvPicPr>
        <p:blipFill>
          <a:blip r:embed="rId2"/>
          <a:srcRect/>
          <a:stretch>
            <a:fillRect/>
          </a:stretch>
        </p:blipFill>
        <p:spPr bwMode="auto">
          <a:xfrm>
            <a:off x="928662" y="285728"/>
            <a:ext cx="7316016" cy="5286412"/>
          </a:xfrm>
          <a:prstGeom prst="rect">
            <a:avLst/>
          </a:prstGeom>
          <a:noFill/>
        </p:spPr>
      </p:pic>
    </p:spTree>
  </p:cSld>
  <p:clrMapOvr>
    <a:masterClrMapping/>
  </p:clrMapOvr>
  <p:transition spd="slow" advTm="9000">
    <p:wipe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8596" y="5429264"/>
            <a:ext cx="8001056" cy="1754326"/>
          </a:xfrm>
          <a:prstGeom prst="rect">
            <a:avLst/>
          </a:prstGeom>
        </p:spPr>
        <p:txBody>
          <a:bodyPr wrap="square">
            <a:spAutoFit/>
          </a:bodyPr>
          <a:lstStyle/>
          <a:p>
            <a:pPr algn="ctr"/>
            <a:r>
              <a:rPr lang="es-ES" b="1" i="1" dirty="0" smtClean="0"/>
              <a:t/>
            </a:r>
            <a:br>
              <a:rPr lang="es-ES" b="1" i="1" dirty="0" smtClean="0"/>
            </a:br>
            <a:r>
              <a:rPr lang="es-ES" b="1" i="1" dirty="0" smtClean="0"/>
              <a:t>Anubis es una deidad egipcia que es representado como un hombre con cabeza de cánido, o como un perro egipcio (o chacal) negro.</a:t>
            </a: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pic>
        <p:nvPicPr>
          <p:cNvPr id="97282" name="Picture 2" descr="dalmata"/>
          <p:cNvPicPr>
            <a:picLocks noChangeAspect="1" noChangeArrowheads="1"/>
          </p:cNvPicPr>
          <p:nvPr/>
        </p:nvPicPr>
        <p:blipFill>
          <a:blip r:embed="rId2"/>
          <a:srcRect/>
          <a:stretch>
            <a:fillRect/>
          </a:stretch>
        </p:blipFill>
        <p:spPr bwMode="auto">
          <a:xfrm>
            <a:off x="2357422" y="285728"/>
            <a:ext cx="3786214" cy="5347761"/>
          </a:xfrm>
          <a:prstGeom prst="rect">
            <a:avLst/>
          </a:prstGeom>
          <a:noFill/>
        </p:spPr>
      </p:pic>
    </p:spTree>
  </p:cSld>
  <p:clrMapOvr>
    <a:masterClrMapping/>
  </p:clrMapOvr>
  <p:transition spd="slow" advTm="14000">
    <p:wipe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85786" y="6000768"/>
            <a:ext cx="7643834" cy="646331"/>
          </a:xfrm>
          <a:prstGeom prst="rect">
            <a:avLst/>
          </a:prstGeom>
        </p:spPr>
        <p:txBody>
          <a:bodyPr wrap="square">
            <a:spAutoFit/>
          </a:bodyPr>
          <a:lstStyle/>
          <a:p>
            <a:pPr algn="ctr"/>
            <a:r>
              <a:rPr lang="es-ES" b="1" i="1" dirty="0" smtClean="0"/>
              <a:t>Letreros indicando "CUIDADO CON EL PERRO" (Cave Canem) se han encontrado en las antiguas ciudades de Roma</a:t>
            </a:r>
            <a:endParaRPr lang="es-ES" b="1" i="1" dirty="0"/>
          </a:p>
        </p:txBody>
      </p:sp>
      <p:pic>
        <p:nvPicPr>
          <p:cNvPr id="73730" name="Picture 2" descr="Anubis"/>
          <p:cNvPicPr>
            <a:picLocks noChangeAspect="1" noChangeArrowheads="1"/>
          </p:cNvPicPr>
          <p:nvPr/>
        </p:nvPicPr>
        <p:blipFill>
          <a:blip r:embed="rId2"/>
          <a:srcRect/>
          <a:stretch>
            <a:fillRect/>
          </a:stretch>
        </p:blipFill>
        <p:spPr bwMode="auto">
          <a:xfrm>
            <a:off x="2071670" y="285728"/>
            <a:ext cx="5286412" cy="5467551"/>
          </a:xfrm>
          <a:prstGeom prst="rect">
            <a:avLst/>
          </a:prstGeom>
          <a:noFill/>
        </p:spPr>
      </p:pic>
    </p:spTree>
  </p:cSld>
  <p:clrMapOvr>
    <a:masterClrMapping/>
  </p:clrMapOvr>
  <p:transition spd="slow" advTm="14000">
    <p:wipe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4282" y="5643578"/>
            <a:ext cx="8929718" cy="1477328"/>
          </a:xfrm>
          <a:prstGeom prst="rect">
            <a:avLst/>
          </a:prstGeom>
        </p:spPr>
        <p:txBody>
          <a:bodyPr wrap="square">
            <a:spAutoFit/>
          </a:bodyPr>
          <a:lstStyle/>
          <a:p>
            <a:pPr algn="ctr"/>
            <a:r>
              <a:rPr lang="es-ES" b="1" i="1" dirty="0" smtClean="0"/>
              <a:t/>
            </a:r>
            <a:br>
              <a:rPr lang="es-ES" b="1" i="1" dirty="0" smtClean="0"/>
            </a:br>
            <a:r>
              <a:rPr lang="es-ES" b="1" i="1" dirty="0" smtClean="0"/>
              <a:t> En la astrología, existen cuarenta “días de perro” – entre el 3 de Julio y el 11 de Agosto – cuando Sirio, la Estrella del perro, se levanta y se echa con el Sol.</a:t>
            </a:r>
            <a:br>
              <a:rPr lang="es-ES" b="1" i="1" dirty="0" smtClean="0"/>
            </a:br>
            <a:r>
              <a:rPr lang="es-ES" dirty="0" smtClean="0"/>
              <a:t/>
            </a:r>
            <a:br>
              <a:rPr lang="es-ES" dirty="0" smtClean="0"/>
            </a:br>
            <a:endParaRPr lang="es-ES" dirty="0"/>
          </a:p>
        </p:txBody>
      </p:sp>
      <p:pic>
        <p:nvPicPr>
          <p:cNvPr id="94210" name="Picture 2" descr="perros"/>
          <p:cNvPicPr>
            <a:picLocks noChangeAspect="1" noChangeArrowheads="1"/>
          </p:cNvPicPr>
          <p:nvPr/>
        </p:nvPicPr>
        <p:blipFill>
          <a:blip r:embed="rId2"/>
          <a:srcRect/>
          <a:stretch>
            <a:fillRect/>
          </a:stretch>
        </p:blipFill>
        <p:spPr bwMode="auto">
          <a:xfrm>
            <a:off x="1785918" y="428604"/>
            <a:ext cx="5214974" cy="5120156"/>
          </a:xfrm>
          <a:prstGeom prst="rect">
            <a:avLst/>
          </a:prstGeom>
          <a:noFill/>
        </p:spPr>
      </p:pic>
    </p:spTree>
  </p:cSld>
  <p:clrMapOvr>
    <a:masterClrMapping/>
  </p:clrMapOvr>
  <p:transition spd="slow" advTm="14000">
    <p:wipe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0034" y="5657671"/>
            <a:ext cx="8215370" cy="1477328"/>
          </a:xfrm>
          <a:prstGeom prst="rect">
            <a:avLst/>
          </a:prstGeom>
        </p:spPr>
        <p:txBody>
          <a:bodyPr wrap="square">
            <a:spAutoFit/>
          </a:bodyPr>
          <a:lstStyle/>
          <a:p>
            <a:pPr algn="ctr"/>
            <a:r>
              <a:rPr lang="es-ES" b="1" i="1" dirty="0" smtClean="0"/>
              <a:t>Hay perros que trabajan, ya sea ayudando a sus amos, como los lazarillos, como así también ayudando a otras personas, como ser los perros rescatistas.</a:t>
            </a:r>
            <a:r>
              <a:rPr lang="es-ES" dirty="0" smtClean="0"/>
              <a:t/>
            </a:r>
            <a:br>
              <a:rPr lang="es-ES" dirty="0" smtClean="0"/>
            </a:br>
            <a:r>
              <a:rPr lang="es-ES" dirty="0" smtClean="0"/>
              <a:t/>
            </a:r>
            <a:br>
              <a:rPr lang="es-ES" dirty="0" smtClean="0"/>
            </a:br>
            <a:endParaRPr lang="es-ES" dirty="0"/>
          </a:p>
        </p:txBody>
      </p:sp>
      <p:pic>
        <p:nvPicPr>
          <p:cNvPr id="99330" name="Picture 2" descr="labradoor"/>
          <p:cNvPicPr>
            <a:picLocks noChangeAspect="1" noChangeArrowheads="1"/>
          </p:cNvPicPr>
          <p:nvPr/>
        </p:nvPicPr>
        <p:blipFill>
          <a:blip r:embed="rId2"/>
          <a:srcRect/>
          <a:stretch>
            <a:fillRect/>
          </a:stretch>
        </p:blipFill>
        <p:spPr bwMode="auto">
          <a:xfrm>
            <a:off x="1285852" y="285728"/>
            <a:ext cx="6637779" cy="5000660"/>
          </a:xfrm>
          <a:prstGeom prst="rect">
            <a:avLst/>
          </a:prstGeom>
          <a:noFill/>
        </p:spPr>
      </p:pic>
    </p:spTree>
  </p:cSld>
  <p:clrMapOvr>
    <a:masterClrMapping/>
  </p:clrMapOvr>
  <p:transition spd="slow" advTm="19000">
    <p:wipe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1538" y="5380672"/>
            <a:ext cx="7000892" cy="1477328"/>
          </a:xfrm>
          <a:prstGeom prst="rect">
            <a:avLst/>
          </a:prstGeom>
        </p:spPr>
        <p:txBody>
          <a:bodyPr wrap="square">
            <a:spAutoFit/>
          </a:bodyPr>
          <a:lstStyle/>
          <a:p>
            <a:pPr algn="ctr"/>
            <a:r>
              <a:rPr lang="es-ES" b="1" i="1" dirty="0" smtClean="0"/>
              <a:t>POR QUÉ LEVANTAN LOS PERROS LA PATA PARA ORINAR?? </a:t>
            </a:r>
            <a:br>
              <a:rPr lang="es-ES" b="1" i="1" dirty="0" smtClean="0"/>
            </a:br>
            <a:r>
              <a:rPr lang="es-ES" b="1" i="1" dirty="0" smtClean="0"/>
              <a:t>La posición de orinar con la pata levantada, es la que comúnmente observamos cuando un perro delimita su territorio, en sitios donde otros perros podrán olfatearlo. </a:t>
            </a:r>
            <a:r>
              <a:rPr lang="es-ES" b="1" dirty="0" smtClean="0"/>
              <a:t/>
            </a:r>
            <a:br>
              <a:rPr lang="es-ES" b="1" dirty="0" smtClean="0"/>
            </a:br>
            <a:endParaRPr lang="es-ES" dirty="0"/>
          </a:p>
        </p:txBody>
      </p:sp>
      <p:pic>
        <p:nvPicPr>
          <p:cNvPr id="14338" name="Picture 2" descr="pitt"/>
          <p:cNvPicPr>
            <a:picLocks noChangeAspect="1" noChangeArrowheads="1"/>
          </p:cNvPicPr>
          <p:nvPr/>
        </p:nvPicPr>
        <p:blipFill>
          <a:blip r:embed="rId3"/>
          <a:srcRect/>
          <a:stretch>
            <a:fillRect/>
          </a:stretch>
        </p:blipFill>
        <p:spPr bwMode="auto">
          <a:xfrm>
            <a:off x="1071538" y="500042"/>
            <a:ext cx="6784811" cy="4500594"/>
          </a:xfrm>
          <a:prstGeom prst="rect">
            <a:avLst/>
          </a:prstGeom>
          <a:noFill/>
        </p:spPr>
      </p:pic>
    </p:spTree>
  </p:cSld>
  <p:clrMapOvr>
    <a:masterClrMapping/>
  </p:clrMapOvr>
  <p:transition spd="slow" advTm="23000">
    <p:wipe dir="u"/>
    <p:sndAc>
      <p:stSnd>
        <p:snd r:embed="rId2" name="Ernesto-Cortazar-Autumn-Rose.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472" y="5657671"/>
            <a:ext cx="8215370" cy="1200329"/>
          </a:xfrm>
          <a:prstGeom prst="rect">
            <a:avLst/>
          </a:prstGeom>
        </p:spPr>
        <p:txBody>
          <a:bodyPr wrap="square">
            <a:spAutoFit/>
          </a:bodyPr>
          <a:lstStyle/>
          <a:p>
            <a:pPr algn="ctr"/>
            <a:r>
              <a:rPr lang="es-ES" b="1" i="1" dirty="0" smtClean="0"/>
              <a:t>El fabricante de juguetes TAKARA creó un computador de mano que traduce el ladrido en un buen japonés</a:t>
            </a:r>
            <a:r>
              <a:rPr lang="es-ES" dirty="0" smtClean="0"/>
              <a:t/>
            </a:r>
            <a:br>
              <a:rPr lang="es-ES" dirty="0" smtClean="0"/>
            </a:br>
            <a:r>
              <a:rPr lang="es-ES" dirty="0" smtClean="0"/>
              <a:t/>
            </a:r>
            <a:br>
              <a:rPr lang="es-ES" dirty="0" smtClean="0"/>
            </a:br>
            <a:endParaRPr lang="es-ES" dirty="0"/>
          </a:p>
        </p:txBody>
      </p:sp>
      <p:pic>
        <p:nvPicPr>
          <p:cNvPr id="96258" name="Picture 2" descr="dogo"/>
          <p:cNvPicPr>
            <a:picLocks noChangeAspect="1" noChangeArrowheads="1"/>
          </p:cNvPicPr>
          <p:nvPr/>
        </p:nvPicPr>
        <p:blipFill>
          <a:blip r:embed="rId2"/>
          <a:srcRect/>
          <a:stretch>
            <a:fillRect/>
          </a:stretch>
        </p:blipFill>
        <p:spPr bwMode="auto">
          <a:xfrm>
            <a:off x="642910" y="571480"/>
            <a:ext cx="7075327" cy="4786346"/>
          </a:xfrm>
          <a:prstGeom prst="rect">
            <a:avLst/>
          </a:prstGeom>
          <a:noFill/>
        </p:spPr>
      </p:pic>
    </p:spTree>
  </p:cSld>
  <p:clrMapOvr>
    <a:masterClrMapping/>
  </p:clrMapOvr>
  <p:transition spd="slow" advTm="14000">
    <p:wipe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5720" y="4857760"/>
            <a:ext cx="8858280" cy="2308324"/>
          </a:xfrm>
          <a:prstGeom prst="rect">
            <a:avLst/>
          </a:prstGeom>
        </p:spPr>
        <p:txBody>
          <a:bodyPr wrap="square">
            <a:spAutoFit/>
          </a:bodyPr>
          <a:lstStyle/>
          <a:p>
            <a:pPr algn="ctr"/>
            <a:r>
              <a:rPr lang="es-ES" b="1" dirty="0" smtClean="0"/>
              <a:t>¿POR QUÉ JADEAN? </a:t>
            </a:r>
            <a:br>
              <a:rPr lang="es-ES" b="1" dirty="0" smtClean="0"/>
            </a:br>
            <a:r>
              <a:rPr lang="es-ES" b="1" dirty="0" smtClean="0"/>
              <a:t>Es la manera que tiene el perro de regular su temperatura.. Abriendo la boca, sacando la lengua y manteniendo esta húmeda, la evaporación se encarga del resto. La frecuencia de inhalar y exhalar el aire hace que esta regulación se efectúe mas rápidamente. Si la temperatura es baja , esto no se produce por lo que ayuda a mantener su temperatura corporal. </a:t>
            </a:r>
            <a:br>
              <a:rPr lang="es-ES" b="1" dirty="0" smtClean="0"/>
            </a:br>
            <a:r>
              <a:rPr lang="es-ES" b="1" dirty="0" smtClean="0"/>
              <a:t/>
            </a:r>
            <a:br>
              <a:rPr lang="es-ES" b="1" dirty="0" smtClean="0"/>
            </a:br>
            <a:endParaRPr lang="es-ES" dirty="0"/>
          </a:p>
        </p:txBody>
      </p:sp>
      <p:pic>
        <p:nvPicPr>
          <p:cNvPr id="3" name="Picture 2" descr="C:\Documents and Settings\Dell\Escritorio\perros\ghy.jpg"/>
          <p:cNvPicPr>
            <a:picLocks noChangeAspect="1" noChangeArrowheads="1"/>
          </p:cNvPicPr>
          <p:nvPr/>
        </p:nvPicPr>
        <p:blipFill>
          <a:blip r:embed="rId2"/>
          <a:srcRect/>
          <a:stretch>
            <a:fillRect/>
          </a:stretch>
        </p:blipFill>
        <p:spPr bwMode="auto">
          <a:xfrm>
            <a:off x="1714480" y="214290"/>
            <a:ext cx="5929354" cy="4447016"/>
          </a:xfrm>
          <a:prstGeom prst="rect">
            <a:avLst/>
          </a:prstGeom>
          <a:noFill/>
        </p:spPr>
      </p:pic>
    </p:spTree>
  </p:cSld>
  <p:clrMapOvr>
    <a:masterClrMapping/>
  </p:clrMapOvr>
  <p:transition spd="slow" advTm="38000">
    <p:wipe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adoptar"/>
          <p:cNvPicPr>
            <a:picLocks noChangeAspect="1" noChangeArrowheads="1"/>
          </p:cNvPicPr>
          <p:nvPr/>
        </p:nvPicPr>
        <p:blipFill>
          <a:blip r:embed="rId2"/>
          <a:srcRect/>
          <a:stretch>
            <a:fillRect/>
          </a:stretch>
        </p:blipFill>
        <p:spPr bwMode="auto">
          <a:xfrm>
            <a:off x="1785918" y="357166"/>
            <a:ext cx="5286412" cy="5286412"/>
          </a:xfrm>
          <a:prstGeom prst="rect">
            <a:avLst/>
          </a:prstGeom>
          <a:noFill/>
        </p:spPr>
      </p:pic>
      <p:sp>
        <p:nvSpPr>
          <p:cNvPr id="3" name="2 Rectángulo"/>
          <p:cNvSpPr/>
          <p:nvPr/>
        </p:nvSpPr>
        <p:spPr>
          <a:xfrm>
            <a:off x="642910" y="5657671"/>
            <a:ext cx="8143932" cy="1200329"/>
          </a:xfrm>
          <a:prstGeom prst="rect">
            <a:avLst/>
          </a:prstGeom>
        </p:spPr>
        <p:txBody>
          <a:bodyPr wrap="square">
            <a:spAutoFit/>
          </a:bodyPr>
          <a:lstStyle/>
          <a:p>
            <a:r>
              <a:rPr lang="es-ES" dirty="0" smtClean="0"/>
              <a:t/>
            </a:r>
            <a:br>
              <a:rPr lang="es-ES" dirty="0" smtClean="0"/>
            </a:br>
            <a:r>
              <a:rPr lang="es-ES" b="1" i="1" dirty="0" smtClean="0"/>
              <a:t>El Chow Chow y el Shar-Pei tienen la lengua de color negro-azulado.</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1000">
    <p:wipe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8564" y="4714884"/>
            <a:ext cx="8429716" cy="2585323"/>
          </a:xfrm>
          <a:prstGeom prst="rect">
            <a:avLst/>
          </a:prstGeom>
        </p:spPr>
        <p:txBody>
          <a:bodyPr wrap="square">
            <a:spAutoFit/>
          </a:bodyPr>
          <a:lstStyle/>
          <a:p>
            <a:pPr algn="ctr"/>
            <a:r>
              <a:rPr lang="es-ES" b="1" i="1" dirty="0" smtClean="0"/>
              <a:t/>
            </a:r>
            <a:br>
              <a:rPr lang="es-ES" b="1" i="1" dirty="0" smtClean="0"/>
            </a:br>
            <a:r>
              <a:rPr lang="es-ES" b="1" i="1" dirty="0" smtClean="0"/>
              <a:t>¿POR QUÉ MUEVEN LA COLA? </a:t>
            </a:r>
            <a:br>
              <a:rPr lang="es-ES" b="1" i="1" dirty="0" smtClean="0"/>
            </a:br>
            <a:r>
              <a:rPr lang="es-ES" b="1" i="1" dirty="0" smtClean="0"/>
              <a:t>Es la manera de equilibrar el valor energético ante fuertes estímulos que le provocan cierta excitación, mientras algo le impide quemar el exceso de calorías destinadas a la actividad. En la vida cotidiana el perro mueve la cola cuando ve una eminente gratificación. También muchos perros mueven la cola cuando están a punto de lanzar un ataque. </a:t>
            </a:r>
            <a:br>
              <a:rPr lang="es-ES" b="1" i="1" dirty="0" smtClean="0"/>
            </a:br>
            <a:r>
              <a:rPr lang="es-ES" b="1" dirty="0" smtClean="0"/>
              <a:t/>
            </a:r>
            <a:br>
              <a:rPr lang="es-ES" b="1" dirty="0" smtClean="0"/>
            </a:br>
            <a:endParaRPr lang="es-ES" dirty="0"/>
          </a:p>
        </p:txBody>
      </p:sp>
      <p:pic>
        <p:nvPicPr>
          <p:cNvPr id="13314" name="Picture 2" descr="mascota"/>
          <p:cNvPicPr>
            <a:picLocks noChangeAspect="1" noChangeArrowheads="1"/>
          </p:cNvPicPr>
          <p:nvPr/>
        </p:nvPicPr>
        <p:blipFill>
          <a:blip r:embed="rId2"/>
          <a:srcRect/>
          <a:stretch>
            <a:fillRect/>
          </a:stretch>
        </p:blipFill>
        <p:spPr bwMode="auto">
          <a:xfrm>
            <a:off x="1142976" y="285728"/>
            <a:ext cx="7158232" cy="4429156"/>
          </a:xfrm>
          <a:prstGeom prst="rect">
            <a:avLst/>
          </a:prstGeom>
          <a:noFill/>
        </p:spPr>
      </p:pic>
    </p:spTree>
  </p:cSld>
  <p:clrMapOvr>
    <a:masterClrMapping/>
  </p:clrMapOvr>
  <p:transition spd="slow" advTm="32000">
    <p:wipe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7158" y="5643578"/>
            <a:ext cx="8429684" cy="1477328"/>
          </a:xfrm>
          <a:prstGeom prst="rect">
            <a:avLst/>
          </a:prstGeom>
        </p:spPr>
        <p:txBody>
          <a:bodyPr wrap="square">
            <a:spAutoFit/>
          </a:bodyPr>
          <a:lstStyle/>
          <a:p>
            <a:pPr algn="ctr"/>
            <a:r>
              <a:rPr lang="es-ES" b="1" i="1" dirty="0" smtClean="0"/>
              <a:t>POR QUÉ SE SACUDEN? </a:t>
            </a:r>
            <a:br>
              <a:rPr lang="es-ES" b="1" i="1" dirty="0" smtClean="0"/>
            </a:br>
            <a:r>
              <a:rPr lang="es-ES" b="1" i="1" dirty="0" smtClean="0"/>
              <a:t>El perro se sacude cuando necesita estar mas preparado para una actividad. Al sacudirse, mejora su riego sanguíneo y tonifica sus músculos </a:t>
            </a:r>
            <a:r>
              <a:rPr lang="es-ES" b="1" dirty="0" smtClean="0"/>
              <a:t/>
            </a:r>
            <a:br>
              <a:rPr lang="es-ES" b="1" dirty="0" smtClean="0"/>
            </a:br>
            <a:r>
              <a:rPr lang="es-ES" b="1" dirty="0" smtClean="0"/>
              <a:t/>
            </a:r>
            <a:br>
              <a:rPr lang="es-ES" b="1" dirty="0" smtClean="0"/>
            </a:br>
            <a:endParaRPr lang="es-ES" dirty="0"/>
          </a:p>
        </p:txBody>
      </p:sp>
      <p:pic>
        <p:nvPicPr>
          <p:cNvPr id="35842" name="Picture 2" descr="cosas"/>
          <p:cNvPicPr>
            <a:picLocks noChangeAspect="1" noChangeArrowheads="1"/>
          </p:cNvPicPr>
          <p:nvPr/>
        </p:nvPicPr>
        <p:blipFill>
          <a:blip r:embed="rId2"/>
          <a:srcRect/>
          <a:stretch>
            <a:fillRect/>
          </a:stretch>
        </p:blipFill>
        <p:spPr bwMode="auto">
          <a:xfrm>
            <a:off x="928662" y="500042"/>
            <a:ext cx="7327899" cy="4867279"/>
          </a:xfrm>
          <a:prstGeom prst="rect">
            <a:avLst/>
          </a:prstGeom>
          <a:noFill/>
        </p:spPr>
      </p:pic>
    </p:spTree>
  </p:cSld>
  <p:clrMapOvr>
    <a:masterClrMapping/>
  </p:clrMapOvr>
  <p:transition spd="slow" advTm="20000">
    <p:wipe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57224" y="5214950"/>
            <a:ext cx="7572428" cy="2031325"/>
          </a:xfrm>
          <a:prstGeom prst="rect">
            <a:avLst/>
          </a:prstGeom>
        </p:spPr>
        <p:txBody>
          <a:bodyPr wrap="square">
            <a:spAutoFit/>
          </a:bodyPr>
          <a:lstStyle/>
          <a:p>
            <a:pPr algn="ctr"/>
            <a:r>
              <a:rPr lang="es-ES" b="1" dirty="0" smtClean="0"/>
              <a:t>¿POR QUÉ SACUDEN OBJETOS ? </a:t>
            </a:r>
            <a:br>
              <a:rPr lang="es-ES" b="1" dirty="0" smtClean="0"/>
            </a:br>
            <a:r>
              <a:rPr lang="es-ES" b="1" dirty="0" smtClean="0"/>
              <a:t>Es una tendencia congénita. El lobo sacude su presa por la nuca para matarla, así como ciertas partes del cuerpo de su presa para desgarrarlas El perro ante ciertos objetos, sobre todo si son ligeros y flexibles, actúa como si fuera una presa.. </a:t>
            </a:r>
            <a:br>
              <a:rPr lang="es-ES" b="1" dirty="0" smtClean="0"/>
            </a:br>
            <a:r>
              <a:rPr lang="es-ES" b="1" dirty="0" smtClean="0"/>
              <a:t/>
            </a:r>
            <a:br>
              <a:rPr lang="es-ES" b="1" dirty="0" smtClean="0"/>
            </a:br>
            <a:endParaRPr lang="es-ES" dirty="0"/>
          </a:p>
        </p:txBody>
      </p:sp>
      <p:pic>
        <p:nvPicPr>
          <p:cNvPr id="36866" name="Picture 2" descr="sabias"/>
          <p:cNvPicPr>
            <a:picLocks noChangeAspect="1" noChangeArrowheads="1"/>
          </p:cNvPicPr>
          <p:nvPr/>
        </p:nvPicPr>
        <p:blipFill>
          <a:blip r:embed="rId2"/>
          <a:srcRect/>
          <a:stretch>
            <a:fillRect/>
          </a:stretch>
        </p:blipFill>
        <p:spPr bwMode="auto">
          <a:xfrm>
            <a:off x="1214414" y="428604"/>
            <a:ext cx="6875233" cy="4572032"/>
          </a:xfrm>
          <a:prstGeom prst="rect">
            <a:avLst/>
          </a:prstGeom>
          <a:noFill/>
        </p:spPr>
      </p:pic>
    </p:spTree>
  </p:cSld>
  <p:clrMapOvr>
    <a:masterClrMapping/>
  </p:clrMapOvr>
  <p:transition spd="slow" advTm="25000">
    <p:wipe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perro bonito"/>
          <p:cNvPicPr>
            <a:picLocks noChangeAspect="1" noChangeArrowheads="1"/>
          </p:cNvPicPr>
          <p:nvPr/>
        </p:nvPicPr>
        <p:blipFill>
          <a:blip r:embed="rId2"/>
          <a:srcRect/>
          <a:stretch>
            <a:fillRect/>
          </a:stretch>
        </p:blipFill>
        <p:spPr bwMode="auto">
          <a:xfrm>
            <a:off x="928662" y="214290"/>
            <a:ext cx="7334280" cy="5500710"/>
          </a:xfrm>
          <a:prstGeom prst="rect">
            <a:avLst/>
          </a:prstGeom>
          <a:noFill/>
        </p:spPr>
      </p:pic>
      <p:sp>
        <p:nvSpPr>
          <p:cNvPr id="3" name="2 Rectángulo"/>
          <p:cNvSpPr/>
          <p:nvPr/>
        </p:nvSpPr>
        <p:spPr>
          <a:xfrm>
            <a:off x="285720" y="5934670"/>
            <a:ext cx="8358214" cy="923330"/>
          </a:xfrm>
          <a:prstGeom prst="rect">
            <a:avLst/>
          </a:prstGeom>
        </p:spPr>
        <p:txBody>
          <a:bodyPr wrap="square">
            <a:spAutoFit/>
          </a:bodyPr>
          <a:lstStyle/>
          <a:p>
            <a:pPr algn="ctr"/>
            <a:r>
              <a:rPr lang="es-ES" b="1" i="1" dirty="0" smtClean="0"/>
              <a:t>La Nariz De Un Perro Tiene Unos 220 Millones De Receptores Olfativos,40 Veces Más De Los Que Tenemos Los Seres Humanos.</a:t>
            </a:r>
            <a:r>
              <a:rPr lang="es-ES" dirty="0" smtClean="0"/>
              <a:t/>
            </a:r>
            <a:br>
              <a:rPr lang="es-ES" dirty="0" smtClean="0"/>
            </a:br>
            <a:endParaRPr lang="es-ES" dirty="0"/>
          </a:p>
        </p:txBody>
      </p:sp>
    </p:spTree>
  </p:cSld>
  <p:clrMapOvr>
    <a:masterClrMapping/>
  </p:clrMapOvr>
  <p:transition spd="slow" advTm="17000">
    <p:wipe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perros caracteristica"/>
          <p:cNvPicPr>
            <a:picLocks noChangeAspect="1" noChangeArrowheads="1"/>
          </p:cNvPicPr>
          <p:nvPr/>
        </p:nvPicPr>
        <p:blipFill>
          <a:blip r:embed="rId2"/>
          <a:srcRect/>
          <a:stretch>
            <a:fillRect/>
          </a:stretch>
        </p:blipFill>
        <p:spPr bwMode="auto">
          <a:xfrm>
            <a:off x="1928794" y="357166"/>
            <a:ext cx="5143536" cy="5027808"/>
          </a:xfrm>
          <a:prstGeom prst="rect">
            <a:avLst/>
          </a:prstGeom>
          <a:noFill/>
        </p:spPr>
      </p:pic>
      <p:sp>
        <p:nvSpPr>
          <p:cNvPr id="4" name="3 Rectángulo"/>
          <p:cNvSpPr/>
          <p:nvPr/>
        </p:nvSpPr>
        <p:spPr>
          <a:xfrm>
            <a:off x="500034" y="5380672"/>
            <a:ext cx="8215370" cy="1754326"/>
          </a:xfrm>
          <a:prstGeom prst="rect">
            <a:avLst/>
          </a:prstGeom>
        </p:spPr>
        <p:txBody>
          <a:bodyPr wrap="square">
            <a:spAutoFit/>
          </a:bodyPr>
          <a:lstStyle/>
          <a:p>
            <a:pPr algn="ctr"/>
            <a:r>
              <a:rPr lang="es-ES" b="1" i="1" dirty="0" smtClean="0"/>
              <a:t/>
            </a:r>
            <a:br>
              <a:rPr lang="es-ES" b="1" i="1" dirty="0" smtClean="0"/>
            </a:br>
            <a:r>
              <a:rPr lang="es-ES" b="1" i="1" dirty="0" smtClean="0"/>
              <a:t>Su Oído Puede Captar Frecuencias De Hasta 45.000 Hz, Lo Que Equivale Al Doble De Nuestra Capacidad Auditiva. Por esto, La Pirotecnia Los Asusta</a:t>
            </a:r>
            <a:br>
              <a:rPr lang="es-ES" b="1" i="1" dirty="0" smtClean="0"/>
            </a:br>
            <a:r>
              <a:rPr lang="es-ES" dirty="0" smtClean="0"/>
              <a:t/>
            </a:r>
            <a:br>
              <a:rPr lang="es-ES" dirty="0" smtClean="0"/>
            </a:br>
            <a:endParaRPr lang="es-ES" dirty="0"/>
          </a:p>
        </p:txBody>
      </p:sp>
    </p:spTree>
  </p:cSld>
  <p:clrMapOvr>
    <a:masterClrMapping/>
  </p:clrMapOvr>
  <p:transition spd="slow" advTm="19000">
    <p:wipe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2812" y="5286388"/>
            <a:ext cx="9001188" cy="2031325"/>
          </a:xfrm>
          <a:prstGeom prst="rect">
            <a:avLst/>
          </a:prstGeom>
        </p:spPr>
        <p:txBody>
          <a:bodyPr wrap="square">
            <a:spAutoFit/>
          </a:bodyPr>
          <a:lstStyle/>
          <a:p>
            <a:pPr algn="ctr"/>
            <a:r>
              <a:rPr lang="es-ES" b="1" i="1" dirty="0" smtClean="0"/>
              <a:t>En ocasiones, todos ladran a lo mismo, como cuando un ciclista pasa por delante de sus casas. En cambio, en otras, nadie sabe por qué ha empezado a ladrar el primero. Esto se debe a que los perros captan la tristeza de los demás, o la señal de peligro, y utilizan el ladrido en señal de compañía para quien este en peligro, para imponer temor a ese peligro</a:t>
            </a:r>
            <a:r>
              <a:rPr lang="es-ES" dirty="0" smtClean="0"/>
              <a:t/>
            </a:r>
            <a:br>
              <a:rPr lang="es-ES" dirty="0" smtClean="0"/>
            </a:br>
            <a:r>
              <a:rPr lang="es-ES" dirty="0" smtClean="0"/>
              <a:t/>
            </a:r>
            <a:br>
              <a:rPr lang="es-ES" dirty="0" smtClean="0"/>
            </a:br>
            <a:endParaRPr lang="es-ES" dirty="0"/>
          </a:p>
        </p:txBody>
      </p:sp>
      <p:pic>
        <p:nvPicPr>
          <p:cNvPr id="61442" name="Picture 2" descr="perro"/>
          <p:cNvPicPr>
            <a:picLocks noChangeAspect="1" noChangeArrowheads="1"/>
          </p:cNvPicPr>
          <p:nvPr/>
        </p:nvPicPr>
        <p:blipFill>
          <a:blip r:embed="rId3"/>
          <a:srcRect/>
          <a:stretch>
            <a:fillRect/>
          </a:stretch>
        </p:blipFill>
        <p:spPr bwMode="auto">
          <a:xfrm>
            <a:off x="1142976" y="357166"/>
            <a:ext cx="7196714" cy="4857784"/>
          </a:xfrm>
          <a:prstGeom prst="rect">
            <a:avLst/>
          </a:prstGeom>
          <a:noFill/>
        </p:spPr>
      </p:pic>
    </p:spTree>
  </p:cSld>
  <p:clrMapOvr>
    <a:masterClrMapping/>
  </p:clrMapOvr>
  <p:transition spd="slow" advTm="27000">
    <p:wipe dir="u"/>
    <p:sndAc>
      <p:stSnd>
        <p:snd r:embed="rId2" name="Ernesto-Cortazar-Solitude.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golden"/>
          <p:cNvPicPr>
            <a:picLocks noChangeAspect="1" noChangeArrowheads="1"/>
          </p:cNvPicPr>
          <p:nvPr/>
        </p:nvPicPr>
        <p:blipFill>
          <a:blip r:embed="rId2"/>
          <a:srcRect/>
          <a:stretch>
            <a:fillRect/>
          </a:stretch>
        </p:blipFill>
        <p:spPr bwMode="auto">
          <a:xfrm>
            <a:off x="1357290" y="500042"/>
            <a:ext cx="6172241" cy="4857784"/>
          </a:xfrm>
          <a:prstGeom prst="rect">
            <a:avLst/>
          </a:prstGeom>
          <a:noFill/>
        </p:spPr>
      </p:pic>
      <p:sp>
        <p:nvSpPr>
          <p:cNvPr id="3" name="2 Rectángulo"/>
          <p:cNvSpPr/>
          <p:nvPr/>
        </p:nvSpPr>
        <p:spPr>
          <a:xfrm>
            <a:off x="1142976" y="5657671"/>
            <a:ext cx="7000924" cy="1200329"/>
          </a:xfrm>
          <a:prstGeom prst="rect">
            <a:avLst/>
          </a:prstGeom>
        </p:spPr>
        <p:txBody>
          <a:bodyPr wrap="square">
            <a:spAutoFit/>
          </a:bodyPr>
          <a:lstStyle/>
          <a:p>
            <a:pPr algn="ctr"/>
            <a:r>
              <a:rPr lang="es-ES" b="1" i="1" dirty="0" smtClean="0"/>
              <a:t>La raza de perros Komodor tienen un pelaje bastante peculiar, parece como si tuviesen trenzas.</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6000">
    <p:wipe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50 Cosas que no sabías de los perros"/>
          <p:cNvPicPr>
            <a:picLocks noChangeAspect="1" noChangeArrowheads="1"/>
          </p:cNvPicPr>
          <p:nvPr/>
        </p:nvPicPr>
        <p:blipFill>
          <a:blip r:embed="rId2"/>
          <a:srcRect/>
          <a:stretch>
            <a:fillRect/>
          </a:stretch>
        </p:blipFill>
        <p:spPr bwMode="auto">
          <a:xfrm>
            <a:off x="1428728" y="357166"/>
            <a:ext cx="5905508" cy="5161415"/>
          </a:xfrm>
          <a:prstGeom prst="rect">
            <a:avLst/>
          </a:prstGeom>
          <a:noFill/>
        </p:spPr>
      </p:pic>
      <p:sp>
        <p:nvSpPr>
          <p:cNvPr id="3" name="2 Rectángulo"/>
          <p:cNvSpPr/>
          <p:nvPr/>
        </p:nvSpPr>
        <p:spPr>
          <a:xfrm>
            <a:off x="2000232" y="6072206"/>
            <a:ext cx="4572000" cy="923330"/>
          </a:xfrm>
          <a:prstGeom prst="rect">
            <a:avLst/>
          </a:prstGeom>
        </p:spPr>
        <p:txBody>
          <a:bodyPr wrap="square">
            <a:spAutoFit/>
          </a:bodyPr>
          <a:lstStyle/>
          <a:p>
            <a:pPr algn="ctr"/>
            <a:r>
              <a:rPr lang="es-ES" b="1" i="1" dirty="0" smtClean="0"/>
              <a:t> La raza mas veloz: Galgo (72km/h).</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7000">
    <p:wipe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357158" y="5929330"/>
            <a:ext cx="8501122" cy="646331"/>
          </a:xfrm>
          <a:prstGeom prst="rect">
            <a:avLst/>
          </a:prstGeom>
        </p:spPr>
        <p:txBody>
          <a:bodyPr wrap="square">
            <a:spAutoFit/>
          </a:bodyPr>
          <a:lstStyle/>
          <a:p>
            <a:pPr algn="ctr"/>
            <a:r>
              <a:rPr lang="es-ES" b="1" i="1" dirty="0" smtClean="0"/>
              <a:t>La menor raza de can es el Chihuahua cuyo peso reconocido se encuentra entre 90 gramos hasta 2,75 kg</a:t>
            </a:r>
            <a:endParaRPr lang="es-ES" b="1" i="1" dirty="0"/>
          </a:p>
        </p:txBody>
      </p:sp>
      <p:pic>
        <p:nvPicPr>
          <p:cNvPr id="60418" name="Picture 2" descr="gran danes"/>
          <p:cNvPicPr>
            <a:picLocks noChangeAspect="1" noChangeArrowheads="1"/>
          </p:cNvPicPr>
          <p:nvPr/>
        </p:nvPicPr>
        <p:blipFill>
          <a:blip r:embed="rId2"/>
          <a:srcRect/>
          <a:stretch>
            <a:fillRect/>
          </a:stretch>
        </p:blipFill>
        <p:spPr bwMode="auto">
          <a:xfrm>
            <a:off x="1357290" y="285728"/>
            <a:ext cx="6357982" cy="5493298"/>
          </a:xfrm>
          <a:prstGeom prst="rect">
            <a:avLst/>
          </a:prstGeom>
          <a:noFill/>
        </p:spPr>
      </p:pic>
    </p:spTree>
  </p:cSld>
  <p:clrMapOvr>
    <a:masterClrMapping/>
  </p:clrMapOvr>
  <p:transition spd="slow" advTm="11000">
    <p:wipe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lobos"/>
          <p:cNvPicPr>
            <a:picLocks noChangeAspect="1" noChangeArrowheads="1"/>
          </p:cNvPicPr>
          <p:nvPr/>
        </p:nvPicPr>
        <p:blipFill>
          <a:blip r:embed="rId2"/>
          <a:srcRect/>
          <a:stretch>
            <a:fillRect/>
          </a:stretch>
        </p:blipFill>
        <p:spPr bwMode="auto">
          <a:xfrm>
            <a:off x="1285852" y="500042"/>
            <a:ext cx="6762797" cy="5072098"/>
          </a:xfrm>
          <a:prstGeom prst="rect">
            <a:avLst/>
          </a:prstGeom>
          <a:noFill/>
        </p:spPr>
      </p:pic>
      <p:sp>
        <p:nvSpPr>
          <p:cNvPr id="3" name="2 Rectángulo"/>
          <p:cNvSpPr/>
          <p:nvPr/>
        </p:nvSpPr>
        <p:spPr>
          <a:xfrm>
            <a:off x="-285816" y="5934670"/>
            <a:ext cx="9429816" cy="923330"/>
          </a:xfrm>
          <a:prstGeom prst="rect">
            <a:avLst/>
          </a:prstGeom>
        </p:spPr>
        <p:txBody>
          <a:bodyPr wrap="square">
            <a:spAutoFit/>
          </a:bodyPr>
          <a:lstStyle/>
          <a:p>
            <a:pPr algn="ctr"/>
            <a:r>
              <a:rPr lang="es-ES" b="1" i="1" dirty="0" smtClean="0"/>
              <a:t>       Los perros salvajes que viven en manadas en Australia son llamados Dingos.</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wipe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28596" y="5643578"/>
            <a:ext cx="8429684" cy="1477328"/>
          </a:xfrm>
          <a:prstGeom prst="rect">
            <a:avLst/>
          </a:prstGeom>
        </p:spPr>
        <p:txBody>
          <a:bodyPr wrap="square">
            <a:spAutoFit/>
          </a:bodyPr>
          <a:lstStyle/>
          <a:p>
            <a:pPr algn="ctr"/>
            <a:r>
              <a:rPr lang="es-ES" b="1" i="1" dirty="0" smtClean="0"/>
              <a:t/>
            </a:r>
            <a:br>
              <a:rPr lang="es-ES" b="1" i="1" dirty="0" smtClean="0"/>
            </a:br>
            <a:r>
              <a:rPr lang="es-ES" b="1" i="1" dirty="0" smtClean="0"/>
              <a:t> El 29 de noviembre de 2004, en Cambridgeshire (UK), hay constancia de un parto con 24 cachorros </a:t>
            </a:r>
            <a:br>
              <a:rPr lang="es-ES" b="1" i="1" dirty="0" smtClean="0"/>
            </a:br>
            <a:r>
              <a:rPr lang="es-ES" dirty="0" smtClean="0"/>
              <a:t/>
            </a:r>
            <a:br>
              <a:rPr lang="es-ES" dirty="0" smtClean="0"/>
            </a:br>
            <a:endParaRPr lang="es-ES" dirty="0"/>
          </a:p>
        </p:txBody>
      </p:sp>
      <p:pic>
        <p:nvPicPr>
          <p:cNvPr id="69634" name="Picture 2" descr="adoptar"/>
          <p:cNvPicPr>
            <a:picLocks noChangeAspect="1" noChangeArrowheads="1"/>
          </p:cNvPicPr>
          <p:nvPr/>
        </p:nvPicPr>
        <p:blipFill>
          <a:blip r:embed="rId2"/>
          <a:srcRect/>
          <a:stretch>
            <a:fillRect/>
          </a:stretch>
        </p:blipFill>
        <p:spPr bwMode="auto">
          <a:xfrm>
            <a:off x="928662" y="500042"/>
            <a:ext cx="7096910" cy="4857784"/>
          </a:xfrm>
          <a:prstGeom prst="rect">
            <a:avLst/>
          </a:prstGeom>
          <a:noFill/>
        </p:spPr>
      </p:pic>
    </p:spTree>
  </p:cSld>
  <p:clrMapOvr>
    <a:masterClrMapping/>
  </p:clrMapOvr>
  <p:transition spd="slow" advTm="13000">
    <p:wipe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8596" y="5934670"/>
            <a:ext cx="8501090" cy="923330"/>
          </a:xfrm>
          <a:prstGeom prst="rect">
            <a:avLst/>
          </a:prstGeom>
        </p:spPr>
        <p:txBody>
          <a:bodyPr wrap="square">
            <a:spAutoFit/>
          </a:bodyPr>
          <a:lstStyle/>
          <a:p>
            <a:pPr algn="ctr"/>
            <a:r>
              <a:rPr lang="es-ES" b="1" i="1" dirty="0" smtClean="0"/>
              <a:t>Los perros y los humanos compartimos el 75% de nuestro código genético</a:t>
            </a:r>
            <a:r>
              <a:rPr lang="es-ES" dirty="0" smtClean="0"/>
              <a:t/>
            </a:r>
            <a:br>
              <a:rPr lang="es-ES" dirty="0" smtClean="0"/>
            </a:br>
            <a:r>
              <a:rPr lang="es-ES" dirty="0" smtClean="0"/>
              <a:t/>
            </a:r>
            <a:br>
              <a:rPr lang="es-ES" dirty="0" smtClean="0"/>
            </a:br>
            <a:endParaRPr lang="es-ES" dirty="0"/>
          </a:p>
        </p:txBody>
      </p:sp>
      <p:pic>
        <p:nvPicPr>
          <p:cNvPr id="70658" name="Picture 2" descr="mascotinga"/>
          <p:cNvPicPr>
            <a:picLocks noChangeAspect="1" noChangeArrowheads="1"/>
          </p:cNvPicPr>
          <p:nvPr/>
        </p:nvPicPr>
        <p:blipFill>
          <a:blip r:embed="rId2"/>
          <a:srcRect/>
          <a:stretch>
            <a:fillRect/>
          </a:stretch>
        </p:blipFill>
        <p:spPr bwMode="auto">
          <a:xfrm>
            <a:off x="1000100" y="500042"/>
            <a:ext cx="7077609" cy="5000660"/>
          </a:xfrm>
          <a:prstGeom prst="rect">
            <a:avLst/>
          </a:prstGeom>
          <a:noFill/>
        </p:spPr>
      </p:pic>
    </p:spTree>
  </p:cSld>
  <p:clrMapOvr>
    <a:masterClrMapping/>
  </p:clrMapOvr>
  <p:transition spd="slow" advTm="10000">
    <p:wipe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7158" y="5857892"/>
            <a:ext cx="8429684" cy="1200329"/>
          </a:xfrm>
          <a:prstGeom prst="rect">
            <a:avLst/>
          </a:prstGeom>
        </p:spPr>
        <p:txBody>
          <a:bodyPr wrap="square">
            <a:spAutoFit/>
          </a:bodyPr>
          <a:lstStyle/>
          <a:p>
            <a:pPr algn="ctr"/>
            <a:r>
              <a:rPr lang="es-ES" b="1" i="1" dirty="0" smtClean="0"/>
              <a:t>En EEUU existe una emisora de radio exclusiva para perros. Se creó para aquellos perros que se ven obligados a pasar muchas horas solos en casa.</a:t>
            </a:r>
            <a:r>
              <a:rPr lang="es-ES" dirty="0" smtClean="0"/>
              <a:t/>
            </a:r>
            <a:br>
              <a:rPr lang="es-ES" dirty="0" smtClean="0"/>
            </a:br>
            <a:r>
              <a:rPr lang="es-ES" dirty="0" smtClean="0"/>
              <a:t/>
            </a:r>
            <a:br>
              <a:rPr lang="es-ES" dirty="0" smtClean="0"/>
            </a:br>
            <a:endParaRPr lang="es-ES" dirty="0"/>
          </a:p>
        </p:txBody>
      </p:sp>
      <p:pic>
        <p:nvPicPr>
          <p:cNvPr id="71682" name="Picture 2" descr="50 Cosas que no sabías de los perros"/>
          <p:cNvPicPr>
            <a:picLocks noChangeAspect="1" noChangeArrowheads="1"/>
          </p:cNvPicPr>
          <p:nvPr/>
        </p:nvPicPr>
        <p:blipFill>
          <a:blip r:embed="rId2"/>
          <a:srcRect/>
          <a:stretch>
            <a:fillRect/>
          </a:stretch>
        </p:blipFill>
        <p:spPr bwMode="auto">
          <a:xfrm>
            <a:off x="1428728" y="500042"/>
            <a:ext cx="6076131" cy="5072098"/>
          </a:xfrm>
          <a:prstGeom prst="rect">
            <a:avLst/>
          </a:prstGeom>
          <a:noFill/>
        </p:spPr>
      </p:pic>
    </p:spTree>
  </p:cSld>
  <p:clrMapOvr>
    <a:masterClrMapping/>
  </p:clrMapOvr>
  <p:transition spd="slow" advTm="17000">
    <p:wipe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357422" y="5929330"/>
            <a:ext cx="4572000" cy="1200329"/>
          </a:xfrm>
          <a:prstGeom prst="rect">
            <a:avLst/>
          </a:prstGeom>
        </p:spPr>
        <p:txBody>
          <a:bodyPr>
            <a:spAutoFit/>
          </a:bodyPr>
          <a:lstStyle/>
          <a:p>
            <a:pPr algn="ctr"/>
            <a:r>
              <a:rPr lang="es-ES" b="1" i="1" dirty="0" smtClean="0"/>
              <a:t>Los perros no sudan, controlan su temperatura corporal mediante jadeos</a:t>
            </a:r>
            <a:r>
              <a:rPr lang="es-ES" dirty="0" smtClean="0"/>
              <a:t/>
            </a:r>
            <a:br>
              <a:rPr lang="es-ES" dirty="0" smtClean="0"/>
            </a:br>
            <a:r>
              <a:rPr lang="es-ES" dirty="0" smtClean="0"/>
              <a:t/>
            </a:r>
            <a:br>
              <a:rPr lang="es-ES" dirty="0" smtClean="0"/>
            </a:br>
            <a:endParaRPr lang="es-ES" dirty="0"/>
          </a:p>
        </p:txBody>
      </p:sp>
      <p:pic>
        <p:nvPicPr>
          <p:cNvPr id="72706" name="Picture 2" descr="gran danes"/>
          <p:cNvPicPr>
            <a:picLocks noChangeAspect="1" noChangeArrowheads="1"/>
          </p:cNvPicPr>
          <p:nvPr/>
        </p:nvPicPr>
        <p:blipFill>
          <a:blip r:embed="rId2"/>
          <a:srcRect/>
          <a:stretch>
            <a:fillRect/>
          </a:stretch>
        </p:blipFill>
        <p:spPr bwMode="auto">
          <a:xfrm>
            <a:off x="1428728" y="571480"/>
            <a:ext cx="6035082" cy="4714908"/>
          </a:xfrm>
          <a:prstGeom prst="rect">
            <a:avLst/>
          </a:prstGeom>
          <a:noFill/>
        </p:spPr>
      </p:pic>
    </p:spTree>
  </p:cSld>
  <p:clrMapOvr>
    <a:masterClrMapping/>
  </p:clrMapOvr>
  <p:transition spd="slow" advTm="13000">
    <p:wipe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2844" y="5643578"/>
            <a:ext cx="8786874" cy="1477328"/>
          </a:xfrm>
          <a:prstGeom prst="rect">
            <a:avLst/>
          </a:prstGeom>
        </p:spPr>
        <p:txBody>
          <a:bodyPr wrap="square">
            <a:spAutoFit/>
          </a:bodyPr>
          <a:lstStyle/>
          <a:p>
            <a:pPr algn="ctr"/>
            <a:r>
              <a:rPr lang="es-ES" b="1" i="1" dirty="0" smtClean="0"/>
              <a:t>Cuando es adulto un perro de raza pequeña puede alcanzar 20 veces su peso de nacimiento, mientras que un perro de raza grande puede alcanzar 100 veces su peso de nacimiento.</a:t>
            </a:r>
            <a:r>
              <a:rPr lang="es-ES" dirty="0" smtClean="0"/>
              <a:t/>
            </a:r>
            <a:br>
              <a:rPr lang="es-ES" dirty="0" smtClean="0"/>
            </a:br>
            <a:r>
              <a:rPr lang="es-ES" dirty="0" smtClean="0"/>
              <a:t/>
            </a:r>
            <a:br>
              <a:rPr lang="es-ES" dirty="0" smtClean="0"/>
            </a:br>
            <a:endParaRPr lang="es-ES" dirty="0"/>
          </a:p>
        </p:txBody>
      </p:sp>
      <p:pic>
        <p:nvPicPr>
          <p:cNvPr id="74754" name="Picture 2" descr="canes"/>
          <p:cNvPicPr>
            <a:picLocks noChangeAspect="1" noChangeArrowheads="1"/>
          </p:cNvPicPr>
          <p:nvPr/>
        </p:nvPicPr>
        <p:blipFill>
          <a:blip r:embed="rId2"/>
          <a:srcRect/>
          <a:stretch>
            <a:fillRect/>
          </a:stretch>
        </p:blipFill>
        <p:spPr bwMode="auto">
          <a:xfrm>
            <a:off x="1357290" y="785794"/>
            <a:ext cx="6401335" cy="4357718"/>
          </a:xfrm>
          <a:prstGeom prst="rect">
            <a:avLst/>
          </a:prstGeom>
          <a:noFill/>
        </p:spPr>
      </p:pic>
    </p:spTree>
  </p:cSld>
  <p:clrMapOvr>
    <a:masterClrMapping/>
  </p:clrMapOvr>
  <p:transition spd="slow" advTm="18000">
    <p:wipe di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4282" y="5715016"/>
            <a:ext cx="8643998" cy="1477328"/>
          </a:xfrm>
          <a:prstGeom prst="rect">
            <a:avLst/>
          </a:prstGeom>
        </p:spPr>
        <p:txBody>
          <a:bodyPr wrap="square">
            <a:spAutoFit/>
          </a:bodyPr>
          <a:lstStyle/>
          <a:p>
            <a:pPr algn="ctr"/>
            <a:r>
              <a:rPr lang="es-ES" dirty="0" smtClean="0"/>
              <a:t> </a:t>
            </a:r>
            <a:r>
              <a:rPr lang="es-ES" b="1" i="1" dirty="0" smtClean="0"/>
              <a:t>El olfato de los perros es de los mejores de la naturaleza. Si las membranas situadas en la nariz de los perros fuesen extendidas, ellas serían mayores que el propio perro.</a:t>
            </a:r>
            <a:r>
              <a:rPr lang="es-ES" dirty="0" smtClean="0"/>
              <a:t/>
            </a:r>
            <a:br>
              <a:rPr lang="es-ES" dirty="0" smtClean="0"/>
            </a:br>
            <a:r>
              <a:rPr lang="es-ES" dirty="0" smtClean="0"/>
              <a:t/>
            </a:r>
            <a:br>
              <a:rPr lang="es-ES" dirty="0" smtClean="0"/>
            </a:br>
            <a:endParaRPr lang="es-ES" dirty="0"/>
          </a:p>
        </p:txBody>
      </p:sp>
      <p:pic>
        <p:nvPicPr>
          <p:cNvPr id="75778" name="Picture 2" descr="adoptar"/>
          <p:cNvPicPr>
            <a:picLocks noChangeAspect="1" noChangeArrowheads="1"/>
          </p:cNvPicPr>
          <p:nvPr/>
        </p:nvPicPr>
        <p:blipFill>
          <a:blip r:embed="rId2"/>
          <a:srcRect/>
          <a:stretch>
            <a:fillRect/>
          </a:stretch>
        </p:blipFill>
        <p:spPr bwMode="auto">
          <a:xfrm>
            <a:off x="1785918" y="642918"/>
            <a:ext cx="5592841" cy="4857784"/>
          </a:xfrm>
          <a:prstGeom prst="rect">
            <a:avLst/>
          </a:prstGeom>
          <a:noFill/>
        </p:spPr>
      </p:pic>
    </p:spTree>
  </p:cSld>
  <p:clrMapOvr>
    <a:masterClrMapping/>
  </p:clrMapOvr>
  <p:transition spd="slow" advTm="20000">
    <p:wipe di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472" y="5572140"/>
            <a:ext cx="8072526" cy="1754326"/>
          </a:xfrm>
          <a:prstGeom prst="rect">
            <a:avLst/>
          </a:prstGeom>
        </p:spPr>
        <p:txBody>
          <a:bodyPr wrap="square">
            <a:spAutoFit/>
          </a:bodyPr>
          <a:lstStyle/>
          <a:p>
            <a:pPr algn="ctr"/>
            <a:r>
              <a:rPr lang="es-ES" b="1" i="1" dirty="0" smtClean="0"/>
              <a:t>Es difícil saber con exactitud cuantas razas de perros existen actualmente. La FCI (Federación Cynologique Internationale) reconoce varios centenares de razas. Entre las distintas federaciones hay reconocidas unas 700 razas distintas aproximadamente.</a:t>
            </a:r>
            <a:r>
              <a:rPr lang="es-ES" dirty="0" smtClean="0"/>
              <a:t/>
            </a:r>
            <a:br>
              <a:rPr lang="es-ES" dirty="0" smtClean="0"/>
            </a:br>
            <a:r>
              <a:rPr lang="es-ES" dirty="0" smtClean="0"/>
              <a:t/>
            </a:r>
            <a:br>
              <a:rPr lang="es-ES" dirty="0" smtClean="0"/>
            </a:br>
            <a:endParaRPr lang="es-ES" dirty="0"/>
          </a:p>
        </p:txBody>
      </p:sp>
      <p:pic>
        <p:nvPicPr>
          <p:cNvPr id="76802" name="Picture 2" descr="mascotinga"/>
          <p:cNvPicPr>
            <a:picLocks noChangeAspect="1" noChangeArrowheads="1"/>
          </p:cNvPicPr>
          <p:nvPr/>
        </p:nvPicPr>
        <p:blipFill>
          <a:blip r:embed="rId2"/>
          <a:srcRect/>
          <a:stretch>
            <a:fillRect/>
          </a:stretch>
        </p:blipFill>
        <p:spPr bwMode="auto">
          <a:xfrm>
            <a:off x="1500165" y="785794"/>
            <a:ext cx="6096043" cy="4572032"/>
          </a:xfrm>
          <a:prstGeom prst="rect">
            <a:avLst/>
          </a:prstGeom>
          <a:noFill/>
        </p:spPr>
      </p:pic>
    </p:spTree>
  </p:cSld>
  <p:clrMapOvr>
    <a:masterClrMapping/>
  </p:clrMapOvr>
  <p:transition spd="slow" advTm="24000">
    <p:wipe di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14546" y="5657671"/>
            <a:ext cx="5000660" cy="1200329"/>
          </a:xfrm>
          <a:prstGeom prst="rect">
            <a:avLst/>
          </a:prstGeom>
        </p:spPr>
        <p:txBody>
          <a:bodyPr wrap="square">
            <a:spAutoFit/>
          </a:bodyPr>
          <a:lstStyle/>
          <a:p>
            <a:pPr algn="ctr"/>
            <a:r>
              <a:rPr lang="es-ES" dirty="0" smtClean="0"/>
              <a:t/>
            </a:r>
            <a:br>
              <a:rPr lang="es-ES" dirty="0" smtClean="0"/>
            </a:br>
            <a:r>
              <a:rPr lang="es-ES" b="1" dirty="0" smtClean="0"/>
              <a:t>En promedio los perros viven de 8-15 años.</a:t>
            </a:r>
            <a:r>
              <a:rPr lang="es-ES" dirty="0" smtClean="0"/>
              <a:t/>
            </a:r>
            <a:br>
              <a:rPr lang="es-ES" dirty="0" smtClean="0"/>
            </a:br>
            <a:r>
              <a:rPr lang="es-ES" dirty="0" smtClean="0"/>
              <a:t/>
            </a:r>
            <a:br>
              <a:rPr lang="es-ES" dirty="0" smtClean="0"/>
            </a:br>
            <a:endParaRPr lang="es-ES" dirty="0"/>
          </a:p>
        </p:txBody>
      </p:sp>
      <p:pic>
        <p:nvPicPr>
          <p:cNvPr id="77826" name="Picture 2" descr="curiosidad"/>
          <p:cNvPicPr>
            <a:picLocks noChangeAspect="1" noChangeArrowheads="1"/>
          </p:cNvPicPr>
          <p:nvPr/>
        </p:nvPicPr>
        <p:blipFill>
          <a:blip r:embed="rId2"/>
          <a:srcRect/>
          <a:stretch>
            <a:fillRect/>
          </a:stretch>
        </p:blipFill>
        <p:spPr bwMode="auto">
          <a:xfrm>
            <a:off x="2571736" y="428604"/>
            <a:ext cx="4286280" cy="5131874"/>
          </a:xfrm>
          <a:prstGeom prst="rect">
            <a:avLst/>
          </a:prstGeom>
          <a:noFill/>
        </p:spPr>
      </p:pic>
    </p:spTree>
  </p:cSld>
  <p:clrMapOvr>
    <a:masterClrMapping/>
  </p:clrMapOvr>
  <p:transition spd="slow" advTm="9000">
    <p:wipe di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472" y="5857892"/>
            <a:ext cx="7929602" cy="1200329"/>
          </a:xfrm>
          <a:prstGeom prst="rect">
            <a:avLst/>
          </a:prstGeom>
        </p:spPr>
        <p:txBody>
          <a:bodyPr wrap="square">
            <a:spAutoFit/>
          </a:bodyPr>
          <a:lstStyle/>
          <a:p>
            <a:pPr algn="ctr"/>
            <a:r>
              <a:rPr lang="es-ES" b="1" i="1" dirty="0" smtClean="0"/>
              <a:t>El reloj interno de un perro es excelente, siempre sabe cuando es la hora de comer, de pasear, vuelta del trabajo de su amo, etc.</a:t>
            </a:r>
            <a:r>
              <a:rPr lang="es-ES" dirty="0" smtClean="0"/>
              <a:t/>
            </a:r>
            <a:br>
              <a:rPr lang="es-ES" dirty="0" smtClean="0"/>
            </a:br>
            <a:r>
              <a:rPr lang="es-ES" dirty="0" smtClean="0"/>
              <a:t/>
            </a:r>
            <a:br>
              <a:rPr lang="es-ES" dirty="0" smtClean="0"/>
            </a:br>
            <a:endParaRPr lang="es-ES" dirty="0"/>
          </a:p>
        </p:txBody>
      </p:sp>
      <p:pic>
        <p:nvPicPr>
          <p:cNvPr id="78850" name="Picture 2" descr="dogo"/>
          <p:cNvPicPr>
            <a:picLocks noChangeAspect="1" noChangeArrowheads="1"/>
          </p:cNvPicPr>
          <p:nvPr/>
        </p:nvPicPr>
        <p:blipFill>
          <a:blip r:embed="rId2"/>
          <a:srcRect/>
          <a:stretch>
            <a:fillRect/>
          </a:stretch>
        </p:blipFill>
        <p:spPr bwMode="auto">
          <a:xfrm>
            <a:off x="2071670" y="357166"/>
            <a:ext cx="4786346" cy="5114554"/>
          </a:xfrm>
          <a:prstGeom prst="rect">
            <a:avLst/>
          </a:prstGeom>
          <a:noFill/>
        </p:spPr>
      </p:pic>
    </p:spTree>
  </p:cSld>
  <p:clrMapOvr>
    <a:masterClrMapping/>
  </p:clrMapOvr>
  <p:transition spd="slow" advTm="15000">
    <p:wipe di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0034" y="5929330"/>
            <a:ext cx="8286808" cy="1200329"/>
          </a:xfrm>
          <a:prstGeom prst="rect">
            <a:avLst/>
          </a:prstGeom>
        </p:spPr>
        <p:txBody>
          <a:bodyPr wrap="square">
            <a:spAutoFit/>
          </a:bodyPr>
          <a:lstStyle/>
          <a:p>
            <a:pPr algn="ctr"/>
            <a:r>
              <a:rPr lang="es-ES" b="1" i="1" dirty="0" smtClean="0"/>
              <a:t>Cuando bañas a tu perro de una forma constante, provocas que los aceites naturales del pelaje sean eliminados.</a:t>
            </a:r>
            <a:r>
              <a:rPr lang="es-ES" dirty="0" smtClean="0"/>
              <a:t/>
            </a:r>
            <a:br>
              <a:rPr lang="es-ES" dirty="0" smtClean="0"/>
            </a:br>
            <a:r>
              <a:rPr lang="es-ES" dirty="0" smtClean="0"/>
              <a:t/>
            </a:r>
            <a:br>
              <a:rPr lang="es-ES" dirty="0" smtClean="0"/>
            </a:br>
            <a:endParaRPr lang="es-ES" dirty="0"/>
          </a:p>
        </p:txBody>
      </p:sp>
      <p:pic>
        <p:nvPicPr>
          <p:cNvPr id="79874" name="Picture 2" descr="golden"/>
          <p:cNvPicPr>
            <a:picLocks noChangeAspect="1" noChangeArrowheads="1"/>
          </p:cNvPicPr>
          <p:nvPr/>
        </p:nvPicPr>
        <p:blipFill>
          <a:blip r:embed="rId3"/>
          <a:srcRect/>
          <a:stretch>
            <a:fillRect/>
          </a:stretch>
        </p:blipFill>
        <p:spPr bwMode="auto">
          <a:xfrm>
            <a:off x="2786050" y="214290"/>
            <a:ext cx="3770338" cy="5429288"/>
          </a:xfrm>
          <a:prstGeom prst="rect">
            <a:avLst/>
          </a:prstGeom>
          <a:noFill/>
        </p:spPr>
      </p:pic>
    </p:spTree>
  </p:cSld>
  <p:clrMapOvr>
    <a:masterClrMapping/>
  </p:clrMapOvr>
  <p:transition spd="slow" advTm="15000">
    <p:wipe dir="u"/>
    <p:sndAc>
      <p:stSnd>
        <p:snd r:embed="rId2" name="Ernesto-Cortazar-Red-Roses-for-a-Blue-Lady.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caniche"/>
          <p:cNvPicPr>
            <a:picLocks noChangeAspect="1" noChangeArrowheads="1"/>
          </p:cNvPicPr>
          <p:nvPr/>
        </p:nvPicPr>
        <p:blipFill>
          <a:blip r:embed="rId2"/>
          <a:srcRect/>
          <a:stretch>
            <a:fillRect/>
          </a:stretch>
        </p:blipFill>
        <p:spPr bwMode="auto">
          <a:xfrm>
            <a:off x="1142976" y="500042"/>
            <a:ext cx="6786610" cy="5092673"/>
          </a:xfrm>
          <a:prstGeom prst="rect">
            <a:avLst/>
          </a:prstGeom>
          <a:noFill/>
        </p:spPr>
      </p:pic>
      <p:sp>
        <p:nvSpPr>
          <p:cNvPr id="3" name="2 Rectángulo"/>
          <p:cNvSpPr/>
          <p:nvPr/>
        </p:nvSpPr>
        <p:spPr>
          <a:xfrm>
            <a:off x="1714480" y="5934670"/>
            <a:ext cx="6357982" cy="923330"/>
          </a:xfrm>
          <a:prstGeom prst="rect">
            <a:avLst/>
          </a:prstGeom>
        </p:spPr>
        <p:txBody>
          <a:bodyPr wrap="square">
            <a:spAutoFit/>
          </a:bodyPr>
          <a:lstStyle/>
          <a:p>
            <a:pPr algn="ctr"/>
            <a:r>
              <a:rPr lang="es-ES" b="1" i="1" dirty="0" smtClean="0"/>
              <a:t>Un cachorrito nace ciego, sordo y sin dientes.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9000">
    <p:wipe di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071538" y="5786454"/>
            <a:ext cx="7215206" cy="646331"/>
          </a:xfrm>
          <a:prstGeom prst="rect">
            <a:avLst/>
          </a:prstGeom>
        </p:spPr>
        <p:txBody>
          <a:bodyPr wrap="square">
            <a:spAutoFit/>
          </a:bodyPr>
          <a:lstStyle/>
          <a:p>
            <a:pPr algn="ctr"/>
            <a:r>
              <a:rPr lang="es-ES" b="1" i="1" dirty="0" smtClean="0"/>
              <a:t>Los perros de raza grande tienen un aparato digestivo muy sensible. El menor stress puede provocar diarreas</a:t>
            </a:r>
            <a:endParaRPr lang="es-ES" b="1" i="1" dirty="0"/>
          </a:p>
        </p:txBody>
      </p:sp>
      <p:pic>
        <p:nvPicPr>
          <p:cNvPr id="81922" name="Picture 2" descr="labradoor"/>
          <p:cNvPicPr>
            <a:picLocks noChangeAspect="1" noChangeArrowheads="1"/>
          </p:cNvPicPr>
          <p:nvPr/>
        </p:nvPicPr>
        <p:blipFill>
          <a:blip r:embed="rId2"/>
          <a:srcRect b="6466"/>
          <a:stretch>
            <a:fillRect/>
          </a:stretch>
        </p:blipFill>
        <p:spPr bwMode="auto">
          <a:xfrm>
            <a:off x="1285852" y="428604"/>
            <a:ext cx="6790972" cy="5000660"/>
          </a:xfrm>
          <a:prstGeom prst="rect">
            <a:avLst/>
          </a:prstGeom>
          <a:noFill/>
        </p:spPr>
      </p:pic>
    </p:spTree>
  </p:cSld>
  <p:clrMapOvr>
    <a:masterClrMapping/>
  </p:clrMapOvr>
  <p:transition spd="slow" advTm="14000">
    <p:wipe dir="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85984" y="5929330"/>
            <a:ext cx="4572000" cy="1200329"/>
          </a:xfrm>
          <a:prstGeom prst="rect">
            <a:avLst/>
          </a:prstGeom>
        </p:spPr>
        <p:txBody>
          <a:bodyPr>
            <a:spAutoFit/>
          </a:bodyPr>
          <a:lstStyle/>
          <a:p>
            <a:pPr algn="ctr"/>
            <a:r>
              <a:rPr lang="es-ES" b="1" i="1" dirty="0" smtClean="0"/>
              <a:t/>
            </a:r>
            <a:br>
              <a:rPr lang="es-ES" b="1" i="1" dirty="0" smtClean="0"/>
            </a:br>
            <a:r>
              <a:rPr lang="es-ES" b="1" i="1" dirty="0" smtClean="0"/>
              <a:t> 1 año de vida son 7 nuestros.</a:t>
            </a:r>
            <a:br>
              <a:rPr lang="es-ES" b="1" i="1" dirty="0" smtClean="0"/>
            </a:br>
            <a:r>
              <a:rPr lang="es-ES" dirty="0" smtClean="0"/>
              <a:t/>
            </a:r>
            <a:br>
              <a:rPr lang="es-ES" dirty="0" smtClean="0"/>
            </a:br>
            <a:endParaRPr lang="es-ES" dirty="0"/>
          </a:p>
        </p:txBody>
      </p:sp>
      <p:pic>
        <p:nvPicPr>
          <p:cNvPr id="84994" name="Picture 2" descr="dalmata"/>
          <p:cNvPicPr>
            <a:picLocks noChangeAspect="1" noChangeArrowheads="1"/>
          </p:cNvPicPr>
          <p:nvPr/>
        </p:nvPicPr>
        <p:blipFill>
          <a:blip r:embed="rId2"/>
          <a:srcRect/>
          <a:stretch>
            <a:fillRect/>
          </a:stretch>
        </p:blipFill>
        <p:spPr bwMode="auto">
          <a:xfrm>
            <a:off x="1428728" y="428604"/>
            <a:ext cx="6286544" cy="5193234"/>
          </a:xfrm>
          <a:prstGeom prst="rect">
            <a:avLst/>
          </a:prstGeom>
          <a:noFill/>
        </p:spPr>
      </p:pic>
    </p:spTree>
  </p:cSld>
  <p:clrMapOvr>
    <a:masterClrMapping/>
  </p:clrMapOvr>
  <p:transition spd="slow" advTm="9000">
    <p:wipe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14348" y="5857892"/>
            <a:ext cx="7715304" cy="646331"/>
          </a:xfrm>
          <a:prstGeom prst="rect">
            <a:avLst/>
          </a:prstGeom>
        </p:spPr>
        <p:txBody>
          <a:bodyPr wrap="square">
            <a:spAutoFit/>
          </a:bodyPr>
          <a:lstStyle/>
          <a:p>
            <a:pPr algn="ctr"/>
            <a:r>
              <a:rPr lang="es-ES" b="1" i="1" dirty="0" smtClean="0"/>
              <a:t> 4 de cada 10 familias que adquieren un perro acaban devolviendo ese perro dentro del primer año.</a:t>
            </a:r>
            <a:endParaRPr lang="es-ES" b="1" i="1" dirty="0"/>
          </a:p>
        </p:txBody>
      </p:sp>
      <p:pic>
        <p:nvPicPr>
          <p:cNvPr id="86018" name="Picture 2" descr="labradoor"/>
          <p:cNvPicPr>
            <a:picLocks noChangeAspect="1" noChangeArrowheads="1"/>
          </p:cNvPicPr>
          <p:nvPr/>
        </p:nvPicPr>
        <p:blipFill>
          <a:blip r:embed="rId2"/>
          <a:srcRect/>
          <a:stretch>
            <a:fillRect/>
          </a:stretch>
        </p:blipFill>
        <p:spPr bwMode="auto">
          <a:xfrm>
            <a:off x="1357290" y="642918"/>
            <a:ext cx="6429420" cy="4822065"/>
          </a:xfrm>
          <a:prstGeom prst="rect">
            <a:avLst/>
          </a:prstGeom>
          <a:noFill/>
        </p:spPr>
      </p:pic>
    </p:spTree>
  </p:cSld>
  <p:clrMapOvr>
    <a:masterClrMapping/>
  </p:clrMapOvr>
  <p:transition spd="slow" advTm="13000">
    <p:wipe di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8596" y="5500702"/>
            <a:ext cx="8501122" cy="2031325"/>
          </a:xfrm>
          <a:prstGeom prst="rect">
            <a:avLst/>
          </a:prstGeom>
        </p:spPr>
        <p:txBody>
          <a:bodyPr wrap="square">
            <a:spAutoFit/>
          </a:bodyPr>
          <a:lstStyle/>
          <a:p>
            <a:pPr algn="ctr"/>
            <a:r>
              <a:rPr lang="es-ES" b="1" i="1" dirty="0" smtClean="0"/>
              <a:t>Dar chocolates a los perros puede ser fatal para ellos. Un ingrediente del chocolate, la teobromina, estimula el sistema nervioso central y el músculo cardíaco. Cerca de 1 kg de chocolate de leche, o apenas 146 gramas de chocolate de culinaria servían para matar un perro de 22 kg.</a:t>
            </a: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pic>
        <p:nvPicPr>
          <p:cNvPr id="87042" name="Picture 2" descr="perros"/>
          <p:cNvPicPr>
            <a:picLocks noChangeAspect="1" noChangeArrowheads="1"/>
          </p:cNvPicPr>
          <p:nvPr/>
        </p:nvPicPr>
        <p:blipFill>
          <a:blip r:embed="rId2"/>
          <a:srcRect/>
          <a:stretch>
            <a:fillRect/>
          </a:stretch>
        </p:blipFill>
        <p:spPr bwMode="auto">
          <a:xfrm>
            <a:off x="1428728" y="571480"/>
            <a:ext cx="6191291" cy="4643470"/>
          </a:xfrm>
          <a:prstGeom prst="rect">
            <a:avLst/>
          </a:prstGeom>
          <a:noFill/>
        </p:spPr>
      </p:pic>
    </p:spTree>
  </p:cSld>
  <p:clrMapOvr>
    <a:masterClrMapping/>
  </p:clrMapOvr>
  <p:transition spd="slow" advTm="23000">
    <p:wipe di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8596" y="5657671"/>
            <a:ext cx="8215370" cy="1200329"/>
          </a:xfrm>
          <a:prstGeom prst="rect">
            <a:avLst/>
          </a:prstGeom>
        </p:spPr>
        <p:txBody>
          <a:bodyPr wrap="square">
            <a:spAutoFit/>
          </a:bodyPr>
          <a:lstStyle/>
          <a:p>
            <a:pPr algn="ctr"/>
            <a:r>
              <a:rPr lang="es-ES" b="1" i="1" dirty="0" smtClean="0"/>
              <a:t>Louis dobermann era un recolector de impuestos alemán, quien creó la raza que lleva su nombre para defenderse mientras realizaba su trabajo. </a:t>
            </a:r>
            <a:r>
              <a:rPr lang="es-ES" dirty="0" smtClean="0"/>
              <a:t/>
            </a:r>
            <a:br>
              <a:rPr lang="es-ES" dirty="0" smtClean="0"/>
            </a:br>
            <a:r>
              <a:rPr lang="es-ES" dirty="0" smtClean="0"/>
              <a:t/>
            </a:r>
            <a:br>
              <a:rPr lang="es-ES" dirty="0" smtClean="0"/>
            </a:br>
            <a:endParaRPr lang="es-ES" dirty="0"/>
          </a:p>
        </p:txBody>
      </p:sp>
      <p:pic>
        <p:nvPicPr>
          <p:cNvPr id="88066" name="Picture 2" descr="curiosidad"/>
          <p:cNvPicPr>
            <a:picLocks noChangeAspect="1" noChangeArrowheads="1"/>
          </p:cNvPicPr>
          <p:nvPr/>
        </p:nvPicPr>
        <p:blipFill>
          <a:blip r:embed="rId2"/>
          <a:srcRect/>
          <a:stretch>
            <a:fillRect/>
          </a:stretch>
        </p:blipFill>
        <p:spPr bwMode="auto">
          <a:xfrm>
            <a:off x="1285852" y="500042"/>
            <a:ext cx="6096000" cy="4648201"/>
          </a:xfrm>
          <a:prstGeom prst="rect">
            <a:avLst/>
          </a:prstGeom>
          <a:noFill/>
        </p:spPr>
      </p:pic>
    </p:spTree>
  </p:cSld>
  <p:clrMapOvr>
    <a:masterClrMapping/>
  </p:clrMapOvr>
  <p:transition spd="slow" advTm="17000">
    <p:wipe dir="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85786" y="5929330"/>
            <a:ext cx="7715272" cy="1200329"/>
          </a:xfrm>
          <a:prstGeom prst="rect">
            <a:avLst/>
          </a:prstGeom>
        </p:spPr>
        <p:txBody>
          <a:bodyPr wrap="square">
            <a:spAutoFit/>
          </a:bodyPr>
          <a:lstStyle/>
          <a:p>
            <a:pPr algn="ctr"/>
            <a:r>
              <a:rPr lang="es-ES" b="1" i="1" dirty="0" smtClean="0"/>
              <a:t>Los norteamericanos gastan más dinero en comida de perro, que en comida de bebé.</a:t>
            </a:r>
            <a:r>
              <a:rPr lang="es-ES" dirty="0" smtClean="0"/>
              <a:t/>
            </a:r>
            <a:br>
              <a:rPr lang="es-ES" dirty="0" smtClean="0"/>
            </a:br>
            <a:r>
              <a:rPr lang="es-ES" dirty="0" smtClean="0"/>
              <a:t/>
            </a:r>
            <a:br>
              <a:rPr lang="es-ES" dirty="0" smtClean="0"/>
            </a:br>
            <a:endParaRPr lang="es-ES" dirty="0"/>
          </a:p>
        </p:txBody>
      </p:sp>
      <p:pic>
        <p:nvPicPr>
          <p:cNvPr id="89090" name="Picture 2" descr="dogo"/>
          <p:cNvPicPr>
            <a:picLocks noChangeAspect="1" noChangeArrowheads="1"/>
          </p:cNvPicPr>
          <p:nvPr/>
        </p:nvPicPr>
        <p:blipFill>
          <a:blip r:embed="rId2"/>
          <a:srcRect/>
          <a:stretch>
            <a:fillRect/>
          </a:stretch>
        </p:blipFill>
        <p:spPr bwMode="auto">
          <a:xfrm>
            <a:off x="1000100" y="214290"/>
            <a:ext cx="7049387" cy="5214974"/>
          </a:xfrm>
          <a:prstGeom prst="rect">
            <a:avLst/>
          </a:prstGeom>
          <a:noFill/>
        </p:spPr>
      </p:pic>
    </p:spTree>
  </p:cSld>
  <p:clrMapOvr>
    <a:masterClrMapping/>
  </p:clrMapOvr>
  <p:transition spd="slow" advTm="13000">
    <p:wipe dir="u"/>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2844" y="5857892"/>
            <a:ext cx="8786874" cy="1477328"/>
          </a:xfrm>
          <a:prstGeom prst="rect">
            <a:avLst/>
          </a:prstGeom>
        </p:spPr>
        <p:txBody>
          <a:bodyPr wrap="square">
            <a:spAutoFit/>
          </a:bodyPr>
          <a:lstStyle/>
          <a:p>
            <a:pPr algn="ctr"/>
            <a:r>
              <a:rPr lang="es-ES" b="1" i="1" dirty="0" smtClean="0"/>
              <a:t/>
            </a:r>
            <a:br>
              <a:rPr lang="es-ES" b="1" i="1" dirty="0" smtClean="0"/>
            </a:br>
            <a:r>
              <a:rPr lang="es-ES" b="1" i="1" dirty="0" smtClean="0"/>
              <a:t> Los perros machos orinan con mucho más frecuencia que las perras. Eso porque la orina también sirve, en parte, como marcador de su territorio.</a:t>
            </a:r>
            <a:br>
              <a:rPr lang="es-ES" b="1" i="1" dirty="0" smtClean="0"/>
            </a:br>
            <a:r>
              <a:rPr lang="es-ES" dirty="0" smtClean="0"/>
              <a:t/>
            </a:r>
            <a:br>
              <a:rPr lang="es-ES" dirty="0" smtClean="0"/>
            </a:br>
            <a:endParaRPr lang="es-ES" dirty="0"/>
          </a:p>
        </p:txBody>
      </p:sp>
      <p:pic>
        <p:nvPicPr>
          <p:cNvPr id="93186" name="Picture 2" descr="labradoor"/>
          <p:cNvPicPr>
            <a:picLocks noChangeAspect="1" noChangeArrowheads="1"/>
          </p:cNvPicPr>
          <p:nvPr/>
        </p:nvPicPr>
        <p:blipFill>
          <a:blip r:embed="rId2"/>
          <a:srcRect/>
          <a:stretch>
            <a:fillRect/>
          </a:stretch>
        </p:blipFill>
        <p:spPr bwMode="auto">
          <a:xfrm>
            <a:off x="2571737" y="285728"/>
            <a:ext cx="3932440" cy="5710231"/>
          </a:xfrm>
          <a:prstGeom prst="rect">
            <a:avLst/>
          </a:prstGeom>
          <a:noFill/>
        </p:spPr>
      </p:pic>
    </p:spTree>
  </p:cSld>
  <p:clrMapOvr>
    <a:masterClrMapping/>
  </p:clrMapOvr>
  <p:transition spd="slow" advTm="18000">
    <p:wipe di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472" y="5657671"/>
            <a:ext cx="8072494" cy="1200329"/>
          </a:xfrm>
          <a:prstGeom prst="rect">
            <a:avLst/>
          </a:prstGeom>
        </p:spPr>
        <p:txBody>
          <a:bodyPr wrap="square">
            <a:spAutoFit/>
          </a:bodyPr>
          <a:lstStyle/>
          <a:p>
            <a:pPr algn="ctr"/>
            <a:r>
              <a:rPr lang="es-ES" b="1" i="1" dirty="0" smtClean="0"/>
              <a:t>Los perros, al igual que otros animales, son capaces de adoptar ya sea de su misma especie o no.</a:t>
            </a:r>
            <a:r>
              <a:rPr lang="es-ES" dirty="0" smtClean="0"/>
              <a:t/>
            </a:r>
            <a:br>
              <a:rPr lang="es-ES" dirty="0" smtClean="0"/>
            </a:br>
            <a:r>
              <a:rPr lang="es-ES" dirty="0" smtClean="0"/>
              <a:t/>
            </a:r>
            <a:br>
              <a:rPr lang="es-ES" dirty="0" smtClean="0"/>
            </a:br>
            <a:endParaRPr lang="es-ES" dirty="0"/>
          </a:p>
        </p:txBody>
      </p:sp>
      <p:pic>
        <p:nvPicPr>
          <p:cNvPr id="100354" name="Picture 2" descr="curiosidad"/>
          <p:cNvPicPr>
            <a:picLocks noChangeAspect="1" noChangeArrowheads="1"/>
          </p:cNvPicPr>
          <p:nvPr/>
        </p:nvPicPr>
        <p:blipFill>
          <a:blip r:embed="rId2"/>
          <a:srcRect/>
          <a:stretch>
            <a:fillRect/>
          </a:stretch>
        </p:blipFill>
        <p:spPr bwMode="auto">
          <a:xfrm>
            <a:off x="1357290" y="714356"/>
            <a:ext cx="6863326" cy="4572032"/>
          </a:xfrm>
          <a:prstGeom prst="rect">
            <a:avLst/>
          </a:prstGeom>
          <a:noFill/>
        </p:spPr>
      </p:pic>
    </p:spTree>
  </p:cSld>
  <p:clrMapOvr>
    <a:masterClrMapping/>
  </p:clrMapOvr>
  <p:transition spd="slow" advTm="13000">
    <p:wipe dir="u"/>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472" y="5929330"/>
            <a:ext cx="8001056" cy="1200329"/>
          </a:xfrm>
          <a:prstGeom prst="rect">
            <a:avLst/>
          </a:prstGeom>
        </p:spPr>
        <p:txBody>
          <a:bodyPr wrap="square">
            <a:spAutoFit/>
          </a:bodyPr>
          <a:lstStyle/>
          <a:p>
            <a:pPr algn="ctr"/>
            <a:r>
              <a:rPr lang="es-ES" b="1" i="1" dirty="0" smtClean="0"/>
              <a:t>Los caninos que tienen las orejas separadas tienen menos posibilidades de sufrir problemas del oído.</a:t>
            </a:r>
            <a:r>
              <a:rPr lang="es-ES" dirty="0" smtClean="0"/>
              <a:t/>
            </a:r>
            <a:br>
              <a:rPr lang="es-ES" dirty="0" smtClean="0"/>
            </a:br>
            <a:r>
              <a:rPr lang="es-ES" dirty="0" smtClean="0"/>
              <a:t/>
            </a:r>
            <a:br>
              <a:rPr lang="es-ES" dirty="0" smtClean="0"/>
            </a:br>
            <a:endParaRPr lang="es-ES" dirty="0"/>
          </a:p>
        </p:txBody>
      </p:sp>
      <p:pic>
        <p:nvPicPr>
          <p:cNvPr id="101378" name="Picture 2" descr="dogo"/>
          <p:cNvPicPr>
            <a:picLocks noChangeAspect="1" noChangeArrowheads="1"/>
          </p:cNvPicPr>
          <p:nvPr/>
        </p:nvPicPr>
        <p:blipFill>
          <a:blip r:embed="rId3"/>
          <a:srcRect/>
          <a:stretch>
            <a:fillRect/>
          </a:stretch>
        </p:blipFill>
        <p:spPr bwMode="auto">
          <a:xfrm>
            <a:off x="2571736" y="214290"/>
            <a:ext cx="4214842" cy="5670590"/>
          </a:xfrm>
          <a:prstGeom prst="rect">
            <a:avLst/>
          </a:prstGeom>
          <a:noFill/>
        </p:spPr>
      </p:pic>
    </p:spTree>
  </p:cSld>
  <p:clrMapOvr>
    <a:masterClrMapping/>
  </p:clrMapOvr>
  <p:transition spd="slow" advTm="15000">
    <p:wipe dir="u"/>
    <p:sndAc>
      <p:stSnd>
        <p:snd r:embed="rId2" name="Ernesto-Cortazar-Maria-Elena.wav"/>
      </p:stSnd>
    </p:sndAc>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5720" y="4572008"/>
            <a:ext cx="8572528" cy="2585323"/>
          </a:xfrm>
          <a:prstGeom prst="rect">
            <a:avLst/>
          </a:prstGeom>
        </p:spPr>
        <p:txBody>
          <a:bodyPr wrap="square">
            <a:spAutoFit/>
          </a:bodyPr>
          <a:lstStyle/>
          <a:p>
            <a:pPr algn="ctr"/>
            <a:r>
              <a:rPr lang="es-ES" b="1" i="1" dirty="0" smtClean="0"/>
              <a:t>¿POR QUÉ UN PERRO SALTA Y VUELVE A SALTAR UNA Y OTRA VEZ SOBRE UNA PERSONA? </a:t>
            </a:r>
            <a:br>
              <a:rPr lang="es-ES" b="1" i="1" dirty="0" smtClean="0"/>
            </a:br>
            <a:r>
              <a:rPr lang="es-ES" b="1" i="1" dirty="0" smtClean="0"/>
              <a:t>Porque con eso consigue una atención, no tiene que ser un recurso primario, como la comida, sino simplemente la cercanía de su dueño, ese es un recurso cada vez más preciado. Si dejamos de prestarle atención cada vez que salta, la conducta tenderá a extinguirse. ¿Por qué? Porque el perro ya no obtiene nada con ello.</a:t>
            </a:r>
            <a:r>
              <a:rPr lang="es-ES" b="1" dirty="0" smtClean="0"/>
              <a:t> </a:t>
            </a:r>
            <a:br>
              <a:rPr lang="es-ES" b="1" dirty="0" smtClean="0"/>
            </a:br>
            <a:r>
              <a:rPr lang="es-ES" b="1" dirty="0" smtClean="0"/>
              <a:t/>
            </a:r>
            <a:br>
              <a:rPr lang="es-ES" b="1" dirty="0" smtClean="0"/>
            </a:br>
            <a:endParaRPr lang="es-ES" dirty="0"/>
          </a:p>
        </p:txBody>
      </p:sp>
      <p:pic>
        <p:nvPicPr>
          <p:cNvPr id="37890" name="Picture 2" descr="full"/>
          <p:cNvPicPr>
            <a:picLocks noChangeAspect="1" noChangeArrowheads="1"/>
          </p:cNvPicPr>
          <p:nvPr/>
        </p:nvPicPr>
        <p:blipFill>
          <a:blip r:embed="rId2"/>
          <a:srcRect/>
          <a:stretch>
            <a:fillRect/>
          </a:stretch>
        </p:blipFill>
        <p:spPr bwMode="auto">
          <a:xfrm>
            <a:off x="2285984" y="214290"/>
            <a:ext cx="4286280" cy="4286281"/>
          </a:xfrm>
          <a:prstGeom prst="rect">
            <a:avLst/>
          </a:prstGeom>
          <a:noFill/>
        </p:spPr>
      </p:pic>
    </p:spTree>
  </p:cSld>
  <p:clrMapOvr>
    <a:masterClrMapping/>
  </p:clrMapOvr>
  <p:transition spd="slow" advTm="31000">
    <p:wipe dir="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5720" y="6000768"/>
            <a:ext cx="8286808" cy="1200329"/>
          </a:xfrm>
          <a:prstGeom prst="rect">
            <a:avLst/>
          </a:prstGeom>
        </p:spPr>
        <p:txBody>
          <a:bodyPr wrap="square">
            <a:spAutoFit/>
          </a:bodyPr>
          <a:lstStyle/>
          <a:p>
            <a:pPr algn="ctr"/>
            <a:r>
              <a:rPr lang="es-ES" b="1" i="1" dirty="0" smtClean="0"/>
              <a:t>Los perros sufren las mismas alergias que las personas por inhalación del polen en primavera </a:t>
            </a:r>
            <a:r>
              <a:rPr lang="es-ES" dirty="0" smtClean="0"/>
              <a:t/>
            </a:r>
            <a:br>
              <a:rPr lang="es-ES" dirty="0" smtClean="0"/>
            </a:br>
            <a:r>
              <a:rPr lang="es-ES" dirty="0" smtClean="0"/>
              <a:t/>
            </a:r>
            <a:br>
              <a:rPr lang="es-ES" dirty="0" smtClean="0"/>
            </a:br>
            <a:endParaRPr lang="es-ES" dirty="0"/>
          </a:p>
        </p:txBody>
      </p:sp>
      <p:pic>
        <p:nvPicPr>
          <p:cNvPr id="83970" name="Picture 2" descr="golden"/>
          <p:cNvPicPr>
            <a:picLocks noChangeAspect="1" noChangeArrowheads="1"/>
          </p:cNvPicPr>
          <p:nvPr/>
        </p:nvPicPr>
        <p:blipFill>
          <a:blip r:embed="rId2"/>
          <a:srcRect/>
          <a:stretch>
            <a:fillRect/>
          </a:stretch>
        </p:blipFill>
        <p:spPr bwMode="auto">
          <a:xfrm>
            <a:off x="2428860" y="428604"/>
            <a:ext cx="4321941" cy="5133998"/>
          </a:xfrm>
          <a:prstGeom prst="rect">
            <a:avLst/>
          </a:prstGeom>
          <a:noFill/>
        </p:spPr>
      </p:pic>
    </p:spTree>
  </p:cSld>
  <p:clrMapOvr>
    <a:masterClrMapping/>
  </p:clrMapOvr>
  <p:transition spd="slow" advTm="14000">
    <p:wipe dir="u"/>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5720" y="4500570"/>
            <a:ext cx="8501122" cy="2862322"/>
          </a:xfrm>
          <a:prstGeom prst="rect">
            <a:avLst/>
          </a:prstGeom>
        </p:spPr>
        <p:txBody>
          <a:bodyPr wrap="square">
            <a:spAutoFit/>
          </a:bodyPr>
          <a:lstStyle/>
          <a:p>
            <a:pPr algn="ctr"/>
            <a:r>
              <a:rPr lang="es-ES" b="1" dirty="0" smtClean="0"/>
              <a:t/>
            </a:r>
            <a:br>
              <a:rPr lang="es-ES" b="1" dirty="0" smtClean="0"/>
            </a:br>
            <a:r>
              <a:rPr lang="es-ES" b="1" i="1" dirty="0" smtClean="0"/>
              <a:t>¿POR QUÉ DAN LA PATA? </a:t>
            </a:r>
            <a:br>
              <a:rPr lang="es-ES" b="1" i="1" dirty="0" smtClean="0"/>
            </a:br>
            <a:r>
              <a:rPr lang="es-ES" b="1" i="1" dirty="0" smtClean="0"/>
              <a:t>Es más una petición a un dominante, que un aprendizaje gracioso. </a:t>
            </a:r>
            <a:br>
              <a:rPr lang="es-ES" b="1" i="1" dirty="0" smtClean="0"/>
            </a:br>
            <a:r>
              <a:rPr lang="es-ES" b="1" i="1" dirty="0" smtClean="0"/>
              <a:t>Los cachorros al mamar presionan el vientre de la madre pidiendo que salga leche. Tras varias observaciones a perros, se a observado que este movimiento lo realizan ejemplares sumisos ante una petición a un ejemplar dominante. Nuestras mascotas lo hacen para pedirnos algo como juego o atención. </a:t>
            </a:r>
            <a:r>
              <a:rPr lang="es-ES" b="1" dirty="0" smtClean="0"/>
              <a:t/>
            </a:r>
            <a:br>
              <a:rPr lang="es-ES" b="1" dirty="0" smtClean="0"/>
            </a:br>
            <a:r>
              <a:rPr lang="es-ES" b="1" dirty="0" smtClean="0"/>
              <a:t/>
            </a:r>
            <a:br>
              <a:rPr lang="es-ES" b="1" dirty="0" smtClean="0"/>
            </a:br>
            <a:endParaRPr lang="es-ES" dirty="0"/>
          </a:p>
        </p:txBody>
      </p:sp>
      <p:pic>
        <p:nvPicPr>
          <p:cNvPr id="4" name="Picture 2" descr="C:\Documents and Settings\Dell\Escritorio\perros\seeer34.jpg"/>
          <p:cNvPicPr>
            <a:picLocks noChangeAspect="1" noChangeArrowheads="1"/>
          </p:cNvPicPr>
          <p:nvPr/>
        </p:nvPicPr>
        <p:blipFill>
          <a:blip r:embed="rId2"/>
          <a:srcRect/>
          <a:stretch>
            <a:fillRect/>
          </a:stretch>
        </p:blipFill>
        <p:spPr bwMode="auto">
          <a:xfrm>
            <a:off x="2214546" y="214290"/>
            <a:ext cx="4429156" cy="4429156"/>
          </a:xfrm>
          <a:prstGeom prst="rect">
            <a:avLst/>
          </a:prstGeom>
          <a:noFill/>
        </p:spPr>
      </p:pic>
    </p:spTree>
  </p:cSld>
  <p:clrMapOvr>
    <a:masterClrMapping/>
  </p:clrMapOvr>
  <p:transition spd="slow" advTm="30000">
    <p:wipe di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42910" y="5786454"/>
            <a:ext cx="8072494" cy="646331"/>
          </a:xfrm>
          <a:prstGeom prst="rect">
            <a:avLst/>
          </a:prstGeom>
        </p:spPr>
        <p:txBody>
          <a:bodyPr wrap="square">
            <a:spAutoFit/>
          </a:bodyPr>
          <a:lstStyle/>
          <a:p>
            <a:pPr algn="ctr"/>
            <a:r>
              <a:rPr lang="es-ES" b="1" i="1" dirty="0" smtClean="0"/>
              <a:t>Durante su 1ª semana de vida, los cachorros se la pasan el 90% del tiempo durmiendo y el resto comiendo</a:t>
            </a:r>
            <a:endParaRPr lang="es-ES" b="1" i="1" dirty="0"/>
          </a:p>
        </p:txBody>
      </p:sp>
      <p:pic>
        <p:nvPicPr>
          <p:cNvPr id="82946" name="Picture 2" descr="curiosidad"/>
          <p:cNvPicPr>
            <a:picLocks noChangeAspect="1" noChangeArrowheads="1"/>
          </p:cNvPicPr>
          <p:nvPr/>
        </p:nvPicPr>
        <p:blipFill>
          <a:blip r:embed="rId2"/>
          <a:srcRect/>
          <a:stretch>
            <a:fillRect/>
          </a:stretch>
        </p:blipFill>
        <p:spPr bwMode="auto">
          <a:xfrm>
            <a:off x="1643042" y="500042"/>
            <a:ext cx="5997099" cy="4643470"/>
          </a:xfrm>
          <a:prstGeom prst="rect">
            <a:avLst/>
          </a:prstGeom>
          <a:noFill/>
        </p:spPr>
      </p:pic>
    </p:spTree>
  </p:cSld>
  <p:clrMapOvr>
    <a:masterClrMapping/>
  </p:clrMapOvr>
  <p:transition spd="slow" advTm="14000">
    <p:wipe dir="u"/>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4282" y="4826675"/>
            <a:ext cx="8715436" cy="1754326"/>
          </a:xfrm>
          <a:prstGeom prst="rect">
            <a:avLst/>
          </a:prstGeom>
        </p:spPr>
        <p:txBody>
          <a:bodyPr wrap="square">
            <a:spAutoFit/>
          </a:bodyPr>
          <a:lstStyle/>
          <a:p>
            <a:pPr algn="ctr"/>
            <a:r>
              <a:rPr lang="es-ES" b="1" i="1" dirty="0" smtClean="0"/>
              <a:t/>
            </a:r>
            <a:br>
              <a:rPr lang="es-ES" b="1" i="1" dirty="0" smtClean="0"/>
            </a:br>
            <a:r>
              <a:rPr lang="es-ES" b="1" i="1" dirty="0" smtClean="0"/>
              <a:t>¿POR QUÉ SE PERSIGUEN LA COLA? </a:t>
            </a:r>
            <a:br>
              <a:rPr lang="es-ES" b="1" i="1" dirty="0" smtClean="0"/>
            </a:br>
            <a:r>
              <a:rPr lang="es-ES" b="1" i="1" dirty="0" smtClean="0"/>
              <a:t>Cuando un perro pasa mucho tiempo en jaula, perrera o sitio que no le permita ver efectos dinámicos a su alrededor, o que no le permita correr para desahogarse, posiblemente acabara fijándose en su cola que es lo único que se mueve cerca de el. Es un habito </a:t>
            </a:r>
            <a:endParaRPr lang="es-ES" i="1" dirty="0"/>
          </a:p>
        </p:txBody>
      </p:sp>
      <p:pic>
        <p:nvPicPr>
          <p:cNvPr id="40962" name="Picture 2" descr="cosas que no sabias sobre los perros"/>
          <p:cNvPicPr>
            <a:picLocks noChangeAspect="1" noChangeArrowheads="1"/>
          </p:cNvPicPr>
          <p:nvPr/>
        </p:nvPicPr>
        <p:blipFill>
          <a:blip r:embed="rId2"/>
          <a:srcRect/>
          <a:stretch>
            <a:fillRect/>
          </a:stretch>
        </p:blipFill>
        <p:spPr bwMode="auto">
          <a:xfrm>
            <a:off x="1071538" y="428604"/>
            <a:ext cx="7213157" cy="4643470"/>
          </a:xfrm>
          <a:prstGeom prst="rect">
            <a:avLst/>
          </a:prstGeom>
          <a:noFill/>
        </p:spPr>
      </p:pic>
    </p:spTree>
  </p:cSld>
  <p:clrMapOvr>
    <a:masterClrMapping/>
  </p:clrMapOvr>
  <p:transition spd="slow" advTm="24000">
    <p:wipe dir="u"/>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5720" y="4429132"/>
            <a:ext cx="8858280" cy="2862322"/>
          </a:xfrm>
          <a:prstGeom prst="rect">
            <a:avLst/>
          </a:prstGeom>
        </p:spPr>
        <p:txBody>
          <a:bodyPr wrap="square">
            <a:spAutoFit/>
          </a:bodyPr>
          <a:lstStyle/>
          <a:p>
            <a:pPr algn="ctr"/>
            <a:r>
              <a:rPr lang="es-ES" b="1" i="1" dirty="0" smtClean="0"/>
              <a:t>¿POR QUE RECONOCEN NUESTRO COCHE? </a:t>
            </a:r>
            <a:br>
              <a:rPr lang="es-ES" b="1" i="1" dirty="0" smtClean="0"/>
            </a:br>
            <a:r>
              <a:rPr lang="es-ES" b="1" i="1" dirty="0" smtClean="0"/>
              <a:t>El perro posiblemente de muestras de nerviosismo o inquietud cuando todos los días estamos apunto de llegar a casa. Sucede que decimos que conoce el ruido de nuestro coche, cuando en realidad lo que distinguen no es este ruido, sino el que proporciona nuestra manera de conducir. Solemos frenar en el mismo sitio o cambiar al llegar a un punto etc. Esto es lo que reconoce el perro. Probar un día a que otra persona coja nuestro coche y posiblemente nuestro amigo no muestre ese nerviosismo ni inquietud. </a:t>
            </a:r>
            <a:r>
              <a:rPr lang="es-ES" b="1" dirty="0" smtClean="0"/>
              <a:t/>
            </a:r>
            <a:br>
              <a:rPr lang="es-ES" b="1" dirty="0" smtClean="0"/>
            </a:br>
            <a:r>
              <a:rPr lang="es-ES" b="1" dirty="0" smtClean="0"/>
              <a:t/>
            </a:r>
            <a:br>
              <a:rPr lang="es-ES" b="1" dirty="0" smtClean="0"/>
            </a:br>
            <a:endParaRPr lang="es-ES" dirty="0"/>
          </a:p>
        </p:txBody>
      </p:sp>
      <p:pic>
        <p:nvPicPr>
          <p:cNvPr id="41986" name="Picture 2" descr="perros"/>
          <p:cNvPicPr>
            <a:picLocks noChangeAspect="1" noChangeArrowheads="1"/>
          </p:cNvPicPr>
          <p:nvPr/>
        </p:nvPicPr>
        <p:blipFill>
          <a:blip r:embed="rId2"/>
          <a:srcRect/>
          <a:stretch>
            <a:fillRect/>
          </a:stretch>
        </p:blipFill>
        <p:spPr bwMode="auto">
          <a:xfrm>
            <a:off x="1285852" y="285728"/>
            <a:ext cx="6500858" cy="4073873"/>
          </a:xfrm>
          <a:prstGeom prst="rect">
            <a:avLst/>
          </a:prstGeom>
          <a:noFill/>
        </p:spPr>
      </p:pic>
    </p:spTree>
  </p:cSld>
  <p:clrMapOvr>
    <a:masterClrMapping/>
  </p:clrMapOvr>
  <p:transition spd="slow" advTm="37000">
    <p:wipe dir="u"/>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5720" y="4500570"/>
            <a:ext cx="8858280" cy="2862322"/>
          </a:xfrm>
          <a:prstGeom prst="rect">
            <a:avLst/>
          </a:prstGeom>
        </p:spPr>
        <p:txBody>
          <a:bodyPr wrap="square">
            <a:spAutoFit/>
          </a:bodyPr>
          <a:lstStyle/>
          <a:p>
            <a:pPr algn="ctr"/>
            <a:r>
              <a:rPr lang="es-ES" b="1" i="1" dirty="0" smtClean="0"/>
              <a:t>¿POR QUÉ MIRAN HACIA OTRO LADO? </a:t>
            </a:r>
            <a:br>
              <a:rPr lang="es-ES" b="1" i="1" dirty="0" smtClean="0"/>
            </a:br>
            <a:r>
              <a:rPr lang="es-ES" b="1" i="1" dirty="0" smtClean="0"/>
              <a:t>En los perros, mirarse fijamente a los ojos es un síntoma de desafió. Nosotros normalmente reñimos a nuestra mascota ante ciertos hechos, no subas al sofá, no salgas, no comas etc.. El perro aprende a asociar el gesto de la riña o estos hechos mencionados con una respuesta violenta, y prefiere no verse atraído por estas circunstancias de manera que las evita apartando la vista. Como también es un síntoma de desafió evita mantener su mirada con la nuestra ya que al fin de cuentas, nosotros somos el líder, por lo tanto el dominante. </a:t>
            </a:r>
            <a:r>
              <a:rPr lang="es-ES" b="1" dirty="0" smtClean="0"/>
              <a:t/>
            </a:r>
            <a:br>
              <a:rPr lang="es-ES" b="1" dirty="0" smtClean="0"/>
            </a:br>
            <a:r>
              <a:rPr lang="es-ES" b="1" dirty="0" smtClean="0"/>
              <a:t/>
            </a:r>
            <a:br>
              <a:rPr lang="es-ES" b="1" dirty="0" smtClean="0"/>
            </a:br>
            <a:endParaRPr lang="es-ES" dirty="0"/>
          </a:p>
        </p:txBody>
      </p:sp>
      <p:pic>
        <p:nvPicPr>
          <p:cNvPr id="43010" name="Picture 2" descr="pitt"/>
          <p:cNvPicPr>
            <a:picLocks noChangeAspect="1" noChangeArrowheads="1"/>
          </p:cNvPicPr>
          <p:nvPr/>
        </p:nvPicPr>
        <p:blipFill>
          <a:blip r:embed="rId2"/>
          <a:srcRect/>
          <a:stretch>
            <a:fillRect/>
          </a:stretch>
        </p:blipFill>
        <p:spPr bwMode="auto">
          <a:xfrm>
            <a:off x="1928794" y="285728"/>
            <a:ext cx="5334011" cy="4000508"/>
          </a:xfrm>
          <a:prstGeom prst="rect">
            <a:avLst/>
          </a:prstGeom>
          <a:noFill/>
        </p:spPr>
      </p:pic>
    </p:spTree>
  </p:cSld>
  <p:clrMapOvr>
    <a:masterClrMapping/>
  </p:clrMapOvr>
  <p:transition spd="slow" advTm="36000">
    <p:wipe dir="u"/>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1538" y="5934670"/>
            <a:ext cx="7072362" cy="923330"/>
          </a:xfrm>
          <a:prstGeom prst="rect">
            <a:avLst/>
          </a:prstGeom>
        </p:spPr>
        <p:txBody>
          <a:bodyPr wrap="square">
            <a:spAutoFit/>
          </a:bodyPr>
          <a:lstStyle/>
          <a:p>
            <a:pPr algn="ctr"/>
            <a:r>
              <a:rPr lang="es-ES" b="1" i="1" dirty="0" smtClean="0"/>
              <a:t>Cinofobia – miedo a los perros y de la rabia</a:t>
            </a:r>
            <a:r>
              <a:rPr lang="es-ES" dirty="0" smtClean="0"/>
              <a:t/>
            </a:r>
            <a:br>
              <a:rPr lang="es-ES" dirty="0" smtClean="0"/>
            </a:br>
            <a:r>
              <a:rPr lang="es-ES" dirty="0" smtClean="0"/>
              <a:t/>
            </a:r>
            <a:br>
              <a:rPr lang="es-ES" dirty="0" smtClean="0"/>
            </a:br>
            <a:endParaRPr lang="es-ES" dirty="0"/>
          </a:p>
        </p:txBody>
      </p:sp>
      <p:pic>
        <p:nvPicPr>
          <p:cNvPr id="92162" name="Picture 2" descr="caniche"/>
          <p:cNvPicPr>
            <a:picLocks noChangeAspect="1" noChangeArrowheads="1"/>
          </p:cNvPicPr>
          <p:nvPr/>
        </p:nvPicPr>
        <p:blipFill>
          <a:blip r:embed="rId2"/>
          <a:srcRect/>
          <a:stretch>
            <a:fillRect/>
          </a:stretch>
        </p:blipFill>
        <p:spPr bwMode="auto">
          <a:xfrm>
            <a:off x="928662" y="357166"/>
            <a:ext cx="7135915" cy="5286412"/>
          </a:xfrm>
          <a:prstGeom prst="rect">
            <a:avLst/>
          </a:prstGeom>
          <a:noFill/>
        </p:spPr>
      </p:pic>
    </p:spTree>
  </p:cSld>
  <p:clrMapOvr>
    <a:masterClrMapping/>
  </p:clrMapOvr>
  <p:transition spd="slow" advTm="8000">
    <p:wipe dir="u"/>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5214950"/>
            <a:ext cx="9144000" cy="2031325"/>
          </a:xfrm>
          <a:prstGeom prst="rect">
            <a:avLst/>
          </a:prstGeom>
        </p:spPr>
        <p:txBody>
          <a:bodyPr wrap="square">
            <a:spAutoFit/>
          </a:bodyPr>
          <a:lstStyle/>
          <a:p>
            <a:pPr algn="ctr"/>
            <a:r>
              <a:rPr lang="es-ES" b="1" i="1" dirty="0" smtClean="0"/>
              <a:t>¿POR QUÉ DAN VUELTAS ANTES DE TUMBARSE? </a:t>
            </a:r>
            <a:br>
              <a:rPr lang="es-ES" b="1" i="1" dirty="0" smtClean="0"/>
            </a:br>
            <a:r>
              <a:rPr lang="es-ES" b="1" i="1" dirty="0" smtClean="0"/>
              <a:t>El antepasado del perro, dormía y duerme en el suelo. El dar vueltas le sirve para identificar piedras, ramas u objetos molestos al tumbarse. También le sirve para aplanar hierbas y maleza, lo que decimos " hacer la cama". Estas pautas son transmitidas genéticamente por lo que perduran en nuestras mascotas. </a:t>
            </a:r>
            <a:r>
              <a:rPr lang="es-ES" b="1" dirty="0" smtClean="0"/>
              <a:t/>
            </a:r>
            <a:br>
              <a:rPr lang="es-ES" b="1" dirty="0" smtClean="0"/>
            </a:br>
            <a:r>
              <a:rPr lang="es-ES" b="1" dirty="0" smtClean="0"/>
              <a:t/>
            </a:r>
            <a:br>
              <a:rPr lang="es-ES" b="1" dirty="0" smtClean="0"/>
            </a:br>
            <a:endParaRPr lang="es-ES" dirty="0"/>
          </a:p>
        </p:txBody>
      </p:sp>
      <p:pic>
        <p:nvPicPr>
          <p:cNvPr id="44034" name="Picture 2" descr="mascota"/>
          <p:cNvPicPr>
            <a:picLocks noChangeAspect="1" noChangeArrowheads="1"/>
          </p:cNvPicPr>
          <p:nvPr/>
        </p:nvPicPr>
        <p:blipFill>
          <a:blip r:embed="rId2"/>
          <a:srcRect/>
          <a:stretch>
            <a:fillRect/>
          </a:stretch>
        </p:blipFill>
        <p:spPr bwMode="auto">
          <a:xfrm>
            <a:off x="1357290" y="285728"/>
            <a:ext cx="6215106" cy="4661332"/>
          </a:xfrm>
          <a:prstGeom prst="rect">
            <a:avLst/>
          </a:prstGeom>
          <a:noFill/>
        </p:spPr>
      </p:pic>
    </p:spTree>
  </p:cSld>
  <p:clrMapOvr>
    <a:masterClrMapping/>
  </p:clrMapOvr>
  <p:transition spd="slow" advTm="25000">
    <p:wipe dir="u"/>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8596" y="5657671"/>
            <a:ext cx="8286808" cy="1200329"/>
          </a:xfrm>
          <a:prstGeom prst="rect">
            <a:avLst/>
          </a:prstGeom>
        </p:spPr>
        <p:txBody>
          <a:bodyPr wrap="square">
            <a:spAutoFit/>
          </a:bodyPr>
          <a:lstStyle/>
          <a:p>
            <a:pPr algn="ctr"/>
            <a:r>
              <a:rPr lang="es-ES" b="1" i="1" dirty="0" smtClean="0"/>
              <a:t>Hay perros que detectan los ataques de epilepsia en humanos antes de que aparezcan.</a:t>
            </a:r>
            <a:r>
              <a:rPr lang="es-ES" dirty="0" smtClean="0"/>
              <a:t/>
            </a:r>
            <a:br>
              <a:rPr lang="es-ES" dirty="0" smtClean="0"/>
            </a:br>
            <a:r>
              <a:rPr lang="es-ES" dirty="0" smtClean="0"/>
              <a:t/>
            </a:r>
            <a:br>
              <a:rPr lang="es-ES" dirty="0" smtClean="0"/>
            </a:br>
            <a:endParaRPr lang="es-ES" dirty="0"/>
          </a:p>
        </p:txBody>
      </p:sp>
      <p:pic>
        <p:nvPicPr>
          <p:cNvPr id="91138" name="Picture 2" descr="dalmata"/>
          <p:cNvPicPr>
            <a:picLocks noChangeAspect="1" noChangeArrowheads="1"/>
          </p:cNvPicPr>
          <p:nvPr/>
        </p:nvPicPr>
        <p:blipFill>
          <a:blip r:embed="rId3"/>
          <a:srcRect/>
          <a:stretch>
            <a:fillRect/>
          </a:stretch>
        </p:blipFill>
        <p:spPr bwMode="auto">
          <a:xfrm>
            <a:off x="2714612" y="357166"/>
            <a:ext cx="3286148" cy="5055614"/>
          </a:xfrm>
          <a:prstGeom prst="rect">
            <a:avLst/>
          </a:prstGeom>
          <a:noFill/>
        </p:spPr>
      </p:pic>
    </p:spTree>
  </p:cSld>
  <p:clrMapOvr>
    <a:masterClrMapping/>
  </p:clrMapOvr>
  <p:transition spd="slow" advTm="13000">
    <p:wipe dir="u"/>
    <p:sndAc>
      <p:stSnd>
        <p:snd r:embed="rId2" name="Ernesto-Cortazar-No-llores-por-mi-Argentina.wav"/>
      </p:stSnd>
    </p:sndAc>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4282" y="5000636"/>
            <a:ext cx="8572560" cy="2308324"/>
          </a:xfrm>
          <a:prstGeom prst="rect">
            <a:avLst/>
          </a:prstGeom>
        </p:spPr>
        <p:txBody>
          <a:bodyPr wrap="square">
            <a:spAutoFit/>
          </a:bodyPr>
          <a:lstStyle/>
          <a:p>
            <a:pPr algn="ctr"/>
            <a:r>
              <a:rPr lang="es-ES" b="1" i="1" dirty="0" smtClean="0"/>
              <a:t>¿POR QUÉ LADEAN LA CABEZA? </a:t>
            </a:r>
            <a:br>
              <a:rPr lang="es-ES" b="1" i="1" dirty="0" smtClean="0"/>
            </a:br>
            <a:r>
              <a:rPr lang="es-ES" b="1" i="1" dirty="0" smtClean="0"/>
              <a:t>Ciertos sonidos familiares o nuevos, pueden hacer que el perro ladee la cabeza con cierta actitud de perplejidad. Como cierto sonido no llega con la suficiente precisión como para que motive una respuesta clara por parte del perro, este orienta sus pabellones auriculares moviendo la cabeza e intentando percibir dicho sonido mas claramente.</a:t>
            </a:r>
            <a:r>
              <a:rPr lang="es-ES" i="1" dirty="0" smtClean="0"/>
              <a:t> </a:t>
            </a:r>
            <a:r>
              <a:rPr lang="es-ES" dirty="0" smtClean="0"/>
              <a:t/>
            </a:r>
            <a:br>
              <a:rPr lang="es-ES" dirty="0" smtClean="0"/>
            </a:br>
            <a:r>
              <a:rPr lang="es-ES" dirty="0" smtClean="0"/>
              <a:t/>
            </a:r>
            <a:br>
              <a:rPr lang="es-ES" dirty="0" smtClean="0"/>
            </a:br>
            <a:endParaRPr lang="es-ES" dirty="0"/>
          </a:p>
        </p:txBody>
      </p:sp>
      <p:pic>
        <p:nvPicPr>
          <p:cNvPr id="45058" name="Picture 2" descr="sabias"/>
          <p:cNvPicPr>
            <a:picLocks noChangeAspect="1" noChangeArrowheads="1"/>
          </p:cNvPicPr>
          <p:nvPr/>
        </p:nvPicPr>
        <p:blipFill>
          <a:blip r:embed="rId2"/>
          <a:srcRect/>
          <a:stretch>
            <a:fillRect/>
          </a:stretch>
        </p:blipFill>
        <p:spPr bwMode="auto">
          <a:xfrm>
            <a:off x="2143108" y="214290"/>
            <a:ext cx="4572032" cy="4572032"/>
          </a:xfrm>
          <a:prstGeom prst="rect">
            <a:avLst/>
          </a:prstGeom>
          <a:noFill/>
        </p:spPr>
      </p:pic>
    </p:spTree>
  </p:cSld>
  <p:clrMapOvr>
    <a:masterClrMapping/>
  </p:clrMapOvr>
  <p:transition spd="slow" advTm="27000">
    <p:wipe dir="u"/>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7158" y="5657671"/>
            <a:ext cx="8429684" cy="1200329"/>
          </a:xfrm>
          <a:prstGeom prst="rect">
            <a:avLst/>
          </a:prstGeom>
        </p:spPr>
        <p:txBody>
          <a:bodyPr wrap="square">
            <a:spAutoFit/>
          </a:bodyPr>
          <a:lstStyle/>
          <a:p>
            <a:pPr algn="ctr"/>
            <a:r>
              <a:rPr lang="es-ES" b="1" i="1" dirty="0" smtClean="0"/>
              <a:t>Las razas pequeñas crecen hasta los 10 meses, las medianas hasta los 12 y las grandes hasta los 15.</a:t>
            </a:r>
            <a:r>
              <a:rPr lang="es-ES" dirty="0" smtClean="0"/>
              <a:t/>
            </a:r>
            <a:br>
              <a:rPr lang="es-ES" dirty="0" smtClean="0"/>
            </a:br>
            <a:r>
              <a:rPr lang="es-ES" dirty="0" smtClean="0"/>
              <a:t/>
            </a:r>
            <a:br>
              <a:rPr lang="es-ES" dirty="0" smtClean="0"/>
            </a:br>
            <a:endParaRPr lang="es-ES" dirty="0"/>
          </a:p>
        </p:txBody>
      </p:sp>
      <p:pic>
        <p:nvPicPr>
          <p:cNvPr id="95234" name="Picture 2" descr="curiosidad"/>
          <p:cNvPicPr>
            <a:picLocks noChangeAspect="1" noChangeArrowheads="1"/>
          </p:cNvPicPr>
          <p:nvPr/>
        </p:nvPicPr>
        <p:blipFill>
          <a:blip r:embed="rId2"/>
          <a:srcRect/>
          <a:stretch>
            <a:fillRect/>
          </a:stretch>
        </p:blipFill>
        <p:spPr bwMode="auto">
          <a:xfrm>
            <a:off x="2071670" y="357166"/>
            <a:ext cx="4429156" cy="4972357"/>
          </a:xfrm>
          <a:prstGeom prst="rect">
            <a:avLst/>
          </a:prstGeom>
          <a:noFill/>
        </p:spPr>
      </p:pic>
    </p:spTree>
  </p:cSld>
  <p:clrMapOvr>
    <a:masterClrMapping/>
  </p:clrMapOvr>
  <p:transition spd="slow" advTm="14000">
    <p:wipe dir="u"/>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7158" y="4826675"/>
            <a:ext cx="8572560" cy="2031325"/>
          </a:xfrm>
          <a:prstGeom prst="rect">
            <a:avLst/>
          </a:prstGeom>
        </p:spPr>
        <p:txBody>
          <a:bodyPr wrap="square">
            <a:spAutoFit/>
          </a:bodyPr>
          <a:lstStyle/>
          <a:p>
            <a:pPr algn="ctr"/>
            <a:r>
              <a:rPr lang="es-ES" b="1" i="1" dirty="0" smtClean="0"/>
              <a:t>¿POR QUÉ RECOGEN UNA PIEDRA DETERMINADA? </a:t>
            </a:r>
            <a:br>
              <a:rPr lang="es-ES" b="1" i="1" dirty="0" smtClean="0"/>
            </a:br>
            <a:r>
              <a:rPr lang="es-ES" b="1" i="1" dirty="0" smtClean="0"/>
              <a:t>El perro es un depredador, por lo que tienen un fuerte instinto de caza. Esto hace que salgan corriendo a por un objeto que se aleja rápidamente ya que lo asocian con una presa. El que encuentren precisamente la piedra que le hemos tirado, se debe al ácido butírico de nuestro sudor. Este olor del ácido es inconfundible para el perro, es nuestro carnet de identidad para el. </a:t>
            </a:r>
            <a:r>
              <a:rPr lang="es-ES" b="1" dirty="0" smtClean="0"/>
              <a:t/>
            </a:r>
            <a:br>
              <a:rPr lang="es-ES" b="1" dirty="0" smtClean="0"/>
            </a:br>
            <a:endParaRPr lang="es-ES" dirty="0"/>
          </a:p>
        </p:txBody>
      </p:sp>
      <p:pic>
        <p:nvPicPr>
          <p:cNvPr id="4" name="Picture 2" descr="C:\Documents and Settings\Dell\Escritorio\perros\666.jpg"/>
          <p:cNvPicPr>
            <a:picLocks noChangeAspect="1" noChangeArrowheads="1"/>
          </p:cNvPicPr>
          <p:nvPr/>
        </p:nvPicPr>
        <p:blipFill>
          <a:blip r:embed="rId2"/>
          <a:srcRect/>
          <a:stretch>
            <a:fillRect/>
          </a:stretch>
        </p:blipFill>
        <p:spPr bwMode="auto">
          <a:xfrm>
            <a:off x="1643042" y="500042"/>
            <a:ext cx="5500694" cy="4125521"/>
          </a:xfrm>
          <a:prstGeom prst="rect">
            <a:avLst/>
          </a:prstGeom>
          <a:noFill/>
        </p:spPr>
      </p:pic>
    </p:spTree>
  </p:cSld>
  <p:clrMapOvr>
    <a:masterClrMapping/>
  </p:clrMapOvr>
  <p:transition spd="slow" advTm="29000">
    <p:wipe dir="u"/>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472" y="5929330"/>
            <a:ext cx="7786742" cy="1200329"/>
          </a:xfrm>
          <a:prstGeom prst="rect">
            <a:avLst/>
          </a:prstGeom>
        </p:spPr>
        <p:txBody>
          <a:bodyPr wrap="square">
            <a:spAutoFit/>
          </a:bodyPr>
          <a:lstStyle/>
          <a:p>
            <a:pPr algn="ctr"/>
            <a:r>
              <a:rPr lang="es-ES" b="1" i="1" dirty="0" smtClean="0"/>
              <a:t>La reina Isabel II ha sido dueña de más de 30 perros corgi, raza canina preferida por Su Majestad. </a:t>
            </a:r>
            <a:r>
              <a:rPr lang="es-ES" dirty="0" smtClean="0"/>
              <a:t/>
            </a:r>
            <a:br>
              <a:rPr lang="es-ES" dirty="0" smtClean="0"/>
            </a:br>
            <a:r>
              <a:rPr lang="es-ES" dirty="0" smtClean="0"/>
              <a:t/>
            </a:r>
            <a:br>
              <a:rPr lang="es-ES" dirty="0" smtClean="0"/>
            </a:br>
            <a:endParaRPr lang="es-ES" dirty="0"/>
          </a:p>
        </p:txBody>
      </p:sp>
      <p:pic>
        <p:nvPicPr>
          <p:cNvPr id="98306" name="Picture 2" descr="caniche"/>
          <p:cNvPicPr>
            <a:picLocks noChangeAspect="1" noChangeArrowheads="1"/>
          </p:cNvPicPr>
          <p:nvPr/>
        </p:nvPicPr>
        <p:blipFill>
          <a:blip r:embed="rId2"/>
          <a:srcRect/>
          <a:stretch>
            <a:fillRect/>
          </a:stretch>
        </p:blipFill>
        <p:spPr bwMode="auto">
          <a:xfrm>
            <a:off x="1428728" y="428604"/>
            <a:ext cx="6358767" cy="5143536"/>
          </a:xfrm>
          <a:prstGeom prst="rect">
            <a:avLst/>
          </a:prstGeom>
          <a:noFill/>
        </p:spPr>
      </p:pic>
    </p:spTree>
  </p:cSld>
  <p:clrMapOvr>
    <a:masterClrMapping/>
  </p:clrMapOvr>
  <p:transition spd="slow" advTm="15000">
    <p:wipe dir="u"/>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4429132"/>
            <a:ext cx="9144000" cy="2862322"/>
          </a:xfrm>
          <a:prstGeom prst="rect">
            <a:avLst/>
          </a:prstGeom>
        </p:spPr>
        <p:txBody>
          <a:bodyPr wrap="square">
            <a:spAutoFit/>
          </a:bodyPr>
          <a:lstStyle/>
          <a:p>
            <a:pPr algn="ctr"/>
            <a:r>
              <a:rPr lang="es-ES" b="1" i="1" dirty="0" smtClean="0"/>
              <a:t>¿POR QUÉ LAMEN? </a:t>
            </a:r>
            <a:br>
              <a:rPr lang="es-ES" b="1" i="1" dirty="0" smtClean="0"/>
            </a:br>
            <a:r>
              <a:rPr lang="es-ES" b="1" i="1" dirty="0" smtClean="0"/>
              <a:t>El lamer va unido a la higiene corporal o a sabores especiales. El perro intentara lamer en muchas ocasiones atraído por la necesidad de contacto físico reconfortante con respecto a los semejantes. La lengua del perro es la zona mas sensible de su cuerpo por lo que le proporciona una gran intensidad de contacto. En el lenguaje del perro, el lamer es una manera de anular las posibles respuestas agresivas de su superior. El ácido butírico que esta en nuestro sudor y por lo tanto en la piel, refuerza la tendencia a lamer por el sabor característico que tiene.</a:t>
            </a:r>
            <a:r>
              <a:rPr lang="es-ES" b="1" dirty="0" smtClean="0"/>
              <a:t> </a:t>
            </a:r>
            <a:br>
              <a:rPr lang="es-ES" b="1" dirty="0" smtClean="0"/>
            </a:br>
            <a:r>
              <a:rPr lang="es-ES" b="1" dirty="0" smtClean="0"/>
              <a:t/>
            </a:r>
            <a:br>
              <a:rPr lang="es-ES" b="1" dirty="0" smtClean="0"/>
            </a:br>
            <a:endParaRPr lang="es-ES" dirty="0"/>
          </a:p>
        </p:txBody>
      </p:sp>
      <p:pic>
        <p:nvPicPr>
          <p:cNvPr id="47106" name="Picture 2" descr="cosas que no sabias sobre los perros"/>
          <p:cNvPicPr>
            <a:picLocks noChangeAspect="1" noChangeArrowheads="1"/>
          </p:cNvPicPr>
          <p:nvPr/>
        </p:nvPicPr>
        <p:blipFill>
          <a:blip r:embed="rId2"/>
          <a:srcRect/>
          <a:stretch>
            <a:fillRect/>
          </a:stretch>
        </p:blipFill>
        <p:spPr bwMode="auto">
          <a:xfrm>
            <a:off x="1714480" y="357166"/>
            <a:ext cx="5214974" cy="3835180"/>
          </a:xfrm>
          <a:prstGeom prst="rect">
            <a:avLst/>
          </a:prstGeom>
          <a:noFill/>
        </p:spPr>
      </p:pic>
    </p:spTree>
  </p:cSld>
  <p:clrMapOvr>
    <a:masterClrMapping/>
  </p:clrMapOvr>
  <p:transition spd="slow" advTm="29000">
    <p:wipe dir="u"/>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perros\ttu7u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5720" y="4857760"/>
            <a:ext cx="8572528" cy="2308324"/>
          </a:xfrm>
          <a:prstGeom prst="rect">
            <a:avLst/>
          </a:prstGeom>
        </p:spPr>
        <p:txBody>
          <a:bodyPr wrap="square">
            <a:spAutoFit/>
          </a:bodyPr>
          <a:lstStyle/>
          <a:p>
            <a:pPr algn="ctr"/>
            <a:r>
              <a:rPr lang="es-ES" b="1" i="1" dirty="0" smtClean="0"/>
              <a:t>¿POR QUÉ CORREN ALOCADAMENTE? </a:t>
            </a:r>
            <a:br>
              <a:rPr lang="es-ES" b="1" i="1" dirty="0" smtClean="0"/>
            </a:br>
            <a:r>
              <a:rPr lang="es-ES" b="1" i="1" dirty="0" smtClean="0"/>
              <a:t>Actualmente salvo excepciones, nuestros perros no hacen el ejercicio que debieran. Ante esta falta de ejercicio el equilibrio entre la energía que proporciona la comida , y la que se consume, no siempre existe y el cuerpo exige quemar calorías, por lo que el perro encuentra en la carrera una manera de hacerlo. </a:t>
            </a:r>
            <a:r>
              <a:rPr lang="es-ES" b="1" dirty="0" smtClean="0"/>
              <a:t/>
            </a:r>
            <a:br>
              <a:rPr lang="es-ES" b="1" dirty="0" smtClean="0"/>
            </a:br>
            <a:r>
              <a:rPr lang="es-ES" b="1" dirty="0" smtClean="0"/>
              <a:t/>
            </a:r>
            <a:br>
              <a:rPr lang="es-ES" b="1" dirty="0" smtClean="0"/>
            </a:br>
            <a:endParaRPr lang="es-ES" dirty="0"/>
          </a:p>
        </p:txBody>
      </p:sp>
      <p:pic>
        <p:nvPicPr>
          <p:cNvPr id="3" name="Picture 2" descr="perro"/>
          <p:cNvPicPr>
            <a:picLocks noChangeAspect="1" noChangeArrowheads="1"/>
          </p:cNvPicPr>
          <p:nvPr/>
        </p:nvPicPr>
        <p:blipFill>
          <a:blip r:embed="rId2"/>
          <a:srcRect/>
          <a:stretch>
            <a:fillRect/>
          </a:stretch>
        </p:blipFill>
        <p:spPr bwMode="auto">
          <a:xfrm>
            <a:off x="2285984" y="285728"/>
            <a:ext cx="4286280" cy="4286281"/>
          </a:xfrm>
          <a:prstGeom prst="rect">
            <a:avLst/>
          </a:prstGeom>
          <a:noFill/>
        </p:spPr>
      </p:pic>
    </p:spTree>
  </p:cSld>
  <p:clrMapOvr>
    <a:masterClrMapping/>
  </p:clrMapOvr>
  <p:transition spd="slow" advTm="28000">
    <p:wipe dir="u"/>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Fondo-de-pantalla-Perros-12.jpg"/>
          <p:cNvPicPr>
            <a:picLocks noChangeAspect="1" noChangeArrowheads="1"/>
          </p:cNvPicPr>
          <p:nvPr/>
        </p:nvPicPr>
        <p:blipFill>
          <a:blip r:embed="rId2" cstate="print"/>
          <a:srcRect/>
          <a:stretch>
            <a:fillRect/>
          </a:stretch>
        </p:blipFill>
        <p:spPr bwMode="auto">
          <a:xfrm>
            <a:off x="1" y="0"/>
            <a:ext cx="9286908" cy="664371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bobtail.jpg"/>
          <p:cNvPicPr>
            <a:picLocks noChangeAspect="1" noChangeArrowheads="1"/>
          </p:cNvPicPr>
          <p:nvPr/>
        </p:nvPicPr>
        <p:blipFill>
          <a:blip r:embed="rId2"/>
          <a:srcRect/>
          <a:stretch>
            <a:fillRect/>
          </a:stretch>
        </p:blipFill>
        <p:spPr bwMode="auto">
          <a:xfrm>
            <a:off x="0" y="0"/>
            <a:ext cx="9144000" cy="6878261"/>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Bulldog%20Frances.jpg"/>
          <p:cNvPicPr>
            <a:picLocks noChangeAspect="1" noChangeArrowheads="1"/>
          </p:cNvPicPr>
          <p:nvPr/>
        </p:nvPicPr>
        <p:blipFill>
          <a:blip r:embed="rId2"/>
          <a:srcRect/>
          <a:stretch>
            <a:fillRect/>
          </a:stretch>
        </p:blipFill>
        <p:spPr bwMode="auto">
          <a:xfrm>
            <a:off x="1571604" y="0"/>
            <a:ext cx="5572132" cy="6851502"/>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perros\perros__400x281.jpg"/>
          <p:cNvPicPr>
            <a:picLocks noChangeAspect="1" noChangeArrowheads="1"/>
          </p:cNvPicPr>
          <p:nvPr/>
        </p:nvPicPr>
        <p:blipFill>
          <a:blip r:embed="rId2"/>
          <a:srcRect/>
          <a:stretch>
            <a:fillRect/>
          </a:stretch>
        </p:blipFill>
        <p:spPr bwMode="auto">
          <a:xfrm>
            <a:off x="0" y="0"/>
            <a:ext cx="9253856" cy="70009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0034" y="394692"/>
            <a:ext cx="8643966" cy="6463308"/>
          </a:xfrm>
          <a:prstGeom prst="rect">
            <a:avLst/>
          </a:prstGeom>
        </p:spPr>
        <p:txBody>
          <a:bodyPr wrap="square">
            <a:spAutoFit/>
          </a:bodyPr>
          <a:lstStyle/>
          <a:p>
            <a:r>
              <a:rPr lang="es-ES" b="1" i="1" dirty="0" smtClean="0"/>
              <a:t/>
            </a:r>
            <a:br>
              <a:rPr lang="es-ES" b="1" i="1" dirty="0" smtClean="0"/>
            </a:br>
            <a:r>
              <a:rPr lang="es-ES" b="1" i="1" dirty="0" smtClean="0">
                <a:solidFill>
                  <a:srgbClr val="000000"/>
                </a:solidFill>
              </a:rPr>
              <a:t>El perro vivo mas viejo: 29 años. </a:t>
            </a:r>
            <a:br>
              <a:rPr lang="es-ES" b="1" i="1" dirty="0" smtClean="0">
                <a:solidFill>
                  <a:srgbClr val="000000"/>
                </a:solidFill>
              </a:rPr>
            </a:br>
            <a:r>
              <a:rPr lang="es-ES" b="1" i="1" dirty="0" smtClean="0">
                <a:solidFill>
                  <a:srgbClr val="000000"/>
                </a:solidFill>
              </a:rPr>
              <a:t/>
            </a:r>
            <a:br>
              <a:rPr lang="es-ES" b="1" i="1" dirty="0" smtClean="0">
                <a:solidFill>
                  <a:srgbClr val="000000"/>
                </a:solidFill>
              </a:rPr>
            </a:br>
            <a:r>
              <a:rPr lang="es-ES" b="1" i="1" dirty="0" smtClean="0">
                <a:solidFill>
                  <a:srgbClr val="000000"/>
                </a:solidFill>
              </a:rPr>
              <a:t>1 año de vida son 7 nuestros. </a:t>
            </a:r>
            <a:br>
              <a:rPr lang="es-ES" b="1" i="1" dirty="0" smtClean="0">
                <a:solidFill>
                  <a:srgbClr val="000000"/>
                </a:solidFill>
              </a:rPr>
            </a:br>
            <a:r>
              <a:rPr lang="es-ES" b="1" i="1" dirty="0" smtClean="0">
                <a:solidFill>
                  <a:srgbClr val="000000"/>
                </a:solidFill>
              </a:rPr>
              <a:t/>
            </a:r>
            <a:br>
              <a:rPr lang="es-ES" b="1" i="1" dirty="0" smtClean="0">
                <a:solidFill>
                  <a:srgbClr val="000000"/>
                </a:solidFill>
              </a:rPr>
            </a:br>
            <a:r>
              <a:rPr lang="es-ES" b="1" i="1" dirty="0" smtClean="0">
                <a:solidFill>
                  <a:srgbClr val="000000"/>
                </a:solidFill>
              </a:rPr>
              <a:t/>
            </a:r>
            <a:br>
              <a:rPr lang="es-ES" b="1" i="1" dirty="0" smtClean="0">
                <a:solidFill>
                  <a:srgbClr val="000000"/>
                </a:solidFill>
              </a:rPr>
            </a:br>
            <a:r>
              <a:rPr lang="es-ES" b="1" i="1" dirty="0" smtClean="0">
                <a:solidFill>
                  <a:srgbClr val="000000"/>
                </a:solidFill>
              </a:rPr>
              <a:t>Los perros pueden oír sonidos desde una distancia de 225 metros. </a:t>
            </a:r>
            <a:br>
              <a:rPr lang="es-ES" b="1" i="1" dirty="0" smtClean="0">
                <a:solidFill>
                  <a:srgbClr val="000000"/>
                </a:solidFill>
              </a:rPr>
            </a:br>
            <a:r>
              <a:rPr lang="es-ES" b="1" i="1" dirty="0" smtClean="0">
                <a:solidFill>
                  <a:srgbClr val="000000"/>
                </a:solidFill>
              </a:rPr>
              <a:t/>
            </a:r>
            <a:br>
              <a:rPr lang="es-ES" b="1" i="1" dirty="0" smtClean="0">
                <a:solidFill>
                  <a:srgbClr val="000000"/>
                </a:solidFill>
              </a:rPr>
            </a:br>
            <a:r>
              <a:rPr lang="es-ES" b="1" i="1" dirty="0" smtClean="0">
                <a:solidFill>
                  <a:srgbClr val="000000"/>
                </a:solidFill>
              </a:rPr>
              <a:t>-Se dice que dos perros sobrevivieron al naufragio del titanic. </a:t>
            </a:r>
            <a:br>
              <a:rPr lang="es-ES" b="1" i="1" dirty="0" smtClean="0">
                <a:solidFill>
                  <a:srgbClr val="000000"/>
                </a:solidFill>
              </a:rPr>
            </a:br>
            <a:r>
              <a:rPr lang="es-ES" b="1" i="1" dirty="0" smtClean="0">
                <a:solidFill>
                  <a:srgbClr val="000000"/>
                </a:solidFill>
              </a:rPr>
              <a:t/>
            </a:r>
            <a:br>
              <a:rPr lang="es-ES" b="1" i="1" dirty="0" smtClean="0">
                <a:solidFill>
                  <a:srgbClr val="000000"/>
                </a:solidFill>
              </a:rPr>
            </a:br>
            <a:r>
              <a:rPr lang="es-ES" b="1" i="1" dirty="0" smtClean="0">
                <a:solidFill>
                  <a:srgbClr val="000000"/>
                </a:solidFill>
              </a:rPr>
              <a:t>Durante su 1ª semana de vida, los cachorros se la pasan el 90% del tiempo durmiendo y el resto comiendo. </a:t>
            </a:r>
            <a:br>
              <a:rPr lang="es-ES" b="1" i="1" dirty="0" smtClean="0">
                <a:solidFill>
                  <a:srgbClr val="000000"/>
                </a:solidFill>
              </a:rPr>
            </a:br>
            <a:r>
              <a:rPr lang="es-ES" b="1" i="1" dirty="0" smtClean="0">
                <a:solidFill>
                  <a:srgbClr val="000000"/>
                </a:solidFill>
              </a:rPr>
              <a:t/>
            </a:r>
            <a:br>
              <a:rPr lang="es-ES" b="1" i="1" dirty="0" smtClean="0">
                <a:solidFill>
                  <a:srgbClr val="000000"/>
                </a:solidFill>
              </a:rPr>
            </a:br>
            <a:r>
              <a:rPr lang="es-ES" b="1" i="1" dirty="0" smtClean="0">
                <a:solidFill>
                  <a:srgbClr val="000000"/>
                </a:solidFill>
              </a:rPr>
              <a:t>La 1ª criatura viviente en ser enviada al espacio fue la perra laika (urss-3/11/1957) </a:t>
            </a:r>
            <a:br>
              <a:rPr lang="es-ES" b="1" i="1" dirty="0" smtClean="0">
                <a:solidFill>
                  <a:srgbClr val="000000"/>
                </a:solidFill>
              </a:rPr>
            </a:br>
            <a:r>
              <a:rPr lang="es-ES" b="1" i="1" dirty="0" smtClean="0">
                <a:solidFill>
                  <a:srgbClr val="000000"/>
                </a:solidFill>
              </a:rPr>
              <a:t/>
            </a:r>
            <a:br>
              <a:rPr lang="es-ES" b="1" i="1" dirty="0" smtClean="0">
                <a:solidFill>
                  <a:srgbClr val="000000"/>
                </a:solidFill>
              </a:rPr>
            </a:br>
            <a:r>
              <a:rPr lang="es-ES" b="1" i="1" dirty="0" smtClean="0">
                <a:solidFill>
                  <a:srgbClr val="000000"/>
                </a:solidFill>
              </a:rPr>
              <a:t>Los perros sudan a través de las almohadillas plantares de sus pies. </a:t>
            </a:r>
            <a:br>
              <a:rPr lang="es-ES" b="1" i="1" dirty="0" smtClean="0">
                <a:solidFill>
                  <a:srgbClr val="000000"/>
                </a:solidFill>
              </a:rPr>
            </a:br>
            <a:r>
              <a:rPr lang="es-ES" b="1" i="1" dirty="0" smtClean="0">
                <a:solidFill>
                  <a:srgbClr val="000000"/>
                </a:solidFill>
              </a:rPr>
              <a:t/>
            </a:r>
            <a:br>
              <a:rPr lang="es-ES" b="1" i="1" dirty="0" smtClean="0">
                <a:solidFill>
                  <a:srgbClr val="000000"/>
                </a:solidFill>
              </a:rPr>
            </a:br>
            <a:r>
              <a:rPr lang="es-ES" b="1" i="1" dirty="0" smtClean="0">
                <a:solidFill>
                  <a:srgbClr val="000000"/>
                </a:solidFill>
              </a:rPr>
              <a:t/>
            </a:r>
            <a:br>
              <a:rPr lang="es-ES" b="1" i="1" dirty="0" smtClean="0">
                <a:solidFill>
                  <a:srgbClr val="000000"/>
                </a:solidFill>
              </a:rPr>
            </a:br>
            <a:r>
              <a:rPr lang="es-ES" b="1" i="1" dirty="0" smtClean="0">
                <a:solidFill>
                  <a:srgbClr val="000000"/>
                </a:solidFill>
              </a:rPr>
              <a:t>Prácticamente no existe otra especie de animal en el mundo que tenga la diversidad de razas como el perro. </a:t>
            </a:r>
            <a:br>
              <a:rPr lang="es-ES" b="1" i="1" dirty="0" smtClean="0">
                <a:solidFill>
                  <a:srgbClr val="000000"/>
                </a:solidFill>
              </a:rPr>
            </a:br>
            <a:r>
              <a:rPr lang="es-ES" b="1" dirty="0" smtClean="0">
                <a:solidFill>
                  <a:srgbClr val="000000"/>
                </a:solidFill>
              </a:rPr>
              <a:t/>
            </a:r>
            <a:br>
              <a:rPr lang="es-ES" b="1" dirty="0" smtClean="0">
                <a:solidFill>
                  <a:srgbClr val="000000"/>
                </a:solidFill>
              </a:rPr>
            </a:br>
            <a:endParaRPr lang="es-ES" dirty="0"/>
          </a:p>
        </p:txBody>
      </p:sp>
    </p:spTree>
  </p:cSld>
  <p:clrMapOvr>
    <a:masterClrMapping/>
  </p:clrMapOvr>
  <p:transition spd="slow" advTm="34000">
    <p:wipe dir="u"/>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a_Bullterrier_Dog.jpg"/>
          <p:cNvPicPr>
            <a:picLocks noChangeAspect="1" noChangeArrowheads="1"/>
          </p:cNvPicPr>
          <p:nvPr/>
        </p:nvPicPr>
        <p:blipFill>
          <a:blip r:embed="rId2"/>
          <a:srcRect/>
          <a:stretch>
            <a:fillRect/>
          </a:stretch>
        </p:blipFill>
        <p:spPr bwMode="auto">
          <a:xfrm>
            <a:off x="0" y="0"/>
            <a:ext cx="9429784" cy="7143776"/>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alano_2.jpg"/>
          <p:cNvPicPr>
            <a:picLocks noChangeAspect="1" noChangeArrowheads="1"/>
          </p:cNvPicPr>
          <p:nvPr/>
        </p:nvPicPr>
        <p:blipFill>
          <a:blip r:embed="rId2"/>
          <a:srcRect/>
          <a:stretch>
            <a:fillRect/>
          </a:stretch>
        </p:blipFill>
        <p:spPr bwMode="auto">
          <a:xfrm>
            <a:off x="0" y="0"/>
            <a:ext cx="4386448" cy="6858000"/>
          </a:xfrm>
          <a:prstGeom prst="rect">
            <a:avLst/>
          </a:prstGeom>
          <a:noFill/>
        </p:spPr>
      </p:pic>
      <p:pic>
        <p:nvPicPr>
          <p:cNvPr id="3" name="Picture 2" descr="C:\Documents and Settings\Dell\Escritorio\109243-my-basset-hound-screen-saver.jpg"/>
          <p:cNvPicPr>
            <a:picLocks noChangeAspect="1" noChangeArrowheads="1"/>
          </p:cNvPicPr>
          <p:nvPr/>
        </p:nvPicPr>
        <p:blipFill>
          <a:blip r:embed="rId3"/>
          <a:srcRect l="12000" r="13333"/>
          <a:stretch>
            <a:fillRect/>
          </a:stretch>
        </p:blipFill>
        <p:spPr bwMode="auto">
          <a:xfrm>
            <a:off x="4429124" y="0"/>
            <a:ext cx="4714876" cy="68580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Perro8_1.jpg"/>
          <p:cNvPicPr>
            <a:picLocks noChangeAspect="1" noChangeArrowheads="1"/>
          </p:cNvPicPr>
          <p:nvPr/>
        </p:nvPicPr>
        <p:blipFill>
          <a:blip r:embed="rId2"/>
          <a:srcRect/>
          <a:stretch>
            <a:fillRect/>
          </a:stretch>
        </p:blipFill>
        <p:spPr bwMode="auto">
          <a:xfrm>
            <a:off x="-1" y="0"/>
            <a:ext cx="9150621" cy="68580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perros\45555.jpg"/>
          <p:cNvPicPr>
            <a:picLocks noChangeAspect="1" noChangeArrowheads="1"/>
          </p:cNvPicPr>
          <p:nvPr/>
        </p:nvPicPr>
        <p:blipFill>
          <a:blip r:embed="rId2"/>
          <a:srcRect/>
          <a:stretch>
            <a:fillRect/>
          </a:stretch>
        </p:blipFill>
        <p:spPr bwMode="auto">
          <a:xfrm>
            <a:off x="0" y="0"/>
            <a:ext cx="9271022" cy="68580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Gatito 160.jpg"/>
          <p:cNvPicPr>
            <a:picLocks noChangeAspect="1" noChangeArrowheads="1"/>
          </p:cNvPicPr>
          <p:nvPr/>
        </p:nvPicPr>
        <p:blipFill>
          <a:blip r:embed="rId2"/>
          <a:srcRect/>
          <a:stretch>
            <a:fillRect/>
          </a:stretch>
        </p:blipFill>
        <p:spPr bwMode="auto">
          <a:xfrm>
            <a:off x="-2381250" y="-808038"/>
            <a:ext cx="15240000" cy="9525001"/>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42910" y="394692"/>
            <a:ext cx="8191500" cy="6463308"/>
          </a:xfrm>
          <a:prstGeom prst="rect">
            <a:avLst/>
          </a:prstGeom>
        </p:spPr>
        <p:txBody>
          <a:bodyPr wrap="square">
            <a:spAutoFit/>
          </a:bodyPr>
          <a:lstStyle/>
          <a:p>
            <a:r>
              <a:rPr lang="es-ES" b="1" i="1" dirty="0" smtClean="0">
                <a:solidFill>
                  <a:srgbClr val="000000"/>
                </a:solidFill>
              </a:rPr>
              <a:t>Raza de perros mas pequeña: Chihuahua. </a:t>
            </a:r>
            <a:br>
              <a:rPr lang="es-ES" b="1" i="1" dirty="0" smtClean="0">
                <a:solidFill>
                  <a:srgbClr val="000000"/>
                </a:solidFill>
              </a:rPr>
            </a:br>
            <a:r>
              <a:rPr lang="es-ES" b="1" i="1" dirty="0" smtClean="0">
                <a:solidFill>
                  <a:srgbClr val="000000"/>
                </a:solidFill>
              </a:rPr>
              <a:t/>
            </a:r>
            <a:br>
              <a:rPr lang="es-ES" b="1" i="1" dirty="0" smtClean="0">
                <a:solidFill>
                  <a:srgbClr val="000000"/>
                </a:solidFill>
              </a:rPr>
            </a:br>
            <a:r>
              <a:rPr lang="es-ES" b="1" i="1" dirty="0" smtClean="0">
                <a:solidFill>
                  <a:srgbClr val="000000"/>
                </a:solidFill>
              </a:rPr>
              <a:t>Raza mas grande(altura): Gran Danés. </a:t>
            </a:r>
            <a:br>
              <a:rPr lang="es-ES" b="1" i="1" dirty="0" smtClean="0">
                <a:solidFill>
                  <a:srgbClr val="000000"/>
                </a:solidFill>
              </a:rPr>
            </a:br>
            <a:r>
              <a:rPr lang="es-ES" b="1" i="1" dirty="0" smtClean="0">
                <a:solidFill>
                  <a:srgbClr val="000000"/>
                </a:solidFill>
              </a:rPr>
              <a:t/>
            </a:r>
            <a:br>
              <a:rPr lang="es-ES" b="1" i="1" dirty="0" smtClean="0">
                <a:solidFill>
                  <a:srgbClr val="000000"/>
                </a:solidFill>
              </a:rPr>
            </a:br>
            <a:r>
              <a:rPr lang="es-ES" b="1" i="1" dirty="0" smtClean="0">
                <a:solidFill>
                  <a:srgbClr val="000000"/>
                </a:solidFill>
              </a:rPr>
              <a:t>Hay mas de 800 razas de perros </a:t>
            </a:r>
            <a:br>
              <a:rPr lang="es-ES" b="1" i="1" dirty="0" smtClean="0">
                <a:solidFill>
                  <a:srgbClr val="000000"/>
                </a:solidFill>
              </a:rPr>
            </a:br>
            <a:r>
              <a:rPr lang="es-ES" b="1" i="1" dirty="0" smtClean="0">
                <a:solidFill>
                  <a:srgbClr val="000000"/>
                </a:solidFill>
              </a:rPr>
              <a:t/>
            </a:r>
            <a:br>
              <a:rPr lang="es-ES" b="1" i="1" dirty="0" smtClean="0">
                <a:solidFill>
                  <a:srgbClr val="000000"/>
                </a:solidFill>
              </a:rPr>
            </a:br>
            <a:r>
              <a:rPr lang="es-ES" b="1" i="1" dirty="0" smtClean="0">
                <a:solidFill>
                  <a:srgbClr val="000000"/>
                </a:solidFill>
              </a:rPr>
              <a:t>En la antigua china la gente se colocaba pequeños perros entre las mangas de las vestimentas para mantenerse caliente </a:t>
            </a:r>
            <a:br>
              <a:rPr lang="es-ES" b="1" i="1" dirty="0" smtClean="0">
                <a:solidFill>
                  <a:srgbClr val="000000"/>
                </a:solidFill>
              </a:rPr>
            </a:br>
            <a:r>
              <a:rPr lang="es-ES" b="1" i="1" dirty="0" smtClean="0">
                <a:solidFill>
                  <a:srgbClr val="000000"/>
                </a:solidFill>
              </a:rPr>
              <a:t/>
            </a:r>
            <a:br>
              <a:rPr lang="es-ES" b="1" i="1" dirty="0" smtClean="0">
                <a:solidFill>
                  <a:srgbClr val="000000"/>
                </a:solidFill>
              </a:rPr>
            </a:br>
            <a:r>
              <a:rPr lang="es-ES" b="1" i="1" dirty="0" smtClean="0">
                <a:solidFill>
                  <a:srgbClr val="000000"/>
                </a:solidFill>
              </a:rPr>
              <a:t>En promedio los perros viven de 8-15 años </a:t>
            </a:r>
            <a:br>
              <a:rPr lang="es-ES" b="1" i="1" dirty="0" smtClean="0">
                <a:solidFill>
                  <a:srgbClr val="000000"/>
                </a:solidFill>
              </a:rPr>
            </a:br>
            <a:r>
              <a:rPr lang="es-ES" b="1" i="1" dirty="0" smtClean="0">
                <a:solidFill>
                  <a:srgbClr val="000000"/>
                </a:solidFill>
              </a:rPr>
              <a:t/>
            </a:r>
            <a:br>
              <a:rPr lang="es-ES" b="1" i="1" dirty="0" smtClean="0">
                <a:solidFill>
                  <a:srgbClr val="000000"/>
                </a:solidFill>
              </a:rPr>
            </a:br>
            <a:r>
              <a:rPr lang="es-ES" b="1" i="1" dirty="0" smtClean="0">
                <a:solidFill>
                  <a:srgbClr val="000000"/>
                </a:solidFill>
              </a:rPr>
              <a:t>La raza mas veloz: Galgo(72km/h) </a:t>
            </a:r>
            <a:br>
              <a:rPr lang="es-ES" b="1" i="1" dirty="0" smtClean="0">
                <a:solidFill>
                  <a:srgbClr val="000000"/>
                </a:solidFill>
              </a:rPr>
            </a:br>
            <a:r>
              <a:rPr lang="es-ES" b="1" i="1" dirty="0" smtClean="0">
                <a:solidFill>
                  <a:srgbClr val="000000"/>
                </a:solidFill>
              </a:rPr>
              <a:t/>
            </a:r>
            <a:br>
              <a:rPr lang="es-ES" b="1" i="1" dirty="0" smtClean="0">
                <a:solidFill>
                  <a:srgbClr val="000000"/>
                </a:solidFill>
              </a:rPr>
            </a:br>
            <a:r>
              <a:rPr lang="es-ES" b="1" i="1" dirty="0" smtClean="0">
                <a:solidFill>
                  <a:srgbClr val="000000"/>
                </a:solidFill>
              </a:rPr>
              <a:t>La raza mas pesada: San Bernardo </a:t>
            </a:r>
            <a:br>
              <a:rPr lang="es-ES" b="1" i="1" dirty="0" smtClean="0">
                <a:solidFill>
                  <a:srgbClr val="000000"/>
                </a:solidFill>
              </a:rPr>
            </a:br>
            <a:r>
              <a:rPr lang="es-ES" b="1" i="1" dirty="0" smtClean="0">
                <a:solidFill>
                  <a:srgbClr val="000000"/>
                </a:solidFill>
              </a:rPr>
              <a:t/>
            </a:r>
            <a:br>
              <a:rPr lang="es-ES" b="1" i="1" dirty="0" smtClean="0">
                <a:solidFill>
                  <a:srgbClr val="000000"/>
                </a:solidFill>
              </a:rPr>
            </a:br>
            <a:r>
              <a:rPr lang="es-ES" b="1" i="1" dirty="0" smtClean="0">
                <a:solidFill>
                  <a:srgbClr val="000000"/>
                </a:solidFill>
              </a:rPr>
              <a:t>Los perros poseen una visión nocturna superior a la de los humanos </a:t>
            </a:r>
            <a:br>
              <a:rPr lang="es-ES" b="1" i="1" dirty="0" smtClean="0">
                <a:solidFill>
                  <a:srgbClr val="000000"/>
                </a:solidFill>
              </a:rPr>
            </a:br>
            <a:r>
              <a:rPr lang="es-ES" b="1" i="1" dirty="0" smtClean="0">
                <a:solidFill>
                  <a:srgbClr val="000000"/>
                </a:solidFill>
              </a:rPr>
              <a:t/>
            </a:r>
            <a:br>
              <a:rPr lang="es-ES" b="1" i="1" dirty="0" smtClean="0">
                <a:solidFill>
                  <a:srgbClr val="000000"/>
                </a:solidFill>
              </a:rPr>
            </a:br>
            <a:r>
              <a:rPr lang="es-ES" b="1" i="1" dirty="0" smtClean="0">
                <a:solidFill>
                  <a:srgbClr val="000000"/>
                </a:solidFill>
              </a:rPr>
              <a:t>El perro nacional en Alemania es el gran danés </a:t>
            </a:r>
            <a:br>
              <a:rPr lang="es-ES" b="1" i="1" dirty="0" smtClean="0">
                <a:solidFill>
                  <a:srgbClr val="000000"/>
                </a:solidFill>
              </a:rPr>
            </a:br>
            <a:r>
              <a:rPr lang="es-ES" b="1" i="1" dirty="0" smtClean="0">
                <a:solidFill>
                  <a:srgbClr val="000000"/>
                </a:solidFill>
              </a:rPr>
              <a:t/>
            </a:r>
            <a:br>
              <a:rPr lang="es-ES" b="1" i="1" dirty="0" smtClean="0">
                <a:solidFill>
                  <a:srgbClr val="000000"/>
                </a:solidFill>
              </a:rPr>
            </a:br>
            <a:r>
              <a:rPr lang="es-ES" b="1" i="1" dirty="0" smtClean="0">
                <a:solidFill>
                  <a:srgbClr val="000000"/>
                </a:solidFill>
              </a:rPr>
              <a:t>La nariz ayuda a un perro a mantenerse fresco.de hecho entre mas larga sea, es mas fácil de eliminar el calor excesivo </a:t>
            </a:r>
            <a:r>
              <a:rPr lang="es-ES" b="1" dirty="0" smtClean="0">
                <a:solidFill>
                  <a:srgbClr val="000000"/>
                </a:solidFill>
              </a:rPr>
              <a:t/>
            </a:r>
            <a:br>
              <a:rPr lang="es-ES" b="1" dirty="0" smtClean="0">
                <a:solidFill>
                  <a:srgbClr val="000000"/>
                </a:solidFill>
              </a:rPr>
            </a:br>
            <a:r>
              <a:rPr lang="es-ES" b="1" dirty="0" smtClean="0">
                <a:solidFill>
                  <a:srgbClr val="000000"/>
                </a:solidFill>
              </a:rPr>
              <a:t/>
            </a:r>
            <a:br>
              <a:rPr lang="es-ES" b="1" dirty="0" smtClean="0">
                <a:solidFill>
                  <a:srgbClr val="000000"/>
                </a:solidFill>
              </a:rPr>
            </a:br>
            <a:endParaRPr lang="es-ES" dirty="0"/>
          </a:p>
        </p:txBody>
      </p:sp>
    </p:spTree>
  </p:cSld>
  <p:clrMapOvr>
    <a:masterClrMapping/>
  </p:clrMapOvr>
  <p:transition spd="slow" advTm="39000">
    <p:wipe dir="u"/>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Fondo-de-pantalla-Perros-1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perros\yyiii6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perros\tttt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perros\tfvd.jpg"/>
          <p:cNvPicPr>
            <a:picLocks noChangeAspect="1" noChangeArrowheads="1"/>
          </p:cNvPicPr>
          <p:nvPr/>
        </p:nvPicPr>
        <p:blipFill>
          <a:blip r:embed="rId2"/>
          <a:srcRect/>
          <a:stretch>
            <a:fillRect/>
          </a:stretch>
        </p:blipFill>
        <p:spPr bwMode="auto">
          <a:xfrm>
            <a:off x="0" y="0"/>
            <a:ext cx="9144000" cy="73152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perros\byy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wipe dir="u"/>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perros\perros__400x250.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perros\perros-3__400x30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perros\perros-0__400x30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perros\perros-0__400x30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perros\perros-0__400x250.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perros\gggjj7878.jpg"/>
          <p:cNvPicPr>
            <a:picLocks noChangeAspect="1" noChangeArrowheads="1"/>
          </p:cNvPicPr>
          <p:nvPr/>
        </p:nvPicPr>
        <p:blipFill>
          <a:blip r:embed="rId2"/>
          <a:srcRect t="9999"/>
          <a:stretch>
            <a:fillRect/>
          </a:stretch>
        </p:blipFill>
        <p:spPr bwMode="auto">
          <a:xfrm>
            <a:off x="0" y="0"/>
            <a:ext cx="9207450" cy="68580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perros\Fondo-de-pantalla-Perros-11.jpg"/>
          <p:cNvPicPr>
            <a:picLocks noChangeAspect="1" noChangeArrowheads="1"/>
          </p:cNvPicPr>
          <p:nvPr/>
        </p:nvPicPr>
        <p:blipFill>
          <a:blip r:embed="rId2"/>
          <a:srcRect/>
          <a:stretch>
            <a:fillRect/>
          </a:stretch>
        </p:blipFill>
        <p:spPr bwMode="auto">
          <a:xfrm>
            <a:off x="0" y="0"/>
            <a:ext cx="9144000" cy="7072338"/>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perros\sd cv.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026" name="Picture 2" descr="C:\Documents and Settings\Dell\Escritorio\1117266_1161040714_468641712_n.jpg"/>
          <p:cNvPicPr>
            <a:picLocks noChangeAspect="1" noChangeArrowheads="1"/>
          </p:cNvPicPr>
          <p:nvPr/>
        </p:nvPicPr>
        <p:blipFill>
          <a:blip r:embed="rId3"/>
          <a:srcRect/>
          <a:stretch>
            <a:fillRect/>
          </a:stretch>
        </p:blipFill>
        <p:spPr bwMode="auto">
          <a:xfrm>
            <a:off x="1714480" y="642918"/>
            <a:ext cx="5643602" cy="5769012"/>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perros\fffd.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perros\dssse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perros\dd.jpg"/>
          <p:cNvPicPr>
            <a:picLocks noChangeAspect="1" noChangeArrowheads="1"/>
          </p:cNvPicPr>
          <p:nvPr/>
        </p:nvPicPr>
        <p:blipFill>
          <a:blip r:embed="rId2"/>
          <a:srcRect/>
          <a:stretch>
            <a:fillRect/>
          </a:stretch>
        </p:blipFill>
        <p:spPr bwMode="auto">
          <a:xfrm>
            <a:off x="0" y="-1"/>
            <a:ext cx="9144000" cy="7315199"/>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perros\666666543.jpg"/>
          <p:cNvPicPr>
            <a:picLocks noChangeAspect="1" noChangeArrowheads="1"/>
          </p:cNvPicPr>
          <p:nvPr/>
        </p:nvPicPr>
        <p:blipFill>
          <a:blip r:embed="rId2"/>
          <a:srcRect/>
          <a:stretch>
            <a:fillRect/>
          </a:stretch>
        </p:blipFill>
        <p:spPr bwMode="auto">
          <a:xfrm>
            <a:off x="0" y="-142900"/>
            <a:ext cx="9334533" cy="70009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perros\555555.jpg"/>
          <p:cNvPicPr>
            <a:picLocks noChangeAspect="1" noChangeArrowheads="1"/>
          </p:cNvPicPr>
          <p:nvPr/>
        </p:nvPicPr>
        <p:blipFill>
          <a:blip r:embed="rId2"/>
          <a:srcRect/>
          <a:stretch>
            <a:fillRect/>
          </a:stretch>
        </p:blipFill>
        <p:spPr bwMode="auto">
          <a:xfrm>
            <a:off x="642910" y="428604"/>
            <a:ext cx="8072462" cy="6054347"/>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Fondo-de-pantalla-Perros-05.jpg"/>
          <p:cNvPicPr>
            <a:picLocks noChangeAspect="1" noChangeArrowheads="1"/>
          </p:cNvPicPr>
          <p:nvPr/>
        </p:nvPicPr>
        <p:blipFill>
          <a:blip r:embed="rId2"/>
          <a:srcRect/>
          <a:stretch>
            <a:fillRect/>
          </a:stretch>
        </p:blipFill>
        <p:spPr bwMode="auto">
          <a:xfrm>
            <a:off x="1" y="0"/>
            <a:ext cx="9144000" cy="68580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perros\hhgh.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advTm="5000">
    <p:wipe dir="u"/>
    <p:sndAc>
      <p:stSnd>
        <p:snd r:embed="rId2" name="Ernesto-Cortazar-Ave-Maria.wav"/>
      </p:stSnd>
    </p:sndAc>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4282" y="5500702"/>
            <a:ext cx="8572560" cy="1200329"/>
          </a:xfrm>
          <a:prstGeom prst="rect">
            <a:avLst/>
          </a:prstGeom>
        </p:spPr>
        <p:txBody>
          <a:bodyPr wrap="square">
            <a:spAutoFit/>
          </a:bodyPr>
          <a:lstStyle/>
          <a:p>
            <a:pPr algn="ctr"/>
            <a:r>
              <a:rPr lang="es-ES" sz="3600" b="1" i="1" dirty="0" smtClean="0">
                <a:solidFill>
                  <a:srgbClr val="FF0000"/>
                </a:solidFill>
              </a:rPr>
              <a:t>Cinco pasos para jugar y enseñarle a tu perro un truco nuevo.</a:t>
            </a:r>
            <a:endParaRPr lang="es-ES" sz="3600" b="1" i="1" dirty="0">
              <a:solidFill>
                <a:srgbClr val="FF0000"/>
              </a:solidFill>
            </a:endParaRPr>
          </a:p>
        </p:txBody>
      </p:sp>
      <p:pic>
        <p:nvPicPr>
          <p:cNvPr id="50178" name="Picture 2" descr="Como entrenar a tu mascota!"/>
          <p:cNvPicPr>
            <a:picLocks noChangeAspect="1" noChangeArrowheads="1"/>
          </p:cNvPicPr>
          <p:nvPr/>
        </p:nvPicPr>
        <p:blipFill>
          <a:blip r:embed="rId2"/>
          <a:srcRect/>
          <a:stretch>
            <a:fillRect/>
          </a:stretch>
        </p:blipFill>
        <p:spPr bwMode="auto">
          <a:xfrm>
            <a:off x="1928794" y="214289"/>
            <a:ext cx="5214974" cy="5227601"/>
          </a:xfrm>
          <a:prstGeom prst="rect">
            <a:avLst/>
          </a:prstGeom>
          <a:noFill/>
        </p:spPr>
      </p:pic>
    </p:spTree>
  </p:cSld>
  <p:clrMapOvr>
    <a:masterClrMapping/>
  </p:clrMapOvr>
  <p:transition spd="slow" advTm="11000">
    <p:wipe dir="u"/>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perros\dddr3435.jpg"/>
          <p:cNvPicPr>
            <a:picLocks noChangeAspect="1" noChangeArrowheads="1"/>
          </p:cNvPicPr>
          <p:nvPr/>
        </p:nvPicPr>
        <p:blipFill>
          <a:blip r:embed="rId2"/>
          <a:srcRect/>
          <a:stretch>
            <a:fillRect/>
          </a:stretch>
        </p:blipFill>
        <p:spPr bwMode="auto">
          <a:xfrm>
            <a:off x="0" y="-1"/>
            <a:ext cx="9144000" cy="7315201"/>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mascotas"/>
          <p:cNvPicPr>
            <a:picLocks noChangeAspect="1" noChangeArrowheads="1"/>
          </p:cNvPicPr>
          <p:nvPr/>
        </p:nvPicPr>
        <p:blipFill>
          <a:blip r:embed="rId2"/>
          <a:srcRect/>
          <a:stretch>
            <a:fillRect/>
          </a:stretch>
        </p:blipFill>
        <p:spPr bwMode="auto">
          <a:xfrm>
            <a:off x="1071538" y="500042"/>
            <a:ext cx="7460550" cy="4499485"/>
          </a:xfrm>
          <a:prstGeom prst="rect">
            <a:avLst/>
          </a:prstGeom>
          <a:noFill/>
        </p:spPr>
      </p:pic>
      <p:sp>
        <p:nvSpPr>
          <p:cNvPr id="3" name="2 Rectángulo"/>
          <p:cNvSpPr/>
          <p:nvPr/>
        </p:nvSpPr>
        <p:spPr>
          <a:xfrm>
            <a:off x="285720" y="5214950"/>
            <a:ext cx="8858280" cy="2031325"/>
          </a:xfrm>
          <a:prstGeom prst="rect">
            <a:avLst/>
          </a:prstGeom>
        </p:spPr>
        <p:txBody>
          <a:bodyPr wrap="square">
            <a:spAutoFit/>
          </a:bodyPr>
          <a:lstStyle/>
          <a:p>
            <a:pPr algn="ctr"/>
            <a:r>
              <a:rPr lang="es-ES" b="1" i="1" dirty="0" smtClean="0"/>
              <a:t>Paso 1: Juega con tu perro por al menos 5 a 10 minutos antes de intentar enseñarle algo. Esto reafirma tus lazos con tu mascota y la dominación sobre él, ya que con los perros todo se trata de jerarquía. Luego debes hablar a tu mascota y calmarlo un poco y ya estará listo para que empieces a enseñarle algunos trucos a tu mascota.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33000">
    <p:wipe dir="u"/>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perros\77657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7158" y="5072074"/>
            <a:ext cx="8501122" cy="2031325"/>
          </a:xfrm>
          <a:prstGeom prst="rect">
            <a:avLst/>
          </a:prstGeom>
        </p:spPr>
        <p:txBody>
          <a:bodyPr wrap="square">
            <a:spAutoFit/>
          </a:bodyPr>
          <a:lstStyle/>
          <a:p>
            <a:pPr algn="ctr"/>
            <a:r>
              <a:rPr lang="es-ES" b="1" i="1" dirty="0" smtClean="0"/>
              <a:t>Paso 2: Antes de que le des una orden a tu mascota, haz un trato para asegurar que tu perro preste atención y luego muéstrale que tienes más para incentivarlo. Usa tus manos, ya que los perros por naturaleza son muy visuales y la mascota sabe que tus manos le darán el trato, así que mirarán tus manos cuando les trates de enseñar. </a:t>
            </a:r>
            <a:r>
              <a:rPr lang="es-ES" dirty="0" smtClean="0"/>
              <a:t/>
            </a:r>
            <a:br>
              <a:rPr lang="es-ES" dirty="0" smtClean="0"/>
            </a:br>
            <a:r>
              <a:rPr lang="es-ES" dirty="0" smtClean="0"/>
              <a:t/>
            </a:r>
            <a:br>
              <a:rPr lang="es-ES" dirty="0" smtClean="0"/>
            </a:br>
            <a:endParaRPr lang="es-ES" dirty="0"/>
          </a:p>
        </p:txBody>
      </p:sp>
      <p:pic>
        <p:nvPicPr>
          <p:cNvPr id="3" name="Picture 2" descr="full"/>
          <p:cNvPicPr>
            <a:picLocks noChangeAspect="1" noChangeArrowheads="1"/>
          </p:cNvPicPr>
          <p:nvPr/>
        </p:nvPicPr>
        <p:blipFill>
          <a:blip r:embed="rId2"/>
          <a:srcRect/>
          <a:stretch>
            <a:fillRect/>
          </a:stretch>
        </p:blipFill>
        <p:spPr bwMode="auto">
          <a:xfrm>
            <a:off x="2428860" y="285728"/>
            <a:ext cx="4452926" cy="4452927"/>
          </a:xfrm>
          <a:prstGeom prst="rect">
            <a:avLst/>
          </a:prstGeom>
          <a:noFill/>
        </p:spPr>
      </p:pic>
    </p:spTree>
  </p:cSld>
  <p:clrMapOvr>
    <a:masterClrMapping/>
  </p:clrMapOvr>
  <p:transition spd="slow" advTm="30000">
    <p:wipe dir="u"/>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7158" y="4643446"/>
            <a:ext cx="8643998" cy="2585323"/>
          </a:xfrm>
          <a:prstGeom prst="rect">
            <a:avLst/>
          </a:prstGeom>
        </p:spPr>
        <p:txBody>
          <a:bodyPr wrap="square">
            <a:spAutoFit/>
          </a:bodyPr>
          <a:lstStyle/>
          <a:p>
            <a:pPr algn="ctr"/>
            <a:r>
              <a:rPr lang="es-ES" b="1" i="1" dirty="0" smtClean="0"/>
              <a:t>Paso 3: Usa comandos específicos con tus manos acompañado de expresiones orales para ayudar a tu perro a entender. En un primer momento tu perro no hará nada mientras tu le haces las señales, eso está bien. Nunca le pegues al perro mientras le estás enseñando, solamente di con voz firme ¡No!. Luego de ello deberás enseñarle al perro que hacer físicamente. Cuando cumpla con el objetivo, felicítalo excesivamente, dale su recompensa y espera una hora para volverle a enseñar lo que tiene que hacer. </a:t>
            </a:r>
            <a:r>
              <a:rPr lang="es-ES" dirty="0" smtClean="0"/>
              <a:t/>
            </a:r>
            <a:br>
              <a:rPr lang="es-ES" dirty="0" smtClean="0"/>
            </a:br>
            <a:r>
              <a:rPr lang="es-ES" b="1" dirty="0" smtClean="0"/>
              <a:t/>
            </a:r>
            <a:br>
              <a:rPr lang="es-ES" b="1" dirty="0" smtClean="0"/>
            </a:br>
            <a:endParaRPr lang="es-ES" dirty="0"/>
          </a:p>
        </p:txBody>
      </p:sp>
      <p:pic>
        <p:nvPicPr>
          <p:cNvPr id="3" name="Picture 2" descr="perro"/>
          <p:cNvPicPr>
            <a:picLocks noChangeAspect="1" noChangeArrowheads="1"/>
          </p:cNvPicPr>
          <p:nvPr/>
        </p:nvPicPr>
        <p:blipFill>
          <a:blip r:embed="rId2"/>
          <a:srcRect/>
          <a:stretch>
            <a:fillRect/>
          </a:stretch>
        </p:blipFill>
        <p:spPr bwMode="auto">
          <a:xfrm>
            <a:off x="2285984" y="285728"/>
            <a:ext cx="4286280" cy="4286281"/>
          </a:xfrm>
          <a:prstGeom prst="rect">
            <a:avLst/>
          </a:prstGeom>
          <a:noFill/>
        </p:spPr>
      </p:pic>
    </p:spTree>
  </p:cSld>
  <p:clrMapOvr>
    <a:masterClrMapping/>
  </p:clrMapOvr>
  <p:transition spd="slow" advTm="36000">
    <p:wipe dir="u"/>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un-par-de-dalmatas.jpg"/>
          <p:cNvPicPr>
            <a:picLocks noChangeAspect="1" noChangeArrowheads="1"/>
          </p:cNvPicPr>
          <p:nvPr/>
        </p:nvPicPr>
        <p:blipFill>
          <a:blip r:embed="rId2"/>
          <a:srcRect/>
          <a:stretch>
            <a:fillRect/>
          </a:stretch>
        </p:blipFill>
        <p:spPr bwMode="auto">
          <a:xfrm>
            <a:off x="0" y="0"/>
            <a:ext cx="9147137" cy="68580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4282" y="5643578"/>
            <a:ext cx="8715436" cy="1477328"/>
          </a:xfrm>
          <a:prstGeom prst="rect">
            <a:avLst/>
          </a:prstGeom>
        </p:spPr>
        <p:txBody>
          <a:bodyPr wrap="square">
            <a:spAutoFit/>
          </a:bodyPr>
          <a:lstStyle/>
          <a:p>
            <a:pPr algn="ctr"/>
            <a:r>
              <a:rPr lang="es-ES" b="1" i="1" dirty="0" smtClean="0"/>
              <a:t>Paso 4: Después de tener paciencia enseñándole, tu perro aprenderá el truco. Pero allí no acaba el asunto, espera por lo menos una semana para enseñarle otro truco y pídele los trucos que ya sabe al menos dos veces por día. </a:t>
            </a:r>
            <a:r>
              <a:rPr lang="es-ES" dirty="0" smtClean="0"/>
              <a:t/>
            </a:r>
            <a:br>
              <a:rPr lang="es-ES" dirty="0" smtClean="0"/>
            </a:br>
            <a:r>
              <a:rPr lang="es-ES" b="1" dirty="0" smtClean="0"/>
              <a:t/>
            </a:r>
            <a:br>
              <a:rPr lang="es-ES" b="1" dirty="0" smtClean="0"/>
            </a:br>
            <a:endParaRPr lang="es-ES" dirty="0"/>
          </a:p>
        </p:txBody>
      </p:sp>
      <p:pic>
        <p:nvPicPr>
          <p:cNvPr id="3" name="Picture 2" descr="C:\Documents and Settings\Dell\Escritorio\perros\perros-1.jpg"/>
          <p:cNvPicPr>
            <a:picLocks noChangeAspect="1" noChangeArrowheads="1"/>
          </p:cNvPicPr>
          <p:nvPr/>
        </p:nvPicPr>
        <p:blipFill>
          <a:blip r:embed="rId2"/>
          <a:srcRect/>
          <a:stretch>
            <a:fillRect/>
          </a:stretch>
        </p:blipFill>
        <p:spPr bwMode="auto">
          <a:xfrm>
            <a:off x="1071538" y="357166"/>
            <a:ext cx="7026924" cy="5072098"/>
          </a:xfrm>
          <a:prstGeom prst="rect">
            <a:avLst/>
          </a:prstGeom>
          <a:noFill/>
        </p:spPr>
      </p:pic>
    </p:spTree>
  </p:cSld>
  <p:clrMapOvr>
    <a:masterClrMapping/>
  </p:clrMapOvr>
  <p:transition spd="slow" advTm="22000">
    <p:wipe dir="u"/>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7158" y="5657671"/>
            <a:ext cx="8643966" cy="1200329"/>
          </a:xfrm>
          <a:prstGeom prst="rect">
            <a:avLst/>
          </a:prstGeom>
        </p:spPr>
        <p:txBody>
          <a:bodyPr wrap="square">
            <a:spAutoFit/>
          </a:bodyPr>
          <a:lstStyle/>
          <a:p>
            <a:pPr algn="ctr"/>
            <a:r>
              <a:rPr lang="es-ES" b="1" i="1" dirty="0" smtClean="0"/>
              <a:t>Paso 5:</a:t>
            </a:r>
            <a:r>
              <a:rPr lang="es-ES" i="1" dirty="0" smtClean="0"/>
              <a:t> </a:t>
            </a:r>
            <a:r>
              <a:rPr lang="es-ES" b="1" i="1" dirty="0" smtClean="0"/>
              <a:t>Enséñale un nuevo truco y no te olvides que tu mascota te entrega amor sin siquiera pedirte algo a cambio, solamente mucho amor. </a:t>
            </a:r>
            <a:r>
              <a:rPr lang="es-ES" b="1" dirty="0" smtClean="0"/>
              <a:t/>
            </a:r>
            <a:br>
              <a:rPr lang="es-ES" b="1" dirty="0" smtClean="0"/>
            </a:br>
            <a:r>
              <a:rPr lang="es-ES" dirty="0" smtClean="0"/>
              <a:t/>
            </a:r>
            <a:br>
              <a:rPr lang="es-ES" dirty="0" smtClean="0"/>
            </a:br>
            <a:endParaRPr lang="es-ES" dirty="0"/>
          </a:p>
        </p:txBody>
      </p:sp>
      <p:pic>
        <p:nvPicPr>
          <p:cNvPr id="4" name="Picture 2" descr="C:\Documents and Settings\Dell\Escritorio\perros\7865.jpg"/>
          <p:cNvPicPr>
            <a:picLocks noChangeAspect="1" noChangeArrowheads="1"/>
          </p:cNvPicPr>
          <p:nvPr/>
        </p:nvPicPr>
        <p:blipFill>
          <a:blip r:embed="rId2"/>
          <a:srcRect/>
          <a:stretch>
            <a:fillRect/>
          </a:stretch>
        </p:blipFill>
        <p:spPr bwMode="auto">
          <a:xfrm>
            <a:off x="1142976" y="357166"/>
            <a:ext cx="6886985" cy="4857784"/>
          </a:xfrm>
          <a:prstGeom prst="rect">
            <a:avLst/>
          </a:prstGeom>
          <a:noFill/>
        </p:spPr>
      </p:pic>
    </p:spTree>
  </p:cSld>
  <p:clrMapOvr>
    <a:masterClrMapping/>
  </p:clrMapOvr>
  <p:transition spd="slow" advTm="18000">
    <p:wipe dir="u"/>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Dalmatas_.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spd="slow" advTm="5000">
    <p:wipe dir="u"/>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7158" y="5380672"/>
            <a:ext cx="8143932" cy="1415772"/>
          </a:xfrm>
          <a:prstGeom prst="rect">
            <a:avLst/>
          </a:prstGeom>
        </p:spPr>
        <p:txBody>
          <a:bodyPr wrap="square">
            <a:spAutoFit/>
          </a:bodyPr>
          <a:lstStyle/>
          <a:p>
            <a:pPr algn="ctr"/>
            <a:r>
              <a:rPr lang="es-ES" b="1" i="1" dirty="0" smtClean="0"/>
              <a:t>Lo mas básico es lanzarle una pequeña pelota (tenis es mejor) y que la valla a buscar, aunque no lo crean, los perros de rescate dependen de eso para encontrar gente muerta o viva. </a:t>
            </a:r>
            <a:r>
              <a:rPr lang="es-ES" b="1" dirty="0" smtClean="0"/>
              <a:t/>
            </a:r>
            <a:br>
              <a:rPr lang="es-ES" b="1" dirty="0" smtClean="0"/>
            </a:br>
            <a:r>
              <a:rPr lang="es-ES" sz="3200" b="1" dirty="0" smtClean="0"/>
              <a:t>suerteee </a:t>
            </a:r>
            <a:endParaRPr lang="es-ES" sz="3200" b="1" dirty="0"/>
          </a:p>
        </p:txBody>
      </p:sp>
      <p:pic>
        <p:nvPicPr>
          <p:cNvPr id="3" name="Picture 2" descr="C:\Documents and Settings\Dell\Escritorio\Dalmatas.jpg"/>
          <p:cNvPicPr>
            <a:picLocks noChangeAspect="1" noChangeArrowheads="1"/>
          </p:cNvPicPr>
          <p:nvPr/>
        </p:nvPicPr>
        <p:blipFill>
          <a:blip r:embed="rId2"/>
          <a:srcRect/>
          <a:stretch>
            <a:fillRect/>
          </a:stretch>
        </p:blipFill>
        <p:spPr bwMode="auto">
          <a:xfrm>
            <a:off x="1357290" y="357166"/>
            <a:ext cx="6678610" cy="4894433"/>
          </a:xfrm>
          <a:prstGeom prst="rect">
            <a:avLst/>
          </a:prstGeom>
          <a:noFill/>
        </p:spPr>
      </p:pic>
    </p:spTree>
  </p:cSld>
  <p:clrMapOvr>
    <a:masterClrMapping/>
  </p:clrMapOvr>
  <p:transition spd="slow" advTm="23000">
    <p:wipe dir="u"/>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4071934" y="428604"/>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3"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endParaRPr>
          </a:p>
        </p:txBody>
      </p:sp>
      <p:pic>
        <p:nvPicPr>
          <p:cNvPr id="14" name="Picture 2" descr="perro bonito"/>
          <p:cNvPicPr>
            <a:picLocks noChangeAspect="1" noChangeArrowheads="1" noCrop="1"/>
          </p:cNvPicPr>
          <p:nvPr/>
        </p:nvPicPr>
        <p:blipFill>
          <a:blip r:embed="rId5"/>
          <a:srcRect/>
          <a:stretch>
            <a:fillRect/>
          </a:stretch>
        </p:blipFill>
        <p:spPr bwMode="auto">
          <a:xfrm>
            <a:off x="357158" y="214290"/>
            <a:ext cx="3857651" cy="2428892"/>
          </a:xfrm>
          <a:prstGeom prst="rect">
            <a:avLst/>
          </a:prstGeom>
          <a:noFill/>
        </p:spPr>
      </p:pic>
      <p:pic>
        <p:nvPicPr>
          <p:cNvPr id="16" name="Picture 2" descr="perro bonito"/>
          <p:cNvPicPr>
            <a:picLocks noChangeAspect="1" noChangeArrowheads="1" noCrop="1"/>
          </p:cNvPicPr>
          <p:nvPr/>
        </p:nvPicPr>
        <p:blipFill>
          <a:blip r:embed="rId5"/>
          <a:srcRect/>
          <a:stretch>
            <a:fillRect/>
          </a:stretch>
        </p:blipFill>
        <p:spPr bwMode="auto">
          <a:xfrm flipH="1">
            <a:off x="285720" y="2857496"/>
            <a:ext cx="3929090" cy="2571768"/>
          </a:xfrm>
          <a:prstGeom prst="rect">
            <a:avLst/>
          </a:prstGeom>
          <a:noFill/>
        </p:spPr>
      </p:pic>
      <p:pic>
        <p:nvPicPr>
          <p:cNvPr id="17" name="Picture 2" descr="perro bonito"/>
          <p:cNvPicPr>
            <a:picLocks noChangeAspect="1" noChangeArrowheads="1" noCrop="1"/>
          </p:cNvPicPr>
          <p:nvPr/>
        </p:nvPicPr>
        <p:blipFill>
          <a:blip r:embed="rId5"/>
          <a:srcRect/>
          <a:stretch>
            <a:fillRect/>
          </a:stretch>
        </p:blipFill>
        <p:spPr bwMode="auto">
          <a:xfrm>
            <a:off x="4643438" y="2857496"/>
            <a:ext cx="4095779" cy="2428892"/>
          </a:xfrm>
          <a:prstGeom prst="rect">
            <a:avLst/>
          </a:prstGeom>
          <a:noFill/>
        </p:spPr>
      </p:pic>
    </p:spTree>
  </p:cSld>
  <p:clrMapOvr>
    <a:masterClrMapping/>
  </p:clrMapOvr>
  <p:transition spd="slow" advTm="32000">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MI AMIGO EL PERR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MI AMIGO EL PERRO</Template>
  <TotalTime>2</TotalTime>
  <Words>1285</Words>
  <Application>Microsoft Office PowerPoint</Application>
  <PresentationFormat>Presentación en pantalla (4:3)</PresentationFormat>
  <Paragraphs>88</Paragraphs>
  <Slides>104</Slides>
  <Notes>0</Notes>
  <HiddenSlides>0</HiddenSlides>
  <MMClips>1</MMClips>
  <ScaleCrop>false</ScaleCrop>
  <HeadingPairs>
    <vt:vector size="4" baseType="variant">
      <vt:variant>
        <vt:lpstr>Tema</vt:lpstr>
      </vt:variant>
      <vt:variant>
        <vt:i4>2</vt:i4>
      </vt:variant>
      <vt:variant>
        <vt:lpstr>Títulos de diapositiva</vt:lpstr>
      </vt:variant>
      <vt:variant>
        <vt:i4>104</vt:i4>
      </vt:variant>
    </vt:vector>
  </HeadingPairs>
  <TitlesOfParts>
    <vt:vector size="106" baseType="lpstr">
      <vt:lpstr>MI AMIGO EL PERRO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lpstr>Diapositiva 97</vt:lpstr>
      <vt:lpstr>Diapositiva 98</vt:lpstr>
      <vt:lpstr>Diapositiva 99</vt:lpstr>
      <vt:lpstr>Diapositiva 100</vt:lpstr>
      <vt:lpstr>Diapositiva 101</vt:lpstr>
      <vt:lpstr>Diapositiva 102</vt:lpstr>
      <vt:lpstr>Diapositiva 103</vt:lpstr>
      <vt:lpstr>Diapositiva 104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2014-01-19T10:43:28Z</dcterms:created>
  <dcterms:modified xsi:type="dcterms:W3CDTF">2014-01-19T10:45:43Z</dcterms:modified>
</cp:coreProperties>
</file>