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ms-office.activeX"/>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activeX/activeX1.xml" ContentType="application/vnd.ms-office.activeX+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41"/>
  </p:notesMasterIdLst>
  <p:sldIdLst>
    <p:sldId id="292" r:id="rId3"/>
    <p:sldId id="267" r:id="rId4"/>
    <p:sldId id="282" r:id="rId5"/>
    <p:sldId id="270" r:id="rId6"/>
    <p:sldId id="283" r:id="rId7"/>
    <p:sldId id="276" r:id="rId8"/>
    <p:sldId id="273" r:id="rId9"/>
    <p:sldId id="291" r:id="rId10"/>
    <p:sldId id="259" r:id="rId11"/>
    <p:sldId id="257" r:id="rId12"/>
    <p:sldId id="288" r:id="rId13"/>
    <p:sldId id="269" r:id="rId14"/>
    <p:sldId id="287" r:id="rId15"/>
    <p:sldId id="264" r:id="rId16"/>
    <p:sldId id="258" r:id="rId17"/>
    <p:sldId id="286" r:id="rId18"/>
    <p:sldId id="263" r:id="rId19"/>
    <p:sldId id="290" r:id="rId20"/>
    <p:sldId id="256" r:id="rId21"/>
    <p:sldId id="280" r:id="rId22"/>
    <p:sldId id="285" r:id="rId23"/>
    <p:sldId id="266" r:id="rId24"/>
    <p:sldId id="262" r:id="rId25"/>
    <p:sldId id="275" r:id="rId26"/>
    <p:sldId id="284" r:id="rId27"/>
    <p:sldId id="278" r:id="rId28"/>
    <p:sldId id="277" r:id="rId29"/>
    <p:sldId id="289" r:id="rId30"/>
    <p:sldId id="268" r:id="rId31"/>
    <p:sldId id="271" r:id="rId32"/>
    <p:sldId id="293" r:id="rId33"/>
    <p:sldId id="272" r:id="rId34"/>
    <p:sldId id="265" r:id="rId35"/>
    <p:sldId id="261" r:id="rId36"/>
    <p:sldId id="279" r:id="rId37"/>
    <p:sldId id="294" r:id="rId38"/>
    <p:sldId id="260" r:id="rId39"/>
    <p:sldId id="295" r:id="rId4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soFHTgfl01AkrnRV6OX4mQ" hashData="qn8UVy7fDIGBaOFpCkEc06Rhzc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C8430"/>
    <a:srgbClr val="996633"/>
    <a:srgbClr val="006600"/>
    <a:srgbClr val="69CD6E"/>
    <a:srgbClr val="009900"/>
    <a:srgbClr val="00CC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0300" autoAdjust="0"/>
    <p:restoredTop sz="93250" autoAdjust="0"/>
  </p:normalViewPr>
  <p:slideViewPr>
    <p:cSldViewPr>
      <p:cViewPr>
        <p:scale>
          <a:sx n="60" d="100"/>
          <a:sy n="60" d="100"/>
        </p:scale>
        <p:origin x="-642" y="-27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3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AF79816-216D-4EAD-8D2F-2A47B22031DC}" type="datetimeFigureOut">
              <a:rPr lang="es-ES" smtClean="0"/>
              <a:pPr/>
              <a:t>21/02/2013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938CAC4-616A-490D-A036-71A1540A3D7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938CAC4-616A-490D-A036-71A1540A3D79}" type="slidenum">
              <a:rPr lang="es-ES" smtClean="0"/>
              <a:pPr/>
              <a:t>10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2FCA851-53AB-4A77-9B21-4A222BBC954E}" type="datetimeFigureOut">
              <a:rPr lang="es-ES" smtClean="0"/>
              <a:pPr/>
              <a:t>21/02/2013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B282FA6-7676-4EF2-ADFC-D46A00FA747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2FCA851-53AB-4A77-9B21-4A222BBC954E}" type="datetimeFigureOut">
              <a:rPr lang="es-ES" smtClean="0"/>
              <a:pPr/>
              <a:t>21/02/2013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B282FA6-7676-4EF2-ADFC-D46A00FA747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2FCA851-53AB-4A77-9B21-4A222BBC954E}" type="datetimeFigureOut">
              <a:rPr lang="es-ES" smtClean="0"/>
              <a:pPr/>
              <a:t>21/02/2013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B282FA6-7676-4EF2-ADFC-D46A00FA747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2FCA851-53AB-4A77-9B21-4A222BBC954E}" type="datetimeFigureOut">
              <a:rPr lang="es-ES" smtClean="0"/>
              <a:pPr/>
              <a:t>21/02/2013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B282FA6-7676-4EF2-ADFC-D46A00FA747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2FCA851-53AB-4A77-9B21-4A222BBC954E}" type="datetimeFigureOut">
              <a:rPr lang="es-ES" smtClean="0"/>
              <a:pPr/>
              <a:t>21/02/2013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B282FA6-7676-4EF2-ADFC-D46A00FA747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2FCA851-53AB-4A77-9B21-4A222BBC954E}" type="datetimeFigureOut">
              <a:rPr lang="es-ES" smtClean="0"/>
              <a:pPr/>
              <a:t>21/02/2013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B282FA6-7676-4EF2-ADFC-D46A00FA747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2FCA851-53AB-4A77-9B21-4A222BBC954E}" type="datetimeFigureOut">
              <a:rPr lang="es-ES" smtClean="0"/>
              <a:pPr/>
              <a:t>21/02/2013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B282FA6-7676-4EF2-ADFC-D46A00FA747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2FCA851-53AB-4A77-9B21-4A222BBC954E}" type="datetimeFigureOut">
              <a:rPr lang="es-ES" smtClean="0"/>
              <a:pPr/>
              <a:t>21/02/2013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B282FA6-7676-4EF2-ADFC-D46A00FA747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2FCA851-53AB-4A77-9B21-4A222BBC954E}" type="datetimeFigureOut">
              <a:rPr lang="es-ES" smtClean="0"/>
              <a:pPr/>
              <a:t>21/02/2013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B282FA6-7676-4EF2-ADFC-D46A00FA747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2FCA851-53AB-4A77-9B21-4A222BBC954E}" type="datetimeFigureOut">
              <a:rPr lang="es-ES" smtClean="0"/>
              <a:pPr/>
              <a:t>21/02/2013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B282FA6-7676-4EF2-ADFC-D46A00FA747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2FCA851-53AB-4A77-9B21-4A222BBC954E}" type="datetimeFigureOut">
              <a:rPr lang="es-ES" smtClean="0"/>
              <a:pPr/>
              <a:t>21/02/2013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B282FA6-7676-4EF2-ADFC-D46A00FA747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4AFB41B-0F7A-4C51-AAB3-9625ED7BA9A4}"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FCA851-53AB-4A77-9B21-4A222BBC954E}" type="datetimeFigureOut">
              <a:rPr lang="es-ES" smtClean="0"/>
              <a:pPr/>
              <a:t>21/02/2013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282FA6-7676-4EF2-ADFC-D46A00FA7478}"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3D27A9F-F1EE-4FD1-A7C7-78C2FF07828A}"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1.xml"/><Relationship Id="rId1" Type="http://schemas.openxmlformats.org/officeDocument/2006/relationships/vmlDrawing" Target="../drawings/vmlDrawing1.vml"/></Relationships>
</file>

<file path=ppt/slides/_rels/slide37.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7.png"/><Relationship Id="rId7" Type="http://schemas.openxmlformats.org/officeDocument/2006/relationships/image" Target="../media/image3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4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European-mantis-Mante-religieuse.png"/>
          <p:cNvPicPr>
            <a:picLocks noChangeAspect="1"/>
          </p:cNvPicPr>
          <p:nvPr/>
        </p:nvPicPr>
        <p:blipFill>
          <a:blip r:embed="rId3" cstate="screen"/>
          <a:stretch>
            <a:fillRect/>
          </a:stretch>
        </p:blipFill>
        <p:spPr>
          <a:xfrm rot="20658843">
            <a:off x="4309310" y="-279983"/>
            <a:ext cx="5201637" cy="3611683"/>
          </a:xfrm>
          <a:prstGeom prst="rect">
            <a:avLst/>
          </a:prstGeom>
        </p:spPr>
      </p:pic>
      <p:pic>
        <p:nvPicPr>
          <p:cNvPr id="5" name="4 Imagen" descr="Giant_mantis.png"/>
          <p:cNvPicPr>
            <a:picLocks noChangeAspect="1"/>
          </p:cNvPicPr>
          <p:nvPr/>
        </p:nvPicPr>
        <p:blipFill>
          <a:blip r:embed="rId4"/>
          <a:stretch>
            <a:fillRect/>
          </a:stretch>
        </p:blipFill>
        <p:spPr>
          <a:xfrm flipH="1">
            <a:off x="1000100" y="1928802"/>
            <a:ext cx="4786314" cy="5175599"/>
          </a:xfrm>
          <a:prstGeom prst="rect">
            <a:avLst/>
          </a:prstGeom>
        </p:spPr>
      </p:pic>
      <p:pic>
        <p:nvPicPr>
          <p:cNvPr id="36874" name="Picture 10" descr="glittertextmaker.info"/>
          <p:cNvPicPr>
            <a:picLocks noChangeAspect="1" noChangeArrowheads="1" noCrop="1"/>
          </p:cNvPicPr>
          <p:nvPr/>
        </p:nvPicPr>
        <p:blipFill>
          <a:blip r:embed="rId5"/>
          <a:srcRect/>
          <a:stretch>
            <a:fillRect/>
          </a:stretch>
        </p:blipFill>
        <p:spPr bwMode="auto">
          <a:xfrm>
            <a:off x="285720" y="2071678"/>
            <a:ext cx="4784117" cy="852489"/>
          </a:xfrm>
          <a:prstGeom prst="rect">
            <a:avLst/>
          </a:prstGeom>
          <a:noFill/>
        </p:spPr>
      </p:pic>
      <p:pic>
        <p:nvPicPr>
          <p:cNvPr id="36876" name="Picture 12" descr="glittertextmaker.info"/>
          <p:cNvPicPr>
            <a:picLocks noChangeAspect="1" noChangeArrowheads="1" noCrop="1"/>
          </p:cNvPicPr>
          <p:nvPr/>
        </p:nvPicPr>
        <p:blipFill>
          <a:blip r:embed="rId6"/>
          <a:srcRect/>
          <a:stretch>
            <a:fillRect/>
          </a:stretch>
        </p:blipFill>
        <p:spPr bwMode="auto">
          <a:xfrm>
            <a:off x="785786" y="1000108"/>
            <a:ext cx="3416229" cy="857256"/>
          </a:xfrm>
          <a:prstGeom prst="rect">
            <a:avLst/>
          </a:prstGeom>
          <a:noFill/>
        </p:spPr>
      </p:pic>
      <p:pic>
        <p:nvPicPr>
          <p:cNvPr id="36880" name="Picture 16" descr="glittertextmaker.info"/>
          <p:cNvPicPr>
            <a:picLocks noChangeAspect="1" noChangeArrowheads="1" noCrop="1"/>
          </p:cNvPicPr>
          <p:nvPr/>
        </p:nvPicPr>
        <p:blipFill>
          <a:blip r:embed="rId7"/>
          <a:srcRect/>
          <a:stretch>
            <a:fillRect/>
          </a:stretch>
        </p:blipFill>
        <p:spPr bwMode="auto">
          <a:xfrm>
            <a:off x="6500795" y="6072206"/>
            <a:ext cx="2643205" cy="399177"/>
          </a:xfrm>
          <a:prstGeom prst="rect">
            <a:avLst/>
          </a:prstGeom>
          <a:noFill/>
        </p:spPr>
      </p:pic>
      <p:pic>
        <p:nvPicPr>
          <p:cNvPr id="9" name="8 Imagen" descr="Giant_mantis_nypmh.png"/>
          <p:cNvPicPr>
            <a:picLocks noChangeAspect="1"/>
          </p:cNvPicPr>
          <p:nvPr/>
        </p:nvPicPr>
        <p:blipFill>
          <a:blip r:embed="rId8"/>
          <a:stretch>
            <a:fillRect/>
          </a:stretch>
        </p:blipFill>
        <p:spPr>
          <a:xfrm>
            <a:off x="5643570" y="2857496"/>
            <a:ext cx="3500430" cy="3417471"/>
          </a:xfrm>
          <a:prstGeom prst="rect">
            <a:avLst/>
          </a:prstGeom>
        </p:spPr>
      </p:pic>
    </p:spTree>
  </p:cSld>
  <p:clrMapOvr>
    <a:masterClrMapping/>
  </p:clrMapOvr>
  <p:transition advTm="20000">
    <p:sndAc>
      <p:stSnd loop="1">
        <p:snd r:embed="rId2" name="chiquitit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0-#ppt_w/2"/>
                                          </p:val>
                                        </p:tav>
                                        <p:tav tm="100000">
                                          <p:val>
                                            <p:strVal val="#ppt_x"/>
                                          </p:val>
                                        </p:tav>
                                      </p:tavLst>
                                    </p:anim>
                                    <p:anim calcmode="lin" valueType="num">
                                      <p:cBhvr additive="base">
                                        <p:cTn id="8" dur="5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0" fill="hold"/>
                                        <p:tgtEl>
                                          <p:spTgt spid="4"/>
                                        </p:tgtEl>
                                        <p:attrNameLst>
                                          <p:attrName>ppt_x</p:attrName>
                                        </p:attrNameLst>
                                      </p:cBhvr>
                                      <p:tavLst>
                                        <p:tav tm="0">
                                          <p:val>
                                            <p:strVal val="1+#ppt_w/2"/>
                                          </p:val>
                                        </p:tav>
                                        <p:tav tm="100000">
                                          <p:val>
                                            <p:strVal val="#ppt_x"/>
                                          </p:val>
                                        </p:tav>
                                      </p:tavLst>
                                    </p:anim>
                                    <p:anim calcmode="lin" valueType="num">
                                      <p:cBhvr additive="base">
                                        <p:cTn id="12" dur="5000" fill="hold"/>
                                        <p:tgtEl>
                                          <p:spTgt spid="4"/>
                                        </p:tgtEl>
                                        <p:attrNameLst>
                                          <p:attrName>ppt_y</p:attrName>
                                        </p:attrNameLst>
                                      </p:cBhvr>
                                      <p:tavLst>
                                        <p:tav tm="0">
                                          <p:val>
                                            <p:strVal val="#ppt_y"/>
                                          </p:val>
                                        </p:tav>
                                        <p:tav tm="100000">
                                          <p:val>
                                            <p:strVal val="#ppt_y"/>
                                          </p:val>
                                        </p:tav>
                                      </p:tavLst>
                                    </p:anim>
                                  </p:childTnLst>
                                </p:cTn>
                              </p:par>
                            </p:childTnLst>
                          </p:cTn>
                        </p:par>
                        <p:par>
                          <p:cTn id="13" fill="hold">
                            <p:stCondLst>
                              <p:cond delay="5000"/>
                            </p:stCondLst>
                            <p:childTnLst>
                              <p:par>
                                <p:cTn id="14" presetID="10" presetClass="entr" presetSubtype="0"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2000"/>
                                        <p:tgtEl>
                                          <p:spTgt spid="9"/>
                                        </p:tgtEl>
                                      </p:cBhvr>
                                    </p:animEffect>
                                  </p:childTnLst>
                                </p:cTn>
                              </p:par>
                            </p:childTnLst>
                          </p:cTn>
                        </p:par>
                        <p:par>
                          <p:cTn id="17" fill="hold">
                            <p:stCondLst>
                              <p:cond delay="7000"/>
                            </p:stCondLst>
                            <p:childTnLst>
                              <p:par>
                                <p:cTn id="18" presetID="31" presetClass="entr" presetSubtype="0" fill="hold" nodeType="afterEffect">
                                  <p:stCondLst>
                                    <p:cond delay="0"/>
                                  </p:stCondLst>
                                  <p:iterate type="lt">
                                    <p:tmPct val="5000"/>
                                  </p:iterate>
                                  <p:childTnLst>
                                    <p:set>
                                      <p:cBhvr>
                                        <p:cTn id="19" dur="1" fill="hold">
                                          <p:stCondLst>
                                            <p:cond delay="0"/>
                                          </p:stCondLst>
                                        </p:cTn>
                                        <p:tgtEl>
                                          <p:spTgt spid="36876"/>
                                        </p:tgtEl>
                                        <p:attrNameLst>
                                          <p:attrName>style.visibility</p:attrName>
                                        </p:attrNameLst>
                                      </p:cBhvr>
                                      <p:to>
                                        <p:strVal val="visible"/>
                                      </p:to>
                                    </p:set>
                                    <p:anim calcmode="lin" valueType="num">
                                      <p:cBhvr>
                                        <p:cTn id="20" dur="2000" fill="hold"/>
                                        <p:tgtEl>
                                          <p:spTgt spid="36876"/>
                                        </p:tgtEl>
                                        <p:attrNameLst>
                                          <p:attrName>ppt_w</p:attrName>
                                        </p:attrNameLst>
                                      </p:cBhvr>
                                      <p:tavLst>
                                        <p:tav tm="0">
                                          <p:val>
                                            <p:fltVal val="0"/>
                                          </p:val>
                                        </p:tav>
                                        <p:tav tm="100000">
                                          <p:val>
                                            <p:strVal val="#ppt_w"/>
                                          </p:val>
                                        </p:tav>
                                      </p:tavLst>
                                    </p:anim>
                                    <p:anim calcmode="lin" valueType="num">
                                      <p:cBhvr>
                                        <p:cTn id="21" dur="2000" fill="hold"/>
                                        <p:tgtEl>
                                          <p:spTgt spid="36876"/>
                                        </p:tgtEl>
                                        <p:attrNameLst>
                                          <p:attrName>ppt_h</p:attrName>
                                        </p:attrNameLst>
                                      </p:cBhvr>
                                      <p:tavLst>
                                        <p:tav tm="0">
                                          <p:val>
                                            <p:fltVal val="0"/>
                                          </p:val>
                                        </p:tav>
                                        <p:tav tm="100000">
                                          <p:val>
                                            <p:strVal val="#ppt_h"/>
                                          </p:val>
                                        </p:tav>
                                      </p:tavLst>
                                    </p:anim>
                                    <p:anim calcmode="lin" valueType="num">
                                      <p:cBhvr>
                                        <p:cTn id="22" dur="2000" fill="hold"/>
                                        <p:tgtEl>
                                          <p:spTgt spid="36876"/>
                                        </p:tgtEl>
                                        <p:attrNameLst>
                                          <p:attrName>style.rotation</p:attrName>
                                        </p:attrNameLst>
                                      </p:cBhvr>
                                      <p:tavLst>
                                        <p:tav tm="0">
                                          <p:val>
                                            <p:fltVal val="90"/>
                                          </p:val>
                                        </p:tav>
                                        <p:tav tm="100000">
                                          <p:val>
                                            <p:fltVal val="0"/>
                                          </p:val>
                                        </p:tav>
                                      </p:tavLst>
                                    </p:anim>
                                    <p:animEffect transition="in" filter="fade">
                                      <p:cBhvr>
                                        <p:cTn id="23" dur="2000"/>
                                        <p:tgtEl>
                                          <p:spTgt spid="36876"/>
                                        </p:tgtEl>
                                      </p:cBhvr>
                                    </p:animEffect>
                                  </p:childTnLst>
                                </p:cTn>
                              </p:par>
                            </p:childTnLst>
                          </p:cTn>
                        </p:par>
                        <p:par>
                          <p:cTn id="24" fill="hold">
                            <p:stCondLst>
                              <p:cond delay="9000"/>
                            </p:stCondLst>
                            <p:childTnLst>
                              <p:par>
                                <p:cTn id="25" presetID="31" presetClass="entr" presetSubtype="0" fill="hold" nodeType="afterEffect">
                                  <p:stCondLst>
                                    <p:cond delay="0"/>
                                  </p:stCondLst>
                                  <p:iterate type="lt">
                                    <p:tmPct val="5000"/>
                                  </p:iterate>
                                  <p:childTnLst>
                                    <p:set>
                                      <p:cBhvr>
                                        <p:cTn id="26" dur="1" fill="hold">
                                          <p:stCondLst>
                                            <p:cond delay="0"/>
                                          </p:stCondLst>
                                        </p:cTn>
                                        <p:tgtEl>
                                          <p:spTgt spid="36874"/>
                                        </p:tgtEl>
                                        <p:attrNameLst>
                                          <p:attrName>style.visibility</p:attrName>
                                        </p:attrNameLst>
                                      </p:cBhvr>
                                      <p:to>
                                        <p:strVal val="visible"/>
                                      </p:to>
                                    </p:set>
                                    <p:anim calcmode="lin" valueType="num">
                                      <p:cBhvr>
                                        <p:cTn id="27" dur="2000" fill="hold"/>
                                        <p:tgtEl>
                                          <p:spTgt spid="36874"/>
                                        </p:tgtEl>
                                        <p:attrNameLst>
                                          <p:attrName>ppt_w</p:attrName>
                                        </p:attrNameLst>
                                      </p:cBhvr>
                                      <p:tavLst>
                                        <p:tav tm="0">
                                          <p:val>
                                            <p:fltVal val="0"/>
                                          </p:val>
                                        </p:tav>
                                        <p:tav tm="100000">
                                          <p:val>
                                            <p:strVal val="#ppt_w"/>
                                          </p:val>
                                        </p:tav>
                                      </p:tavLst>
                                    </p:anim>
                                    <p:anim calcmode="lin" valueType="num">
                                      <p:cBhvr>
                                        <p:cTn id="28" dur="2000" fill="hold"/>
                                        <p:tgtEl>
                                          <p:spTgt spid="36874"/>
                                        </p:tgtEl>
                                        <p:attrNameLst>
                                          <p:attrName>ppt_h</p:attrName>
                                        </p:attrNameLst>
                                      </p:cBhvr>
                                      <p:tavLst>
                                        <p:tav tm="0">
                                          <p:val>
                                            <p:fltVal val="0"/>
                                          </p:val>
                                        </p:tav>
                                        <p:tav tm="100000">
                                          <p:val>
                                            <p:strVal val="#ppt_h"/>
                                          </p:val>
                                        </p:tav>
                                      </p:tavLst>
                                    </p:anim>
                                    <p:anim calcmode="lin" valueType="num">
                                      <p:cBhvr>
                                        <p:cTn id="29" dur="2000" fill="hold"/>
                                        <p:tgtEl>
                                          <p:spTgt spid="36874"/>
                                        </p:tgtEl>
                                        <p:attrNameLst>
                                          <p:attrName>style.rotation</p:attrName>
                                        </p:attrNameLst>
                                      </p:cBhvr>
                                      <p:tavLst>
                                        <p:tav tm="0">
                                          <p:val>
                                            <p:fltVal val="90"/>
                                          </p:val>
                                        </p:tav>
                                        <p:tav tm="100000">
                                          <p:val>
                                            <p:fltVal val="0"/>
                                          </p:val>
                                        </p:tav>
                                      </p:tavLst>
                                    </p:anim>
                                    <p:animEffect transition="in" filter="fade">
                                      <p:cBhvr>
                                        <p:cTn id="30" dur="2000"/>
                                        <p:tgtEl>
                                          <p:spTgt spid="36874"/>
                                        </p:tgtEl>
                                      </p:cBhvr>
                                    </p:animEffect>
                                  </p:childTnLst>
                                </p:cTn>
                              </p:par>
                            </p:childTnLst>
                          </p:cTn>
                        </p:par>
                        <p:par>
                          <p:cTn id="31" fill="hold">
                            <p:stCondLst>
                              <p:cond delay="11000"/>
                            </p:stCondLst>
                            <p:childTnLst>
                              <p:par>
                                <p:cTn id="32" presetID="23" presetClass="entr" presetSubtype="16" fill="hold" nodeType="afterEffect">
                                  <p:stCondLst>
                                    <p:cond delay="0"/>
                                  </p:stCondLst>
                                  <p:childTnLst>
                                    <p:set>
                                      <p:cBhvr>
                                        <p:cTn id="33" dur="1" fill="hold">
                                          <p:stCondLst>
                                            <p:cond delay="0"/>
                                          </p:stCondLst>
                                        </p:cTn>
                                        <p:tgtEl>
                                          <p:spTgt spid="36880"/>
                                        </p:tgtEl>
                                        <p:attrNameLst>
                                          <p:attrName>style.visibility</p:attrName>
                                        </p:attrNameLst>
                                      </p:cBhvr>
                                      <p:to>
                                        <p:strVal val="visible"/>
                                      </p:to>
                                    </p:set>
                                    <p:anim calcmode="lin" valueType="num">
                                      <p:cBhvr>
                                        <p:cTn id="34" dur="2000" fill="hold"/>
                                        <p:tgtEl>
                                          <p:spTgt spid="36880"/>
                                        </p:tgtEl>
                                        <p:attrNameLst>
                                          <p:attrName>ppt_w</p:attrName>
                                        </p:attrNameLst>
                                      </p:cBhvr>
                                      <p:tavLst>
                                        <p:tav tm="0">
                                          <p:val>
                                            <p:fltVal val="0"/>
                                          </p:val>
                                        </p:tav>
                                        <p:tav tm="100000">
                                          <p:val>
                                            <p:strVal val="#ppt_w"/>
                                          </p:val>
                                        </p:tav>
                                      </p:tavLst>
                                    </p:anim>
                                    <p:anim calcmode="lin" valueType="num">
                                      <p:cBhvr>
                                        <p:cTn id="35" dur="2000" fill="hold"/>
                                        <p:tgtEl>
                                          <p:spTgt spid="3688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cro17j.jpg"/>
          <p:cNvPicPr>
            <a:picLocks noChangeAspect="1"/>
          </p:cNvPicPr>
          <p:nvPr/>
        </p:nvPicPr>
        <p:blipFill>
          <a:blip r:embed="rId2"/>
          <a:stretch>
            <a:fillRect/>
          </a:stretch>
        </p:blipFill>
        <p:spPr>
          <a:xfrm>
            <a:off x="5938" y="0"/>
            <a:ext cx="9138062" cy="6858000"/>
          </a:xfrm>
          <a:prstGeom prst="rect">
            <a:avLst/>
          </a:prstGeom>
        </p:spPr>
      </p:pic>
      <p:sp>
        <p:nvSpPr>
          <p:cNvPr id="5" name="4 Anillo"/>
          <p:cNvSpPr/>
          <p:nvPr/>
        </p:nvSpPr>
        <p:spPr>
          <a:xfrm>
            <a:off x="1285852" y="0"/>
            <a:ext cx="6643702" cy="6858000"/>
          </a:xfrm>
          <a:prstGeom prst="donut">
            <a:avLst>
              <a:gd name="adj" fmla="val 11686"/>
            </a:avLst>
          </a:prstGeom>
          <a:solidFill>
            <a:schemeClr val="accent2">
              <a:lumMod val="50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000232" y="642918"/>
            <a:ext cx="5143536" cy="5500726"/>
          </a:xfrm>
          <a:prstGeom prst="donut">
            <a:avLst>
              <a:gd name="adj" fmla="val 16032"/>
            </a:avLst>
          </a:prstGeom>
          <a:solidFill>
            <a:srgbClr val="2C843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857488" y="1428736"/>
            <a:ext cx="3571900" cy="3929090"/>
          </a:xfrm>
          <a:prstGeom prst="donut">
            <a:avLst>
              <a:gd name="adj" fmla="val 21329"/>
            </a:avLst>
          </a:prstGeom>
          <a:solidFill>
            <a:schemeClr val="accent2">
              <a:lumMod val="50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xit" presetSubtype="8" fill="hold" grpId="0" nodeType="withEffect">
                                  <p:stCondLst>
                                    <p:cond delay="0"/>
                                  </p:stCondLst>
                                  <p:childTnLst>
                                    <p:animEffect transition="out" filter="wheel(8)">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1" presetClass="exit" presetSubtype="8" fill="hold" grpId="0" nodeType="withEffect">
                                  <p:stCondLst>
                                    <p:cond delay="0"/>
                                  </p:stCondLst>
                                  <p:childTnLst>
                                    <p:animEffect transition="out" filter="wheel(8)">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6"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ircle(out)">
                                      <p:cBhvr>
                                        <p:cTn id="2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7036389_2374021_0_5397b_1c9b616d_L.png"/>
          <p:cNvPicPr>
            <a:picLocks noGrp="1" noChangeAspect="1"/>
          </p:cNvPicPr>
          <p:nvPr>
            <p:ph idx="1"/>
          </p:nvPr>
        </p:nvPicPr>
        <p:blipFill>
          <a:blip r:embed="rId2">
            <a:lum contrast="10000"/>
          </a:blip>
          <a:srcRect/>
          <a:stretch>
            <a:fillRect/>
          </a:stretch>
        </p:blipFill>
        <p:spPr>
          <a:xfrm>
            <a:off x="0" y="0"/>
            <a:ext cx="9144000" cy="6858000"/>
          </a:xfrm>
        </p:spPr>
      </p:pic>
      <p:pic>
        <p:nvPicPr>
          <p:cNvPr id="1028" name="Picture 4" descr="http://3.bp.blogspot.com/_AxMHWtTWqLs/TRJkyqmLBSI/AAAAAAAAAwo/VFNYbP1auiY/s1600/mantis-religiosa.jpg"/>
          <p:cNvPicPr>
            <a:picLocks noChangeAspect="1" noChangeArrowheads="1"/>
          </p:cNvPicPr>
          <p:nvPr/>
        </p:nvPicPr>
        <p:blipFill>
          <a:blip r:embed="rId3" cstate="screen"/>
          <a:srcRect/>
          <a:stretch>
            <a:fillRect/>
          </a:stretch>
        </p:blipFill>
        <p:spPr bwMode="auto">
          <a:xfrm>
            <a:off x="6137637" y="3286124"/>
            <a:ext cx="1460026" cy="2286016"/>
          </a:xfrm>
          <a:prstGeom prst="ellipse">
            <a:avLst/>
          </a:prstGeom>
          <a:noFill/>
          <a:effectLst>
            <a:softEdge rad="127000"/>
          </a:effectLst>
        </p:spPr>
      </p:pic>
      <p:pic>
        <p:nvPicPr>
          <p:cNvPr id="1030" name="Picture 6" descr="http://i26.servimg.com/u/f26/16/26/56/20/icono_12.png"/>
          <p:cNvPicPr>
            <a:picLocks noChangeAspect="1" noChangeArrowheads="1"/>
          </p:cNvPicPr>
          <p:nvPr/>
        </p:nvPicPr>
        <p:blipFill>
          <a:blip r:embed="rId4">
            <a:lum contrast="20000"/>
          </a:blip>
          <a:srcRect/>
          <a:stretch>
            <a:fillRect/>
          </a:stretch>
        </p:blipFill>
        <p:spPr bwMode="auto">
          <a:xfrm>
            <a:off x="1857356" y="3643314"/>
            <a:ext cx="1562386" cy="1362080"/>
          </a:xfrm>
          <a:prstGeom prst="rect">
            <a:avLst/>
          </a:prstGeom>
          <a:noFill/>
        </p:spPr>
      </p:pic>
      <p:sp>
        <p:nvSpPr>
          <p:cNvPr id="6" name="5 CuadroTexto"/>
          <p:cNvSpPr txBox="1"/>
          <p:nvPr/>
        </p:nvSpPr>
        <p:spPr>
          <a:xfrm rot="21152695">
            <a:off x="1785918" y="1857364"/>
            <a:ext cx="5643602" cy="1754326"/>
          </a:xfrm>
          <a:prstGeom prst="rect">
            <a:avLst/>
          </a:prstGeom>
          <a:noFill/>
        </p:spPr>
        <p:txBody>
          <a:bodyPr wrap="square" rtlCol="0">
            <a:spAutoFit/>
          </a:bodyPr>
          <a:lstStyle/>
          <a:p>
            <a:r>
              <a:rPr lang="es-ES" b="1" i="1" dirty="0" smtClean="0">
                <a:solidFill>
                  <a:schemeClr val="bg1"/>
                </a:solidFill>
              </a:rPr>
              <a:t>Mantis religiosa</a:t>
            </a:r>
            <a:r>
              <a:rPr lang="es-ES" dirty="0" smtClean="0">
                <a:solidFill>
                  <a:schemeClr val="bg1"/>
                </a:solidFill>
              </a:rPr>
              <a:t>, </a:t>
            </a:r>
            <a:r>
              <a:rPr lang="es-ES" b="1" dirty="0" smtClean="0">
                <a:solidFill>
                  <a:schemeClr val="bg1"/>
                </a:solidFill>
              </a:rPr>
              <a:t>Santa Teresa</a:t>
            </a:r>
            <a:r>
              <a:rPr lang="es-ES" dirty="0" smtClean="0">
                <a:solidFill>
                  <a:schemeClr val="bg1"/>
                </a:solidFill>
              </a:rPr>
              <a:t> en algunos países de América del Sur  es una especie de insecto manto </a:t>
            </a:r>
            <a:r>
              <a:rPr lang="es-ES" dirty="0" err="1" smtClean="0">
                <a:solidFill>
                  <a:schemeClr val="bg1"/>
                </a:solidFill>
              </a:rPr>
              <a:t>deo</a:t>
            </a:r>
            <a:r>
              <a:rPr lang="es-ES" dirty="0" smtClean="0">
                <a:solidFill>
                  <a:schemeClr val="bg1"/>
                </a:solidFill>
              </a:rPr>
              <a:t> de la familia </a:t>
            </a:r>
            <a:r>
              <a:rPr lang="es-ES" dirty="0" err="1" smtClean="0">
                <a:solidFill>
                  <a:schemeClr val="bg1"/>
                </a:solidFill>
              </a:rPr>
              <a:t>Mantidae</a:t>
            </a:r>
            <a:r>
              <a:rPr lang="es-ES" dirty="0" smtClean="0">
                <a:solidFill>
                  <a:schemeClr val="bg1"/>
                </a:solidFill>
              </a:rPr>
              <a:t> originaria de sur de Europa; fue introducida en Norteamérica en 1899 en un barco con plantones y a pesar de ser una especie introducida, es el insecto oficial del estado norteamericano de Connecticut</a:t>
            </a:r>
            <a:endParaRPr lang="es-ES" dirty="0">
              <a:solidFill>
                <a:schemeClr val="bg1"/>
              </a:solidFill>
            </a:endParaRPr>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030"/>
                                        </p:tgtEl>
                                        <p:attrNameLst>
                                          <p:attrName>style.visibility</p:attrName>
                                        </p:attrNameLst>
                                      </p:cBhvr>
                                      <p:to>
                                        <p:strVal val="visible"/>
                                      </p:to>
                                    </p:set>
                                    <p:anim calcmode="lin" valueType="num">
                                      <p:cBhvr additive="base">
                                        <p:cTn id="7" dur="5000" fill="hold"/>
                                        <p:tgtEl>
                                          <p:spTgt spid="1030"/>
                                        </p:tgtEl>
                                        <p:attrNameLst>
                                          <p:attrName>ppt_x</p:attrName>
                                        </p:attrNameLst>
                                      </p:cBhvr>
                                      <p:tavLst>
                                        <p:tav tm="0">
                                          <p:val>
                                            <p:strVal val="0-#ppt_w/2"/>
                                          </p:val>
                                        </p:tav>
                                        <p:tav tm="100000">
                                          <p:val>
                                            <p:strVal val="#ppt_x"/>
                                          </p:val>
                                        </p:tav>
                                      </p:tavLst>
                                    </p:anim>
                                    <p:anim calcmode="lin" valueType="num">
                                      <p:cBhvr additive="base">
                                        <p:cTn id="8" dur="5000" fill="hold"/>
                                        <p:tgtEl>
                                          <p:spTgt spid="1030"/>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028"/>
                                        </p:tgtEl>
                                        <p:attrNameLst>
                                          <p:attrName>style.visibility</p:attrName>
                                        </p:attrNameLst>
                                      </p:cBhvr>
                                      <p:to>
                                        <p:strVal val="visible"/>
                                      </p:to>
                                    </p:set>
                                    <p:animEffect transition="in" filter="fade">
                                      <p:cBhvr>
                                        <p:cTn id="11" dur="5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macro-insectos-pablog-10.jpg"/>
          <p:cNvPicPr>
            <a:picLocks noChangeAspect="1"/>
          </p:cNvPicPr>
          <p:nvPr/>
        </p:nvPicPr>
        <p:blipFill>
          <a:blip r:embed="rId2"/>
          <a:stretch>
            <a:fillRect/>
          </a:stretch>
        </p:blipFill>
        <p:spPr>
          <a:xfrm>
            <a:off x="1928794" y="0"/>
            <a:ext cx="5213054" cy="6858000"/>
          </a:xfrm>
          <a:prstGeom prst="rect">
            <a:avLst/>
          </a:prstGeom>
        </p:spPr>
      </p:pic>
    </p:spTree>
  </p:cSld>
  <p:clrMapOvr>
    <a:masterClrMapping/>
  </p:clrMapOvr>
  <p:transition spd="slow" advTm="5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7036389_2374021_0_5397b_1c9b616d_L.png"/>
          <p:cNvPicPr>
            <a:picLocks noGrp="1" noChangeAspect="1"/>
          </p:cNvPicPr>
          <p:nvPr>
            <p:ph idx="1"/>
          </p:nvPr>
        </p:nvPicPr>
        <p:blipFill>
          <a:blip r:embed="rId2">
            <a:lum contrast="10000"/>
          </a:blip>
          <a:srcRect/>
          <a:stretch>
            <a:fillRect/>
          </a:stretch>
        </p:blipFill>
        <p:spPr>
          <a:xfrm>
            <a:off x="0" y="0"/>
            <a:ext cx="9144000" cy="6858000"/>
          </a:xfrm>
        </p:spPr>
      </p:pic>
      <p:pic>
        <p:nvPicPr>
          <p:cNvPr id="1028" name="Picture 4" descr="http://3.bp.blogspot.com/_AxMHWtTWqLs/TRJkyqmLBSI/AAAAAAAAAwo/VFNYbP1auiY/s1600/mantis-religiosa.jpg"/>
          <p:cNvPicPr>
            <a:picLocks noChangeAspect="1" noChangeArrowheads="1"/>
          </p:cNvPicPr>
          <p:nvPr/>
        </p:nvPicPr>
        <p:blipFill>
          <a:blip r:embed="rId3" cstate="screen">
            <a:lum contrast="20000"/>
          </a:blip>
          <a:srcRect/>
          <a:stretch>
            <a:fillRect/>
          </a:stretch>
        </p:blipFill>
        <p:spPr bwMode="auto">
          <a:xfrm rot="563707">
            <a:off x="5979815" y="2971068"/>
            <a:ext cx="1596903" cy="2500330"/>
          </a:xfrm>
          <a:prstGeom prst="ellipse">
            <a:avLst/>
          </a:prstGeom>
          <a:noFill/>
          <a:effectLst>
            <a:softEdge rad="127000"/>
          </a:effectLst>
        </p:spPr>
      </p:pic>
      <p:pic>
        <p:nvPicPr>
          <p:cNvPr id="1030" name="Picture 6" descr="http://i26.servimg.com/u/f26/16/26/56/20/icono_12.png"/>
          <p:cNvPicPr>
            <a:picLocks noChangeAspect="1" noChangeArrowheads="1"/>
          </p:cNvPicPr>
          <p:nvPr/>
        </p:nvPicPr>
        <p:blipFill>
          <a:blip r:embed="rId4">
            <a:lum contrast="20000"/>
          </a:blip>
          <a:srcRect/>
          <a:stretch>
            <a:fillRect/>
          </a:stretch>
        </p:blipFill>
        <p:spPr bwMode="auto">
          <a:xfrm>
            <a:off x="1857356" y="3643314"/>
            <a:ext cx="1562386" cy="1362080"/>
          </a:xfrm>
          <a:prstGeom prst="rect">
            <a:avLst/>
          </a:prstGeom>
          <a:noFill/>
        </p:spPr>
      </p:pic>
      <p:sp>
        <p:nvSpPr>
          <p:cNvPr id="7" name="6 CuadroTexto"/>
          <p:cNvSpPr txBox="1"/>
          <p:nvPr/>
        </p:nvSpPr>
        <p:spPr>
          <a:xfrm rot="21132429">
            <a:off x="1622786" y="1507711"/>
            <a:ext cx="5528610" cy="2185214"/>
          </a:xfrm>
          <a:prstGeom prst="rect">
            <a:avLst/>
          </a:prstGeom>
          <a:noFill/>
        </p:spPr>
        <p:txBody>
          <a:bodyPr wrap="square" rtlCol="0">
            <a:spAutoFit/>
          </a:bodyPr>
          <a:lstStyle/>
          <a:p>
            <a:pPr algn="ctr"/>
            <a:r>
              <a:rPr lang="es-ES" sz="2400" b="1" dirty="0" smtClean="0">
                <a:solidFill>
                  <a:schemeClr val="bg1"/>
                </a:solidFill>
              </a:rPr>
              <a:t>Descripción</a:t>
            </a:r>
          </a:p>
          <a:p>
            <a:endParaRPr lang="es-ES" sz="1400" dirty="0" smtClean="0">
              <a:solidFill>
                <a:schemeClr val="bg1"/>
              </a:solidFill>
            </a:endParaRPr>
          </a:p>
          <a:p>
            <a:r>
              <a:rPr lang="es-ES" sz="1400" dirty="0" smtClean="0">
                <a:solidFill>
                  <a:schemeClr val="bg1"/>
                </a:solidFill>
              </a:rPr>
              <a:t>Es un insecto de tamaño mediano de aproximadamente 4 a 6 </a:t>
            </a:r>
            <a:r>
              <a:rPr lang="es-ES" sz="1400" dirty="0" err="1" smtClean="0">
                <a:solidFill>
                  <a:schemeClr val="bg1"/>
                </a:solidFill>
              </a:rPr>
              <a:t>c.m.</a:t>
            </a:r>
            <a:r>
              <a:rPr lang="es-ES" sz="1400" dirty="0" smtClean="0">
                <a:solidFill>
                  <a:schemeClr val="bg1"/>
                </a:solidFill>
              </a:rPr>
              <a:t>, con un tórax largo y unas antenas delgadas. Tiene dos grandes ojos compuestos y tres ojos sencillos entre ellos. La cabeza puede girar hasta 180º. Sus patas delanteras, que mantiene recogidas ante la cabeza, están provistas de espinas para sujetar a sus presas.</a:t>
            </a:r>
          </a:p>
          <a:p>
            <a:r>
              <a:rPr lang="es-ES" sz="1400" dirty="0" smtClean="0">
                <a:solidFill>
                  <a:schemeClr val="bg1"/>
                </a:solidFill>
              </a:rPr>
              <a:t>Son animales solitarios excepto en la época de reproducción, cuando macho y hembra se buscan para aparearse. </a:t>
            </a:r>
            <a:endParaRPr lang="es-ES" sz="1400" dirty="0">
              <a:solidFill>
                <a:schemeClr val="bg1"/>
              </a:solidFill>
            </a:endParaRPr>
          </a:p>
        </p:txBody>
      </p:sp>
    </p:spTree>
  </p:cSld>
  <p:clrMapOvr>
    <a:masterClrMapping/>
  </p:clrMapOvr>
  <p:transition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030"/>
                                        </p:tgtEl>
                                        <p:attrNameLst>
                                          <p:attrName>style.visibility</p:attrName>
                                        </p:attrNameLst>
                                      </p:cBhvr>
                                      <p:to>
                                        <p:strVal val="visible"/>
                                      </p:to>
                                    </p:set>
                                    <p:anim calcmode="lin" valueType="num">
                                      <p:cBhvr additive="base">
                                        <p:cTn id="7" dur="5000" fill="hold"/>
                                        <p:tgtEl>
                                          <p:spTgt spid="1030"/>
                                        </p:tgtEl>
                                        <p:attrNameLst>
                                          <p:attrName>ppt_x</p:attrName>
                                        </p:attrNameLst>
                                      </p:cBhvr>
                                      <p:tavLst>
                                        <p:tav tm="0">
                                          <p:val>
                                            <p:strVal val="0-#ppt_w/2"/>
                                          </p:val>
                                        </p:tav>
                                        <p:tav tm="100000">
                                          <p:val>
                                            <p:strVal val="#ppt_x"/>
                                          </p:val>
                                        </p:tav>
                                      </p:tavLst>
                                    </p:anim>
                                    <p:anim calcmode="lin" valueType="num">
                                      <p:cBhvr additive="base">
                                        <p:cTn id="8" dur="5000" fill="hold"/>
                                        <p:tgtEl>
                                          <p:spTgt spid="1030"/>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028"/>
                                        </p:tgtEl>
                                        <p:attrNameLst>
                                          <p:attrName>style.visibility</p:attrName>
                                        </p:attrNameLst>
                                      </p:cBhvr>
                                      <p:to>
                                        <p:strVal val="visible"/>
                                      </p:to>
                                    </p:set>
                                    <p:animEffect transition="in" filter="fade">
                                      <p:cBhvr>
                                        <p:cTn id="11" dur="5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834705oi.jpg"/>
          <p:cNvPicPr>
            <a:picLocks noChangeAspect="1"/>
          </p:cNvPicPr>
          <p:nvPr/>
        </p:nvPicPr>
        <p:blipFill>
          <a:blip r:embed="rId2"/>
          <a:stretch>
            <a:fillRect/>
          </a:stretch>
        </p:blipFill>
        <p:spPr>
          <a:xfrm>
            <a:off x="-1" y="0"/>
            <a:ext cx="9144001" cy="6858000"/>
          </a:xfrm>
          <a:prstGeom prst="rect">
            <a:avLst/>
          </a:prstGeom>
        </p:spPr>
      </p:pic>
      <p:sp>
        <p:nvSpPr>
          <p:cNvPr id="5" name="4 Rectángulo"/>
          <p:cNvSpPr/>
          <p:nvPr/>
        </p:nvSpPr>
        <p:spPr>
          <a:xfrm rot="16200000">
            <a:off x="4071946" y="-4071946"/>
            <a:ext cx="1000108" cy="9144000"/>
          </a:xfrm>
          <a:prstGeom prst="rect">
            <a:avLst/>
          </a:prstGeom>
          <a:solidFill>
            <a:srgbClr val="69CD6E">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6200000">
            <a:off x="4036215" y="-1964537"/>
            <a:ext cx="1071570" cy="9144000"/>
          </a:xfrm>
          <a:prstGeom prst="rect">
            <a:avLst/>
          </a:prstGeom>
          <a:solidFill>
            <a:srgbClr val="69CD6E">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6200000">
            <a:off x="4036215" y="-3036107"/>
            <a:ext cx="1071570" cy="9144000"/>
          </a:xfrm>
          <a:prstGeom prst="rect">
            <a:avLst/>
          </a:prstGeom>
          <a:solidFill>
            <a:srgbClr val="2C843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6200000">
            <a:off x="4071934" y="-928686"/>
            <a:ext cx="1000132" cy="9144000"/>
          </a:xfrm>
          <a:prstGeom prst="rect">
            <a:avLst/>
          </a:prstGeom>
          <a:solidFill>
            <a:srgbClr val="2C843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6200000">
            <a:off x="4107653" y="35727"/>
            <a:ext cx="928694" cy="9144000"/>
          </a:xfrm>
          <a:prstGeom prst="rect">
            <a:avLst/>
          </a:prstGeom>
          <a:solidFill>
            <a:srgbClr val="69CD6E">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6200000">
            <a:off x="4107653" y="1821653"/>
            <a:ext cx="928694" cy="9144000"/>
          </a:xfrm>
          <a:prstGeom prst="rect">
            <a:avLst/>
          </a:prstGeom>
          <a:solidFill>
            <a:srgbClr val="69CD6E">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6200000">
            <a:off x="4107653" y="892983"/>
            <a:ext cx="928694" cy="9144000"/>
          </a:xfrm>
          <a:prstGeom prst="rect">
            <a:avLst/>
          </a:prstGeom>
          <a:solidFill>
            <a:srgbClr val="2C843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11"/>
                                        </p:tgtEl>
                                      </p:cBhvr>
                                    </p:animEffect>
                                    <p:set>
                                      <p:cBhvr>
                                        <p:cTn id="25" dur="1" fill="hold">
                                          <p:stCondLst>
                                            <p:cond delay="2999"/>
                                          </p:stCondLst>
                                        </p:cTn>
                                        <p:tgtEl>
                                          <p:spTgt spid="11"/>
                                        </p:tgtEl>
                                        <p:attrNameLst>
                                          <p:attrName>style.visibility</p:attrName>
                                        </p:attrNameLst>
                                      </p:cBhvr>
                                      <p:to>
                                        <p:strVal val="hidden"/>
                                      </p:to>
                                    </p:set>
                                  </p:childTnLst>
                                </p:cTn>
                              </p:par>
                              <p:par>
                                <p:cTn id="26" presetID="16" presetClass="entr" presetSubtype="37"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outVertical)">
                                      <p:cBhvr>
                                        <p:cTn id="28" dur="3000"/>
                                        <p:tgtEl>
                                          <p:spTgt spid="4"/>
                                        </p:tgtEl>
                                      </p:cBhvr>
                                    </p:animEffec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791668619_0aa80e6801_b.jpg"/>
          <p:cNvPicPr>
            <a:picLocks noChangeAspect="1"/>
          </p:cNvPicPr>
          <p:nvPr/>
        </p:nvPicPr>
        <p:blipFill>
          <a:blip r:embed="rId2"/>
          <a:stretch>
            <a:fillRect/>
          </a:stretch>
        </p:blipFill>
        <p:spPr>
          <a:xfrm>
            <a:off x="0" y="1"/>
            <a:ext cx="9144000" cy="6858000"/>
          </a:xfrm>
          <a:prstGeom prst="rect">
            <a:avLst/>
          </a:prstGeom>
        </p:spPr>
      </p:pic>
      <p:sp>
        <p:nvSpPr>
          <p:cNvPr id="6" name="5 Rectángulo"/>
          <p:cNvSpPr/>
          <p:nvPr/>
        </p:nvSpPr>
        <p:spPr>
          <a:xfrm>
            <a:off x="0" y="0"/>
            <a:ext cx="9144000" cy="6858000"/>
          </a:xfrm>
          <a:prstGeom prst="rect">
            <a:avLst/>
          </a:prstGeom>
          <a:solidFill>
            <a:srgbClr val="996633">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7036389_2374021_0_5397b_1c9b616d_L.png"/>
          <p:cNvPicPr>
            <a:picLocks noGrp="1" noChangeAspect="1"/>
          </p:cNvPicPr>
          <p:nvPr>
            <p:ph idx="1"/>
          </p:nvPr>
        </p:nvPicPr>
        <p:blipFill>
          <a:blip r:embed="rId2">
            <a:lum contrast="10000"/>
          </a:blip>
          <a:srcRect/>
          <a:stretch>
            <a:fillRect/>
          </a:stretch>
        </p:blipFill>
        <p:spPr>
          <a:xfrm>
            <a:off x="0" y="0"/>
            <a:ext cx="9144000" cy="6858000"/>
          </a:xfrm>
        </p:spPr>
      </p:pic>
      <p:pic>
        <p:nvPicPr>
          <p:cNvPr id="1028" name="Picture 4" descr="http://3.bp.blogspot.com/_AxMHWtTWqLs/TRJkyqmLBSI/AAAAAAAAAwo/VFNYbP1auiY/s1600/mantis-religiosa.jpg"/>
          <p:cNvPicPr>
            <a:picLocks noChangeAspect="1" noChangeArrowheads="1"/>
          </p:cNvPicPr>
          <p:nvPr/>
        </p:nvPicPr>
        <p:blipFill>
          <a:blip r:embed="rId3" cstate="screen"/>
          <a:srcRect/>
          <a:stretch>
            <a:fillRect/>
          </a:stretch>
        </p:blipFill>
        <p:spPr bwMode="auto">
          <a:xfrm>
            <a:off x="5214942" y="3000372"/>
            <a:ext cx="1596903" cy="2500330"/>
          </a:xfrm>
          <a:prstGeom prst="ellipse">
            <a:avLst/>
          </a:prstGeom>
          <a:noFill/>
          <a:effectLst>
            <a:softEdge rad="127000"/>
          </a:effectLst>
        </p:spPr>
      </p:pic>
      <p:pic>
        <p:nvPicPr>
          <p:cNvPr id="1030" name="Picture 6" descr="http://i26.servimg.com/u/f26/16/26/56/20/icono_12.png"/>
          <p:cNvPicPr>
            <a:picLocks noChangeAspect="1" noChangeArrowheads="1"/>
          </p:cNvPicPr>
          <p:nvPr/>
        </p:nvPicPr>
        <p:blipFill>
          <a:blip r:embed="rId4">
            <a:lum contrast="20000"/>
          </a:blip>
          <a:srcRect/>
          <a:stretch>
            <a:fillRect/>
          </a:stretch>
        </p:blipFill>
        <p:spPr bwMode="auto">
          <a:xfrm>
            <a:off x="1857356" y="3643314"/>
            <a:ext cx="1562386" cy="1362080"/>
          </a:xfrm>
          <a:prstGeom prst="rect">
            <a:avLst/>
          </a:prstGeom>
          <a:noFill/>
        </p:spPr>
      </p:pic>
      <p:sp>
        <p:nvSpPr>
          <p:cNvPr id="8" name="7 CuadroTexto"/>
          <p:cNvSpPr txBox="1"/>
          <p:nvPr/>
        </p:nvSpPr>
        <p:spPr>
          <a:xfrm rot="21163346">
            <a:off x="1447271" y="1957951"/>
            <a:ext cx="6215106" cy="1815882"/>
          </a:xfrm>
          <a:prstGeom prst="rect">
            <a:avLst/>
          </a:prstGeom>
          <a:noFill/>
        </p:spPr>
        <p:txBody>
          <a:bodyPr wrap="square" rtlCol="0">
            <a:spAutoFit/>
          </a:bodyPr>
          <a:lstStyle/>
          <a:p>
            <a:r>
              <a:rPr lang="es-ES" sz="1400" dirty="0" smtClean="0">
                <a:solidFill>
                  <a:schemeClr val="bg1"/>
                </a:solidFill>
              </a:rPr>
              <a:t>Cuando hay más de un macho cerca de una hembra, éstos se pelean y sólo uno se reproduce. Las hembras son mayores que los machos. En raras ocasiones, durante y tras el apareamiento la hembra se come al macho.</a:t>
            </a:r>
          </a:p>
          <a:p>
            <a:r>
              <a:rPr lang="es-ES" sz="1400" dirty="0" smtClean="0">
                <a:solidFill>
                  <a:schemeClr val="bg1"/>
                </a:solidFill>
              </a:rPr>
              <a:t>Puede ser de color verde o pardo con distintos matices. El color del adulto lo determina el del medio en el que habita durante su última muda (por ejemplo, amarillo, si se trata de paja seca, o verde, si es hierba fresca).</a:t>
            </a:r>
          </a:p>
          <a:p>
            <a:r>
              <a:rPr lang="es-ES" sz="1400" dirty="0" smtClean="0">
                <a:solidFill>
                  <a:schemeClr val="bg1"/>
                </a:solidFill>
              </a:rPr>
              <a:t>Es el único animal conocido que cuenta con un único oído, y lo tiene localizado en el tórax</a:t>
            </a: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030"/>
                                        </p:tgtEl>
                                        <p:attrNameLst>
                                          <p:attrName>style.visibility</p:attrName>
                                        </p:attrNameLst>
                                      </p:cBhvr>
                                      <p:to>
                                        <p:strVal val="visible"/>
                                      </p:to>
                                    </p:set>
                                    <p:anim calcmode="lin" valueType="num">
                                      <p:cBhvr additive="base">
                                        <p:cTn id="7" dur="5000" fill="hold"/>
                                        <p:tgtEl>
                                          <p:spTgt spid="1030"/>
                                        </p:tgtEl>
                                        <p:attrNameLst>
                                          <p:attrName>ppt_x</p:attrName>
                                        </p:attrNameLst>
                                      </p:cBhvr>
                                      <p:tavLst>
                                        <p:tav tm="0">
                                          <p:val>
                                            <p:strVal val="0-#ppt_w/2"/>
                                          </p:val>
                                        </p:tav>
                                        <p:tav tm="100000">
                                          <p:val>
                                            <p:strVal val="#ppt_x"/>
                                          </p:val>
                                        </p:tav>
                                      </p:tavLst>
                                    </p:anim>
                                    <p:anim calcmode="lin" valueType="num">
                                      <p:cBhvr additive="base">
                                        <p:cTn id="8" dur="5000" fill="hold"/>
                                        <p:tgtEl>
                                          <p:spTgt spid="1030"/>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028"/>
                                        </p:tgtEl>
                                        <p:attrNameLst>
                                          <p:attrName>style.visibility</p:attrName>
                                        </p:attrNameLst>
                                      </p:cBhvr>
                                      <p:to>
                                        <p:strVal val="visible"/>
                                      </p:to>
                                    </p:set>
                                    <p:animEffect transition="in" filter="fade">
                                      <p:cBhvr>
                                        <p:cTn id="11" dur="5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ntis-religiosa (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9900">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8" presetClass="entr" presetSubtype="3"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upRight)">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ubir.jpg-Mantis religiosa de color pardo..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50000"/>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7036389_2374021_0_5397b_1c9b616d_L.png"/>
          <p:cNvPicPr>
            <a:picLocks noGrp="1" noChangeAspect="1"/>
          </p:cNvPicPr>
          <p:nvPr>
            <p:ph idx="1"/>
          </p:nvPr>
        </p:nvPicPr>
        <p:blipFill>
          <a:blip r:embed="rId2">
            <a:lum contrast="10000"/>
          </a:blip>
          <a:srcRect/>
          <a:stretch>
            <a:fillRect/>
          </a:stretch>
        </p:blipFill>
        <p:spPr>
          <a:xfrm>
            <a:off x="0" y="0"/>
            <a:ext cx="9144000" cy="6858000"/>
          </a:xfrm>
        </p:spPr>
      </p:pic>
      <p:pic>
        <p:nvPicPr>
          <p:cNvPr id="1028" name="Picture 4" descr="http://3.bp.blogspot.com/_AxMHWtTWqLs/TRJkyqmLBSI/AAAAAAAAAwo/VFNYbP1auiY/s1600/mantis-religiosa.jpg"/>
          <p:cNvPicPr>
            <a:picLocks noChangeAspect="1" noChangeArrowheads="1"/>
          </p:cNvPicPr>
          <p:nvPr/>
        </p:nvPicPr>
        <p:blipFill>
          <a:blip r:embed="rId3" cstate="screen">
            <a:lum contrast="20000"/>
          </a:blip>
          <a:srcRect/>
          <a:stretch>
            <a:fillRect/>
          </a:stretch>
        </p:blipFill>
        <p:spPr bwMode="auto">
          <a:xfrm>
            <a:off x="5929322" y="3071810"/>
            <a:ext cx="1596903" cy="2500330"/>
          </a:xfrm>
          <a:prstGeom prst="ellipse">
            <a:avLst/>
          </a:prstGeom>
          <a:noFill/>
          <a:effectLst>
            <a:softEdge rad="127000"/>
          </a:effectLst>
        </p:spPr>
      </p:pic>
      <p:pic>
        <p:nvPicPr>
          <p:cNvPr id="1030" name="Picture 6" descr="http://i26.servimg.com/u/f26/16/26/56/20/icono_12.png"/>
          <p:cNvPicPr>
            <a:picLocks noChangeAspect="1" noChangeArrowheads="1"/>
          </p:cNvPicPr>
          <p:nvPr/>
        </p:nvPicPr>
        <p:blipFill>
          <a:blip r:embed="rId4">
            <a:lum contrast="20000"/>
          </a:blip>
          <a:srcRect/>
          <a:stretch>
            <a:fillRect/>
          </a:stretch>
        </p:blipFill>
        <p:spPr bwMode="auto">
          <a:xfrm>
            <a:off x="1857356" y="3786190"/>
            <a:ext cx="1562386" cy="1362080"/>
          </a:xfrm>
          <a:prstGeom prst="rect">
            <a:avLst/>
          </a:prstGeom>
          <a:noFill/>
        </p:spPr>
      </p:pic>
      <p:sp>
        <p:nvSpPr>
          <p:cNvPr id="6" name="5 CuadroTexto"/>
          <p:cNvSpPr txBox="1"/>
          <p:nvPr/>
        </p:nvSpPr>
        <p:spPr>
          <a:xfrm rot="21116932">
            <a:off x="1709003" y="1649533"/>
            <a:ext cx="5357850" cy="2339102"/>
          </a:xfrm>
          <a:prstGeom prst="rect">
            <a:avLst/>
          </a:prstGeom>
          <a:noFill/>
        </p:spPr>
        <p:txBody>
          <a:bodyPr wrap="square" rtlCol="0">
            <a:spAutoFit/>
          </a:bodyPr>
          <a:lstStyle/>
          <a:p>
            <a:pPr algn="ctr"/>
            <a:r>
              <a:rPr lang="es-ES" sz="2000" b="1" dirty="0" smtClean="0">
                <a:solidFill>
                  <a:schemeClr val="bg1"/>
                </a:solidFill>
              </a:rPr>
              <a:t>Comportamiento</a:t>
            </a:r>
          </a:p>
          <a:p>
            <a:endParaRPr lang="es-ES" sz="1400" dirty="0" smtClean="0">
              <a:solidFill>
                <a:schemeClr val="bg1"/>
              </a:solidFill>
            </a:endParaRPr>
          </a:p>
          <a:p>
            <a:endParaRPr lang="es-ES" sz="1400" dirty="0" smtClean="0">
              <a:solidFill>
                <a:schemeClr val="bg1"/>
              </a:solidFill>
            </a:endParaRPr>
          </a:p>
          <a:p>
            <a:r>
              <a:rPr lang="es-ES" sz="1400" dirty="0" smtClean="0">
                <a:solidFill>
                  <a:schemeClr val="bg1"/>
                </a:solidFill>
              </a:rPr>
              <a:t>Alcanzan un año de vida, durante el cual mudan seis veces antes de convertirse en adulto. Para mudar se suspenden de una rama, se desprenden de la vieja muda y salen por la parte anterior de la última cutícula .</a:t>
            </a:r>
          </a:p>
          <a:p>
            <a:r>
              <a:rPr lang="es-ES" sz="1400" dirty="0" smtClean="0">
                <a:solidFill>
                  <a:schemeClr val="bg1"/>
                </a:solidFill>
              </a:rPr>
              <a:t>Este insecto no es venenoso. Utiliza sus fuertes patas delanteras para atrapar a sus presas y devorarlas vivas.</a:t>
            </a:r>
          </a:p>
          <a:p>
            <a:endParaRPr lang="es-ES" sz="1400" dirty="0">
              <a:solidFill>
                <a:schemeClr val="bg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030"/>
                                        </p:tgtEl>
                                        <p:attrNameLst>
                                          <p:attrName>style.visibility</p:attrName>
                                        </p:attrNameLst>
                                      </p:cBhvr>
                                      <p:to>
                                        <p:strVal val="visible"/>
                                      </p:to>
                                    </p:set>
                                    <p:anim calcmode="lin" valueType="num">
                                      <p:cBhvr additive="base">
                                        <p:cTn id="7" dur="5000" fill="hold"/>
                                        <p:tgtEl>
                                          <p:spTgt spid="1030"/>
                                        </p:tgtEl>
                                        <p:attrNameLst>
                                          <p:attrName>ppt_x</p:attrName>
                                        </p:attrNameLst>
                                      </p:cBhvr>
                                      <p:tavLst>
                                        <p:tav tm="0">
                                          <p:val>
                                            <p:strVal val="0-#ppt_w/2"/>
                                          </p:val>
                                        </p:tav>
                                        <p:tav tm="100000">
                                          <p:val>
                                            <p:strVal val="#ppt_x"/>
                                          </p:val>
                                        </p:tav>
                                      </p:tavLst>
                                    </p:anim>
                                    <p:anim calcmode="lin" valueType="num">
                                      <p:cBhvr additive="base">
                                        <p:cTn id="8" dur="5000" fill="hold"/>
                                        <p:tgtEl>
                                          <p:spTgt spid="1030"/>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028"/>
                                        </p:tgtEl>
                                        <p:attrNameLst>
                                          <p:attrName>style.visibility</p:attrName>
                                        </p:attrNameLst>
                                      </p:cBhvr>
                                      <p:to>
                                        <p:strVal val="visible"/>
                                      </p:to>
                                    </p:set>
                                    <p:animEffect transition="in" filter="fade">
                                      <p:cBhvr>
                                        <p:cTn id="11" dur="5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oliath-insect.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CC66">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5" presetClass="exit" presetSubtype="10" fill="hold" grpId="1" nodeType="withEffect">
                                  <p:stCondLst>
                                    <p:cond delay="0"/>
                                  </p:stCondLst>
                                  <p:childTnLst>
                                    <p:animEffect transition="out" filter="checkerboard(across)">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1+#ppt_w/2"/>
                                          </p:val>
                                        </p:tav>
                                        <p:tav tm="100000">
                                          <p:val>
                                            <p:strVal val="#ppt_x"/>
                                          </p:val>
                                        </p:tav>
                                      </p:tavLst>
                                    </p:anim>
                                    <p:anim calcmode="lin" valueType="num">
                                      <p:cBhvr additive="base">
                                        <p:cTn id="15" dur="5000" fill="hold"/>
                                        <p:tgtEl>
                                          <p:spTgt spid="4"/>
                                        </p:tgtEl>
                                        <p:attrNameLst>
                                          <p:attrName>ppt_y</p:attrName>
                                        </p:attrNameLst>
                                      </p:cBhvr>
                                      <p:tavLst>
                                        <p:tav tm="0">
                                          <p:val>
                                            <p:strVal val="#ppt_y"/>
                                          </p:val>
                                        </p:tav>
                                        <p:tav tm="100000">
                                          <p:val>
                                            <p:strVal val="#ppt_y"/>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7036389_2374021_0_5397b_1c9b616d_L.png"/>
          <p:cNvPicPr>
            <a:picLocks noGrp="1" noChangeAspect="1"/>
          </p:cNvPicPr>
          <p:nvPr>
            <p:ph idx="1"/>
          </p:nvPr>
        </p:nvPicPr>
        <p:blipFill>
          <a:blip r:embed="rId2">
            <a:lum contrast="10000"/>
          </a:blip>
          <a:srcRect/>
          <a:stretch>
            <a:fillRect/>
          </a:stretch>
        </p:blipFill>
        <p:spPr>
          <a:xfrm>
            <a:off x="0" y="0"/>
            <a:ext cx="9144000" cy="6858000"/>
          </a:xfrm>
        </p:spPr>
      </p:pic>
      <p:pic>
        <p:nvPicPr>
          <p:cNvPr id="1028" name="Picture 4" descr="http://3.bp.blogspot.com/_AxMHWtTWqLs/TRJkyqmLBSI/AAAAAAAAAwo/VFNYbP1auiY/s1600/mantis-religiosa.jpg"/>
          <p:cNvPicPr>
            <a:picLocks noChangeAspect="1" noChangeArrowheads="1"/>
          </p:cNvPicPr>
          <p:nvPr/>
        </p:nvPicPr>
        <p:blipFill>
          <a:blip r:embed="rId3" cstate="screen"/>
          <a:srcRect/>
          <a:stretch>
            <a:fillRect/>
          </a:stretch>
        </p:blipFill>
        <p:spPr bwMode="auto">
          <a:xfrm>
            <a:off x="5929322" y="3071810"/>
            <a:ext cx="1596903" cy="2500330"/>
          </a:xfrm>
          <a:prstGeom prst="ellipse">
            <a:avLst/>
          </a:prstGeom>
          <a:noFill/>
          <a:effectLst>
            <a:softEdge rad="127000"/>
          </a:effectLst>
        </p:spPr>
      </p:pic>
      <p:pic>
        <p:nvPicPr>
          <p:cNvPr id="1030" name="Picture 6" descr="http://i26.servimg.com/u/f26/16/26/56/20/icono_12.png"/>
          <p:cNvPicPr>
            <a:picLocks noChangeAspect="1" noChangeArrowheads="1"/>
          </p:cNvPicPr>
          <p:nvPr/>
        </p:nvPicPr>
        <p:blipFill>
          <a:blip r:embed="rId4">
            <a:lum contrast="20000"/>
          </a:blip>
          <a:srcRect/>
          <a:stretch>
            <a:fillRect/>
          </a:stretch>
        </p:blipFill>
        <p:spPr bwMode="auto">
          <a:xfrm>
            <a:off x="1857356" y="3643314"/>
            <a:ext cx="1562386" cy="1362080"/>
          </a:xfrm>
          <a:prstGeom prst="rect">
            <a:avLst/>
          </a:prstGeom>
          <a:noFill/>
        </p:spPr>
      </p:pic>
      <p:sp>
        <p:nvSpPr>
          <p:cNvPr id="6" name="5 CuadroTexto"/>
          <p:cNvSpPr txBox="1"/>
          <p:nvPr/>
        </p:nvSpPr>
        <p:spPr>
          <a:xfrm rot="21240574">
            <a:off x="1607377" y="824575"/>
            <a:ext cx="5715040" cy="3477875"/>
          </a:xfrm>
          <a:prstGeom prst="rect">
            <a:avLst/>
          </a:prstGeom>
          <a:noFill/>
        </p:spPr>
        <p:txBody>
          <a:bodyPr wrap="square" rtlCol="0">
            <a:spAutoFit/>
          </a:bodyPr>
          <a:lstStyle/>
          <a:p>
            <a:r>
              <a:rPr lang="es-ES" dirty="0" smtClean="0"/>
              <a:t> </a:t>
            </a:r>
          </a:p>
          <a:p>
            <a:pPr algn="ctr"/>
            <a:r>
              <a:rPr lang="es-ES" sz="2400" b="1" dirty="0" smtClean="0">
                <a:solidFill>
                  <a:schemeClr val="bg1"/>
                </a:solidFill>
              </a:rPr>
              <a:t>Alimentación</a:t>
            </a:r>
            <a:endParaRPr lang="es-ES" sz="2400" dirty="0" smtClean="0">
              <a:solidFill>
                <a:schemeClr val="bg1"/>
              </a:solidFill>
            </a:endParaRPr>
          </a:p>
          <a:p>
            <a:pPr algn="ctr"/>
            <a:r>
              <a:rPr lang="es-ES" sz="2400" dirty="0" smtClean="0">
                <a:solidFill>
                  <a:schemeClr val="bg1"/>
                </a:solidFill>
              </a:rPr>
              <a:t> </a:t>
            </a:r>
            <a:endParaRPr lang="es-ES" dirty="0" smtClean="0">
              <a:solidFill>
                <a:schemeClr val="bg1"/>
              </a:solidFill>
            </a:endParaRPr>
          </a:p>
          <a:p>
            <a:r>
              <a:rPr lang="es-ES" sz="1400" dirty="0" smtClean="0">
                <a:solidFill>
                  <a:schemeClr val="bg1"/>
                </a:solidFill>
              </a:rPr>
              <a:t>Mantis religiosa alimentándose.</a:t>
            </a:r>
          </a:p>
          <a:p>
            <a:r>
              <a:rPr lang="es-ES" sz="1400" dirty="0" smtClean="0">
                <a:solidFill>
                  <a:schemeClr val="bg1"/>
                </a:solidFill>
              </a:rPr>
              <a:t>Caza al acecho, permanece inmóvil con las patas delanteras juntas (por lo que parece que está rezando), a la espera de que una presa se acerque. Cuando otro insecto se posa junto a ella, lo observa girando la cabeza (las mantis gozan de muy buena vista) y lanzándose al ataque de inmediato. Hay un tipo de arte marcial</a:t>
            </a:r>
            <a:r>
              <a:rPr lang="es-ES" sz="1400" u="sng" dirty="0" smtClean="0">
                <a:solidFill>
                  <a:schemeClr val="bg1"/>
                </a:solidFill>
              </a:rPr>
              <a:t> </a:t>
            </a:r>
            <a:r>
              <a:rPr lang="es-ES" sz="1400" dirty="0" smtClean="0">
                <a:solidFill>
                  <a:schemeClr val="bg1"/>
                </a:solidFill>
              </a:rPr>
              <a:t>inspirado en su forma de atacar. Sus patas delanteras sujetan a la víctima y la mantis comienza a alimentarse de ella inmediatamente, incluso si su presa sigue luchando para escapar. La rapidez de sus patas delanteras es tal que puede atrapar moscas en vuelo.</a:t>
            </a:r>
          </a:p>
          <a:p>
            <a:r>
              <a:rPr lang="es-ES" sz="1400" dirty="0" smtClean="0">
                <a:solidFill>
                  <a:schemeClr val="bg1"/>
                </a:solidFill>
              </a:rPr>
              <a:t> </a:t>
            </a:r>
          </a:p>
          <a:p>
            <a:endParaRPr lang="es-ES" sz="1400" dirty="0">
              <a:solidFill>
                <a:schemeClr val="bg1"/>
              </a:solidFill>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030"/>
                                        </p:tgtEl>
                                        <p:attrNameLst>
                                          <p:attrName>style.visibility</p:attrName>
                                        </p:attrNameLst>
                                      </p:cBhvr>
                                      <p:to>
                                        <p:strVal val="visible"/>
                                      </p:to>
                                    </p:set>
                                    <p:anim calcmode="lin" valueType="num">
                                      <p:cBhvr additive="base">
                                        <p:cTn id="7" dur="5000" fill="hold"/>
                                        <p:tgtEl>
                                          <p:spTgt spid="1030"/>
                                        </p:tgtEl>
                                        <p:attrNameLst>
                                          <p:attrName>ppt_x</p:attrName>
                                        </p:attrNameLst>
                                      </p:cBhvr>
                                      <p:tavLst>
                                        <p:tav tm="0">
                                          <p:val>
                                            <p:strVal val="0-#ppt_w/2"/>
                                          </p:val>
                                        </p:tav>
                                        <p:tav tm="100000">
                                          <p:val>
                                            <p:strVal val="#ppt_x"/>
                                          </p:val>
                                        </p:tav>
                                      </p:tavLst>
                                    </p:anim>
                                    <p:anim calcmode="lin" valueType="num">
                                      <p:cBhvr additive="base">
                                        <p:cTn id="8" dur="5000" fill="hold"/>
                                        <p:tgtEl>
                                          <p:spTgt spid="1030"/>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028"/>
                                        </p:tgtEl>
                                        <p:attrNameLst>
                                          <p:attrName>style.visibility</p:attrName>
                                        </p:attrNameLst>
                                      </p:cBhvr>
                                      <p:to>
                                        <p:strVal val="visible"/>
                                      </p:to>
                                    </p:set>
                                    <p:animEffect transition="in" filter="fade">
                                      <p:cBhvr>
                                        <p:cTn id="11" dur="5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Mantis_devouring.jpg-devorando un insecto.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0" y="0"/>
            <a:ext cx="3000364" cy="6858000"/>
          </a:xfrm>
          <a:prstGeom prst="rtTriangle">
            <a:avLst/>
          </a:prstGeom>
          <a:solidFill>
            <a:srgbClr val="006600">
              <a:alpha val="76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1285852" y="0"/>
            <a:ext cx="3000364" cy="6858000"/>
          </a:xfrm>
          <a:prstGeom prst="rtTriangle">
            <a:avLst/>
          </a:prstGeom>
          <a:solidFill>
            <a:srgbClr val="009900">
              <a:alpha val="76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2428860" y="0"/>
            <a:ext cx="3000364" cy="6858000"/>
          </a:xfrm>
          <a:prstGeom prst="rtTriangle">
            <a:avLst/>
          </a:prstGeom>
          <a:solidFill>
            <a:srgbClr val="006600">
              <a:alpha val="76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6429388" y="0"/>
            <a:ext cx="2714612" cy="6858000"/>
          </a:xfrm>
          <a:prstGeom prst="rtTriangle">
            <a:avLst/>
          </a:prstGeom>
          <a:solidFill>
            <a:srgbClr val="006600">
              <a:alpha val="76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5715008" y="0"/>
            <a:ext cx="2919466" cy="6858000"/>
          </a:xfrm>
          <a:prstGeom prst="rtTriangle">
            <a:avLst/>
          </a:prstGeom>
          <a:solidFill>
            <a:srgbClr val="009900">
              <a:alpha val="76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4643438" y="0"/>
            <a:ext cx="2786082" cy="6858000"/>
          </a:xfrm>
          <a:prstGeom prst="rtTriangle">
            <a:avLst/>
          </a:prstGeom>
          <a:solidFill>
            <a:srgbClr val="006600">
              <a:alpha val="76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uadroTexto"/>
          <p:cNvSpPr txBox="1"/>
          <p:nvPr/>
        </p:nvSpPr>
        <p:spPr>
          <a:xfrm>
            <a:off x="6429388" y="6072206"/>
            <a:ext cx="2272417" cy="369332"/>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Devorando un insecto</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8" presetClass="exit" presetSubtype="6" fill="hold" grpId="0" nodeType="withEffect">
                                  <p:stCondLst>
                                    <p:cond delay="0"/>
                                  </p:stCondLst>
                                  <p:childTnLst>
                                    <p:animEffect transition="out" filter="strips(downRigh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3000"/>
                                        <p:tgtEl>
                                          <p:spTgt spid="11"/>
                                        </p:tgtEl>
                                      </p:cBhvr>
                                    </p:animEffect>
                                    <p:set>
                                      <p:cBhvr>
                                        <p:cTn id="22" dur="1" fill="hold">
                                          <p:stCondLst>
                                            <p:cond delay="2999"/>
                                          </p:stCondLst>
                                        </p:cTn>
                                        <p:tgtEl>
                                          <p:spTgt spid="11"/>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fltVal val="0"/>
                                          </p:val>
                                        </p:tav>
                                        <p:tav tm="100000">
                                          <p:val>
                                            <p:strVal val="#ppt_w"/>
                                          </p:val>
                                        </p:tav>
                                      </p:tavLst>
                                    </p:anim>
                                    <p:anim calcmode="lin" valueType="num">
                                      <p:cBhvr>
                                        <p:cTn id="26" dur="3000" fill="hold"/>
                                        <p:tgtEl>
                                          <p:spTgt spid="5"/>
                                        </p:tgtEl>
                                        <p:attrNameLst>
                                          <p:attrName>ppt_h</p:attrName>
                                        </p:attrNameLst>
                                      </p:cBhvr>
                                      <p:tavLst>
                                        <p:tav tm="0">
                                          <p:val>
                                            <p:strVal val="#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arn(outVertical)">
                                      <p:cBhvr>
                                        <p:cTn id="29" dur="3000"/>
                                        <p:tgtEl>
                                          <p:spTgt spid="5"/>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raying_Mantis_Male_European-3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9900">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7036389_2374021_0_5397b_1c9b616d_L.png"/>
          <p:cNvPicPr>
            <a:picLocks noGrp="1" noChangeAspect="1"/>
          </p:cNvPicPr>
          <p:nvPr>
            <p:ph idx="1"/>
          </p:nvPr>
        </p:nvPicPr>
        <p:blipFill>
          <a:blip r:embed="rId2">
            <a:lum contrast="10000"/>
          </a:blip>
          <a:srcRect/>
          <a:stretch>
            <a:fillRect/>
          </a:stretch>
        </p:blipFill>
        <p:spPr>
          <a:xfrm>
            <a:off x="0" y="0"/>
            <a:ext cx="9144000" cy="6858000"/>
          </a:xfrm>
        </p:spPr>
      </p:pic>
      <p:pic>
        <p:nvPicPr>
          <p:cNvPr id="1028" name="Picture 4" descr="http://3.bp.blogspot.com/_AxMHWtTWqLs/TRJkyqmLBSI/AAAAAAAAAwo/VFNYbP1auiY/s1600/mantis-religiosa.jpg"/>
          <p:cNvPicPr>
            <a:picLocks noChangeAspect="1" noChangeArrowheads="1"/>
          </p:cNvPicPr>
          <p:nvPr/>
        </p:nvPicPr>
        <p:blipFill>
          <a:blip r:embed="rId3" cstate="screen"/>
          <a:srcRect/>
          <a:stretch>
            <a:fillRect/>
          </a:stretch>
        </p:blipFill>
        <p:spPr bwMode="auto">
          <a:xfrm>
            <a:off x="5857884" y="3071810"/>
            <a:ext cx="1596903" cy="2500330"/>
          </a:xfrm>
          <a:prstGeom prst="ellipse">
            <a:avLst/>
          </a:prstGeom>
          <a:noFill/>
          <a:effectLst>
            <a:softEdge rad="127000"/>
          </a:effectLst>
        </p:spPr>
      </p:pic>
      <p:pic>
        <p:nvPicPr>
          <p:cNvPr id="1030" name="Picture 6" descr="http://i26.servimg.com/u/f26/16/26/56/20/icono_12.png"/>
          <p:cNvPicPr>
            <a:picLocks noChangeAspect="1" noChangeArrowheads="1"/>
          </p:cNvPicPr>
          <p:nvPr/>
        </p:nvPicPr>
        <p:blipFill>
          <a:blip r:embed="rId4">
            <a:lum contrast="20000"/>
          </a:blip>
          <a:srcRect/>
          <a:stretch>
            <a:fillRect/>
          </a:stretch>
        </p:blipFill>
        <p:spPr bwMode="auto">
          <a:xfrm>
            <a:off x="1928794" y="3857628"/>
            <a:ext cx="1562386" cy="1362080"/>
          </a:xfrm>
          <a:prstGeom prst="rect">
            <a:avLst/>
          </a:prstGeom>
          <a:noFill/>
        </p:spPr>
      </p:pic>
      <p:sp>
        <p:nvSpPr>
          <p:cNvPr id="7" name="6 CuadroTexto"/>
          <p:cNvSpPr txBox="1"/>
          <p:nvPr/>
        </p:nvSpPr>
        <p:spPr>
          <a:xfrm rot="21093456">
            <a:off x="1756898" y="1581475"/>
            <a:ext cx="5628516" cy="2031325"/>
          </a:xfrm>
          <a:prstGeom prst="rect">
            <a:avLst/>
          </a:prstGeom>
          <a:noFill/>
        </p:spPr>
        <p:txBody>
          <a:bodyPr wrap="square" rtlCol="0">
            <a:spAutoFit/>
          </a:bodyPr>
          <a:lstStyle/>
          <a:p>
            <a:r>
              <a:rPr lang="es-ES" sz="1400" dirty="0" smtClean="0">
                <a:solidFill>
                  <a:schemeClr val="bg1"/>
                </a:solidFill>
              </a:rPr>
              <a:t>Las presas pueden ser devoradas en parte o en su totalidad, y dejan únicamente como restos del festín patas, alas o élitros, que la mantis escrupulosamente deja caer al suelo. Para alimentarse, es capaz de cazar: ranas, lagartijas, pequeños ratones, polillas y colibríes.</a:t>
            </a:r>
            <a:r>
              <a:rPr lang="es-ES" sz="1400" baseline="30000" dirty="0" smtClean="0">
                <a:solidFill>
                  <a:schemeClr val="bg1"/>
                </a:solidFill>
              </a:rPr>
              <a:t> </a:t>
            </a:r>
            <a:r>
              <a:rPr lang="es-ES" sz="1400" dirty="0" smtClean="0">
                <a:solidFill>
                  <a:schemeClr val="bg1"/>
                </a:solidFill>
              </a:rPr>
              <a:t>Si bien tienen preferencias por animales vivos para su alimentación, en cautiverio también pueden llegar a alimentarse de insectos muertos, siempre que alguien se los acerque a sus patas raptoras o boca, aunque su actividad predadora se ve disminuida.</a:t>
            </a:r>
          </a:p>
          <a:p>
            <a:endParaRPr lang="es-ES" sz="1400" dirty="0"/>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030"/>
                                        </p:tgtEl>
                                        <p:attrNameLst>
                                          <p:attrName>style.visibility</p:attrName>
                                        </p:attrNameLst>
                                      </p:cBhvr>
                                      <p:to>
                                        <p:strVal val="visible"/>
                                      </p:to>
                                    </p:set>
                                    <p:anim calcmode="lin" valueType="num">
                                      <p:cBhvr additive="base">
                                        <p:cTn id="7" dur="5000" fill="hold"/>
                                        <p:tgtEl>
                                          <p:spTgt spid="1030"/>
                                        </p:tgtEl>
                                        <p:attrNameLst>
                                          <p:attrName>ppt_x</p:attrName>
                                        </p:attrNameLst>
                                      </p:cBhvr>
                                      <p:tavLst>
                                        <p:tav tm="0">
                                          <p:val>
                                            <p:strVal val="0-#ppt_w/2"/>
                                          </p:val>
                                        </p:tav>
                                        <p:tav tm="100000">
                                          <p:val>
                                            <p:strVal val="#ppt_x"/>
                                          </p:val>
                                        </p:tav>
                                      </p:tavLst>
                                    </p:anim>
                                    <p:anim calcmode="lin" valueType="num">
                                      <p:cBhvr additive="base">
                                        <p:cTn id="8" dur="5000" fill="hold"/>
                                        <p:tgtEl>
                                          <p:spTgt spid="1030"/>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028"/>
                                        </p:tgtEl>
                                        <p:attrNameLst>
                                          <p:attrName>style.visibility</p:attrName>
                                        </p:attrNameLst>
                                      </p:cBhvr>
                                      <p:to>
                                        <p:strVal val="visible"/>
                                      </p:to>
                                    </p:set>
                                    <p:animEffect transition="in" filter="fade">
                                      <p:cBhvr>
                                        <p:cTn id="11" dur="5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ntis_religios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3">
              <a:lumMod val="75000"/>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7036389_2374021_0_5397b_1c9b616d_L.png"/>
          <p:cNvPicPr>
            <a:picLocks noGrp="1" noChangeAspect="1"/>
          </p:cNvPicPr>
          <p:nvPr>
            <p:ph idx="1"/>
          </p:nvPr>
        </p:nvPicPr>
        <p:blipFill>
          <a:blip r:embed="rId2">
            <a:lum contrast="10000"/>
          </a:blip>
          <a:srcRect/>
          <a:stretch>
            <a:fillRect/>
          </a:stretch>
        </p:blipFill>
        <p:spPr>
          <a:xfrm>
            <a:off x="0" y="0"/>
            <a:ext cx="9144000" cy="6858000"/>
          </a:xfrm>
        </p:spPr>
      </p:pic>
      <p:pic>
        <p:nvPicPr>
          <p:cNvPr id="1028" name="Picture 4" descr="http://3.bp.blogspot.com/_AxMHWtTWqLs/TRJkyqmLBSI/AAAAAAAAAwo/VFNYbP1auiY/s1600/mantis-religiosa.jpg"/>
          <p:cNvPicPr>
            <a:picLocks noChangeAspect="1" noChangeArrowheads="1"/>
          </p:cNvPicPr>
          <p:nvPr/>
        </p:nvPicPr>
        <p:blipFill>
          <a:blip r:embed="rId3" cstate="screen"/>
          <a:srcRect/>
          <a:stretch>
            <a:fillRect/>
          </a:stretch>
        </p:blipFill>
        <p:spPr bwMode="auto">
          <a:xfrm>
            <a:off x="5929322" y="3143248"/>
            <a:ext cx="1596903" cy="2500330"/>
          </a:xfrm>
          <a:prstGeom prst="ellipse">
            <a:avLst/>
          </a:prstGeom>
          <a:noFill/>
          <a:effectLst>
            <a:softEdge rad="127000"/>
          </a:effectLst>
        </p:spPr>
      </p:pic>
      <p:pic>
        <p:nvPicPr>
          <p:cNvPr id="1030" name="Picture 6" descr="http://i26.servimg.com/u/f26/16/26/56/20/icono_12.png"/>
          <p:cNvPicPr>
            <a:picLocks noChangeAspect="1" noChangeArrowheads="1"/>
          </p:cNvPicPr>
          <p:nvPr/>
        </p:nvPicPr>
        <p:blipFill>
          <a:blip r:embed="rId4">
            <a:lum contrast="20000"/>
          </a:blip>
          <a:srcRect/>
          <a:stretch>
            <a:fillRect/>
          </a:stretch>
        </p:blipFill>
        <p:spPr bwMode="auto">
          <a:xfrm>
            <a:off x="1928794" y="3857628"/>
            <a:ext cx="1562386" cy="1362080"/>
          </a:xfrm>
          <a:prstGeom prst="rect">
            <a:avLst/>
          </a:prstGeom>
          <a:noFill/>
        </p:spPr>
      </p:pic>
      <p:sp>
        <p:nvSpPr>
          <p:cNvPr id="6" name="5 CuadroTexto"/>
          <p:cNvSpPr txBox="1"/>
          <p:nvPr/>
        </p:nvSpPr>
        <p:spPr>
          <a:xfrm rot="21127923">
            <a:off x="1571363" y="1430951"/>
            <a:ext cx="5500725" cy="2616101"/>
          </a:xfrm>
          <a:prstGeom prst="rect">
            <a:avLst/>
          </a:prstGeom>
          <a:noFill/>
        </p:spPr>
        <p:txBody>
          <a:bodyPr wrap="square" rtlCol="0">
            <a:spAutoFit/>
          </a:bodyPr>
          <a:lstStyle/>
          <a:p>
            <a:pPr algn="ctr"/>
            <a:r>
              <a:rPr lang="es-ES" sz="2400" b="1" dirty="0" smtClean="0">
                <a:solidFill>
                  <a:schemeClr val="bg1"/>
                </a:solidFill>
              </a:rPr>
              <a:t>Reproducción</a:t>
            </a:r>
            <a:endParaRPr lang="es-ES" sz="2400" dirty="0" smtClean="0">
              <a:solidFill>
                <a:schemeClr val="bg1"/>
              </a:solidFill>
            </a:endParaRPr>
          </a:p>
          <a:p>
            <a:endParaRPr lang="es-ES" sz="1400" dirty="0" smtClean="0">
              <a:solidFill>
                <a:schemeClr val="bg1"/>
              </a:solidFill>
            </a:endParaRPr>
          </a:p>
          <a:p>
            <a:r>
              <a:rPr lang="es-ES" sz="1400" dirty="0" smtClean="0">
                <a:solidFill>
                  <a:schemeClr val="bg1"/>
                </a:solidFill>
              </a:rPr>
              <a:t>En la época de apareamiento la hembra segrega feromonas,</a:t>
            </a:r>
            <a:r>
              <a:rPr lang="es-ES" sz="1400" u="sng" dirty="0" smtClean="0">
                <a:solidFill>
                  <a:schemeClr val="bg1"/>
                </a:solidFill>
              </a:rPr>
              <a:t> </a:t>
            </a:r>
            <a:r>
              <a:rPr lang="es-ES" sz="1400" dirty="0" smtClean="0">
                <a:solidFill>
                  <a:schemeClr val="bg1"/>
                </a:solidFill>
              </a:rPr>
              <a:t>con lo que atrae al macho, y es el único momento en el que los machos y hembras se reúnen. Durante este periodo las hembras se vuelven muy agresivas y, en ocasiones, acaban por comerse a su compañero durante o después del apareamiento, empezando por la cabeza, y evitando dañar las zonas del sistema nervioso encargadas de la reproducción. Este comportamiento está bastante mitificado, ya que, si bien se da con frecuencia en cautiverio, es raro en libertad. La cópula dura unas dos horas</a:t>
            </a:r>
          </a:p>
          <a:p>
            <a:endParaRPr lang="es-ES" sz="1400" dirty="0">
              <a:solidFill>
                <a:schemeClr val="bg1"/>
              </a:solidFill>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030"/>
                                        </p:tgtEl>
                                        <p:attrNameLst>
                                          <p:attrName>style.visibility</p:attrName>
                                        </p:attrNameLst>
                                      </p:cBhvr>
                                      <p:to>
                                        <p:strVal val="visible"/>
                                      </p:to>
                                    </p:set>
                                    <p:anim calcmode="lin" valueType="num">
                                      <p:cBhvr additive="base">
                                        <p:cTn id="7" dur="5000" fill="hold"/>
                                        <p:tgtEl>
                                          <p:spTgt spid="1030"/>
                                        </p:tgtEl>
                                        <p:attrNameLst>
                                          <p:attrName>ppt_x</p:attrName>
                                        </p:attrNameLst>
                                      </p:cBhvr>
                                      <p:tavLst>
                                        <p:tav tm="0">
                                          <p:val>
                                            <p:strVal val="0-#ppt_w/2"/>
                                          </p:val>
                                        </p:tav>
                                        <p:tav tm="100000">
                                          <p:val>
                                            <p:strVal val="#ppt_x"/>
                                          </p:val>
                                        </p:tav>
                                      </p:tavLst>
                                    </p:anim>
                                    <p:anim calcmode="lin" valueType="num">
                                      <p:cBhvr additive="base">
                                        <p:cTn id="8" dur="5000" fill="hold"/>
                                        <p:tgtEl>
                                          <p:spTgt spid="1030"/>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028"/>
                                        </p:tgtEl>
                                        <p:attrNameLst>
                                          <p:attrName>style.visibility</p:attrName>
                                        </p:attrNameLst>
                                      </p:cBhvr>
                                      <p:to>
                                        <p:strVal val="visible"/>
                                      </p:to>
                                    </p:set>
                                    <p:animEffect transition="in" filter="fade">
                                      <p:cBhvr>
                                        <p:cTn id="11" dur="5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2-012_copy.jpg"/>
          <p:cNvPicPr>
            <a:picLocks noChangeAspect="1"/>
          </p:cNvPicPr>
          <p:nvPr/>
        </p:nvPicPr>
        <p:blipFill>
          <a:blip r:embed="rId2"/>
          <a:stretch>
            <a:fillRect/>
          </a:stretch>
        </p:blipFill>
        <p:spPr>
          <a:xfrm>
            <a:off x="0" y="0"/>
            <a:ext cx="9105790" cy="6858000"/>
          </a:xfrm>
          <a:prstGeom prst="rect">
            <a:avLst/>
          </a:prstGeom>
        </p:spPr>
      </p:pic>
      <p:sp>
        <p:nvSpPr>
          <p:cNvPr id="5" name="4 Marco"/>
          <p:cNvSpPr/>
          <p:nvPr/>
        </p:nvSpPr>
        <p:spPr>
          <a:xfrm>
            <a:off x="0" y="0"/>
            <a:ext cx="9144000" cy="6858000"/>
          </a:xfrm>
          <a:prstGeom prst="frame">
            <a:avLst>
              <a:gd name="adj1" fmla="val 744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714348" y="785794"/>
            <a:ext cx="7807407" cy="5295912"/>
          </a:xfrm>
          <a:prstGeom prst="frame">
            <a:avLst>
              <a:gd name="adj1" fmla="val 11907"/>
            </a:avLst>
          </a:prstGeom>
          <a:solidFill>
            <a:srgbClr val="0099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1643042" y="1643050"/>
            <a:ext cx="5959542" cy="3643338"/>
          </a:xfrm>
          <a:prstGeom prst="frame">
            <a:avLst>
              <a:gd name="adj1" fmla="val 17965"/>
            </a:avLst>
          </a:prstGeom>
          <a:solidFill>
            <a:srgbClr val="69CD6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0" presetClass="exit" presetSubtype="0" fill="hold" grpId="0" nodeType="withEffect">
                                  <p:stCondLst>
                                    <p:cond delay="0"/>
                                  </p:stCondLst>
                                  <p:childTnLst>
                                    <p:animEffect transition="out" filter="wedge">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0" presetClass="exit" presetSubtype="0" fill="hold" grpId="0" nodeType="withEffect">
                                  <p:stCondLst>
                                    <p:cond delay="0"/>
                                  </p:stCondLst>
                                  <p:childTnLst>
                                    <p:animEffect transition="out" filter="wedge">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23" presetClass="entr" presetSubtype="3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6*min(max(#ppt_w*#ppt_h,.3),1)-7.4)/-.7*#ppt_w"/>
                                          </p:val>
                                        </p:tav>
                                        <p:tav tm="100000">
                                          <p:val>
                                            <p:strVal val="#ppt_w"/>
                                          </p:val>
                                        </p:tav>
                                      </p:tavLst>
                                    </p:anim>
                                    <p:anim calcmode="lin" valueType="num">
                                      <p:cBhvr>
                                        <p:cTn id="17" dur="3000" fill="hold"/>
                                        <p:tgtEl>
                                          <p:spTgt spid="4"/>
                                        </p:tgtEl>
                                        <p:attrNameLst>
                                          <p:attrName>ppt_h</p:attrName>
                                        </p:attrNameLst>
                                      </p:cBhvr>
                                      <p:tavLst>
                                        <p:tav tm="0">
                                          <p:val>
                                            <p:strVal val="(6*min(max(#ppt_w*#ppt_h,.3),1)-7.4)/-.7*#ppt_h"/>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strVal val="1+(6*min(max(#ppt_w*#ppt_h,.3),1)-7.4)/-.7*#ppt_h/2"/>
                                          </p:val>
                                        </p:tav>
                                        <p:tav tm="100000">
                                          <p:val>
                                            <p:strVal val="#ppt_y"/>
                                          </p:val>
                                        </p:tav>
                                      </p:tavLst>
                                    </p:anim>
                                  </p:childTnLst>
                                </p:cTn>
                              </p:par>
                              <p:par>
                                <p:cTn id="20" presetID="8"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DB9PYE5-9D68-J64RR9AHGZM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48"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428728"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143140"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857488"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571868"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286280"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929190" y="0"/>
            <a:ext cx="64287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572100"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6286512"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7000860"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715240"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8429652"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0-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2" presetClass="exit" presetSubtype="8" fill="hold" grpId="0" nodeType="with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0-ppt_w/2"/>
                                          </p:val>
                                        </p:tav>
                                      </p:tavLst>
                                    </p:anim>
                                    <p:anim calcmode="lin" valueType="num">
                                      <p:cBhvr additive="base">
                                        <p:cTn id="11" dur="3000"/>
                                        <p:tgtEl>
                                          <p:spTgt spid="6"/>
                                        </p:tgtEl>
                                        <p:attrNameLst>
                                          <p:attrName>ppt_y</p:attrName>
                                        </p:attrNameLst>
                                      </p:cBhvr>
                                      <p:tavLst>
                                        <p:tav tm="0">
                                          <p:val>
                                            <p:strVal val="ppt_y"/>
                                          </p:val>
                                        </p:tav>
                                        <p:tav tm="100000">
                                          <p:val>
                                            <p:strVal val="ppt_y"/>
                                          </p:val>
                                        </p:tav>
                                      </p:tavLst>
                                    </p:anim>
                                    <p:set>
                                      <p:cBhvr>
                                        <p:cTn id="12" dur="1" fill="hold">
                                          <p:stCondLst>
                                            <p:cond delay="2999"/>
                                          </p:stCondLst>
                                        </p:cTn>
                                        <p:tgtEl>
                                          <p:spTgt spid="6"/>
                                        </p:tgtEl>
                                        <p:attrNameLst>
                                          <p:attrName>style.visibility</p:attrName>
                                        </p:attrNameLst>
                                      </p:cBhvr>
                                      <p:to>
                                        <p:strVal val="hidden"/>
                                      </p:to>
                                    </p:set>
                                  </p:childTnLst>
                                </p:cTn>
                              </p:par>
                              <p:par>
                                <p:cTn id="13" presetID="2" presetClass="exit" presetSubtype="8" fill="hold" grpId="0" nodeType="withEffect">
                                  <p:stCondLst>
                                    <p:cond delay="0"/>
                                  </p:stCondLst>
                                  <p:childTnLst>
                                    <p:anim calcmode="lin" valueType="num">
                                      <p:cBhvr additive="base">
                                        <p:cTn id="14" dur="3000"/>
                                        <p:tgtEl>
                                          <p:spTgt spid="7"/>
                                        </p:tgtEl>
                                        <p:attrNameLst>
                                          <p:attrName>ppt_x</p:attrName>
                                        </p:attrNameLst>
                                      </p:cBhvr>
                                      <p:tavLst>
                                        <p:tav tm="0">
                                          <p:val>
                                            <p:strVal val="ppt_x"/>
                                          </p:val>
                                        </p:tav>
                                        <p:tav tm="100000">
                                          <p:val>
                                            <p:strVal val="0-ppt_w/2"/>
                                          </p:val>
                                        </p:tav>
                                      </p:tavLst>
                                    </p:anim>
                                    <p:anim calcmode="lin" valueType="num">
                                      <p:cBhvr additive="base">
                                        <p:cTn id="15" dur="3000"/>
                                        <p:tgtEl>
                                          <p:spTgt spid="7"/>
                                        </p:tgtEl>
                                        <p:attrNameLst>
                                          <p:attrName>ppt_y</p:attrName>
                                        </p:attrNameLst>
                                      </p:cBhvr>
                                      <p:tavLst>
                                        <p:tav tm="0">
                                          <p:val>
                                            <p:strVal val="ppt_y"/>
                                          </p:val>
                                        </p:tav>
                                        <p:tav tm="100000">
                                          <p:val>
                                            <p:strVal val="ppt_y"/>
                                          </p:val>
                                        </p:tav>
                                      </p:tavLst>
                                    </p:anim>
                                    <p:set>
                                      <p:cBhvr>
                                        <p:cTn id="16" dur="1" fill="hold">
                                          <p:stCondLst>
                                            <p:cond delay="2999"/>
                                          </p:stCondLst>
                                        </p:cTn>
                                        <p:tgtEl>
                                          <p:spTgt spid="7"/>
                                        </p:tgtEl>
                                        <p:attrNameLst>
                                          <p:attrName>style.visibility</p:attrName>
                                        </p:attrNameLst>
                                      </p:cBhvr>
                                      <p:to>
                                        <p:strVal val="hidden"/>
                                      </p:to>
                                    </p:set>
                                  </p:childTnLst>
                                </p:cTn>
                              </p:par>
                              <p:par>
                                <p:cTn id="17" presetID="2" presetClass="exit" presetSubtype="8" fill="hold" grpId="0" nodeType="withEffect">
                                  <p:stCondLst>
                                    <p:cond delay="0"/>
                                  </p:stCondLst>
                                  <p:childTnLst>
                                    <p:anim calcmode="lin" valueType="num">
                                      <p:cBhvr additive="base">
                                        <p:cTn id="18" dur="3000"/>
                                        <p:tgtEl>
                                          <p:spTgt spid="8"/>
                                        </p:tgtEl>
                                        <p:attrNameLst>
                                          <p:attrName>ppt_x</p:attrName>
                                        </p:attrNameLst>
                                      </p:cBhvr>
                                      <p:tavLst>
                                        <p:tav tm="0">
                                          <p:val>
                                            <p:strVal val="ppt_x"/>
                                          </p:val>
                                        </p:tav>
                                        <p:tav tm="100000">
                                          <p:val>
                                            <p:strVal val="0-ppt_w/2"/>
                                          </p:val>
                                        </p:tav>
                                      </p:tavLst>
                                    </p:anim>
                                    <p:anim calcmode="lin" valueType="num">
                                      <p:cBhvr additive="base">
                                        <p:cTn id="19" dur="3000"/>
                                        <p:tgtEl>
                                          <p:spTgt spid="8"/>
                                        </p:tgtEl>
                                        <p:attrNameLst>
                                          <p:attrName>ppt_y</p:attrName>
                                        </p:attrNameLst>
                                      </p:cBhvr>
                                      <p:tavLst>
                                        <p:tav tm="0">
                                          <p:val>
                                            <p:strVal val="ppt_y"/>
                                          </p:val>
                                        </p:tav>
                                        <p:tav tm="100000">
                                          <p:val>
                                            <p:strVal val="ppt_y"/>
                                          </p:val>
                                        </p:tav>
                                      </p:tavLst>
                                    </p:anim>
                                    <p:set>
                                      <p:cBhvr>
                                        <p:cTn id="20" dur="1" fill="hold">
                                          <p:stCondLst>
                                            <p:cond delay="2999"/>
                                          </p:stCondLst>
                                        </p:cTn>
                                        <p:tgtEl>
                                          <p:spTgt spid="8"/>
                                        </p:tgtEl>
                                        <p:attrNameLst>
                                          <p:attrName>style.visibility</p:attrName>
                                        </p:attrNameLst>
                                      </p:cBhvr>
                                      <p:to>
                                        <p:strVal val="hidden"/>
                                      </p:to>
                                    </p:set>
                                  </p:childTnLst>
                                </p:cTn>
                              </p:par>
                              <p:par>
                                <p:cTn id="21" presetID="2" presetClass="exit" presetSubtype="8" fill="hold" grpId="0" nodeType="withEffect">
                                  <p:stCondLst>
                                    <p:cond delay="0"/>
                                  </p:stCondLst>
                                  <p:childTnLst>
                                    <p:anim calcmode="lin" valueType="num">
                                      <p:cBhvr additive="base">
                                        <p:cTn id="22" dur="3000"/>
                                        <p:tgtEl>
                                          <p:spTgt spid="9"/>
                                        </p:tgtEl>
                                        <p:attrNameLst>
                                          <p:attrName>ppt_x</p:attrName>
                                        </p:attrNameLst>
                                      </p:cBhvr>
                                      <p:tavLst>
                                        <p:tav tm="0">
                                          <p:val>
                                            <p:strVal val="ppt_x"/>
                                          </p:val>
                                        </p:tav>
                                        <p:tav tm="100000">
                                          <p:val>
                                            <p:strVal val="0-ppt_w/2"/>
                                          </p:val>
                                        </p:tav>
                                      </p:tavLst>
                                    </p:anim>
                                    <p:anim calcmode="lin" valueType="num">
                                      <p:cBhvr additive="base">
                                        <p:cTn id="23" dur="3000"/>
                                        <p:tgtEl>
                                          <p:spTgt spid="9"/>
                                        </p:tgtEl>
                                        <p:attrNameLst>
                                          <p:attrName>ppt_y</p:attrName>
                                        </p:attrNameLst>
                                      </p:cBhvr>
                                      <p:tavLst>
                                        <p:tav tm="0">
                                          <p:val>
                                            <p:strVal val="ppt_y"/>
                                          </p:val>
                                        </p:tav>
                                        <p:tav tm="100000">
                                          <p:val>
                                            <p:strVal val="ppt_y"/>
                                          </p:val>
                                        </p:tav>
                                      </p:tavLst>
                                    </p:anim>
                                    <p:set>
                                      <p:cBhvr>
                                        <p:cTn id="24" dur="1" fill="hold">
                                          <p:stCondLst>
                                            <p:cond delay="2999"/>
                                          </p:stCondLst>
                                        </p:cTn>
                                        <p:tgtEl>
                                          <p:spTgt spid="9"/>
                                        </p:tgtEl>
                                        <p:attrNameLst>
                                          <p:attrName>style.visibility</p:attrName>
                                        </p:attrNameLst>
                                      </p:cBhvr>
                                      <p:to>
                                        <p:strVal val="hidden"/>
                                      </p:to>
                                    </p:set>
                                  </p:childTnLst>
                                </p:cTn>
                              </p:par>
                              <p:par>
                                <p:cTn id="25" presetID="2" presetClass="exit" presetSubtype="8" fill="hold" grpId="0" nodeType="withEffect">
                                  <p:stCondLst>
                                    <p:cond delay="0"/>
                                  </p:stCondLst>
                                  <p:childTnLst>
                                    <p:anim calcmode="lin" valueType="num">
                                      <p:cBhvr additive="base">
                                        <p:cTn id="26" dur="3000"/>
                                        <p:tgtEl>
                                          <p:spTgt spid="10"/>
                                        </p:tgtEl>
                                        <p:attrNameLst>
                                          <p:attrName>ppt_x</p:attrName>
                                        </p:attrNameLst>
                                      </p:cBhvr>
                                      <p:tavLst>
                                        <p:tav tm="0">
                                          <p:val>
                                            <p:strVal val="ppt_x"/>
                                          </p:val>
                                        </p:tav>
                                        <p:tav tm="100000">
                                          <p:val>
                                            <p:strVal val="0-ppt_w/2"/>
                                          </p:val>
                                        </p:tav>
                                      </p:tavLst>
                                    </p:anim>
                                    <p:anim calcmode="lin" valueType="num">
                                      <p:cBhvr additive="base">
                                        <p:cTn id="27" dur="3000"/>
                                        <p:tgtEl>
                                          <p:spTgt spid="10"/>
                                        </p:tgtEl>
                                        <p:attrNameLst>
                                          <p:attrName>ppt_y</p:attrName>
                                        </p:attrNameLst>
                                      </p:cBhvr>
                                      <p:tavLst>
                                        <p:tav tm="0">
                                          <p:val>
                                            <p:strVal val="ppt_y"/>
                                          </p:val>
                                        </p:tav>
                                        <p:tav tm="100000">
                                          <p:val>
                                            <p:strVal val="ppt_y"/>
                                          </p:val>
                                        </p:tav>
                                      </p:tavLst>
                                    </p:anim>
                                    <p:set>
                                      <p:cBhvr>
                                        <p:cTn id="28" dur="1" fill="hold">
                                          <p:stCondLst>
                                            <p:cond delay="2999"/>
                                          </p:stCondLst>
                                        </p:cTn>
                                        <p:tgtEl>
                                          <p:spTgt spid="10"/>
                                        </p:tgtEl>
                                        <p:attrNameLst>
                                          <p:attrName>style.visibility</p:attrName>
                                        </p:attrNameLst>
                                      </p:cBhvr>
                                      <p:to>
                                        <p:strVal val="hidden"/>
                                      </p:to>
                                    </p:set>
                                  </p:childTnLst>
                                </p:cTn>
                              </p:par>
                              <p:par>
                                <p:cTn id="29" presetID="2" presetClass="exit" presetSubtype="8" fill="hold" grpId="0" nodeType="withEffect">
                                  <p:stCondLst>
                                    <p:cond delay="0"/>
                                  </p:stCondLst>
                                  <p:childTnLst>
                                    <p:anim calcmode="lin" valueType="num">
                                      <p:cBhvr additive="base">
                                        <p:cTn id="30" dur="3000"/>
                                        <p:tgtEl>
                                          <p:spTgt spid="11"/>
                                        </p:tgtEl>
                                        <p:attrNameLst>
                                          <p:attrName>ppt_x</p:attrName>
                                        </p:attrNameLst>
                                      </p:cBhvr>
                                      <p:tavLst>
                                        <p:tav tm="0">
                                          <p:val>
                                            <p:strVal val="ppt_x"/>
                                          </p:val>
                                        </p:tav>
                                        <p:tav tm="100000">
                                          <p:val>
                                            <p:strVal val="0-ppt_w/2"/>
                                          </p:val>
                                        </p:tav>
                                      </p:tavLst>
                                    </p:anim>
                                    <p:anim calcmode="lin" valueType="num">
                                      <p:cBhvr additive="base">
                                        <p:cTn id="31" dur="3000"/>
                                        <p:tgtEl>
                                          <p:spTgt spid="11"/>
                                        </p:tgtEl>
                                        <p:attrNameLst>
                                          <p:attrName>ppt_y</p:attrName>
                                        </p:attrNameLst>
                                      </p:cBhvr>
                                      <p:tavLst>
                                        <p:tav tm="0">
                                          <p:val>
                                            <p:strVal val="ppt_y"/>
                                          </p:val>
                                        </p:tav>
                                        <p:tav tm="100000">
                                          <p:val>
                                            <p:strVal val="ppt_y"/>
                                          </p:val>
                                        </p:tav>
                                      </p:tavLst>
                                    </p:anim>
                                    <p:set>
                                      <p:cBhvr>
                                        <p:cTn id="32" dur="1" fill="hold">
                                          <p:stCondLst>
                                            <p:cond delay="2999"/>
                                          </p:stCondLst>
                                        </p:cTn>
                                        <p:tgtEl>
                                          <p:spTgt spid="11"/>
                                        </p:tgtEl>
                                        <p:attrNameLst>
                                          <p:attrName>style.visibility</p:attrName>
                                        </p:attrNameLst>
                                      </p:cBhvr>
                                      <p:to>
                                        <p:strVal val="hidden"/>
                                      </p:to>
                                    </p:set>
                                  </p:childTnLst>
                                </p:cTn>
                              </p:par>
                              <p:par>
                                <p:cTn id="33" presetID="2" presetClass="exit" presetSubtype="8" fill="hold" grpId="0" nodeType="withEffect">
                                  <p:stCondLst>
                                    <p:cond delay="0"/>
                                  </p:stCondLst>
                                  <p:childTnLst>
                                    <p:anim calcmode="lin" valueType="num">
                                      <p:cBhvr additive="base">
                                        <p:cTn id="34" dur="3000"/>
                                        <p:tgtEl>
                                          <p:spTgt spid="13"/>
                                        </p:tgtEl>
                                        <p:attrNameLst>
                                          <p:attrName>ppt_x</p:attrName>
                                        </p:attrNameLst>
                                      </p:cBhvr>
                                      <p:tavLst>
                                        <p:tav tm="0">
                                          <p:val>
                                            <p:strVal val="ppt_x"/>
                                          </p:val>
                                        </p:tav>
                                        <p:tav tm="100000">
                                          <p:val>
                                            <p:strVal val="0-ppt_w/2"/>
                                          </p:val>
                                        </p:tav>
                                      </p:tavLst>
                                    </p:anim>
                                    <p:anim calcmode="lin" valueType="num">
                                      <p:cBhvr additive="base">
                                        <p:cTn id="35" dur="3000"/>
                                        <p:tgtEl>
                                          <p:spTgt spid="13"/>
                                        </p:tgtEl>
                                        <p:attrNameLst>
                                          <p:attrName>ppt_y</p:attrName>
                                        </p:attrNameLst>
                                      </p:cBhvr>
                                      <p:tavLst>
                                        <p:tav tm="0">
                                          <p:val>
                                            <p:strVal val="ppt_y"/>
                                          </p:val>
                                        </p:tav>
                                        <p:tav tm="100000">
                                          <p:val>
                                            <p:strVal val="ppt_y"/>
                                          </p:val>
                                        </p:tav>
                                      </p:tavLst>
                                    </p:anim>
                                    <p:set>
                                      <p:cBhvr>
                                        <p:cTn id="36" dur="1" fill="hold">
                                          <p:stCondLst>
                                            <p:cond delay="2999"/>
                                          </p:stCondLst>
                                        </p:cTn>
                                        <p:tgtEl>
                                          <p:spTgt spid="13"/>
                                        </p:tgtEl>
                                        <p:attrNameLst>
                                          <p:attrName>style.visibility</p:attrName>
                                        </p:attrNameLst>
                                      </p:cBhvr>
                                      <p:to>
                                        <p:strVal val="hidden"/>
                                      </p:to>
                                    </p:set>
                                  </p:childTnLst>
                                </p:cTn>
                              </p:par>
                              <p:par>
                                <p:cTn id="37" presetID="2" presetClass="exit" presetSubtype="8" fill="hold" grpId="0" nodeType="withEffect">
                                  <p:stCondLst>
                                    <p:cond delay="0"/>
                                  </p:stCondLst>
                                  <p:childTnLst>
                                    <p:anim calcmode="lin" valueType="num">
                                      <p:cBhvr additive="base">
                                        <p:cTn id="38" dur="3000"/>
                                        <p:tgtEl>
                                          <p:spTgt spid="14"/>
                                        </p:tgtEl>
                                        <p:attrNameLst>
                                          <p:attrName>ppt_x</p:attrName>
                                        </p:attrNameLst>
                                      </p:cBhvr>
                                      <p:tavLst>
                                        <p:tav tm="0">
                                          <p:val>
                                            <p:strVal val="ppt_x"/>
                                          </p:val>
                                        </p:tav>
                                        <p:tav tm="100000">
                                          <p:val>
                                            <p:strVal val="0-ppt_w/2"/>
                                          </p:val>
                                        </p:tav>
                                      </p:tavLst>
                                    </p:anim>
                                    <p:anim calcmode="lin" valueType="num">
                                      <p:cBhvr additive="base">
                                        <p:cTn id="39" dur="3000"/>
                                        <p:tgtEl>
                                          <p:spTgt spid="14"/>
                                        </p:tgtEl>
                                        <p:attrNameLst>
                                          <p:attrName>ppt_y</p:attrName>
                                        </p:attrNameLst>
                                      </p:cBhvr>
                                      <p:tavLst>
                                        <p:tav tm="0">
                                          <p:val>
                                            <p:strVal val="ppt_y"/>
                                          </p:val>
                                        </p:tav>
                                        <p:tav tm="100000">
                                          <p:val>
                                            <p:strVal val="ppt_y"/>
                                          </p:val>
                                        </p:tav>
                                      </p:tavLst>
                                    </p:anim>
                                    <p:set>
                                      <p:cBhvr>
                                        <p:cTn id="40" dur="1" fill="hold">
                                          <p:stCondLst>
                                            <p:cond delay="2999"/>
                                          </p:stCondLst>
                                        </p:cTn>
                                        <p:tgtEl>
                                          <p:spTgt spid="14"/>
                                        </p:tgtEl>
                                        <p:attrNameLst>
                                          <p:attrName>style.visibility</p:attrName>
                                        </p:attrNameLst>
                                      </p:cBhvr>
                                      <p:to>
                                        <p:strVal val="hidden"/>
                                      </p:to>
                                    </p:set>
                                  </p:childTnLst>
                                </p:cTn>
                              </p:par>
                              <p:par>
                                <p:cTn id="41" presetID="2" presetClass="exit" presetSubtype="8" fill="hold" grpId="0" nodeType="withEffect">
                                  <p:stCondLst>
                                    <p:cond delay="0"/>
                                  </p:stCondLst>
                                  <p:childTnLst>
                                    <p:anim calcmode="lin" valueType="num">
                                      <p:cBhvr additive="base">
                                        <p:cTn id="42" dur="3000"/>
                                        <p:tgtEl>
                                          <p:spTgt spid="15"/>
                                        </p:tgtEl>
                                        <p:attrNameLst>
                                          <p:attrName>ppt_x</p:attrName>
                                        </p:attrNameLst>
                                      </p:cBhvr>
                                      <p:tavLst>
                                        <p:tav tm="0">
                                          <p:val>
                                            <p:strVal val="ppt_x"/>
                                          </p:val>
                                        </p:tav>
                                        <p:tav tm="100000">
                                          <p:val>
                                            <p:strVal val="0-ppt_w/2"/>
                                          </p:val>
                                        </p:tav>
                                      </p:tavLst>
                                    </p:anim>
                                    <p:anim calcmode="lin" valueType="num">
                                      <p:cBhvr additive="base">
                                        <p:cTn id="43" dur="3000"/>
                                        <p:tgtEl>
                                          <p:spTgt spid="15"/>
                                        </p:tgtEl>
                                        <p:attrNameLst>
                                          <p:attrName>ppt_y</p:attrName>
                                        </p:attrNameLst>
                                      </p:cBhvr>
                                      <p:tavLst>
                                        <p:tav tm="0">
                                          <p:val>
                                            <p:strVal val="ppt_y"/>
                                          </p:val>
                                        </p:tav>
                                        <p:tav tm="100000">
                                          <p:val>
                                            <p:strVal val="ppt_y"/>
                                          </p:val>
                                        </p:tav>
                                      </p:tavLst>
                                    </p:anim>
                                    <p:set>
                                      <p:cBhvr>
                                        <p:cTn id="44" dur="1" fill="hold">
                                          <p:stCondLst>
                                            <p:cond delay="2999"/>
                                          </p:stCondLst>
                                        </p:cTn>
                                        <p:tgtEl>
                                          <p:spTgt spid="15"/>
                                        </p:tgtEl>
                                        <p:attrNameLst>
                                          <p:attrName>style.visibility</p:attrName>
                                        </p:attrNameLst>
                                      </p:cBhvr>
                                      <p:to>
                                        <p:strVal val="hidden"/>
                                      </p:to>
                                    </p:set>
                                  </p:childTnLst>
                                </p:cTn>
                              </p:par>
                              <p:par>
                                <p:cTn id="45" presetID="2" presetClass="exit" presetSubtype="8" fill="hold" grpId="0" nodeType="withEffect">
                                  <p:stCondLst>
                                    <p:cond delay="0"/>
                                  </p:stCondLst>
                                  <p:childTnLst>
                                    <p:anim calcmode="lin" valueType="num">
                                      <p:cBhvr additive="base">
                                        <p:cTn id="46" dur="3000"/>
                                        <p:tgtEl>
                                          <p:spTgt spid="16"/>
                                        </p:tgtEl>
                                        <p:attrNameLst>
                                          <p:attrName>ppt_x</p:attrName>
                                        </p:attrNameLst>
                                      </p:cBhvr>
                                      <p:tavLst>
                                        <p:tav tm="0">
                                          <p:val>
                                            <p:strVal val="ppt_x"/>
                                          </p:val>
                                        </p:tav>
                                        <p:tav tm="100000">
                                          <p:val>
                                            <p:strVal val="0-ppt_w/2"/>
                                          </p:val>
                                        </p:tav>
                                      </p:tavLst>
                                    </p:anim>
                                    <p:anim calcmode="lin" valueType="num">
                                      <p:cBhvr additive="base">
                                        <p:cTn id="47" dur="3000"/>
                                        <p:tgtEl>
                                          <p:spTgt spid="16"/>
                                        </p:tgtEl>
                                        <p:attrNameLst>
                                          <p:attrName>ppt_y</p:attrName>
                                        </p:attrNameLst>
                                      </p:cBhvr>
                                      <p:tavLst>
                                        <p:tav tm="0">
                                          <p:val>
                                            <p:strVal val="ppt_y"/>
                                          </p:val>
                                        </p:tav>
                                        <p:tav tm="100000">
                                          <p:val>
                                            <p:strVal val="ppt_y"/>
                                          </p:val>
                                        </p:tav>
                                      </p:tavLst>
                                    </p:anim>
                                    <p:set>
                                      <p:cBhvr>
                                        <p:cTn id="48" dur="1" fill="hold">
                                          <p:stCondLst>
                                            <p:cond delay="2999"/>
                                          </p:stCondLst>
                                        </p:cTn>
                                        <p:tgtEl>
                                          <p:spTgt spid="16"/>
                                        </p:tgtEl>
                                        <p:attrNameLst>
                                          <p:attrName>style.visibility</p:attrName>
                                        </p:attrNameLst>
                                      </p:cBhvr>
                                      <p:to>
                                        <p:strVal val="hidden"/>
                                      </p:to>
                                    </p:set>
                                  </p:childTnLst>
                                </p:cTn>
                              </p:par>
                              <p:par>
                                <p:cTn id="49" presetID="2" presetClass="exit" presetSubtype="8" fill="hold" grpId="0" nodeType="withEffect">
                                  <p:stCondLst>
                                    <p:cond delay="0"/>
                                  </p:stCondLst>
                                  <p:childTnLst>
                                    <p:anim calcmode="lin" valueType="num">
                                      <p:cBhvr additive="base">
                                        <p:cTn id="50" dur="3000"/>
                                        <p:tgtEl>
                                          <p:spTgt spid="17"/>
                                        </p:tgtEl>
                                        <p:attrNameLst>
                                          <p:attrName>ppt_x</p:attrName>
                                        </p:attrNameLst>
                                      </p:cBhvr>
                                      <p:tavLst>
                                        <p:tav tm="0">
                                          <p:val>
                                            <p:strVal val="ppt_x"/>
                                          </p:val>
                                        </p:tav>
                                        <p:tav tm="100000">
                                          <p:val>
                                            <p:strVal val="0-ppt_w/2"/>
                                          </p:val>
                                        </p:tav>
                                      </p:tavLst>
                                    </p:anim>
                                    <p:anim calcmode="lin" valueType="num">
                                      <p:cBhvr additive="base">
                                        <p:cTn id="51" dur="3000"/>
                                        <p:tgtEl>
                                          <p:spTgt spid="17"/>
                                        </p:tgtEl>
                                        <p:attrNameLst>
                                          <p:attrName>ppt_y</p:attrName>
                                        </p:attrNameLst>
                                      </p:cBhvr>
                                      <p:tavLst>
                                        <p:tav tm="0">
                                          <p:val>
                                            <p:strVal val="ppt_y"/>
                                          </p:val>
                                        </p:tav>
                                        <p:tav tm="100000">
                                          <p:val>
                                            <p:strVal val="ppt_y"/>
                                          </p:val>
                                        </p:tav>
                                      </p:tavLst>
                                    </p:anim>
                                    <p:set>
                                      <p:cBhvr>
                                        <p:cTn id="52" dur="1" fill="hold">
                                          <p:stCondLst>
                                            <p:cond delay="2999"/>
                                          </p:stCondLst>
                                        </p:cTn>
                                        <p:tgtEl>
                                          <p:spTgt spid="17"/>
                                        </p:tgtEl>
                                        <p:attrNameLst>
                                          <p:attrName>style.visibility</p:attrName>
                                        </p:attrNameLst>
                                      </p:cBhvr>
                                      <p:to>
                                        <p:strVal val="hidden"/>
                                      </p:to>
                                    </p:set>
                                  </p:childTnLst>
                                </p:cTn>
                              </p:par>
                              <p:par>
                                <p:cTn id="53" presetID="2" presetClass="exit" presetSubtype="8" fill="hold" grpId="0" nodeType="withEffect">
                                  <p:stCondLst>
                                    <p:cond delay="0"/>
                                  </p:stCondLst>
                                  <p:childTnLst>
                                    <p:anim calcmode="lin" valueType="num">
                                      <p:cBhvr additive="base">
                                        <p:cTn id="54" dur="3000"/>
                                        <p:tgtEl>
                                          <p:spTgt spid="18"/>
                                        </p:tgtEl>
                                        <p:attrNameLst>
                                          <p:attrName>ppt_x</p:attrName>
                                        </p:attrNameLst>
                                      </p:cBhvr>
                                      <p:tavLst>
                                        <p:tav tm="0">
                                          <p:val>
                                            <p:strVal val="ppt_x"/>
                                          </p:val>
                                        </p:tav>
                                        <p:tav tm="100000">
                                          <p:val>
                                            <p:strVal val="0-ppt_w/2"/>
                                          </p:val>
                                        </p:tav>
                                      </p:tavLst>
                                    </p:anim>
                                    <p:anim calcmode="lin" valueType="num">
                                      <p:cBhvr additive="base">
                                        <p:cTn id="55" dur="3000"/>
                                        <p:tgtEl>
                                          <p:spTgt spid="18"/>
                                        </p:tgtEl>
                                        <p:attrNameLst>
                                          <p:attrName>ppt_y</p:attrName>
                                        </p:attrNameLst>
                                      </p:cBhvr>
                                      <p:tavLst>
                                        <p:tav tm="0">
                                          <p:val>
                                            <p:strVal val="ppt_y"/>
                                          </p:val>
                                        </p:tav>
                                        <p:tav tm="100000">
                                          <p:val>
                                            <p:strVal val="ppt_y"/>
                                          </p:val>
                                        </p:tav>
                                      </p:tavLst>
                                    </p:anim>
                                    <p:set>
                                      <p:cBhvr>
                                        <p:cTn id="56" dur="1" fill="hold">
                                          <p:stCondLst>
                                            <p:cond delay="2999"/>
                                          </p:stCondLst>
                                        </p:cTn>
                                        <p:tgtEl>
                                          <p:spTgt spid="18"/>
                                        </p:tgtEl>
                                        <p:attrNameLst>
                                          <p:attrName>style.visibility</p:attrName>
                                        </p:attrNameLst>
                                      </p:cBhvr>
                                      <p:to>
                                        <p:strVal val="hidden"/>
                                      </p:to>
                                    </p:set>
                                  </p:childTnLst>
                                </p:cTn>
                              </p:par>
                              <p:par>
                                <p:cTn id="57" presetID="2" presetClass="entr" presetSubtype="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additive="base">
                                        <p:cTn id="59" dur="3000" fill="hold"/>
                                        <p:tgtEl>
                                          <p:spTgt spid="4"/>
                                        </p:tgtEl>
                                        <p:attrNameLst>
                                          <p:attrName>ppt_x</p:attrName>
                                        </p:attrNameLst>
                                      </p:cBhvr>
                                      <p:tavLst>
                                        <p:tav tm="0">
                                          <p:val>
                                            <p:strVal val="1+#ppt_w/2"/>
                                          </p:val>
                                        </p:tav>
                                        <p:tav tm="100000">
                                          <p:val>
                                            <p:strVal val="#ppt_x"/>
                                          </p:val>
                                        </p:tav>
                                      </p:tavLst>
                                    </p:anim>
                                    <p:anim calcmode="lin" valueType="num">
                                      <p:cBhvr additive="base">
                                        <p:cTn id="60"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3" grpId="0" animBg="1"/>
      <p:bldP spid="14" grpId="0" animBg="1"/>
      <p:bldP spid="15" grpId="0" animBg="1"/>
      <p:bldP spid="16" grpId="0" animBg="1"/>
      <p:bldP spid="17" grpId="0" animBg="1"/>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7036389_2374021_0_5397b_1c9b616d_L.png"/>
          <p:cNvPicPr>
            <a:picLocks noGrp="1" noChangeAspect="1"/>
          </p:cNvPicPr>
          <p:nvPr>
            <p:ph idx="1"/>
          </p:nvPr>
        </p:nvPicPr>
        <p:blipFill>
          <a:blip r:embed="rId2">
            <a:lum contrast="10000"/>
          </a:blip>
          <a:srcRect/>
          <a:stretch>
            <a:fillRect/>
          </a:stretch>
        </p:blipFill>
        <p:spPr>
          <a:xfrm>
            <a:off x="0" y="0"/>
            <a:ext cx="9144000" cy="6858000"/>
          </a:xfrm>
        </p:spPr>
      </p:pic>
      <p:pic>
        <p:nvPicPr>
          <p:cNvPr id="1028" name="Picture 4" descr="http://3.bp.blogspot.com/_AxMHWtTWqLs/TRJkyqmLBSI/AAAAAAAAAwo/VFNYbP1auiY/s1600/mantis-religiosa.jpg"/>
          <p:cNvPicPr>
            <a:picLocks noChangeAspect="1" noChangeArrowheads="1"/>
          </p:cNvPicPr>
          <p:nvPr/>
        </p:nvPicPr>
        <p:blipFill>
          <a:blip r:embed="rId3" cstate="screen"/>
          <a:srcRect/>
          <a:stretch>
            <a:fillRect/>
          </a:stretch>
        </p:blipFill>
        <p:spPr bwMode="auto">
          <a:xfrm>
            <a:off x="6000760" y="3000372"/>
            <a:ext cx="1596903" cy="2500330"/>
          </a:xfrm>
          <a:prstGeom prst="ellipse">
            <a:avLst/>
          </a:prstGeom>
          <a:noFill/>
          <a:effectLst>
            <a:softEdge rad="127000"/>
          </a:effectLst>
        </p:spPr>
      </p:pic>
      <p:pic>
        <p:nvPicPr>
          <p:cNvPr id="1030" name="Picture 6" descr="http://i26.servimg.com/u/f26/16/26/56/20/icono_12.png"/>
          <p:cNvPicPr>
            <a:picLocks noChangeAspect="1" noChangeArrowheads="1"/>
          </p:cNvPicPr>
          <p:nvPr/>
        </p:nvPicPr>
        <p:blipFill>
          <a:blip r:embed="rId4">
            <a:lum contrast="20000"/>
          </a:blip>
          <a:srcRect/>
          <a:stretch>
            <a:fillRect/>
          </a:stretch>
        </p:blipFill>
        <p:spPr bwMode="auto">
          <a:xfrm>
            <a:off x="1857356" y="3929066"/>
            <a:ext cx="1562386" cy="1362080"/>
          </a:xfrm>
          <a:prstGeom prst="rect">
            <a:avLst/>
          </a:prstGeom>
          <a:noFill/>
        </p:spPr>
      </p:pic>
      <p:sp>
        <p:nvSpPr>
          <p:cNvPr id="6" name="5 CuadroTexto"/>
          <p:cNvSpPr txBox="1"/>
          <p:nvPr/>
        </p:nvSpPr>
        <p:spPr>
          <a:xfrm rot="21102806">
            <a:off x="1468844" y="1554983"/>
            <a:ext cx="5895649" cy="2462213"/>
          </a:xfrm>
          <a:prstGeom prst="rect">
            <a:avLst/>
          </a:prstGeom>
          <a:noFill/>
        </p:spPr>
        <p:txBody>
          <a:bodyPr wrap="square" rtlCol="0">
            <a:spAutoFit/>
          </a:bodyPr>
          <a:lstStyle/>
          <a:p>
            <a:r>
              <a:rPr lang="es-ES" sz="1400" dirty="0" smtClean="0">
                <a:solidFill>
                  <a:schemeClr val="bg1"/>
                </a:solidFill>
              </a:rPr>
              <a:t>En el apareamiento, en primer lugar el macho rodea a la hembra hasta saltar a su dorso y poner en contacto sus antenas con las de la hembra. A continuación, el macho pone en contacto sus estructuras genitales con las de la hembra y deposita el  </a:t>
            </a:r>
            <a:r>
              <a:rPr lang="es-ES" sz="1400" dirty="0" err="1" smtClean="0">
                <a:solidFill>
                  <a:schemeClr val="bg1"/>
                </a:solidFill>
              </a:rPr>
              <a:t>espermatóforo</a:t>
            </a:r>
            <a:r>
              <a:rPr lang="es-ES" sz="1400" dirty="0" smtClean="0">
                <a:solidFill>
                  <a:schemeClr val="bg1"/>
                </a:solidFill>
              </a:rPr>
              <a:t>  en el interior de la hembra.</a:t>
            </a:r>
          </a:p>
          <a:p>
            <a:r>
              <a:rPr lang="es-ES" sz="1400" dirty="0" smtClean="0">
                <a:solidFill>
                  <a:schemeClr val="bg1"/>
                </a:solidFill>
              </a:rPr>
              <a:t>La puesta de los huevos se hace en otoño y los huevos eclosionan en primavera. Pone sus huevos en montoncitos espumosos (</a:t>
            </a:r>
            <a:r>
              <a:rPr lang="es-ES" sz="1400" dirty="0" err="1" smtClean="0">
                <a:solidFill>
                  <a:schemeClr val="bg1"/>
                </a:solidFill>
              </a:rPr>
              <a:t>ootecas</a:t>
            </a:r>
            <a:r>
              <a:rPr lang="es-ES" sz="1400" dirty="0" smtClean="0">
                <a:solidFill>
                  <a:schemeClr val="bg1"/>
                </a:solidFill>
              </a:rPr>
              <a:t>), que ata a las ramitas. La espuma se endurece pronto y protege los huevos hasta que se abren. Cada saco puede albergar entre 200 y 300 huevos, pero sólo unos pocos sobreviven ya que entre ellos impera el canibalismo juvenil, perecen los que tardan en escapar de sus hermanos, disminuyendo constantemente el nivel de natalidad</a:t>
            </a:r>
            <a:endParaRPr lang="es-ES" sz="1400" dirty="0">
              <a:solidFill>
                <a:schemeClr val="bg1"/>
              </a:solidFill>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030"/>
                                        </p:tgtEl>
                                        <p:attrNameLst>
                                          <p:attrName>style.visibility</p:attrName>
                                        </p:attrNameLst>
                                      </p:cBhvr>
                                      <p:to>
                                        <p:strVal val="visible"/>
                                      </p:to>
                                    </p:set>
                                    <p:anim calcmode="lin" valueType="num">
                                      <p:cBhvr additive="base">
                                        <p:cTn id="7" dur="5000" fill="hold"/>
                                        <p:tgtEl>
                                          <p:spTgt spid="1030"/>
                                        </p:tgtEl>
                                        <p:attrNameLst>
                                          <p:attrName>ppt_x</p:attrName>
                                        </p:attrNameLst>
                                      </p:cBhvr>
                                      <p:tavLst>
                                        <p:tav tm="0">
                                          <p:val>
                                            <p:strVal val="0-#ppt_w/2"/>
                                          </p:val>
                                        </p:tav>
                                        <p:tav tm="100000">
                                          <p:val>
                                            <p:strVal val="#ppt_x"/>
                                          </p:val>
                                        </p:tav>
                                      </p:tavLst>
                                    </p:anim>
                                    <p:anim calcmode="lin" valueType="num">
                                      <p:cBhvr additive="base">
                                        <p:cTn id="8" dur="5000" fill="hold"/>
                                        <p:tgtEl>
                                          <p:spTgt spid="1030"/>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028"/>
                                        </p:tgtEl>
                                        <p:attrNameLst>
                                          <p:attrName>style.visibility</p:attrName>
                                        </p:attrNameLst>
                                      </p:cBhvr>
                                      <p:to>
                                        <p:strVal val="visible"/>
                                      </p:to>
                                    </p:set>
                                    <p:animEffect transition="in" filter="fade">
                                      <p:cBhvr>
                                        <p:cTn id="11" dur="5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ntis2 preñad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2">
              <a:lumMod val="50000"/>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428596" y="6215082"/>
            <a:ext cx="977191" cy="369332"/>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Preñada</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1"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16" presetClass="exit" presetSubtype="42" fill="hold" grpId="0" nodeType="withEffect">
                                  <p:stCondLst>
                                    <p:cond delay="0"/>
                                  </p:stCondLst>
                                  <p:childTnLst>
                                    <p:animEffect transition="out" filter="barn(out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1+#ppt_w/2"/>
                                          </p:val>
                                        </p:tav>
                                        <p:tav tm="100000">
                                          <p:val>
                                            <p:strVal val="#ppt_x"/>
                                          </p:val>
                                        </p:tav>
                                      </p:tavLst>
                                    </p:anim>
                                    <p:anim calcmode="lin" valueType="num">
                                      <p:cBhvr additive="base">
                                        <p:cTn id="15" dur="5000" fill="hold"/>
                                        <p:tgtEl>
                                          <p:spTgt spid="4"/>
                                        </p:tgtEl>
                                        <p:attrNameLst>
                                          <p:attrName>ppt_y</p:attrName>
                                        </p:attrNameLst>
                                      </p:cBhvr>
                                      <p:tavLst>
                                        <p:tav tm="0">
                                          <p:val>
                                            <p:strVal val="#ppt_y"/>
                                          </p:val>
                                        </p:tav>
                                        <p:tav tm="100000">
                                          <p:val>
                                            <p:strVal val="#ppt_y"/>
                                          </p:val>
                                        </p:tav>
                                      </p:tavLst>
                                    </p:anim>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5000"/>
                                        <p:tgtEl>
                                          <p:spTgt spid="4"/>
                                        </p:tgtEl>
                                      </p:cBhvr>
                                    </p:animEffect>
                                  </p:childTnLst>
                                </p:cTn>
                              </p:par>
                            </p:childTnLst>
                          </p:cTn>
                        </p:par>
                        <p:par>
                          <p:cTn id="19" fill="hold">
                            <p:stCondLst>
                              <p:cond delay="5000"/>
                            </p:stCondLst>
                            <p:childTnLst>
                              <p:par>
                                <p:cTn id="20" presetID="10"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ntis_religiosa_pg.jpg-Esta mantis religiosa pronto pondrá huevos..jpg"/>
          <p:cNvPicPr>
            <a:picLocks noChangeAspect="1"/>
          </p:cNvPicPr>
          <p:nvPr/>
        </p:nvPicPr>
        <p:blipFill>
          <a:blip r:embed="rId2"/>
          <a:stretch>
            <a:fillRect/>
          </a:stretch>
        </p:blipFill>
        <p:spPr>
          <a:xfrm>
            <a:off x="0" y="4535"/>
            <a:ext cx="9144000" cy="6848929"/>
          </a:xfrm>
          <a:prstGeom prst="rect">
            <a:avLst/>
          </a:prstGeom>
        </p:spPr>
      </p:pic>
      <p:sp>
        <p:nvSpPr>
          <p:cNvPr id="5" name="4 Rectángulo"/>
          <p:cNvSpPr/>
          <p:nvPr/>
        </p:nvSpPr>
        <p:spPr>
          <a:xfrm>
            <a:off x="0" y="0"/>
            <a:ext cx="9144000" cy="6858000"/>
          </a:xfrm>
          <a:prstGeom prst="rect">
            <a:avLst/>
          </a:prstGeom>
          <a:solidFill>
            <a:srgbClr val="009900">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4429124" y="6072206"/>
            <a:ext cx="4483728" cy="369332"/>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Esta  Mantis Religiosa pronto pondrá huevos</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1"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3"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5000"/>
                                        <p:tgtEl>
                                          <p:spTgt spid="4"/>
                                        </p:tgtEl>
                                      </p:cBhvr>
                                    </p:animEffect>
                                  </p:childTnLst>
                                </p:cTn>
                              </p:par>
                            </p:childTnLst>
                          </p:cTn>
                        </p:par>
                        <p:par>
                          <p:cTn id="23" fill="hold">
                            <p:stCondLst>
                              <p:cond delay="5000"/>
                            </p:stCondLst>
                            <p:childTnLst>
                              <p:par>
                                <p:cTn id="24" presetID="10"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878478-sticky-mantel-von-giant-asiatische-gottesanbeterin-hierodula-membranacea.jpg"/>
          <p:cNvPicPr>
            <a:picLocks noChangeAspect="1"/>
          </p:cNvPicPr>
          <p:nvPr/>
        </p:nvPicPr>
        <p:blipFill>
          <a:blip r:embed="rId2"/>
          <a:stretch>
            <a:fillRect/>
          </a:stretch>
        </p:blipFill>
        <p:spPr>
          <a:xfrm>
            <a:off x="2357422" y="0"/>
            <a:ext cx="4500594" cy="6858000"/>
          </a:xfrm>
          <a:prstGeom prst="rect">
            <a:avLst/>
          </a:prstGeom>
          <a:scene3d>
            <a:camera prst="orthographicFront"/>
            <a:lightRig rig="threePt" dir="t"/>
          </a:scene3d>
          <a:sp3d>
            <a:bevelT prst="angle"/>
          </a:sp3d>
        </p:spPr>
      </p:pic>
      <p:sp>
        <p:nvSpPr>
          <p:cNvPr id="5" name="4 Rombo"/>
          <p:cNvSpPr/>
          <p:nvPr/>
        </p:nvSpPr>
        <p:spPr>
          <a:xfrm>
            <a:off x="0" y="0"/>
            <a:ext cx="2357422" cy="6858000"/>
          </a:xfrm>
          <a:prstGeom prst="diamond">
            <a:avLst/>
          </a:prstGeom>
          <a:solidFill>
            <a:srgbClr val="69CD6E"/>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6858016" y="0"/>
            <a:ext cx="2285984" cy="6858000"/>
          </a:xfrm>
          <a:prstGeom prst="diamond">
            <a:avLst/>
          </a:prstGeom>
          <a:solidFill>
            <a:srgbClr val="69CD6E"/>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57158" y="0"/>
            <a:ext cx="1643074" cy="6858000"/>
          </a:xfrm>
          <a:prstGeom prst="diamond">
            <a:avLst/>
          </a:prstGeom>
          <a:solidFill>
            <a:schemeClr val="bg1"/>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7215206" y="0"/>
            <a:ext cx="1571636" cy="6858000"/>
          </a:xfrm>
          <a:prstGeom prst="diamond">
            <a:avLst/>
          </a:prstGeom>
          <a:solidFill>
            <a:schemeClr val="bg1"/>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642910" y="0"/>
            <a:ext cx="1071570" cy="6858000"/>
          </a:xfrm>
          <a:prstGeom prst="diamond">
            <a:avLst/>
          </a:prstGeom>
          <a:solidFill>
            <a:srgbClr val="006600"/>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7500958" y="0"/>
            <a:ext cx="1000132" cy="6858000"/>
          </a:xfrm>
          <a:prstGeom prst="diamond">
            <a:avLst/>
          </a:prstGeom>
          <a:solidFill>
            <a:srgbClr val="006600"/>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2428860" y="6286520"/>
            <a:ext cx="4430187" cy="369332"/>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Estos son los huevos de la Mantis ya puestos</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5000"/>
                                        <p:tgtEl>
                                          <p:spTgt spid="5"/>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edge">
                                      <p:cBhvr>
                                        <p:cTn id="10" dur="5000"/>
                                        <p:tgtEl>
                                          <p:spTgt spid="6"/>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edge">
                                      <p:cBhvr>
                                        <p:cTn id="13" dur="5000"/>
                                        <p:tgtEl>
                                          <p:spTgt spid="7"/>
                                        </p:tgtEl>
                                      </p:cBhvr>
                                    </p:animEffect>
                                  </p:childTnLst>
                                </p:cTn>
                              </p:par>
                              <p:par>
                                <p:cTn id="14" presetID="2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edge">
                                      <p:cBhvr>
                                        <p:cTn id="16" dur="5000"/>
                                        <p:tgtEl>
                                          <p:spTgt spid="8"/>
                                        </p:tgtEl>
                                      </p:cBhvr>
                                    </p:animEffect>
                                  </p:childTnLst>
                                </p:cTn>
                              </p:par>
                              <p:par>
                                <p:cTn id="17" presetID="8" presetClass="entr" presetSubtype="32"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diamond(out)">
                                      <p:cBhvr>
                                        <p:cTn id="19" dur="5000"/>
                                        <p:tgtEl>
                                          <p:spTgt spid="9"/>
                                        </p:tgtEl>
                                      </p:cBhvr>
                                    </p:animEffect>
                                  </p:childTnLst>
                                </p:cTn>
                              </p:par>
                              <p:par>
                                <p:cTn id="20" presetID="8" presetClass="entr" presetSubtype="3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amond(out)">
                                      <p:cBhvr>
                                        <p:cTn id="22" dur="5000"/>
                                        <p:tgtEl>
                                          <p:spTgt spid="10"/>
                                        </p:tgtEl>
                                      </p:cBhvr>
                                    </p:animEffec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5000"/>
                                        <p:tgtEl>
                                          <p:spTgt spid="4"/>
                                        </p:tgtEl>
                                      </p:cBhvr>
                                    </p:animEffect>
                                  </p:childTnLst>
                                </p:cTn>
                              </p:par>
                            </p:childTnLst>
                          </p:cTn>
                        </p:par>
                        <p:par>
                          <p:cTn id="26" fill="hold">
                            <p:stCondLst>
                              <p:cond delay="5000"/>
                            </p:stCondLst>
                            <p:childTnLst>
                              <p:par>
                                <p:cTn id="27" presetID="10" presetClass="entr" presetSubtype="0"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7036389_2374021_0_5397b_1c9b616d_L.png"/>
          <p:cNvPicPr>
            <a:picLocks noGrp="1" noChangeAspect="1"/>
          </p:cNvPicPr>
          <p:nvPr>
            <p:ph idx="1"/>
          </p:nvPr>
        </p:nvPicPr>
        <p:blipFill>
          <a:blip r:embed="rId2">
            <a:lum contrast="10000"/>
          </a:blip>
          <a:srcRect/>
          <a:stretch>
            <a:fillRect/>
          </a:stretch>
        </p:blipFill>
        <p:spPr>
          <a:xfrm>
            <a:off x="0" y="0"/>
            <a:ext cx="9144000" cy="6858000"/>
          </a:xfrm>
        </p:spPr>
      </p:pic>
      <p:pic>
        <p:nvPicPr>
          <p:cNvPr id="1028" name="Picture 4" descr="http://3.bp.blogspot.com/_AxMHWtTWqLs/TRJkyqmLBSI/AAAAAAAAAwo/VFNYbP1auiY/s1600/mantis-religiosa.jpg"/>
          <p:cNvPicPr>
            <a:picLocks noChangeAspect="1" noChangeArrowheads="1"/>
          </p:cNvPicPr>
          <p:nvPr/>
        </p:nvPicPr>
        <p:blipFill>
          <a:blip r:embed="rId3" cstate="screen"/>
          <a:srcRect/>
          <a:stretch>
            <a:fillRect/>
          </a:stretch>
        </p:blipFill>
        <p:spPr bwMode="auto">
          <a:xfrm>
            <a:off x="6072198" y="3000372"/>
            <a:ext cx="1596903" cy="2500330"/>
          </a:xfrm>
          <a:prstGeom prst="ellipse">
            <a:avLst/>
          </a:prstGeom>
          <a:noFill/>
          <a:effectLst>
            <a:softEdge rad="127000"/>
          </a:effectLst>
        </p:spPr>
      </p:pic>
      <p:pic>
        <p:nvPicPr>
          <p:cNvPr id="1030" name="Picture 6" descr="http://i26.servimg.com/u/f26/16/26/56/20/icono_12.png"/>
          <p:cNvPicPr>
            <a:picLocks noChangeAspect="1" noChangeArrowheads="1"/>
          </p:cNvPicPr>
          <p:nvPr/>
        </p:nvPicPr>
        <p:blipFill>
          <a:blip r:embed="rId4">
            <a:lum contrast="20000"/>
          </a:blip>
          <a:srcRect/>
          <a:stretch>
            <a:fillRect/>
          </a:stretch>
        </p:blipFill>
        <p:spPr bwMode="auto">
          <a:xfrm>
            <a:off x="1857356" y="3643314"/>
            <a:ext cx="1562386" cy="1362080"/>
          </a:xfrm>
          <a:prstGeom prst="rect">
            <a:avLst/>
          </a:prstGeom>
          <a:noFill/>
        </p:spPr>
      </p:pic>
      <p:sp>
        <p:nvSpPr>
          <p:cNvPr id="6" name="5 CuadroTexto"/>
          <p:cNvSpPr txBox="1"/>
          <p:nvPr/>
        </p:nvSpPr>
        <p:spPr>
          <a:xfrm rot="21085559">
            <a:off x="1995246" y="1610582"/>
            <a:ext cx="5257451" cy="2462213"/>
          </a:xfrm>
          <a:prstGeom prst="rect">
            <a:avLst/>
          </a:prstGeom>
          <a:noFill/>
        </p:spPr>
        <p:txBody>
          <a:bodyPr wrap="square" rtlCol="0">
            <a:spAutoFit/>
          </a:bodyPr>
          <a:lstStyle/>
          <a:p>
            <a:r>
              <a:rPr lang="es-ES" sz="1400" dirty="0" smtClean="0">
                <a:solidFill>
                  <a:schemeClr val="bg1"/>
                </a:solidFill>
              </a:rPr>
              <a:t>El hecho de ser un gran predador de otros invertebrados como saltamontes hace que se la considere como especie muy beneficiosa. Igualmente, su belleza y su agresividad parecen generar una especial atracción en muchas personas.</a:t>
            </a:r>
          </a:p>
          <a:p>
            <a:r>
              <a:rPr lang="es-ES" sz="1400" dirty="0" smtClean="0">
                <a:solidFill>
                  <a:schemeClr val="bg1"/>
                </a:solidFill>
              </a:rPr>
              <a:t>Encontrar sus puestas se considera un buen augurio en algunas zonas.</a:t>
            </a:r>
          </a:p>
          <a:p>
            <a:r>
              <a:rPr lang="es-ES" sz="1400" dirty="0" smtClean="0">
                <a:solidFill>
                  <a:schemeClr val="bg1"/>
                </a:solidFill>
              </a:rPr>
              <a:t>Además de </a:t>
            </a:r>
            <a:r>
              <a:rPr lang="es-ES" sz="1400" i="1" dirty="0" smtClean="0">
                <a:solidFill>
                  <a:schemeClr val="bg1"/>
                </a:solidFill>
              </a:rPr>
              <a:t>Mantis religiosa</a:t>
            </a:r>
            <a:r>
              <a:rPr lang="es-ES" sz="1400" dirty="0" smtClean="0">
                <a:solidFill>
                  <a:schemeClr val="bg1"/>
                </a:solidFill>
              </a:rPr>
              <a:t>, pueden criarse en cautividad otros géneros de la familia de los  </a:t>
            </a:r>
            <a:r>
              <a:rPr lang="es-ES" sz="1400" dirty="0" err="1" smtClean="0">
                <a:solidFill>
                  <a:schemeClr val="bg1"/>
                </a:solidFill>
              </a:rPr>
              <a:t>mántidos</a:t>
            </a:r>
            <a:r>
              <a:rPr lang="es-ES" sz="1400" dirty="0" smtClean="0">
                <a:solidFill>
                  <a:schemeClr val="bg1"/>
                </a:solidFill>
              </a:rPr>
              <a:t>  como </a:t>
            </a:r>
            <a:r>
              <a:rPr lang="es-ES" sz="1400" dirty="0" err="1" smtClean="0">
                <a:solidFill>
                  <a:schemeClr val="bg1"/>
                </a:solidFill>
              </a:rPr>
              <a:t>Sphodromantis</a:t>
            </a:r>
            <a:r>
              <a:rPr lang="es-ES" sz="1400" dirty="0" smtClean="0">
                <a:solidFill>
                  <a:schemeClr val="bg1"/>
                </a:solidFill>
              </a:rPr>
              <a:t>  </a:t>
            </a:r>
            <a:r>
              <a:rPr lang="es-ES" sz="1400" dirty="0" err="1" smtClean="0">
                <a:solidFill>
                  <a:schemeClr val="bg1"/>
                </a:solidFill>
              </a:rPr>
              <a:t>viridis</a:t>
            </a:r>
            <a:r>
              <a:rPr lang="es-ES" sz="1400" dirty="0" smtClean="0">
                <a:solidFill>
                  <a:schemeClr val="bg1"/>
                </a:solidFill>
              </a:rPr>
              <a:t>  (gran mantis africana).</a:t>
            </a:r>
          </a:p>
          <a:p>
            <a:r>
              <a:rPr lang="es-ES" sz="1400" dirty="0" smtClean="0">
                <a:solidFill>
                  <a:schemeClr val="bg1"/>
                </a:solidFill>
              </a:rPr>
              <a:t> </a:t>
            </a:r>
          </a:p>
          <a:p>
            <a:r>
              <a:rPr lang="es-ES" sz="1400" dirty="0" smtClean="0">
                <a:solidFill>
                  <a:schemeClr val="bg1"/>
                </a:solidFill>
              </a:rPr>
              <a:t> </a:t>
            </a:r>
          </a:p>
          <a:p>
            <a:endParaRPr lang="es-ES" sz="1400" dirty="0">
              <a:solidFill>
                <a:schemeClr val="bg1"/>
              </a:solidFill>
            </a:endParaRPr>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030"/>
                                        </p:tgtEl>
                                        <p:attrNameLst>
                                          <p:attrName>style.visibility</p:attrName>
                                        </p:attrNameLst>
                                      </p:cBhvr>
                                      <p:to>
                                        <p:strVal val="visible"/>
                                      </p:to>
                                    </p:set>
                                    <p:anim calcmode="lin" valueType="num">
                                      <p:cBhvr additive="base">
                                        <p:cTn id="7" dur="5000" fill="hold"/>
                                        <p:tgtEl>
                                          <p:spTgt spid="1030"/>
                                        </p:tgtEl>
                                        <p:attrNameLst>
                                          <p:attrName>ppt_x</p:attrName>
                                        </p:attrNameLst>
                                      </p:cBhvr>
                                      <p:tavLst>
                                        <p:tav tm="0">
                                          <p:val>
                                            <p:strVal val="0-#ppt_w/2"/>
                                          </p:val>
                                        </p:tav>
                                        <p:tav tm="100000">
                                          <p:val>
                                            <p:strVal val="#ppt_x"/>
                                          </p:val>
                                        </p:tav>
                                      </p:tavLst>
                                    </p:anim>
                                    <p:anim calcmode="lin" valueType="num">
                                      <p:cBhvr additive="base">
                                        <p:cTn id="8" dur="5000" fill="hold"/>
                                        <p:tgtEl>
                                          <p:spTgt spid="1030"/>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028"/>
                                        </p:tgtEl>
                                        <p:attrNameLst>
                                          <p:attrName>style.visibility</p:attrName>
                                        </p:attrNameLst>
                                      </p:cBhvr>
                                      <p:to>
                                        <p:strVal val="visible"/>
                                      </p:to>
                                    </p:set>
                                    <p:animEffect transition="in" filter="fade">
                                      <p:cBhvr>
                                        <p:cTn id="11" dur="5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Mantid_August_2007-2.jpg"/>
          <p:cNvPicPr>
            <a:picLocks noChangeAspect="1"/>
          </p:cNvPicPr>
          <p:nvPr/>
        </p:nvPicPr>
        <p:blipFill>
          <a:blip r:embed="rId2"/>
          <a:stretch>
            <a:fillRect/>
          </a:stretch>
        </p:blipFill>
        <p:spPr>
          <a:xfrm>
            <a:off x="0" y="-13855"/>
            <a:ext cx="9144000" cy="6871855"/>
          </a:xfrm>
          <a:prstGeom prst="rect">
            <a:avLst/>
          </a:prstGeom>
        </p:spPr>
      </p:pic>
      <p:sp>
        <p:nvSpPr>
          <p:cNvPr id="6" name="5 Rectángulo"/>
          <p:cNvSpPr/>
          <p:nvPr/>
        </p:nvSpPr>
        <p:spPr>
          <a:xfrm>
            <a:off x="0"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14348"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428728"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143140"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857488"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1868"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286280"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000628"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715008"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6429420"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7143768"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858148" y="0"/>
            <a:ext cx="714348"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8501090" y="0"/>
            <a:ext cx="642910" cy="6858000"/>
          </a:xfrm>
          <a:prstGeom prst="rect">
            <a:avLst/>
          </a:prstGeom>
          <a:solidFill>
            <a:srgbClr val="0066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6" presetClass="exit" presetSubtype="42" fill="hold" grpId="0" nodeType="withEffect">
                                  <p:stCondLst>
                                    <p:cond delay="0"/>
                                  </p:stCondLst>
                                  <p:childTnLst>
                                    <p:animEffect transition="out" filter="barn(outHorizontal)">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16" presetClass="exit" presetSubtype="42" fill="hold" grpId="0" nodeType="withEffect">
                                  <p:stCondLst>
                                    <p:cond delay="0"/>
                                  </p:stCondLst>
                                  <p:childTnLst>
                                    <p:animEffect transition="out" filter="barn(outHorizontal)">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16" presetClass="exit" presetSubtype="42" fill="hold" grpId="0" nodeType="withEffect">
                                  <p:stCondLst>
                                    <p:cond delay="0"/>
                                  </p:stCondLst>
                                  <p:childTnLst>
                                    <p:animEffect transition="out" filter="barn(outHorizontal)">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16" presetClass="exit" presetSubtype="42" fill="hold" grpId="0" nodeType="withEffect">
                                  <p:stCondLst>
                                    <p:cond delay="0"/>
                                  </p:stCondLst>
                                  <p:childTnLst>
                                    <p:animEffect transition="out" filter="barn(outHorizontal)">
                                      <p:cBhvr>
                                        <p:cTn id="21" dur="3000"/>
                                        <p:tgtEl>
                                          <p:spTgt spid="11"/>
                                        </p:tgtEl>
                                      </p:cBhvr>
                                    </p:animEffect>
                                    <p:set>
                                      <p:cBhvr>
                                        <p:cTn id="22" dur="1" fill="hold">
                                          <p:stCondLst>
                                            <p:cond delay="2999"/>
                                          </p:stCondLst>
                                        </p:cTn>
                                        <p:tgtEl>
                                          <p:spTgt spid="11"/>
                                        </p:tgtEl>
                                        <p:attrNameLst>
                                          <p:attrName>style.visibility</p:attrName>
                                        </p:attrNameLst>
                                      </p:cBhvr>
                                      <p:to>
                                        <p:strVal val="hidden"/>
                                      </p:to>
                                    </p:set>
                                  </p:childTnLst>
                                </p:cTn>
                              </p:par>
                              <p:par>
                                <p:cTn id="23" presetID="16" presetClass="exit" presetSubtype="42" fill="hold" grpId="0" nodeType="withEffect">
                                  <p:stCondLst>
                                    <p:cond delay="0"/>
                                  </p:stCondLst>
                                  <p:childTnLst>
                                    <p:animEffect transition="out" filter="barn(outHorizontal)">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16" presetClass="exit" presetSubtype="42" fill="hold" grpId="0" nodeType="withEffect">
                                  <p:stCondLst>
                                    <p:cond delay="0"/>
                                  </p:stCondLst>
                                  <p:childTnLst>
                                    <p:animEffect transition="out" filter="barn(outHorizontal)">
                                      <p:cBhvr>
                                        <p:cTn id="27" dur="3000"/>
                                        <p:tgtEl>
                                          <p:spTgt spid="13"/>
                                        </p:tgtEl>
                                      </p:cBhvr>
                                    </p:animEffect>
                                    <p:set>
                                      <p:cBhvr>
                                        <p:cTn id="28" dur="1" fill="hold">
                                          <p:stCondLst>
                                            <p:cond delay="2999"/>
                                          </p:stCondLst>
                                        </p:cTn>
                                        <p:tgtEl>
                                          <p:spTgt spid="13"/>
                                        </p:tgtEl>
                                        <p:attrNameLst>
                                          <p:attrName>style.visibility</p:attrName>
                                        </p:attrNameLst>
                                      </p:cBhvr>
                                      <p:to>
                                        <p:strVal val="hidden"/>
                                      </p:to>
                                    </p:set>
                                  </p:childTnLst>
                                </p:cTn>
                              </p:par>
                              <p:par>
                                <p:cTn id="29" presetID="16" presetClass="exit" presetSubtype="42" fill="hold" grpId="0" nodeType="withEffect">
                                  <p:stCondLst>
                                    <p:cond delay="0"/>
                                  </p:stCondLst>
                                  <p:childTnLst>
                                    <p:animEffect transition="out" filter="barn(outHorizontal)">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16" presetClass="exit" presetSubtype="42" fill="hold" grpId="0" nodeType="withEffect">
                                  <p:stCondLst>
                                    <p:cond delay="0"/>
                                  </p:stCondLst>
                                  <p:childTnLst>
                                    <p:animEffect transition="out" filter="barn(outHorizontal)">
                                      <p:cBhvr>
                                        <p:cTn id="33" dur="3000"/>
                                        <p:tgtEl>
                                          <p:spTgt spid="15"/>
                                        </p:tgtEl>
                                      </p:cBhvr>
                                    </p:animEffect>
                                    <p:set>
                                      <p:cBhvr>
                                        <p:cTn id="34" dur="1" fill="hold">
                                          <p:stCondLst>
                                            <p:cond delay="2999"/>
                                          </p:stCondLst>
                                        </p:cTn>
                                        <p:tgtEl>
                                          <p:spTgt spid="15"/>
                                        </p:tgtEl>
                                        <p:attrNameLst>
                                          <p:attrName>style.visibility</p:attrName>
                                        </p:attrNameLst>
                                      </p:cBhvr>
                                      <p:to>
                                        <p:strVal val="hidden"/>
                                      </p:to>
                                    </p:set>
                                  </p:childTnLst>
                                </p:cTn>
                              </p:par>
                              <p:par>
                                <p:cTn id="35" presetID="16" presetClass="exit" presetSubtype="42" fill="hold" grpId="0" nodeType="withEffect">
                                  <p:stCondLst>
                                    <p:cond delay="0"/>
                                  </p:stCondLst>
                                  <p:childTnLst>
                                    <p:animEffect transition="out" filter="barn(outHorizontal)">
                                      <p:cBhvr>
                                        <p:cTn id="36" dur="3000"/>
                                        <p:tgtEl>
                                          <p:spTgt spid="16"/>
                                        </p:tgtEl>
                                      </p:cBhvr>
                                    </p:animEffect>
                                    <p:set>
                                      <p:cBhvr>
                                        <p:cTn id="37" dur="1" fill="hold">
                                          <p:stCondLst>
                                            <p:cond delay="2999"/>
                                          </p:stCondLst>
                                        </p:cTn>
                                        <p:tgtEl>
                                          <p:spTgt spid="16"/>
                                        </p:tgtEl>
                                        <p:attrNameLst>
                                          <p:attrName>style.visibility</p:attrName>
                                        </p:attrNameLst>
                                      </p:cBhvr>
                                      <p:to>
                                        <p:strVal val="hidden"/>
                                      </p:to>
                                    </p:set>
                                  </p:childTnLst>
                                </p:cTn>
                              </p:par>
                              <p:par>
                                <p:cTn id="38" presetID="16" presetClass="exit" presetSubtype="42" fill="hold" grpId="0" nodeType="withEffect">
                                  <p:stCondLst>
                                    <p:cond delay="0"/>
                                  </p:stCondLst>
                                  <p:childTnLst>
                                    <p:animEffect transition="out" filter="barn(outHorizontal)">
                                      <p:cBhvr>
                                        <p:cTn id="39" dur="3000"/>
                                        <p:tgtEl>
                                          <p:spTgt spid="17"/>
                                        </p:tgtEl>
                                      </p:cBhvr>
                                    </p:animEffect>
                                    <p:set>
                                      <p:cBhvr>
                                        <p:cTn id="40" dur="1" fill="hold">
                                          <p:stCondLst>
                                            <p:cond delay="2999"/>
                                          </p:stCondLst>
                                        </p:cTn>
                                        <p:tgtEl>
                                          <p:spTgt spid="17"/>
                                        </p:tgtEl>
                                        <p:attrNameLst>
                                          <p:attrName>style.visibility</p:attrName>
                                        </p:attrNameLst>
                                      </p:cBhvr>
                                      <p:to>
                                        <p:strVal val="hidden"/>
                                      </p:to>
                                    </p:set>
                                  </p:childTnLst>
                                </p:cTn>
                              </p:par>
                              <p:par>
                                <p:cTn id="41" presetID="16" presetClass="exit" presetSubtype="42" fill="hold" grpId="0" nodeType="withEffect">
                                  <p:stCondLst>
                                    <p:cond delay="0"/>
                                  </p:stCondLst>
                                  <p:childTnLst>
                                    <p:animEffect transition="out" filter="barn(outHorizontal)">
                                      <p:cBhvr>
                                        <p:cTn id="42" dur="3000"/>
                                        <p:tgtEl>
                                          <p:spTgt spid="18"/>
                                        </p:tgtEl>
                                      </p:cBhvr>
                                    </p:animEffect>
                                    <p:set>
                                      <p:cBhvr>
                                        <p:cTn id="43" dur="1" fill="hold">
                                          <p:stCondLst>
                                            <p:cond delay="2999"/>
                                          </p:stCondLst>
                                        </p:cTn>
                                        <p:tgtEl>
                                          <p:spTgt spid="18"/>
                                        </p:tgtEl>
                                        <p:attrNameLst>
                                          <p:attrName>style.visibility</p:attrName>
                                        </p:attrNameLst>
                                      </p:cBhvr>
                                      <p:to>
                                        <p:strVal val="hidden"/>
                                      </p:to>
                                    </p:set>
                                  </p:childTnLst>
                                </p:cTn>
                              </p:par>
                              <p:par>
                                <p:cTn id="44" presetID="16" presetClass="entr" presetSubtype="37"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barn(outVertical)">
                                      <p:cBhvr>
                                        <p:cTn id="46" dur="3000"/>
                                        <p:tgtEl>
                                          <p:spTgt spid="4"/>
                                        </p:tgtEl>
                                      </p:cBhvr>
                                    </p:animEffect>
                                  </p:childTnLst>
                                </p:cTn>
                              </p:par>
                              <p:par>
                                <p:cTn id="47" presetID="23" presetClass="entr" presetSubtype="16"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3000" fill="hold"/>
                                        <p:tgtEl>
                                          <p:spTgt spid="4"/>
                                        </p:tgtEl>
                                        <p:attrNameLst>
                                          <p:attrName>ppt_w</p:attrName>
                                        </p:attrNameLst>
                                      </p:cBhvr>
                                      <p:tavLst>
                                        <p:tav tm="0">
                                          <p:val>
                                            <p:fltVal val="0"/>
                                          </p:val>
                                        </p:tav>
                                        <p:tav tm="100000">
                                          <p:val>
                                            <p:strVal val="#ppt_w"/>
                                          </p:val>
                                        </p:tav>
                                      </p:tavLst>
                                    </p:anim>
                                    <p:anim calcmode="lin" valueType="num">
                                      <p:cBhvr>
                                        <p:cTn id="50"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20954_detail.jpg-amantis- 26 nomi.jpg"/>
          <p:cNvPicPr>
            <a:picLocks noChangeAspect="1"/>
          </p:cNvPicPr>
          <p:nvPr/>
        </p:nvPicPr>
        <p:blipFill>
          <a:blip r:embed="rId2"/>
          <a:stretch>
            <a:fillRect/>
          </a:stretch>
        </p:blipFill>
        <p:spPr>
          <a:xfrm>
            <a:off x="-1" y="0"/>
            <a:ext cx="9144001" cy="6858000"/>
          </a:xfrm>
          <a:prstGeom prst="rect">
            <a:avLst/>
          </a:prstGeom>
        </p:spPr>
      </p:pic>
      <p:sp>
        <p:nvSpPr>
          <p:cNvPr id="6" name="5 Lágrima"/>
          <p:cNvSpPr/>
          <p:nvPr/>
        </p:nvSpPr>
        <p:spPr>
          <a:xfrm>
            <a:off x="1357290" y="2857496"/>
            <a:ext cx="3143272" cy="3286148"/>
          </a:xfrm>
          <a:prstGeom prst="teardrop">
            <a:avLst/>
          </a:prstGeom>
          <a:solidFill>
            <a:schemeClr val="accent5">
              <a:lumMod val="75000"/>
              <a:alpha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399732">
            <a:off x="881838" y="333863"/>
            <a:ext cx="3143272" cy="3286148"/>
          </a:xfrm>
          <a:prstGeom prst="teardrop">
            <a:avLst/>
          </a:prstGeom>
          <a:solidFill>
            <a:srgbClr val="009900">
              <a:alpha val="7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9280597">
            <a:off x="3110870" y="3764981"/>
            <a:ext cx="3143272" cy="3286148"/>
          </a:xfrm>
          <a:prstGeom prst="teardrop">
            <a:avLst/>
          </a:prstGeom>
          <a:solidFill>
            <a:srgbClr val="009900">
              <a:alpha val="7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048055">
            <a:off x="5425655" y="2928559"/>
            <a:ext cx="3143272" cy="3286148"/>
          </a:xfrm>
          <a:prstGeom prst="teardrop">
            <a:avLst/>
          </a:prstGeom>
          <a:solidFill>
            <a:schemeClr val="accent5">
              <a:lumMod val="75000"/>
              <a:alpha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615556">
            <a:off x="5057006" y="323340"/>
            <a:ext cx="3143272" cy="3286148"/>
          </a:xfrm>
          <a:prstGeom prst="teardrop">
            <a:avLst/>
          </a:prstGeom>
          <a:solidFill>
            <a:srgbClr val="009900">
              <a:alpha val="7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234472">
            <a:off x="3235698" y="-93045"/>
            <a:ext cx="3143272" cy="3286148"/>
          </a:xfrm>
          <a:prstGeom prst="teardrop">
            <a:avLst/>
          </a:prstGeom>
          <a:solidFill>
            <a:schemeClr val="accent5">
              <a:lumMod val="75000"/>
              <a:alpha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 presetClass="exit" presetSubtype="3" fill="hold" grpId="1" nodeType="withEffect">
                                  <p:stCondLst>
                                    <p:cond delay="0"/>
                                  </p:stCondLst>
                                  <p:childTnLst>
                                    <p:anim calcmode="lin" valueType="num">
                                      <p:cBhvr additive="base">
                                        <p:cTn id="9" dur="5000"/>
                                        <p:tgtEl>
                                          <p:spTgt spid="6"/>
                                        </p:tgtEl>
                                        <p:attrNameLst>
                                          <p:attrName>ppt_x</p:attrName>
                                        </p:attrNameLst>
                                      </p:cBhvr>
                                      <p:tavLst>
                                        <p:tav tm="0">
                                          <p:val>
                                            <p:strVal val="ppt_x"/>
                                          </p:val>
                                        </p:tav>
                                        <p:tav tm="100000">
                                          <p:val>
                                            <p:strVal val="1+ppt_w/2"/>
                                          </p:val>
                                        </p:tav>
                                      </p:tavLst>
                                    </p:anim>
                                    <p:anim calcmode="lin" valueType="num">
                                      <p:cBhvr additive="base">
                                        <p:cTn id="10" dur="5000"/>
                                        <p:tgtEl>
                                          <p:spTgt spid="6"/>
                                        </p:tgtEl>
                                        <p:attrNameLst>
                                          <p:attrName>ppt_y</p:attrName>
                                        </p:attrNameLst>
                                      </p:cBhvr>
                                      <p:tavLst>
                                        <p:tav tm="0">
                                          <p:val>
                                            <p:strVal val="ppt_y"/>
                                          </p:val>
                                        </p:tav>
                                        <p:tav tm="100000">
                                          <p:val>
                                            <p:strVal val="0-ppt_h/2"/>
                                          </p:val>
                                        </p:tav>
                                      </p:tavLst>
                                    </p:anim>
                                    <p:set>
                                      <p:cBhvr>
                                        <p:cTn id="11" dur="1" fill="hold">
                                          <p:stCondLst>
                                            <p:cond delay="4999"/>
                                          </p:stCondLst>
                                        </p:cTn>
                                        <p:tgtEl>
                                          <p:spTgt spid="6"/>
                                        </p:tgtEl>
                                        <p:attrNameLst>
                                          <p:attrName>style.visibility</p:attrName>
                                        </p:attrNameLst>
                                      </p:cBhvr>
                                      <p:to>
                                        <p:strVal val="hidden"/>
                                      </p:to>
                                    </p:set>
                                  </p:childTnLst>
                                </p:cTn>
                              </p:par>
                              <p:par>
                                <p:cTn id="12" presetID="6" presetClass="exit" presetSubtype="32" fill="hold" grpId="0" nodeType="withEffect">
                                  <p:stCondLst>
                                    <p:cond delay="0"/>
                                  </p:stCondLst>
                                  <p:childTnLst>
                                    <p:animEffect transition="out" filter="circle(out)">
                                      <p:cBhvr>
                                        <p:cTn id="13" dur="5000"/>
                                        <p:tgtEl>
                                          <p:spTgt spid="7"/>
                                        </p:tgtEl>
                                      </p:cBhvr>
                                    </p:animEffect>
                                    <p:set>
                                      <p:cBhvr>
                                        <p:cTn id="14" dur="1" fill="hold">
                                          <p:stCondLst>
                                            <p:cond delay="4999"/>
                                          </p:stCondLst>
                                        </p:cTn>
                                        <p:tgtEl>
                                          <p:spTgt spid="7"/>
                                        </p:tgtEl>
                                        <p:attrNameLst>
                                          <p:attrName>style.visibility</p:attrName>
                                        </p:attrNameLst>
                                      </p:cBhvr>
                                      <p:to>
                                        <p:strVal val="hidden"/>
                                      </p:to>
                                    </p:set>
                                  </p:childTnLst>
                                </p:cTn>
                              </p:par>
                              <p:par>
                                <p:cTn id="15" presetID="2" presetClass="exit" presetSubtype="6" fill="hold" grpId="1" nodeType="withEffect">
                                  <p:stCondLst>
                                    <p:cond delay="0"/>
                                  </p:stCondLst>
                                  <p:childTnLst>
                                    <p:anim calcmode="lin" valueType="num">
                                      <p:cBhvr additive="base">
                                        <p:cTn id="16" dur="5000"/>
                                        <p:tgtEl>
                                          <p:spTgt spid="7"/>
                                        </p:tgtEl>
                                        <p:attrNameLst>
                                          <p:attrName>ppt_x</p:attrName>
                                        </p:attrNameLst>
                                      </p:cBhvr>
                                      <p:tavLst>
                                        <p:tav tm="0">
                                          <p:val>
                                            <p:strVal val="ppt_x"/>
                                          </p:val>
                                        </p:tav>
                                        <p:tav tm="100000">
                                          <p:val>
                                            <p:strVal val="1+ppt_w/2"/>
                                          </p:val>
                                        </p:tav>
                                      </p:tavLst>
                                    </p:anim>
                                    <p:anim calcmode="lin" valueType="num">
                                      <p:cBhvr additive="base">
                                        <p:cTn id="17" dur="5000"/>
                                        <p:tgtEl>
                                          <p:spTgt spid="7"/>
                                        </p:tgtEl>
                                        <p:attrNameLst>
                                          <p:attrName>ppt_y</p:attrName>
                                        </p:attrNameLst>
                                      </p:cBhvr>
                                      <p:tavLst>
                                        <p:tav tm="0">
                                          <p:val>
                                            <p:strVal val="ppt_y"/>
                                          </p:val>
                                        </p:tav>
                                        <p:tav tm="100000">
                                          <p:val>
                                            <p:strVal val="1+ppt_h/2"/>
                                          </p:val>
                                        </p:tav>
                                      </p:tavLst>
                                    </p:anim>
                                    <p:set>
                                      <p:cBhvr>
                                        <p:cTn id="18" dur="1" fill="hold">
                                          <p:stCondLst>
                                            <p:cond delay="4999"/>
                                          </p:stCondLst>
                                        </p:cTn>
                                        <p:tgtEl>
                                          <p:spTgt spid="7"/>
                                        </p:tgtEl>
                                        <p:attrNameLst>
                                          <p:attrName>style.visibility</p:attrName>
                                        </p:attrNameLst>
                                      </p:cBhvr>
                                      <p:to>
                                        <p:strVal val="hidden"/>
                                      </p:to>
                                    </p:set>
                                  </p:childTnLst>
                                </p:cTn>
                              </p:par>
                              <p:par>
                                <p:cTn id="19" presetID="6" presetClass="exit" presetSubtype="32" fill="hold" grpId="0" nodeType="withEffect">
                                  <p:stCondLst>
                                    <p:cond delay="0"/>
                                  </p:stCondLst>
                                  <p:childTnLst>
                                    <p:animEffect transition="out" filter="circle(out)">
                                      <p:cBhvr>
                                        <p:cTn id="20" dur="5000"/>
                                        <p:tgtEl>
                                          <p:spTgt spid="8"/>
                                        </p:tgtEl>
                                      </p:cBhvr>
                                    </p:animEffect>
                                    <p:set>
                                      <p:cBhvr>
                                        <p:cTn id="21" dur="1" fill="hold">
                                          <p:stCondLst>
                                            <p:cond delay="4999"/>
                                          </p:stCondLst>
                                        </p:cTn>
                                        <p:tgtEl>
                                          <p:spTgt spid="8"/>
                                        </p:tgtEl>
                                        <p:attrNameLst>
                                          <p:attrName>style.visibility</p:attrName>
                                        </p:attrNameLst>
                                      </p:cBhvr>
                                      <p:to>
                                        <p:strVal val="hidden"/>
                                      </p:to>
                                    </p:set>
                                  </p:childTnLst>
                                </p:cTn>
                              </p:par>
                              <p:par>
                                <p:cTn id="22" presetID="2" presetClass="exit" presetSubtype="1" fill="hold" grpId="1" nodeType="withEffect">
                                  <p:stCondLst>
                                    <p:cond delay="0"/>
                                  </p:stCondLst>
                                  <p:childTnLst>
                                    <p:anim calcmode="lin" valueType="num">
                                      <p:cBhvr additive="base">
                                        <p:cTn id="23" dur="5000"/>
                                        <p:tgtEl>
                                          <p:spTgt spid="8"/>
                                        </p:tgtEl>
                                        <p:attrNameLst>
                                          <p:attrName>ppt_x</p:attrName>
                                        </p:attrNameLst>
                                      </p:cBhvr>
                                      <p:tavLst>
                                        <p:tav tm="0">
                                          <p:val>
                                            <p:strVal val="ppt_x"/>
                                          </p:val>
                                        </p:tav>
                                        <p:tav tm="100000">
                                          <p:val>
                                            <p:strVal val="ppt_x"/>
                                          </p:val>
                                        </p:tav>
                                      </p:tavLst>
                                    </p:anim>
                                    <p:anim calcmode="lin" valueType="num">
                                      <p:cBhvr additive="base">
                                        <p:cTn id="24" dur="5000"/>
                                        <p:tgtEl>
                                          <p:spTgt spid="8"/>
                                        </p:tgtEl>
                                        <p:attrNameLst>
                                          <p:attrName>ppt_y</p:attrName>
                                        </p:attrNameLst>
                                      </p:cBhvr>
                                      <p:tavLst>
                                        <p:tav tm="0">
                                          <p:val>
                                            <p:strVal val="ppt_y"/>
                                          </p:val>
                                        </p:tav>
                                        <p:tav tm="100000">
                                          <p:val>
                                            <p:strVal val="0-ppt_h/2"/>
                                          </p:val>
                                        </p:tav>
                                      </p:tavLst>
                                    </p:anim>
                                    <p:set>
                                      <p:cBhvr>
                                        <p:cTn id="25" dur="1" fill="hold">
                                          <p:stCondLst>
                                            <p:cond delay="4999"/>
                                          </p:stCondLst>
                                        </p:cTn>
                                        <p:tgtEl>
                                          <p:spTgt spid="8"/>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5000"/>
                                        <p:tgtEl>
                                          <p:spTgt spid="9"/>
                                        </p:tgtEl>
                                      </p:cBhvr>
                                    </p:animEffect>
                                    <p:set>
                                      <p:cBhvr>
                                        <p:cTn id="28" dur="1" fill="hold">
                                          <p:stCondLst>
                                            <p:cond delay="4999"/>
                                          </p:stCondLst>
                                        </p:cTn>
                                        <p:tgtEl>
                                          <p:spTgt spid="9"/>
                                        </p:tgtEl>
                                        <p:attrNameLst>
                                          <p:attrName>style.visibility</p:attrName>
                                        </p:attrNameLst>
                                      </p:cBhvr>
                                      <p:to>
                                        <p:strVal val="hidden"/>
                                      </p:to>
                                    </p:set>
                                  </p:childTnLst>
                                </p:cTn>
                              </p:par>
                              <p:par>
                                <p:cTn id="29" presetID="2" presetClass="exit" presetSubtype="9" fill="hold" grpId="1" nodeType="withEffect">
                                  <p:stCondLst>
                                    <p:cond delay="0"/>
                                  </p:stCondLst>
                                  <p:childTnLst>
                                    <p:anim calcmode="lin" valueType="num">
                                      <p:cBhvr additive="base">
                                        <p:cTn id="30" dur="5000"/>
                                        <p:tgtEl>
                                          <p:spTgt spid="9"/>
                                        </p:tgtEl>
                                        <p:attrNameLst>
                                          <p:attrName>ppt_x</p:attrName>
                                        </p:attrNameLst>
                                      </p:cBhvr>
                                      <p:tavLst>
                                        <p:tav tm="0">
                                          <p:val>
                                            <p:strVal val="ppt_x"/>
                                          </p:val>
                                        </p:tav>
                                        <p:tav tm="100000">
                                          <p:val>
                                            <p:strVal val="0-ppt_w/2"/>
                                          </p:val>
                                        </p:tav>
                                      </p:tavLst>
                                    </p:anim>
                                    <p:anim calcmode="lin" valueType="num">
                                      <p:cBhvr additive="base">
                                        <p:cTn id="31" dur="5000"/>
                                        <p:tgtEl>
                                          <p:spTgt spid="9"/>
                                        </p:tgtEl>
                                        <p:attrNameLst>
                                          <p:attrName>ppt_y</p:attrName>
                                        </p:attrNameLst>
                                      </p:cBhvr>
                                      <p:tavLst>
                                        <p:tav tm="0">
                                          <p:val>
                                            <p:strVal val="ppt_y"/>
                                          </p:val>
                                        </p:tav>
                                        <p:tav tm="100000">
                                          <p:val>
                                            <p:strVal val="0-ppt_h/2"/>
                                          </p:val>
                                        </p:tav>
                                      </p:tavLst>
                                    </p:anim>
                                    <p:set>
                                      <p:cBhvr>
                                        <p:cTn id="32" dur="1" fill="hold">
                                          <p:stCondLst>
                                            <p:cond delay="4999"/>
                                          </p:stCondLst>
                                        </p:cTn>
                                        <p:tgtEl>
                                          <p:spTgt spid="9"/>
                                        </p:tgtEl>
                                        <p:attrNameLst>
                                          <p:attrName>style.visibility</p:attrName>
                                        </p:attrNameLst>
                                      </p:cBhvr>
                                      <p:to>
                                        <p:strVal val="hidden"/>
                                      </p:to>
                                    </p:set>
                                  </p:childTnLst>
                                </p:cTn>
                              </p:par>
                              <p:par>
                                <p:cTn id="33" presetID="6" presetClass="exit" presetSubtype="32" fill="hold" grpId="0" nodeType="withEffect">
                                  <p:stCondLst>
                                    <p:cond delay="0"/>
                                  </p:stCondLst>
                                  <p:childTnLst>
                                    <p:animEffect transition="out" filter="circle(out)">
                                      <p:cBhvr>
                                        <p:cTn id="34" dur="5000"/>
                                        <p:tgtEl>
                                          <p:spTgt spid="10"/>
                                        </p:tgtEl>
                                      </p:cBhvr>
                                    </p:animEffect>
                                    <p:set>
                                      <p:cBhvr>
                                        <p:cTn id="35" dur="1" fill="hold">
                                          <p:stCondLst>
                                            <p:cond delay="4999"/>
                                          </p:stCondLst>
                                        </p:cTn>
                                        <p:tgtEl>
                                          <p:spTgt spid="10"/>
                                        </p:tgtEl>
                                        <p:attrNameLst>
                                          <p:attrName>style.visibility</p:attrName>
                                        </p:attrNameLst>
                                      </p:cBhvr>
                                      <p:to>
                                        <p:strVal val="hidden"/>
                                      </p:to>
                                    </p:set>
                                  </p:childTnLst>
                                </p:cTn>
                              </p:par>
                              <p:par>
                                <p:cTn id="36" presetID="2" presetClass="exit" presetSubtype="12" fill="hold" grpId="1" nodeType="withEffect">
                                  <p:stCondLst>
                                    <p:cond delay="0"/>
                                  </p:stCondLst>
                                  <p:childTnLst>
                                    <p:anim calcmode="lin" valueType="num">
                                      <p:cBhvr additive="base">
                                        <p:cTn id="37" dur="5000"/>
                                        <p:tgtEl>
                                          <p:spTgt spid="10"/>
                                        </p:tgtEl>
                                        <p:attrNameLst>
                                          <p:attrName>ppt_x</p:attrName>
                                        </p:attrNameLst>
                                      </p:cBhvr>
                                      <p:tavLst>
                                        <p:tav tm="0">
                                          <p:val>
                                            <p:strVal val="ppt_x"/>
                                          </p:val>
                                        </p:tav>
                                        <p:tav tm="100000">
                                          <p:val>
                                            <p:strVal val="0-ppt_w/2"/>
                                          </p:val>
                                        </p:tav>
                                      </p:tavLst>
                                    </p:anim>
                                    <p:anim calcmode="lin" valueType="num">
                                      <p:cBhvr additive="base">
                                        <p:cTn id="38" dur="5000"/>
                                        <p:tgtEl>
                                          <p:spTgt spid="10"/>
                                        </p:tgtEl>
                                        <p:attrNameLst>
                                          <p:attrName>ppt_y</p:attrName>
                                        </p:attrNameLst>
                                      </p:cBhvr>
                                      <p:tavLst>
                                        <p:tav tm="0">
                                          <p:val>
                                            <p:strVal val="ppt_y"/>
                                          </p:val>
                                        </p:tav>
                                        <p:tav tm="100000">
                                          <p:val>
                                            <p:strVal val="1+ppt_h/2"/>
                                          </p:val>
                                        </p:tav>
                                      </p:tavLst>
                                    </p:anim>
                                    <p:set>
                                      <p:cBhvr>
                                        <p:cTn id="39" dur="1" fill="hold">
                                          <p:stCondLst>
                                            <p:cond delay="4999"/>
                                          </p:stCondLst>
                                        </p:cTn>
                                        <p:tgtEl>
                                          <p:spTgt spid="10"/>
                                        </p:tgtEl>
                                        <p:attrNameLst>
                                          <p:attrName>style.visibility</p:attrName>
                                        </p:attrNameLst>
                                      </p:cBhvr>
                                      <p:to>
                                        <p:strVal val="hidden"/>
                                      </p:to>
                                    </p:set>
                                  </p:childTnLst>
                                </p:cTn>
                              </p:par>
                              <p:par>
                                <p:cTn id="40" presetID="6" presetClass="exit" presetSubtype="32" fill="hold" grpId="0" nodeType="withEffect">
                                  <p:stCondLst>
                                    <p:cond delay="0"/>
                                  </p:stCondLst>
                                  <p:childTnLst>
                                    <p:animEffect transition="out" filter="circle(out)">
                                      <p:cBhvr>
                                        <p:cTn id="41" dur="5000"/>
                                        <p:tgtEl>
                                          <p:spTgt spid="11"/>
                                        </p:tgtEl>
                                      </p:cBhvr>
                                    </p:animEffect>
                                    <p:set>
                                      <p:cBhvr>
                                        <p:cTn id="42" dur="1" fill="hold">
                                          <p:stCondLst>
                                            <p:cond delay="4999"/>
                                          </p:stCondLst>
                                        </p:cTn>
                                        <p:tgtEl>
                                          <p:spTgt spid="11"/>
                                        </p:tgtEl>
                                        <p:attrNameLst>
                                          <p:attrName>style.visibility</p:attrName>
                                        </p:attrNameLst>
                                      </p:cBhvr>
                                      <p:to>
                                        <p:strVal val="hidden"/>
                                      </p:to>
                                    </p:set>
                                  </p:childTnLst>
                                </p:cTn>
                              </p:par>
                              <p:par>
                                <p:cTn id="43" presetID="2" presetClass="exit" presetSubtype="4" fill="hold" grpId="1" nodeType="withEffect">
                                  <p:stCondLst>
                                    <p:cond delay="0"/>
                                  </p:stCondLst>
                                  <p:childTnLst>
                                    <p:anim calcmode="lin" valueType="num">
                                      <p:cBhvr additive="base">
                                        <p:cTn id="44" dur="5000"/>
                                        <p:tgtEl>
                                          <p:spTgt spid="11"/>
                                        </p:tgtEl>
                                        <p:attrNameLst>
                                          <p:attrName>ppt_x</p:attrName>
                                        </p:attrNameLst>
                                      </p:cBhvr>
                                      <p:tavLst>
                                        <p:tav tm="0">
                                          <p:val>
                                            <p:strVal val="ppt_x"/>
                                          </p:val>
                                        </p:tav>
                                        <p:tav tm="100000">
                                          <p:val>
                                            <p:strVal val="ppt_x"/>
                                          </p:val>
                                        </p:tav>
                                      </p:tavLst>
                                    </p:anim>
                                    <p:anim calcmode="lin" valueType="num">
                                      <p:cBhvr additive="base">
                                        <p:cTn id="45" dur="5000"/>
                                        <p:tgtEl>
                                          <p:spTgt spid="11"/>
                                        </p:tgtEl>
                                        <p:attrNameLst>
                                          <p:attrName>ppt_y</p:attrName>
                                        </p:attrNameLst>
                                      </p:cBhvr>
                                      <p:tavLst>
                                        <p:tav tm="0">
                                          <p:val>
                                            <p:strVal val="ppt_y"/>
                                          </p:val>
                                        </p:tav>
                                        <p:tav tm="100000">
                                          <p:val>
                                            <p:strVal val="1+ppt_h/2"/>
                                          </p:val>
                                        </p:tav>
                                      </p:tavLst>
                                    </p:anim>
                                    <p:set>
                                      <p:cBhvr>
                                        <p:cTn id="46" dur="1" fill="hold">
                                          <p:stCondLst>
                                            <p:cond delay="4999"/>
                                          </p:stCondLst>
                                        </p:cTn>
                                        <p:tgtEl>
                                          <p:spTgt spid="11"/>
                                        </p:tgtEl>
                                        <p:attrNameLst>
                                          <p:attrName>style.visibility</p:attrName>
                                        </p:attrNameLst>
                                      </p:cBhvr>
                                      <p:to>
                                        <p:strVal val="hidden"/>
                                      </p:to>
                                    </p:set>
                                  </p:childTnLst>
                                </p:cTn>
                              </p:par>
                              <p:par>
                                <p:cTn id="47" presetID="23" presetClass="entr" presetSubtype="288"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5000" fill="hold"/>
                                        <p:tgtEl>
                                          <p:spTgt spid="4"/>
                                        </p:tgtEl>
                                        <p:attrNameLst>
                                          <p:attrName>ppt_w</p:attrName>
                                        </p:attrNameLst>
                                      </p:cBhvr>
                                      <p:tavLst>
                                        <p:tav tm="0">
                                          <p:val>
                                            <p:strVal val="4/3*#ppt_w"/>
                                          </p:val>
                                        </p:tav>
                                        <p:tav tm="100000">
                                          <p:val>
                                            <p:strVal val="#ppt_w"/>
                                          </p:val>
                                        </p:tav>
                                      </p:tavLst>
                                    </p:anim>
                                    <p:anim calcmode="lin" valueType="num">
                                      <p:cBhvr>
                                        <p:cTn id="50" dur="5000" fill="hold"/>
                                        <p:tgtEl>
                                          <p:spTgt spid="4"/>
                                        </p:tgtEl>
                                        <p:attrNameLst>
                                          <p:attrName>ppt_h</p:attrName>
                                        </p:attrNameLst>
                                      </p:cBhvr>
                                      <p:tavLst>
                                        <p:tav tm="0">
                                          <p:val>
                                            <p:strVal val="4/3*#ppt_h"/>
                                          </p:val>
                                        </p:tav>
                                        <p:tav tm="100000">
                                          <p:val>
                                            <p:strVal val="#ppt_h"/>
                                          </p:val>
                                        </p:tav>
                                      </p:tavLst>
                                    </p:anim>
                                  </p:childTnLst>
                                </p:cTn>
                              </p:par>
                              <p:par>
                                <p:cTn id="51" presetID="6" presetClass="entr" presetSubtype="32"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circle(out)">
                                      <p:cBhvr>
                                        <p:cTn id="5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7036389_2374021_0_5397b_1c9b616d_L.png"/>
          <p:cNvPicPr>
            <a:picLocks noGrp="1" noChangeAspect="1"/>
          </p:cNvPicPr>
          <p:nvPr>
            <p:ph idx="1"/>
          </p:nvPr>
        </p:nvPicPr>
        <p:blipFill>
          <a:blip r:embed="rId2">
            <a:lum contrast="10000"/>
          </a:blip>
          <a:srcRect/>
          <a:stretch>
            <a:fillRect/>
          </a:stretch>
        </p:blipFill>
        <p:spPr>
          <a:xfrm>
            <a:off x="0" y="0"/>
            <a:ext cx="9144000" cy="6858000"/>
          </a:xfrm>
        </p:spPr>
      </p:pic>
      <p:pic>
        <p:nvPicPr>
          <p:cNvPr id="1028" name="Picture 4" descr="http://3.bp.blogspot.com/_AxMHWtTWqLs/TRJkyqmLBSI/AAAAAAAAAwo/VFNYbP1auiY/s1600/mantis-religiosa.jpg"/>
          <p:cNvPicPr>
            <a:picLocks noChangeAspect="1" noChangeArrowheads="1"/>
          </p:cNvPicPr>
          <p:nvPr/>
        </p:nvPicPr>
        <p:blipFill>
          <a:blip r:embed="rId3" cstate="screen"/>
          <a:srcRect/>
          <a:stretch>
            <a:fillRect/>
          </a:stretch>
        </p:blipFill>
        <p:spPr bwMode="auto">
          <a:xfrm>
            <a:off x="6072198" y="3071810"/>
            <a:ext cx="1596903" cy="2500330"/>
          </a:xfrm>
          <a:prstGeom prst="ellipse">
            <a:avLst/>
          </a:prstGeom>
          <a:noFill/>
          <a:effectLst>
            <a:softEdge rad="127000"/>
          </a:effectLst>
        </p:spPr>
      </p:pic>
      <p:pic>
        <p:nvPicPr>
          <p:cNvPr id="1030" name="Picture 6" descr="http://i26.servimg.com/u/f26/16/26/56/20/icono_12.png"/>
          <p:cNvPicPr>
            <a:picLocks noChangeAspect="1" noChangeArrowheads="1"/>
          </p:cNvPicPr>
          <p:nvPr/>
        </p:nvPicPr>
        <p:blipFill>
          <a:blip r:embed="rId4">
            <a:lum contrast="20000"/>
          </a:blip>
          <a:srcRect/>
          <a:stretch>
            <a:fillRect/>
          </a:stretch>
        </p:blipFill>
        <p:spPr bwMode="auto">
          <a:xfrm>
            <a:off x="2071670" y="4000504"/>
            <a:ext cx="1562386" cy="1362080"/>
          </a:xfrm>
          <a:prstGeom prst="rect">
            <a:avLst/>
          </a:prstGeom>
          <a:noFill/>
        </p:spPr>
      </p:pic>
      <p:sp>
        <p:nvSpPr>
          <p:cNvPr id="6" name="5 CuadroTexto"/>
          <p:cNvSpPr txBox="1"/>
          <p:nvPr/>
        </p:nvSpPr>
        <p:spPr>
          <a:xfrm rot="21143458">
            <a:off x="1595423" y="1935907"/>
            <a:ext cx="5643602" cy="1600438"/>
          </a:xfrm>
          <a:prstGeom prst="rect">
            <a:avLst/>
          </a:prstGeom>
          <a:noFill/>
        </p:spPr>
        <p:txBody>
          <a:bodyPr wrap="square" rtlCol="0">
            <a:spAutoFit/>
          </a:bodyPr>
          <a:lstStyle/>
          <a:p>
            <a:r>
              <a:rPr lang="es-ES" sz="1400" dirty="0" smtClean="0">
                <a:solidFill>
                  <a:schemeClr val="bg1"/>
                </a:solidFill>
              </a:rPr>
              <a:t>La relación entre la mantis religiosa y el ser humano ha sido un tanto contradictoria ya que, por un lado, ha despertado la curiosidad y la admiración, y por otro suscita la desconfianza y el miedo. En general en España la cultura popular equivocadamente presenta a la mantis religiosa como un animal peligroso y venenoso a pesar de ser totalmente inofensivo y beneficioso para el ser humano, pues devora gran cantidad de otros insectos. </a:t>
            </a:r>
            <a:endParaRPr lang="es-ES" sz="1400" dirty="0">
              <a:solidFill>
                <a:schemeClr val="bg1"/>
              </a:solidFill>
            </a:endParaRPr>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030"/>
                                        </p:tgtEl>
                                        <p:attrNameLst>
                                          <p:attrName>style.visibility</p:attrName>
                                        </p:attrNameLst>
                                      </p:cBhvr>
                                      <p:to>
                                        <p:strVal val="visible"/>
                                      </p:to>
                                    </p:set>
                                    <p:anim calcmode="lin" valueType="num">
                                      <p:cBhvr additive="base">
                                        <p:cTn id="7" dur="5000" fill="hold"/>
                                        <p:tgtEl>
                                          <p:spTgt spid="1030"/>
                                        </p:tgtEl>
                                        <p:attrNameLst>
                                          <p:attrName>ppt_x</p:attrName>
                                        </p:attrNameLst>
                                      </p:cBhvr>
                                      <p:tavLst>
                                        <p:tav tm="0">
                                          <p:val>
                                            <p:strVal val="0-#ppt_w/2"/>
                                          </p:val>
                                        </p:tav>
                                        <p:tav tm="100000">
                                          <p:val>
                                            <p:strVal val="#ppt_x"/>
                                          </p:val>
                                        </p:tav>
                                      </p:tavLst>
                                    </p:anim>
                                    <p:anim calcmode="lin" valueType="num">
                                      <p:cBhvr additive="base">
                                        <p:cTn id="8" dur="5000" fill="hold"/>
                                        <p:tgtEl>
                                          <p:spTgt spid="1030"/>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028"/>
                                        </p:tgtEl>
                                        <p:attrNameLst>
                                          <p:attrName>style.visibility</p:attrName>
                                        </p:attrNameLst>
                                      </p:cBhvr>
                                      <p:to>
                                        <p:strVal val="visible"/>
                                      </p:to>
                                    </p:set>
                                    <p:animEffect transition="in" filter="fade">
                                      <p:cBhvr>
                                        <p:cTn id="11" dur="5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S-0099.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9900">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_macro_008.jpg"/>
          <p:cNvPicPr>
            <a:picLocks noChangeAspect="1"/>
          </p:cNvPicPr>
          <p:nvPr/>
        </p:nvPicPr>
        <p:blipFill>
          <a:blip r:embed="rId2" cstate="screen"/>
          <a:stretch>
            <a:fillRect/>
          </a:stretch>
        </p:blipFill>
        <p:spPr>
          <a:xfrm>
            <a:off x="2142239" y="0"/>
            <a:ext cx="4859522" cy="6858000"/>
          </a:xfrm>
          <a:prstGeom prst="rect">
            <a:avLst/>
          </a:prstGeom>
        </p:spPr>
      </p:pic>
    </p:spTree>
  </p:cSld>
  <p:clrMapOvr>
    <a:masterClrMapping/>
  </p:clrMapOvr>
  <p:transition spd="slow" advTm="5000">
    <p:comb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7036389_2374021_0_5397b_1c9b616d_L.png"/>
          <p:cNvPicPr>
            <a:picLocks noGrp="1" noChangeAspect="1"/>
          </p:cNvPicPr>
          <p:nvPr>
            <p:ph idx="1"/>
          </p:nvPr>
        </p:nvPicPr>
        <p:blipFill>
          <a:blip r:embed="rId2">
            <a:lum contrast="10000"/>
          </a:blip>
          <a:srcRect/>
          <a:stretch>
            <a:fillRect/>
          </a:stretch>
        </p:blipFill>
        <p:spPr>
          <a:xfrm>
            <a:off x="0" y="0"/>
            <a:ext cx="9144000" cy="6858000"/>
          </a:xfrm>
        </p:spPr>
      </p:pic>
      <p:pic>
        <p:nvPicPr>
          <p:cNvPr id="1028" name="Picture 4" descr="http://3.bp.blogspot.com/_AxMHWtTWqLs/TRJkyqmLBSI/AAAAAAAAAwo/VFNYbP1auiY/s1600/mantis-religiosa.jpg"/>
          <p:cNvPicPr>
            <a:picLocks noChangeAspect="1" noChangeArrowheads="1"/>
          </p:cNvPicPr>
          <p:nvPr/>
        </p:nvPicPr>
        <p:blipFill>
          <a:blip r:embed="rId3" cstate="screen"/>
          <a:srcRect/>
          <a:stretch>
            <a:fillRect/>
          </a:stretch>
        </p:blipFill>
        <p:spPr bwMode="auto">
          <a:xfrm>
            <a:off x="6072198" y="3071810"/>
            <a:ext cx="1596903" cy="2500330"/>
          </a:xfrm>
          <a:prstGeom prst="ellipse">
            <a:avLst/>
          </a:prstGeom>
          <a:noFill/>
          <a:effectLst>
            <a:softEdge rad="127000"/>
          </a:effectLst>
        </p:spPr>
      </p:pic>
      <p:pic>
        <p:nvPicPr>
          <p:cNvPr id="1030" name="Picture 6" descr="http://i26.servimg.com/u/f26/16/26/56/20/icono_12.png"/>
          <p:cNvPicPr>
            <a:picLocks noChangeAspect="1" noChangeArrowheads="1"/>
          </p:cNvPicPr>
          <p:nvPr/>
        </p:nvPicPr>
        <p:blipFill>
          <a:blip r:embed="rId4">
            <a:lum contrast="20000"/>
          </a:blip>
          <a:srcRect/>
          <a:stretch>
            <a:fillRect/>
          </a:stretch>
        </p:blipFill>
        <p:spPr bwMode="auto">
          <a:xfrm>
            <a:off x="2071670" y="4000504"/>
            <a:ext cx="1562386" cy="1362080"/>
          </a:xfrm>
          <a:prstGeom prst="rect">
            <a:avLst/>
          </a:prstGeom>
          <a:noFill/>
        </p:spPr>
      </p:pic>
      <p:sp>
        <p:nvSpPr>
          <p:cNvPr id="6" name="5 CuadroTexto"/>
          <p:cNvSpPr txBox="1"/>
          <p:nvPr/>
        </p:nvSpPr>
        <p:spPr>
          <a:xfrm rot="21143458">
            <a:off x="1538367" y="1768163"/>
            <a:ext cx="5643602" cy="1938992"/>
          </a:xfrm>
          <a:prstGeom prst="rect">
            <a:avLst/>
          </a:prstGeom>
          <a:noFill/>
        </p:spPr>
        <p:txBody>
          <a:bodyPr wrap="square" rtlCol="0">
            <a:spAutoFit/>
          </a:bodyPr>
          <a:lstStyle/>
          <a:p>
            <a:r>
              <a:rPr lang="es-ES" sz="1400" dirty="0" smtClean="0">
                <a:solidFill>
                  <a:schemeClr val="bg1"/>
                </a:solidFill>
              </a:rPr>
              <a:t>En algunos municipios la mantis religiosa recibe nombres vernáculos como "muerte" o "caballito del diablo", que revelan esa concepción negativa. Contrastan estas denominaciones con las de "religiosa", del nombre científico y común, y la de "santateresa", que hacen alusión a esa posición en la que parece que se encuentra rezando cuando acecha a sus presas.</a:t>
            </a:r>
          </a:p>
          <a:p>
            <a:endParaRPr lang="es-ES" sz="1400" dirty="0" smtClean="0">
              <a:solidFill>
                <a:srgbClr val="FF0000"/>
              </a:solidFill>
            </a:endParaRPr>
          </a:p>
          <a:p>
            <a:pPr algn="ctr"/>
            <a:r>
              <a:rPr lang="es-ES" sz="1600" b="1" dirty="0" smtClean="0">
                <a:solidFill>
                  <a:srgbClr val="FF0000"/>
                </a:solidFill>
              </a:rPr>
              <a:t>“</a:t>
            </a:r>
            <a:r>
              <a:rPr lang="es-ES" b="1" dirty="0" smtClean="0">
                <a:solidFill>
                  <a:srgbClr val="FF0000"/>
                </a:solidFill>
              </a:rPr>
              <a:t>Al final tienen un video donde pueden ver el apareamiento y lo que aquí se relata”</a:t>
            </a:r>
            <a:endParaRPr lang="es-ES" dirty="0">
              <a:solidFill>
                <a:srgbClr val="FF0000"/>
              </a:solidFill>
            </a:endParaRPr>
          </a:p>
        </p:txBody>
      </p:sp>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030"/>
                                        </p:tgtEl>
                                        <p:attrNameLst>
                                          <p:attrName>style.visibility</p:attrName>
                                        </p:attrNameLst>
                                      </p:cBhvr>
                                      <p:to>
                                        <p:strVal val="visible"/>
                                      </p:to>
                                    </p:set>
                                    <p:anim calcmode="lin" valueType="num">
                                      <p:cBhvr additive="base">
                                        <p:cTn id="7" dur="5000" fill="hold"/>
                                        <p:tgtEl>
                                          <p:spTgt spid="1030"/>
                                        </p:tgtEl>
                                        <p:attrNameLst>
                                          <p:attrName>ppt_x</p:attrName>
                                        </p:attrNameLst>
                                      </p:cBhvr>
                                      <p:tavLst>
                                        <p:tav tm="0">
                                          <p:val>
                                            <p:strVal val="0-#ppt_w/2"/>
                                          </p:val>
                                        </p:tav>
                                        <p:tav tm="100000">
                                          <p:val>
                                            <p:strVal val="#ppt_x"/>
                                          </p:val>
                                        </p:tav>
                                      </p:tavLst>
                                    </p:anim>
                                    <p:anim calcmode="lin" valueType="num">
                                      <p:cBhvr additive="base">
                                        <p:cTn id="8" dur="5000" fill="hold"/>
                                        <p:tgtEl>
                                          <p:spTgt spid="1030"/>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028"/>
                                        </p:tgtEl>
                                        <p:attrNameLst>
                                          <p:attrName>style.visibility</p:attrName>
                                        </p:attrNameLst>
                                      </p:cBhvr>
                                      <p:to>
                                        <p:strVal val="visible"/>
                                      </p:to>
                                    </p:set>
                                    <p:animEffect transition="in" filter="fade">
                                      <p:cBhvr>
                                        <p:cTn id="11" dur="5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eza_mantis_recortada_reducid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9900">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grpId="1"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1+ppt_h/2"/>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5" fill="hold" grpId="0" nodeType="withEffect">
                                  <p:stCondLst>
                                    <p:cond delay="0"/>
                                  </p:stCondLst>
                                  <p:childTnLst>
                                    <p:animEffect transition="out" filter="blinds(vertic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0-#ppt_h/2"/>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ntis-1.jpg-Hembra preñada tonos mimético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tx2">
              <a:lumMod val="75000"/>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5653749" y="6215082"/>
            <a:ext cx="3490251" cy="369332"/>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Hembra preñada tonos miméticos.</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2"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5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2" animBg="1"/>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ntisargentina.JPG-en el interior de un hogar.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996633">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6357950" y="6143644"/>
            <a:ext cx="2602700" cy="369332"/>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En el interior de un hogar</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ox(out)">
                                      <p:cBhvr>
                                        <p:cTn id="14" dur="5000"/>
                                        <p:tgtEl>
                                          <p:spTgt spid="4"/>
                                        </p:tgtEl>
                                      </p:cBhvr>
                                    </p:animEffect>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3px-Mantis_religiosa_al_acecho_al_trasluz_IMGP7336.JPG"/>
          <p:cNvPicPr>
            <a:picLocks noChangeAspect="1"/>
          </p:cNvPicPr>
          <p:nvPr/>
        </p:nvPicPr>
        <p:blipFill>
          <a:blip r:embed="rId2"/>
          <a:stretch>
            <a:fillRect/>
          </a:stretch>
        </p:blipFill>
        <p:spPr>
          <a:xfrm>
            <a:off x="4465" y="0"/>
            <a:ext cx="9135070" cy="6858000"/>
          </a:xfrm>
          <a:prstGeom prst="rect">
            <a:avLst/>
          </a:prstGeom>
          <a:scene3d>
            <a:camera prst="orthographicFront"/>
            <a:lightRig rig="threePt" dir="t"/>
          </a:scene3d>
          <a:sp3d>
            <a:bevelT prst="angle"/>
          </a:sp3d>
        </p:spPr>
      </p:pic>
      <p:sp>
        <p:nvSpPr>
          <p:cNvPr id="5" name="4 Rectángulo"/>
          <p:cNvSpPr/>
          <p:nvPr/>
        </p:nvSpPr>
        <p:spPr>
          <a:xfrm>
            <a:off x="0" y="0"/>
            <a:ext cx="4500562" cy="3214686"/>
          </a:xfrm>
          <a:prstGeom prst="rect">
            <a:avLst/>
          </a:prstGeom>
          <a:solidFill>
            <a:srgbClr val="0099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809642" y="3589924"/>
            <a:ext cx="4334358" cy="3268076"/>
          </a:xfrm>
          <a:prstGeom prst="rect">
            <a:avLst/>
          </a:prstGeom>
          <a:solidFill>
            <a:srgbClr val="0099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3571876"/>
            <a:ext cx="4500562" cy="3286124"/>
          </a:xfrm>
          <a:prstGeom prst="rect">
            <a:avLst/>
          </a:prstGeom>
          <a:solidFill>
            <a:srgbClr val="0099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786314" y="0"/>
            <a:ext cx="4357686" cy="3214686"/>
          </a:xfrm>
          <a:prstGeom prst="rect">
            <a:avLst/>
          </a:prstGeom>
          <a:solidFill>
            <a:srgbClr val="009900">
              <a:alpha val="79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0 Imagen" descr="Giant_mantis.png"/>
          <p:cNvPicPr>
            <a:picLocks noChangeAspect="1"/>
          </p:cNvPicPr>
          <p:nvPr/>
        </p:nvPicPr>
        <p:blipFill>
          <a:blip r:embed="rId3"/>
          <a:stretch>
            <a:fillRect/>
          </a:stretch>
        </p:blipFill>
        <p:spPr>
          <a:xfrm flipH="1">
            <a:off x="0" y="-785842"/>
            <a:ext cx="4118892" cy="4071942"/>
          </a:xfrm>
          <a:prstGeom prst="rect">
            <a:avLst/>
          </a:prstGeom>
        </p:spPr>
      </p:pic>
      <p:sp>
        <p:nvSpPr>
          <p:cNvPr id="10" name="9 Rectángulo"/>
          <p:cNvSpPr/>
          <p:nvPr/>
        </p:nvSpPr>
        <p:spPr>
          <a:xfrm>
            <a:off x="6572264" y="6000768"/>
            <a:ext cx="2010230" cy="369332"/>
          </a:xfrm>
          <a:prstGeom prst="rect">
            <a:avLst/>
          </a:prstGeom>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Al acecho al trasluz</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8" presetClass="exit" presetSubtype="9" fill="hold" grpId="0" nodeType="withEffect">
                                  <p:stCondLst>
                                    <p:cond delay="0"/>
                                  </p:stCondLst>
                                  <p:childTnLst>
                                    <p:animEffect transition="out" filter="strips(upLef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8"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in)">
                                      <p:cBhvr>
                                        <p:cTn id="19" dur="3000"/>
                                        <p:tgtEl>
                                          <p:spTgt spid="4"/>
                                        </p:tgtEl>
                                      </p:cBhvr>
                                    </p:animEffect>
                                  </p:childTnLst>
                                </p:cTn>
                              </p:par>
                            </p:childTnLst>
                          </p:cTn>
                        </p:par>
                        <p:par>
                          <p:cTn id="20" fill="hold">
                            <p:stCondLst>
                              <p:cond delay="3000"/>
                            </p:stCondLst>
                            <p:childTnLst>
                              <p:par>
                                <p:cTn id="21" presetID="23" presetClass="entr" presetSubtype="16"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3000" fill="hold"/>
                                        <p:tgtEl>
                                          <p:spTgt spid="11"/>
                                        </p:tgtEl>
                                        <p:attrNameLst>
                                          <p:attrName>ppt_w</p:attrName>
                                        </p:attrNameLst>
                                      </p:cBhvr>
                                      <p:tavLst>
                                        <p:tav tm="0">
                                          <p:val>
                                            <p:fltVal val="0"/>
                                          </p:val>
                                        </p:tav>
                                        <p:tav tm="100000">
                                          <p:val>
                                            <p:strVal val="#ppt_w"/>
                                          </p:val>
                                        </p:tav>
                                      </p:tavLst>
                                    </p:anim>
                                    <p:anim calcmode="lin" valueType="num">
                                      <p:cBhvr>
                                        <p:cTn id="24" dur="3000" fill="hold"/>
                                        <p:tgtEl>
                                          <p:spTgt spid="11"/>
                                        </p:tgtEl>
                                        <p:attrNameLst>
                                          <p:attrName>ppt_h</p:attrName>
                                        </p:attrNameLst>
                                      </p:cBhvr>
                                      <p:tavLst>
                                        <p:tav tm="0">
                                          <p:val>
                                            <p:fltVal val="0"/>
                                          </p:val>
                                        </p:tav>
                                        <p:tav tm="100000">
                                          <p:val>
                                            <p:strVal val="#ppt_h"/>
                                          </p:val>
                                        </p:tav>
                                      </p:tavLst>
                                    </p:anim>
                                  </p:childTnLst>
                                </p:cTn>
                              </p:par>
                            </p:childTnLst>
                          </p:cTn>
                        </p:par>
                        <p:par>
                          <p:cTn id="25" fill="hold">
                            <p:stCondLst>
                              <p:cond delay="6000"/>
                            </p:stCondLst>
                            <p:childTnLst>
                              <p:par>
                                <p:cTn id="26" presetID="10" presetClass="entr" presetSubtype="0"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Tree>
    <p:controls>
      <p:control spid="1027" name="ShockwaveFlash1" r:id="rId2" imgW="9142560" imgH="6856560"/>
    </p:controls>
  </p:cSld>
  <p:clrMapOvr>
    <a:masterClrMapping/>
  </p:clrMapOvr>
  <p:transition advTm="95000">
    <p:sndAc>
      <p:endSnd/>
    </p:sndAc>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ntisreligiosa.jpg"/>
          <p:cNvPicPr>
            <a:picLocks noChangeAspect="1"/>
          </p:cNvPicPr>
          <p:nvPr/>
        </p:nvPicPr>
        <p:blipFill>
          <a:blip r:embed="rId2"/>
          <a:stretch>
            <a:fillRect/>
          </a:stretch>
        </p:blipFill>
        <p:spPr>
          <a:xfrm>
            <a:off x="0" y="0"/>
            <a:ext cx="9144000" cy="6858000"/>
          </a:xfrm>
          <a:prstGeom prst="rect">
            <a:avLst/>
          </a:prstGeom>
        </p:spPr>
      </p:pic>
      <p:pic>
        <p:nvPicPr>
          <p:cNvPr id="4100" name="Picture 4" descr="glittertextmaker.info"/>
          <p:cNvPicPr>
            <a:picLocks noChangeAspect="1" noChangeArrowheads="1" noCrop="1"/>
          </p:cNvPicPr>
          <p:nvPr/>
        </p:nvPicPr>
        <p:blipFill>
          <a:blip r:embed="rId3"/>
          <a:srcRect/>
          <a:stretch>
            <a:fillRect/>
          </a:stretch>
        </p:blipFill>
        <p:spPr bwMode="auto">
          <a:xfrm>
            <a:off x="4500562" y="5929330"/>
            <a:ext cx="2743200" cy="381001"/>
          </a:xfrm>
          <a:prstGeom prst="rect">
            <a:avLst/>
          </a:prstGeom>
          <a:noFill/>
        </p:spPr>
      </p:pic>
      <p:sp>
        <p:nvSpPr>
          <p:cNvPr id="6" name="5 CuadroTexto"/>
          <p:cNvSpPr txBox="1"/>
          <p:nvPr/>
        </p:nvSpPr>
        <p:spPr>
          <a:xfrm>
            <a:off x="8491257" y="6286520"/>
            <a:ext cx="473206" cy="261610"/>
          </a:xfrm>
          <a:prstGeom prst="rect">
            <a:avLst/>
          </a:prstGeom>
          <a:noFill/>
        </p:spPr>
        <p:txBody>
          <a:bodyPr wrap="none" rtlCol="0">
            <a:spAutoFit/>
          </a:bodyPr>
          <a:lstStyle/>
          <a:p>
            <a:r>
              <a:rPr lang="es-ES" sz="1050" dirty="0" smtClean="0">
                <a:solidFill>
                  <a:srgbClr val="69CD6E"/>
                </a:solidFill>
              </a:rPr>
              <a:t>2013</a:t>
            </a:r>
            <a:endParaRPr lang="es-ES" sz="1050" dirty="0">
              <a:solidFill>
                <a:srgbClr val="69CD6E"/>
              </a:solidFill>
            </a:endParaRPr>
          </a:p>
        </p:txBody>
      </p:sp>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4100"/>
                                        </p:tgtEl>
                                        <p:attrNameLst>
                                          <p:attrName>style.visibility</p:attrName>
                                        </p:attrNameLst>
                                      </p:cBhvr>
                                      <p:to>
                                        <p:strVal val="visible"/>
                                      </p:to>
                                    </p:set>
                                    <p:anim calcmode="lin" valueType="num">
                                      <p:cBhvr>
                                        <p:cTn id="7" dur="2000" fill="hold"/>
                                        <p:tgtEl>
                                          <p:spTgt spid="4100"/>
                                        </p:tgtEl>
                                        <p:attrNameLst>
                                          <p:attrName>ppt_w</p:attrName>
                                        </p:attrNameLst>
                                      </p:cBhvr>
                                      <p:tavLst>
                                        <p:tav tm="0">
                                          <p:val>
                                            <p:fltVal val="0"/>
                                          </p:val>
                                        </p:tav>
                                        <p:tav tm="100000">
                                          <p:val>
                                            <p:strVal val="#ppt_w"/>
                                          </p:val>
                                        </p:tav>
                                      </p:tavLst>
                                    </p:anim>
                                    <p:anim calcmode="lin" valueType="num">
                                      <p:cBhvr>
                                        <p:cTn id="8" dur="2000" fill="hold"/>
                                        <p:tgtEl>
                                          <p:spTgt spid="4100"/>
                                        </p:tgtEl>
                                        <p:attrNameLst>
                                          <p:attrName>ppt_h</p:attrName>
                                        </p:attrNameLst>
                                      </p:cBhvr>
                                      <p:tavLst>
                                        <p:tav tm="0">
                                          <p:val>
                                            <p:fltVal val="0"/>
                                          </p:val>
                                        </p:tav>
                                        <p:tav tm="100000">
                                          <p:val>
                                            <p:strVal val="#ppt_h"/>
                                          </p:val>
                                        </p:tav>
                                      </p:tavLst>
                                    </p:anim>
                                    <p:anim calcmode="lin" valueType="num">
                                      <p:cBhvr>
                                        <p:cTn id="9" dur="2000" fill="hold"/>
                                        <p:tgtEl>
                                          <p:spTgt spid="4100"/>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410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MANTIS RELIGIOS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MANTIS RELIGIOSA</Template>
  <TotalTime>0</TotalTime>
  <Words>506</Words>
  <Application>Microsoft Office PowerPoint</Application>
  <PresentationFormat>Presentación en pantalla (4:3)</PresentationFormat>
  <Paragraphs>58</Paragraphs>
  <Slides>38</Slides>
  <Notes>1</Notes>
  <HiddenSlides>0</HiddenSlides>
  <MMClips>1</MMClips>
  <ScaleCrop>false</ScaleCrop>
  <HeadingPairs>
    <vt:vector size="4" baseType="variant">
      <vt:variant>
        <vt:lpstr>Tema</vt:lpstr>
      </vt:variant>
      <vt:variant>
        <vt:i4>2</vt:i4>
      </vt:variant>
      <vt:variant>
        <vt:lpstr>Títulos de diapositiva</vt:lpstr>
      </vt:variant>
      <vt:variant>
        <vt:i4>38</vt:i4>
      </vt:variant>
    </vt:vector>
  </HeadingPairs>
  <TitlesOfParts>
    <vt:vector size="40" baseType="lpstr">
      <vt:lpstr>MANTIS RELIGIOSA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2013-02-21T18:56:39Z</dcterms:created>
  <dcterms:modified xsi:type="dcterms:W3CDTF">2013-02-21T18:57:14Z</dcterms:modified>
</cp:coreProperties>
</file>