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7" r:id="rId3"/>
    <p:sldId id="296" r:id="rId4"/>
    <p:sldId id="258" r:id="rId5"/>
    <p:sldId id="263" r:id="rId6"/>
    <p:sldId id="298" r:id="rId7"/>
    <p:sldId id="264" r:id="rId8"/>
    <p:sldId id="260" r:id="rId9"/>
    <p:sldId id="288" r:id="rId10"/>
    <p:sldId id="265" r:id="rId11"/>
    <p:sldId id="266" r:id="rId12"/>
    <p:sldId id="287" r:id="rId13"/>
    <p:sldId id="262" r:id="rId14"/>
    <p:sldId id="267" r:id="rId15"/>
    <p:sldId id="290" r:id="rId16"/>
    <p:sldId id="269" r:id="rId17"/>
    <p:sldId id="268" r:id="rId18"/>
    <p:sldId id="292" r:id="rId19"/>
    <p:sldId id="259" r:id="rId20"/>
    <p:sldId id="275" r:id="rId21"/>
    <p:sldId id="293" r:id="rId22"/>
    <p:sldId id="281" r:id="rId23"/>
    <p:sldId id="276" r:id="rId24"/>
    <p:sldId id="294" r:id="rId25"/>
    <p:sldId id="274" r:id="rId26"/>
    <p:sldId id="285" r:id="rId27"/>
    <p:sldId id="295" r:id="rId28"/>
    <p:sldId id="282" r:id="rId29"/>
    <p:sldId id="278" r:id="rId30"/>
    <p:sldId id="291" r:id="rId31"/>
    <p:sldId id="277" r:id="rId32"/>
    <p:sldId id="280" r:id="rId33"/>
    <p:sldId id="297" r:id="rId34"/>
    <p:sldId id="286" r:id="rId35"/>
    <p:sldId id="283" r:id="rId36"/>
    <p:sldId id="289" r:id="rId37"/>
    <p:sldId id="273" r:id="rId38"/>
    <p:sldId id="299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t1+XYR7v8aBfuwKHobFeA" hashData="fPryoZHxEhnfCgiJ7Tyt8O/I3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321900"/>
    <a:srgbClr val="F4CC7C"/>
    <a:srgbClr val="FF9900"/>
    <a:srgbClr val="996633"/>
    <a:srgbClr val="895A1B"/>
    <a:srgbClr val="A87E14"/>
    <a:srgbClr val="D7AE85"/>
    <a:srgbClr val="CC9900"/>
    <a:srgbClr val="452E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6365D4-F48E-454B-9C24-42B9DEDBDBC2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36579-E31C-4F88-9353-DFD2667D0B3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D36579-E31C-4F88-9353-DFD2667D0B36}" type="slidenum">
              <a:rPr lang="es-PE" smtClean="0"/>
              <a:pPr/>
              <a:t>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5428-45CC-494A-8612-9F1FB81E4994}" type="datetimeFigureOut">
              <a:rPr lang="es-PE" smtClean="0"/>
              <a:pPr/>
              <a:t>26/11/2021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EFAA0-F47F-4C59-BB7A-0634D1F246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©-iStock-Jasmina00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21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32" cy="5143500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rot="10800000">
            <a:off x="4571968" y="0"/>
            <a:ext cx="4572032" cy="5143500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©-iStock-Jasmina00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cooltext398620399802421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4214824"/>
            <a:ext cx="1714512" cy="307202"/>
          </a:xfrm>
          <a:prstGeom prst="rect">
            <a:avLst/>
          </a:prstGeom>
        </p:spPr>
      </p:pic>
      <p:pic>
        <p:nvPicPr>
          <p:cNvPr id="8" name="7 Imagen" descr="Cool Text - Los 398621343404608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143504" y="357172"/>
            <a:ext cx="1390415" cy="857105"/>
          </a:xfrm>
          <a:prstGeom prst="rect">
            <a:avLst/>
          </a:prstGeom>
        </p:spPr>
      </p:pic>
      <p:pic>
        <p:nvPicPr>
          <p:cNvPr id="9" name="8 Imagen" descr="Cool Text - Perros 39862135705029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786578" y="357172"/>
            <a:ext cx="2040105" cy="835472"/>
          </a:xfrm>
          <a:prstGeom prst="rect">
            <a:avLst/>
          </a:prstGeom>
        </p:spPr>
      </p:pic>
      <p:pic>
        <p:nvPicPr>
          <p:cNvPr id="10" name="9 Imagen" descr="Cool Text - Eligen 39862137308224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429256" y="1357304"/>
            <a:ext cx="1785950" cy="1040954"/>
          </a:xfrm>
          <a:prstGeom prst="rect">
            <a:avLst/>
          </a:prstGeom>
        </p:spPr>
      </p:pic>
      <p:pic>
        <p:nvPicPr>
          <p:cNvPr id="11" name="10 Imagen" descr="Cool Text - A 398621385438624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429520" y="1422726"/>
            <a:ext cx="857256" cy="785066"/>
          </a:xfrm>
          <a:prstGeom prst="rect">
            <a:avLst/>
          </a:prstGeom>
        </p:spPr>
      </p:pic>
      <p:pic>
        <p:nvPicPr>
          <p:cNvPr id="12" name="11 Imagen" descr="Cool Text - Su 398621396369031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357818" y="2571750"/>
            <a:ext cx="1071570" cy="727708"/>
          </a:xfrm>
          <a:prstGeom prst="rect">
            <a:avLst/>
          </a:prstGeom>
        </p:spPr>
      </p:pic>
      <p:pic>
        <p:nvPicPr>
          <p:cNvPr id="13" name="12 Imagen" descr="Cool Text - Humano 398621407707101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6572264" y="2571750"/>
            <a:ext cx="2428892" cy="668416"/>
          </a:xfrm>
          <a:prstGeom prst="rect">
            <a:avLst/>
          </a:prstGeom>
        </p:spPr>
      </p:pic>
      <p:pic>
        <p:nvPicPr>
          <p:cNvPr id="14" name="13 Imagen" descr="Cool Text - Favorito 398621420255956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6000760" y="3357568"/>
            <a:ext cx="2439579" cy="662721"/>
          </a:xfrm>
          <a:prstGeom prst="rect">
            <a:avLst/>
          </a:prstGeom>
        </p:spPr>
      </p:pic>
    </p:spTree>
  </p:cSld>
  <p:clrMapOvr>
    <a:masterClrMapping/>
  </p:clrMapOvr>
  <p:transition advClick="0" advTm="30000">
    <p:sndAc>
      <p:stSnd loop="1">
        <p:snd r:embed="rId2" name="Casi un susurro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0"/>
                            </p:stCondLst>
                            <p:childTnLst>
                              <p:par>
                                <p:cTn id="6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000"/>
                            </p:stCondLst>
                            <p:childTnLst>
                              <p:par>
                                <p:cTn id="7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000"/>
                            </p:stCondLst>
                            <p:childTnLst>
                              <p:par>
                                <p:cTn id="7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1000"/>
                            </p:stCondLst>
                            <p:childTnLst>
                              <p:par>
                                <p:cTn id="8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named (4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1"/>
            <a:ext cx="6296052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28662" y="1571618"/>
            <a:ext cx="33575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 </a:t>
            </a:r>
            <a:endParaRPr lang="es-PE" dirty="0" smtClean="0"/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eres dueño de un perro, sabes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perfectamente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eterno que este animalito provoca.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hecho existen estudios que comprueban que puedes amar más a tu perro que a otras personas</a:t>
            </a:r>
          </a:p>
          <a:p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4000511"/>
            <a:ext cx="968214" cy="316531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41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 flip="none" rotWithShape="1">
            <a:gsLst>
              <a:gs pos="0">
                <a:srgbClr val="663300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00562" cy="5143500"/>
          </a:xfrm>
          <a:prstGeom prst="rect">
            <a:avLst/>
          </a:prstGeom>
          <a:gradFill>
            <a:gsLst>
              <a:gs pos="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4500562" y="0"/>
            <a:ext cx="4643438" cy="5143500"/>
          </a:xfrm>
          <a:prstGeom prst="rect">
            <a:avLst/>
          </a:prstGeom>
          <a:gradFill>
            <a:gsLst>
              <a:gs pos="0">
                <a:srgbClr val="FF99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F4769"/>
            </a:gs>
            <a:gs pos="50000">
              <a:srgbClr val="C3E8F5">
                <a:shade val="67500"/>
                <a:satMod val="115000"/>
              </a:srgbClr>
            </a:gs>
            <a:gs pos="100000">
              <a:srgbClr val="C3E8F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print-blueground-pet-friendly-apartments-san-francisco-girl-with-dog-on-floo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824100">
                  <a:tint val="44500"/>
                  <a:satMod val="160000"/>
                </a:srgbClr>
              </a:gs>
              <a:gs pos="100000">
                <a:srgbClr val="8241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ri6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786314" y="0"/>
            <a:ext cx="475013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357290" y="2143122"/>
            <a:ext cx="37147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en algún momento te preguntaste si tu perrito también te quiere como tú a él. La "fiesta" que te hace cada vez que llegas a casa o su frenética colita que se mueve de un lado a otro evidencian sus sentimientos hacia ti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18678" y="4000511"/>
            <a:ext cx="1092577" cy="357189"/>
          </a:xfrm>
          <a:prstGeom prst="rect">
            <a:avLst/>
          </a:prstGeom>
        </p:spPr>
      </p:pic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o-transmitir-carino-a-tu-perro-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824100">
                  <a:tint val="44500"/>
                  <a:satMod val="160000"/>
                </a:srgbClr>
              </a:gs>
              <a:gs pos="100000">
                <a:srgbClr val="8241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1269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824100">
                  <a:tint val="44500"/>
                  <a:satMod val="160000"/>
                </a:srgbClr>
              </a:gs>
              <a:gs pos="100000">
                <a:srgbClr val="8241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F1F0F"/>
            </a:gs>
            <a:gs pos="50000">
              <a:srgbClr val="EBD8CD">
                <a:shade val="67500"/>
                <a:satMod val="115000"/>
              </a:srgbClr>
            </a:gs>
            <a:gs pos="100000">
              <a:srgbClr val="EBD8C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OTER-BEAGLE-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00100" y="1071552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No obstante, si aún tienes dudas sobre sus emociones, existen estudios que comprueban que tu mejor amigo peludo es capaz de entender tu amor e interpretar tus emociones</a:t>
            </a:r>
            <a:endParaRPr lang="es-PE" dirty="0"/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1018608" y="3714759"/>
            <a:ext cx="1092582" cy="357190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8A4500">
                <a:shade val="67500"/>
                <a:satMod val="115000"/>
              </a:srgbClr>
            </a:gs>
            <a:gs pos="100000">
              <a:srgbClr val="8A45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nect-dog-deeper-level-1-1280x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8A45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CCC">
                <a:shade val="67500"/>
                <a:satMod val="115000"/>
              </a:srgbClr>
            </a:gs>
            <a:gs pos="100000">
              <a:srgbClr val="FFCC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-little-girl-playing-with-dog-1366x768-wallpaper-15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81E0C"/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50000">
              <a:srgbClr val="EBD8CD">
                <a:shade val="67500"/>
                <a:satMod val="115000"/>
              </a:srgbClr>
            </a:gs>
            <a:gs pos="100000">
              <a:srgbClr val="EBD8C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34d19cd040bdea01fb33e9f0cae302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038225"/>
            <a:ext cx="6772275" cy="410527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428610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Tu perrito decide de quién será amigo. El doctor Alberto Tejeda </a:t>
            </a:r>
            <a:r>
              <a:rPr lang="es-PE" b="1" dirty="0" err="1" smtClean="0"/>
              <a:t>Peréa</a:t>
            </a:r>
            <a:r>
              <a:rPr lang="es-PE" b="1" dirty="0" smtClean="0"/>
              <a:t>, especialista en etología canina (ciencia que estudia el comportamiento de los perros y </a:t>
            </a:r>
            <a:r>
              <a:rPr lang="es-PE" b="1" dirty="0" err="1" smtClean="0"/>
              <a:t>diseña</a:t>
            </a:r>
            <a:r>
              <a:rPr lang="es-PE" b="1" dirty="0" smtClean="0"/>
              <a:t> terapias para tratarlos), asegura que los perros tienen la capacidad de interpretar emociones.</a:t>
            </a:r>
          </a:p>
          <a:p>
            <a:pPr algn="ctr"/>
            <a:endParaRPr lang="es-PE" dirty="0"/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1090046" y="3643321"/>
            <a:ext cx="1092582" cy="357190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528428_ML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BD8C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5060c8-292c-47e4-b321-6ad4c778879f-1920-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21900"/>
              </a:gs>
              <a:gs pos="50000">
                <a:srgbClr val="EBD8CD">
                  <a:shade val="67500"/>
                  <a:satMod val="115000"/>
                </a:srgbClr>
              </a:gs>
              <a:gs pos="100000">
                <a:srgbClr val="EBD8C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7AE85">
                <a:shade val="67500"/>
                <a:satMod val="115000"/>
              </a:srgbClr>
            </a:gs>
            <a:gs pos="100000">
              <a:srgbClr val="D7AE8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named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400194" cy="514349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4357686" y="2000246"/>
            <a:ext cx="392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Tu perrito se fija en la actitud, tono de voz y lenguaje corporal de las personas y, con base en ello, establece sí tendrá o no una relación con ese individuo en cuestión.</a:t>
            </a:r>
          </a:p>
          <a:p>
            <a:pPr algn="ctr"/>
            <a:endParaRPr lang="es-PE" b="1" dirty="0"/>
          </a:p>
        </p:txBody>
      </p:sp>
      <p:pic>
        <p:nvPicPr>
          <p:cNvPr id="4" name="3 Imagen" descr="cooltext398620061870814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6357950" y="3929072"/>
            <a:ext cx="1111090" cy="363241"/>
          </a:xfrm>
          <a:prstGeom prst="rect">
            <a:avLst/>
          </a:prstGeom>
        </p:spPr>
      </p:pic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s_Redhead_girl_Smile_Hands_Spitz_586359_3840x24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56FCF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rgbClr val="EBD8CD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s_Ekaterina_Borisova_Beagle_Hug_Little_girls_564985_2560x14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chemeClr val="accent2">
                  <a:lumMod val="50000"/>
                </a:schemeClr>
              </a:gs>
              <a:gs pos="50000">
                <a:srgbClr val="EBD8CD">
                  <a:shade val="67500"/>
                  <a:satMod val="115000"/>
                </a:srgbClr>
              </a:gs>
              <a:gs pos="100000">
                <a:srgbClr val="EBD8C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named (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304"/>
            <a:ext cx="5649965" cy="407194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14942" y="928676"/>
            <a:ext cx="33575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El lenguaje no verbal y su parte emocional le ayudan para identificar si se trata de una persona que puede convertirse en su compañero de juegos o en alguien que tiene malas intenciones contra él o contra ti.</a:t>
            </a:r>
          </a:p>
          <a:p>
            <a:pPr algn="ctr"/>
            <a:endParaRPr lang="es-PE" b="1" dirty="0"/>
          </a:p>
        </p:txBody>
      </p:sp>
      <p:pic>
        <p:nvPicPr>
          <p:cNvPr id="6" name="5 Imagen" descr="cooltext398620061870814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6786578" y="3857635"/>
            <a:ext cx="1092582" cy="357190"/>
          </a:xfrm>
          <a:prstGeom prst="rect">
            <a:avLst/>
          </a:prstGeom>
        </p:spPr>
      </p:pic>
      <p:pic>
        <p:nvPicPr>
          <p:cNvPr id="7" name="6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EBD8CD">
                <a:shade val="67500"/>
                <a:satMod val="115000"/>
              </a:srgbClr>
            </a:gs>
            <a:gs pos="100000">
              <a:srgbClr val="EBD8CD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f622374b82321425105e2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ader_new_ba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ies beagle bez tł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7288" y="714362"/>
            <a:ext cx="5715000" cy="410527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857752" y="714362"/>
            <a:ext cx="3643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y cuidados que le das son actos que tu perro identifica perfectamente. Gracias a su gran inteligencia, ya te conoce como su humano favorito. De la misma forma que identifica los actos de amor que tienes con él, también distingue cuando otras personas son generosas y amables con él. Su extraordinaria memoria olfativa y visual le ayudan a recordar perfectamente quién ha sido bueno con él, así como quiénes lo han maltratado.</a:t>
            </a:r>
          </a:p>
          <a:p>
            <a:pPr algn="ctr"/>
            <a:endParaRPr lang="es-PE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4154932"/>
            <a:ext cx="1071570" cy="350321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3BDFF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774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scota-segu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ies beagle  elegan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247650"/>
            <a:ext cx="6086475" cy="489585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42910" y="1714494"/>
            <a:ext cx="32147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perro siente lo bueno y lo malo. Tu perrito es consciente de todo, tanto de lo bueno como de lo malo. Con respecto a lo malo, ambientes hostiles, estresantes y angustiosos pueden afectar la salud mental de tu perro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18674" y="4000511"/>
            <a:ext cx="1092582" cy="357190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and-pupp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663300">
                  <a:tint val="44500"/>
                  <a:satMod val="160000"/>
                </a:srgbClr>
              </a:gs>
              <a:gs pos="100000">
                <a:srgbClr val="6633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798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48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48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482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ies róża i motyle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76200"/>
            <a:ext cx="5905500" cy="50673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86314" y="2571750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acuerdo con el doctor Alberto Tejeda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Perea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los perros pueden experimentar ansiedad cuando pasan mucho tiempo solos o cuando son entrenados con base en castigos diarios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4143387"/>
            <a:ext cx="1039652" cy="339886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1935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9900"/>
              </a:gs>
              <a:gs pos="50000">
                <a:schemeClr val="bg1">
                  <a:lumMod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-siente-mi-perro-por-mi-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9dde41d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14172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5357818" y="1500180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perrito con ansiedad puede ser muy agresivo, miedoso e incluso puede ser sonámbulo. También puede presentar enfermedades en la piel, debido al estado de estrés constante en el que se encuentra</a:t>
            </a:r>
            <a:endParaRPr lang="es-PE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19399" y="4179660"/>
            <a:ext cx="981625" cy="320915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rgaite-ir-suo-5130b8260b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EBD8CD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05573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19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named (3)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929058" y="642924"/>
            <a:ext cx="6189784" cy="424338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1472" y="1785932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notas que tu perro presenta estos síntomas o eres consciente que se altera demasiado cuando se queda solo, puedes llevarlo a terapia</a:t>
            </a: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18674" y="4000511"/>
            <a:ext cx="1092582" cy="357190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rgbClr val="204D84">
                <a:shade val="67500"/>
                <a:satMod val="115000"/>
              </a:srgbClr>
            </a:gs>
            <a:gs pos="100000">
              <a:srgbClr val="204D84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9088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8000">
                <a:srgbClr val="663300"/>
              </a:gs>
              <a:gs pos="50000">
                <a:srgbClr val="204D84">
                  <a:shade val="67500"/>
                  <a:satMod val="115000"/>
                </a:srgbClr>
              </a:gs>
              <a:gs pos="100000">
                <a:srgbClr val="204D84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5742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ph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-4"/>
            <a:ext cx="5143504" cy="514350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2 CuadroTexto"/>
          <p:cNvSpPr txBox="1"/>
          <p:nvPr/>
        </p:nvSpPr>
        <p:spPr>
          <a:xfrm>
            <a:off x="642910" y="2071684"/>
            <a:ext cx="32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4CC7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ventaja de la Etología Clínica es que diseña terapias y trabaja con los perritos y sus dueños, para que juntos alcancen un estado emocional positivo y sano que influya en la mascota</a:t>
            </a:r>
            <a:endParaRPr lang="es-PE" b="1" dirty="0">
              <a:solidFill>
                <a:srgbClr val="F4CC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4286262"/>
            <a:ext cx="108395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solidFill>
                  <a:srgbClr val="F4CC7C"/>
                </a:solidFill>
              </a:rPr>
              <a:t>Texto :Raquel </a:t>
            </a:r>
            <a:r>
              <a:rPr lang="es-PE" sz="1100" b="1" dirty="0" err="1" smtClean="0">
                <a:solidFill>
                  <a:srgbClr val="F4CC7C"/>
                </a:solidFill>
              </a:rPr>
              <a:t>Ortíz</a:t>
            </a:r>
            <a:endParaRPr lang="es-PE" sz="1100" b="1" dirty="0" smtClean="0">
              <a:solidFill>
                <a:srgbClr val="F4CC7C"/>
              </a:solidFill>
            </a:endParaRPr>
          </a:p>
          <a:p>
            <a:endParaRPr lang="es-PE" dirty="0"/>
          </a:p>
        </p:txBody>
      </p:sp>
      <p:pic>
        <p:nvPicPr>
          <p:cNvPr id="5" name="4 Imagen" descr="cooltext39862006187081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857224" y="3857635"/>
            <a:ext cx="964012" cy="315158"/>
          </a:xfrm>
          <a:prstGeom prst="rect">
            <a:avLst/>
          </a:prstGeom>
        </p:spPr>
      </p:pic>
      <p:pic>
        <p:nvPicPr>
          <p:cNvPr id="6" name="5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6f875f-d297-4d49-a2a9-af693599518b_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214282" y="285734"/>
            <a:ext cx="2786082" cy="4572032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ombo"/>
          <p:cNvSpPr/>
          <p:nvPr/>
        </p:nvSpPr>
        <p:spPr>
          <a:xfrm>
            <a:off x="3143240" y="285734"/>
            <a:ext cx="2786082" cy="4572032"/>
          </a:xfrm>
          <a:prstGeom prst="diamond">
            <a:avLst/>
          </a:prstGeom>
          <a:gradFill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ombo"/>
          <p:cNvSpPr/>
          <p:nvPr/>
        </p:nvSpPr>
        <p:spPr>
          <a:xfrm>
            <a:off x="6072198" y="285734"/>
            <a:ext cx="2786082" cy="4572032"/>
          </a:xfrm>
          <a:prstGeom prst="diamond">
            <a:avLst/>
          </a:prstGeom>
          <a:gradFill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ombo"/>
          <p:cNvSpPr/>
          <p:nvPr/>
        </p:nvSpPr>
        <p:spPr>
          <a:xfrm>
            <a:off x="642910" y="1071552"/>
            <a:ext cx="1857388" cy="3214710"/>
          </a:xfrm>
          <a:prstGeom prst="diamond">
            <a:avLst/>
          </a:prstGeom>
          <a:gradFill flip="none" rotWithShape="1">
            <a:gsLst>
              <a:gs pos="0">
                <a:srgbClr val="321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ombo"/>
          <p:cNvSpPr/>
          <p:nvPr/>
        </p:nvSpPr>
        <p:spPr>
          <a:xfrm>
            <a:off x="3571868" y="1000114"/>
            <a:ext cx="1857388" cy="3214710"/>
          </a:xfrm>
          <a:prstGeom prst="diamond">
            <a:avLst/>
          </a:prstGeom>
          <a:gradFill flip="none" rotWithShape="1">
            <a:gsLst>
              <a:gs pos="0">
                <a:srgbClr val="321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ombo"/>
          <p:cNvSpPr/>
          <p:nvPr/>
        </p:nvSpPr>
        <p:spPr>
          <a:xfrm>
            <a:off x="6500826" y="1000114"/>
            <a:ext cx="1857388" cy="3214710"/>
          </a:xfrm>
          <a:prstGeom prst="diamond">
            <a:avLst/>
          </a:prstGeom>
          <a:gradFill flip="none" rotWithShape="1">
            <a:gsLst>
              <a:gs pos="0">
                <a:srgbClr val="321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cooltext398620315244777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5143504" y="3929072"/>
            <a:ext cx="1357322" cy="659271"/>
          </a:xfrm>
          <a:prstGeom prst="rect">
            <a:avLst/>
          </a:prstGeom>
        </p:spPr>
      </p:pic>
      <p:pic>
        <p:nvPicPr>
          <p:cNvPr id="11" name="10 Imagen" descr="657a92ae22e1d5ad5282f9ad8715266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</Words>
  <Application>Microsoft Office PowerPoint</Application>
  <PresentationFormat>Presentación en pantalla (16:9)</PresentationFormat>
  <Paragraphs>19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294</cp:revision>
  <dcterms:created xsi:type="dcterms:W3CDTF">2021-10-28T23:10:25Z</dcterms:created>
  <dcterms:modified xsi:type="dcterms:W3CDTF">2021-11-26T15:27:13Z</dcterms:modified>
</cp:coreProperties>
</file>