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0"/>
  </p:notesMasterIdLst>
  <p:sldIdLst>
    <p:sldId id="287" r:id="rId3"/>
    <p:sldId id="294" r:id="rId4"/>
    <p:sldId id="258" r:id="rId5"/>
    <p:sldId id="257" r:id="rId6"/>
    <p:sldId id="263" r:id="rId7"/>
    <p:sldId id="296" r:id="rId8"/>
    <p:sldId id="286" r:id="rId9"/>
    <p:sldId id="273" r:id="rId10"/>
    <p:sldId id="297" r:id="rId11"/>
    <p:sldId id="259" r:id="rId12"/>
    <p:sldId id="285" r:id="rId13"/>
    <p:sldId id="260" r:id="rId14"/>
    <p:sldId id="298" r:id="rId15"/>
    <p:sldId id="284" r:id="rId16"/>
    <p:sldId id="291" r:id="rId17"/>
    <p:sldId id="262" r:id="rId18"/>
    <p:sldId id="299" r:id="rId19"/>
    <p:sldId id="261" r:id="rId20"/>
    <p:sldId id="292" r:id="rId21"/>
    <p:sldId id="264" r:id="rId22"/>
    <p:sldId id="300" r:id="rId23"/>
    <p:sldId id="265" r:id="rId24"/>
    <p:sldId id="289" r:id="rId25"/>
    <p:sldId id="288" r:id="rId26"/>
    <p:sldId id="301" r:id="rId27"/>
    <p:sldId id="266" r:id="rId28"/>
    <p:sldId id="268" r:id="rId29"/>
    <p:sldId id="267" r:id="rId30"/>
    <p:sldId id="302" r:id="rId31"/>
    <p:sldId id="270" r:id="rId32"/>
    <p:sldId id="269" r:id="rId33"/>
    <p:sldId id="271" r:id="rId34"/>
    <p:sldId id="303" r:id="rId35"/>
    <p:sldId id="275" r:id="rId36"/>
    <p:sldId id="272" r:id="rId37"/>
    <p:sldId id="276" r:id="rId38"/>
    <p:sldId id="304" r:id="rId39"/>
    <p:sldId id="277" r:id="rId40"/>
    <p:sldId id="278" r:id="rId41"/>
    <p:sldId id="280" r:id="rId42"/>
    <p:sldId id="306" r:id="rId43"/>
    <p:sldId id="279" r:id="rId44"/>
    <p:sldId id="283" r:id="rId45"/>
    <p:sldId id="290" r:id="rId46"/>
    <p:sldId id="305" r:id="rId47"/>
    <p:sldId id="293" r:id="rId48"/>
    <p:sldId id="295" r:id="rId49"/>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Yph9nhp5H9lT1QvIb74t2Q" hashData="5rcRlxGh3hW7kIakyGLmT3vUSl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00"/>
    <a:srgbClr val="339933"/>
    <a:srgbClr val="6BA42C"/>
    <a:srgbClr val="00642D"/>
    <a:srgbClr val="684500"/>
    <a:srgbClr val="33CC33"/>
    <a:srgbClr val="003E1C"/>
    <a:srgbClr val="A67E42"/>
    <a:srgbClr val="996600"/>
    <a:srgbClr val="FF3B7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4838" autoAdjust="0"/>
    <p:restoredTop sz="94660"/>
  </p:normalViewPr>
  <p:slideViewPr>
    <p:cSldViewPr>
      <p:cViewPr>
        <p:scale>
          <a:sx n="400" d="100"/>
          <a:sy n="400" d="100"/>
        </p:scale>
        <p:origin x="5826" y="405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D1A2667-4E50-4A5B-8F19-8785545BBD44}" type="datetimeFigureOut">
              <a:rPr lang="es-PE" smtClean="0"/>
              <a:t>24/04/2017</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AA950E6-7961-45A0-BA45-990F8E86CFE8}" type="slidenum">
              <a:rPr lang="es-PE" smtClean="0"/>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0AA950E6-7961-45A0-BA45-990F8E86CFE8}" type="slidenum">
              <a:rPr lang="es-PE" smtClean="0"/>
              <a:t>13</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FEF6B51D-ACE8-43CC-85B7-C363AC465702}" type="datetimeFigureOut">
              <a:rPr lang="es-PE" smtClean="0"/>
              <a:pPr/>
              <a:t>24/04/2017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ACF4B14-4AE9-45F8-B2FD-6703DDCF54C4}" type="slidenum">
              <a:rPr lang="es-PE" smtClean="0"/>
              <a:pPr/>
              <a:t>‹Nº›</a:t>
            </a:fld>
            <a:endParaRPr lang="es-PE"/>
          </a:p>
        </p:txBody>
      </p:sp>
    </p:spTree>
  </p:cSld>
  <p:clrMapOvr>
    <a:masterClrMapping/>
  </p:clrMapOvr>
  <p:transition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EF6B51D-ACE8-43CC-85B7-C363AC465702}" type="datetimeFigureOut">
              <a:rPr lang="es-PE" smtClean="0"/>
              <a:pPr/>
              <a:t>24/04/2017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ACF4B14-4AE9-45F8-B2FD-6703DDCF54C4}" type="slidenum">
              <a:rPr lang="es-PE" smtClean="0"/>
              <a:pPr/>
              <a:t>‹Nº›</a:t>
            </a:fld>
            <a:endParaRPr lang="es-PE"/>
          </a:p>
        </p:txBody>
      </p:sp>
    </p:spTree>
  </p:cSld>
  <p:clrMapOvr>
    <a:masterClrMapping/>
  </p:clrMapOvr>
  <p:transition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EF6B51D-ACE8-43CC-85B7-C363AC465702}" type="datetimeFigureOut">
              <a:rPr lang="es-PE" smtClean="0"/>
              <a:pPr/>
              <a:t>24/04/2017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ACF4B14-4AE9-45F8-B2FD-6703DDCF54C4}" type="slidenum">
              <a:rPr lang="es-PE" smtClean="0"/>
              <a:pPr/>
              <a:t>‹Nº›</a:t>
            </a:fld>
            <a:endParaRPr lang="es-PE"/>
          </a:p>
        </p:txBody>
      </p:sp>
    </p:spTree>
  </p:cSld>
  <p:clrMapOvr>
    <a:masterClrMapping/>
  </p:clrMapOvr>
  <p:transition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FEF6B51D-ACE8-43CC-85B7-C363AC465702}" type="datetimeFigureOut">
              <a:rPr lang="es-PE" smtClean="0"/>
              <a:pPr/>
              <a:t>24/04/2017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ACF4B14-4AE9-45F8-B2FD-6703DDCF54C4}" type="slidenum">
              <a:rPr lang="es-PE" smtClean="0"/>
              <a:pPr/>
              <a:t>‹Nº›</a:t>
            </a:fld>
            <a:endParaRPr lang="es-PE"/>
          </a:p>
        </p:txBody>
      </p:sp>
    </p:spTree>
  </p:cSld>
  <p:clrMapOvr>
    <a:masterClrMapping/>
  </p:clrMapOvr>
  <p:transition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FEF6B51D-ACE8-43CC-85B7-C363AC465702}" type="datetimeFigureOut">
              <a:rPr lang="es-PE" smtClean="0"/>
              <a:pPr/>
              <a:t>24/04/2017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5ACF4B14-4AE9-45F8-B2FD-6703DDCF54C4}" type="slidenum">
              <a:rPr lang="es-PE" smtClean="0"/>
              <a:pPr/>
              <a:t>‹Nº›</a:t>
            </a:fld>
            <a:endParaRPr lang="es-PE"/>
          </a:p>
        </p:txBody>
      </p:sp>
    </p:spTree>
  </p:cSld>
  <p:clrMapOvr>
    <a:masterClrMapping/>
  </p:clrMapOvr>
  <p:transition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FEF6B51D-ACE8-43CC-85B7-C363AC465702}" type="datetimeFigureOut">
              <a:rPr lang="es-PE" smtClean="0"/>
              <a:pPr/>
              <a:t>24/04/2017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5ACF4B14-4AE9-45F8-B2FD-6703DDCF54C4}" type="slidenum">
              <a:rPr lang="es-PE" smtClean="0"/>
              <a:pPr/>
              <a:t>‹Nº›</a:t>
            </a:fld>
            <a:endParaRPr lang="es-PE"/>
          </a:p>
        </p:txBody>
      </p:sp>
    </p:spTree>
  </p:cSld>
  <p:clrMapOvr>
    <a:masterClrMapping/>
  </p:clrMapOvr>
  <p:transition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EF6B51D-ACE8-43CC-85B7-C363AC465702}" type="datetimeFigureOut">
              <a:rPr lang="es-PE" smtClean="0"/>
              <a:pPr/>
              <a:t>24/04/2017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5ACF4B14-4AE9-45F8-B2FD-6703DDCF54C4}" type="slidenum">
              <a:rPr lang="es-PE" smtClean="0"/>
              <a:pPr/>
              <a:t>‹Nº›</a:t>
            </a:fld>
            <a:endParaRPr lang="es-PE"/>
          </a:p>
        </p:txBody>
      </p:sp>
    </p:spTree>
  </p:cSld>
  <p:clrMapOvr>
    <a:masterClrMapping/>
  </p:clrMapOvr>
  <p:transition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EF6B51D-ACE8-43CC-85B7-C363AC465702}" type="datetimeFigureOut">
              <a:rPr lang="es-PE" smtClean="0"/>
              <a:pPr/>
              <a:t>24/04/2017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ACF4B14-4AE9-45F8-B2FD-6703DDCF54C4}" type="slidenum">
              <a:rPr lang="es-PE" smtClean="0"/>
              <a:pPr/>
              <a:t>‹Nº›</a:t>
            </a:fld>
            <a:endParaRPr lang="es-PE"/>
          </a:p>
        </p:txBody>
      </p:sp>
    </p:spTree>
  </p:cSld>
  <p:clrMapOvr>
    <a:masterClrMapping/>
  </p:clrMapOvr>
  <p:transition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EF6B51D-ACE8-43CC-85B7-C363AC465702}" type="datetimeFigureOut">
              <a:rPr lang="es-PE" smtClean="0"/>
              <a:pPr/>
              <a:t>24/04/2017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ACF4B14-4AE9-45F8-B2FD-6703DDCF54C4}" type="slidenum">
              <a:rPr lang="es-PE" smtClean="0"/>
              <a:pPr/>
              <a:t>‹Nº›</a:t>
            </a:fld>
            <a:endParaRPr lang="es-PE"/>
          </a:p>
        </p:txBody>
      </p:sp>
    </p:spTree>
  </p:cSld>
  <p:clrMapOvr>
    <a:masterClrMapping/>
  </p:clrMapOvr>
  <p:transition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EF6B51D-ACE8-43CC-85B7-C363AC465702}" type="datetimeFigureOut">
              <a:rPr lang="es-PE" smtClean="0"/>
              <a:pPr/>
              <a:t>24/04/2017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ACF4B14-4AE9-45F8-B2FD-6703DDCF54C4}" type="slidenum">
              <a:rPr lang="es-PE" smtClean="0"/>
              <a:pPr/>
              <a:t>‹Nº›</a:t>
            </a:fld>
            <a:endParaRPr lang="es-PE"/>
          </a:p>
        </p:txBody>
      </p:sp>
    </p:spTree>
  </p:cSld>
  <p:clrMapOvr>
    <a:masterClrMapping/>
  </p:clrMapOvr>
  <p:transition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EF6B51D-ACE8-43CC-85B7-C363AC465702}" type="datetimeFigureOut">
              <a:rPr lang="es-PE" smtClean="0"/>
              <a:pPr/>
              <a:t>24/04/2017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ACF4B14-4AE9-45F8-B2FD-6703DDCF54C4}" type="slidenum">
              <a:rPr lang="es-PE" smtClean="0"/>
              <a:pPr/>
              <a:t>‹Nº›</a:t>
            </a:fld>
            <a:endParaRPr lang="es-PE"/>
          </a:p>
        </p:txBody>
      </p:sp>
    </p:spTree>
  </p:cSld>
  <p:clrMapOvr>
    <a:masterClrMapping/>
  </p:clrMapOvr>
  <p:transition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2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EF6B51D-ACE8-43CC-85B7-C363AC465702}" type="datetimeFigureOut">
              <a:rPr lang="es-PE" smtClean="0"/>
              <a:pPr/>
              <a:t>24/04/2017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ACF4B14-4AE9-45F8-B2FD-6703DDCF54C4}"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2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gif"/><Relationship Id="rId5" Type="http://schemas.openxmlformats.org/officeDocument/2006/relationships/image" Target="../media/image8.gif"/><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46.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image" Target="../media/image49.png"/><Relationship Id="rId18" Type="http://schemas.openxmlformats.org/officeDocument/2006/relationships/image" Target="../media/image5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5.png"/><Relationship Id="rId11" Type="http://schemas.openxmlformats.org/officeDocument/2006/relationships/image" Target="../media/image48.png"/><Relationship Id="rId5" Type="http://schemas.openxmlformats.org/officeDocument/2006/relationships/hyperlink" Target="http://www.mispps.com/" TargetMode="External"/><Relationship Id="rId15" Type="http://schemas.openxmlformats.org/officeDocument/2006/relationships/image" Target="../media/image50.png"/><Relationship Id="rId10" Type="http://schemas.openxmlformats.org/officeDocument/2006/relationships/hyperlink" Target="https://www.facebook.com/mispps" TargetMode="External"/><Relationship Id="rId4" Type="http://schemas.openxmlformats.org/officeDocument/2006/relationships/image" Target="../media/image44.png"/><Relationship Id="rId9" Type="http://schemas.openxmlformats.org/officeDocument/2006/relationships/image" Target="../media/image4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33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Rectángulo"/>
          <p:cNvSpPr/>
          <p:nvPr/>
        </p:nvSpPr>
        <p:spPr>
          <a:xfrm>
            <a:off x="0" y="0"/>
            <a:ext cx="9144000" cy="5143500"/>
          </a:xfrm>
          <a:prstGeom prst="rect">
            <a:avLst/>
          </a:prstGeom>
          <a:solidFill>
            <a:srgbClr val="33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5" name="4 Imagen" descr="3d8f079e1513e2c008e69f6c08a71f862e57b588da39a3ee5e6b4b0d3255bfef95601890afd80709da39a3ee5e6b4b0d3255bfef95601890afd80709414b00acfd420456f1e2f9a63b8c6850.gif"/>
          <p:cNvPicPr>
            <a:picLocks noChangeAspect="1"/>
          </p:cNvPicPr>
          <p:nvPr/>
        </p:nvPicPr>
        <p:blipFill>
          <a:blip r:embed="rId4"/>
          <a:stretch>
            <a:fillRect/>
          </a:stretch>
        </p:blipFill>
        <p:spPr>
          <a:xfrm>
            <a:off x="6786578" y="285734"/>
            <a:ext cx="1617636" cy="531398"/>
          </a:xfrm>
          <a:prstGeom prst="rect">
            <a:avLst/>
          </a:prstGeom>
        </p:spPr>
      </p:pic>
      <p:pic>
        <p:nvPicPr>
          <p:cNvPr id="6" name="5 Imagen" descr="598bee5183612f482d0bb01913b266ae6ce7460eda39a3ee5e6b4b0d3255bfef95601890afd80709da39a3ee5e6b4b0d3255bfef95601890afd80709414b00acfd420456f1e2f9a63b8c6850.gif"/>
          <p:cNvPicPr>
            <a:picLocks noChangeAspect="1"/>
          </p:cNvPicPr>
          <p:nvPr/>
        </p:nvPicPr>
        <p:blipFill>
          <a:blip r:embed="rId5"/>
          <a:stretch>
            <a:fillRect/>
          </a:stretch>
        </p:blipFill>
        <p:spPr>
          <a:xfrm>
            <a:off x="6215074" y="642924"/>
            <a:ext cx="2714644" cy="663353"/>
          </a:xfrm>
          <a:prstGeom prst="rect">
            <a:avLst/>
          </a:prstGeom>
        </p:spPr>
      </p:pic>
      <p:pic>
        <p:nvPicPr>
          <p:cNvPr id="7" name="6 Imagen" descr="b1a9932f1ee651c884f993460ca183a9c20388e3da39a3ee5e6b4b0d3255bfef95601890afd80709da39a3ee5e6b4b0d3255bfef95601890afd80709414b00acfd420456f1e2f9a63b8c6850.gif"/>
          <p:cNvPicPr>
            <a:picLocks noChangeAspect="1"/>
          </p:cNvPicPr>
          <p:nvPr/>
        </p:nvPicPr>
        <p:blipFill>
          <a:blip r:embed="rId6"/>
          <a:stretch>
            <a:fillRect/>
          </a:stretch>
        </p:blipFill>
        <p:spPr>
          <a:xfrm>
            <a:off x="5786446" y="1428742"/>
            <a:ext cx="3357554" cy="489619"/>
          </a:xfrm>
          <a:prstGeom prst="rect">
            <a:avLst/>
          </a:prstGeom>
        </p:spPr>
      </p:pic>
      <p:pic>
        <p:nvPicPr>
          <p:cNvPr id="8" name="7 Imagen" descr="10c8bb656b94e5f8ce1ae1837717644883310000da39a3ee5e6b4b0d3255bfef95601890afd80709da39a3ee5e6b4b0d3255bfef95601890afd80709497b4c984595802871d6d8aea95a919b.gif"/>
          <p:cNvPicPr>
            <a:picLocks noChangeAspect="1"/>
          </p:cNvPicPr>
          <p:nvPr/>
        </p:nvPicPr>
        <p:blipFill>
          <a:blip r:embed="rId7">
            <a:duotone>
              <a:prstClr val="black"/>
              <a:schemeClr val="accent3">
                <a:tint val="45000"/>
                <a:satMod val="400000"/>
              </a:schemeClr>
            </a:duotone>
            <a:lum contrast="40000"/>
          </a:blip>
          <a:stretch>
            <a:fillRect/>
          </a:stretch>
        </p:blipFill>
        <p:spPr>
          <a:xfrm>
            <a:off x="6572264" y="4560533"/>
            <a:ext cx="2571736" cy="373430"/>
          </a:xfrm>
          <a:prstGeom prst="rect">
            <a:avLst/>
          </a:prstGeom>
        </p:spPr>
      </p:pic>
    </p:spTree>
  </p:cSld>
  <p:clrMapOvr>
    <a:masterClrMapping/>
  </p:clrMapOvr>
  <p:transition advTm="23000">
    <p:sndAc>
      <p:stSnd loop="1">
        <p:snd r:embed="rId2" name="Percy_Faith_-_Somewher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88" fill="hold" grpId="0" nodeType="withEffect">
                                  <p:stCondLst>
                                    <p:cond delay="0"/>
                                  </p:stCondLst>
                                  <p:childTnLst>
                                    <p:anim calcmode="lin" valueType="num">
                                      <p:cBhvr>
                                        <p:cTn id="10" dur="3000"/>
                                        <p:tgtEl>
                                          <p:spTgt spid="4"/>
                                        </p:tgtEl>
                                        <p:attrNameLst>
                                          <p:attrName>ppt_w</p:attrName>
                                        </p:attrNameLst>
                                      </p:cBhvr>
                                      <p:tavLst>
                                        <p:tav tm="0">
                                          <p:val>
                                            <p:strVal val="ppt_w"/>
                                          </p:val>
                                        </p:tav>
                                        <p:tav tm="100000">
                                          <p:val>
                                            <p:strVal val="2/3*ppt_w"/>
                                          </p:val>
                                        </p:tav>
                                      </p:tavLst>
                                    </p:anim>
                                    <p:anim calcmode="lin" valueType="num">
                                      <p:cBhvr>
                                        <p:cTn id="11" dur="3000"/>
                                        <p:tgtEl>
                                          <p:spTgt spid="4"/>
                                        </p:tgtEl>
                                        <p:attrNameLst>
                                          <p:attrName>ppt_h</p:attrName>
                                        </p:attrNameLst>
                                      </p:cBhvr>
                                      <p:tavLst>
                                        <p:tav tm="0">
                                          <p:val>
                                            <p:strVal val="ppt_h"/>
                                          </p:val>
                                        </p:tav>
                                        <p:tav tm="100000">
                                          <p:val>
                                            <p:strVal val="2/3*ppt_h"/>
                                          </p:val>
                                        </p:tav>
                                      </p:tavLst>
                                    </p:anim>
                                    <p:set>
                                      <p:cBhvr>
                                        <p:cTn id="12" dur="1" fill="hold">
                                          <p:stCondLst>
                                            <p:cond delay="2999"/>
                                          </p:stCondLst>
                                        </p:cTn>
                                        <p:tgtEl>
                                          <p:spTgt spid="4"/>
                                        </p:tgtEl>
                                        <p:attrNameLst>
                                          <p:attrName>style.visibility</p:attrName>
                                        </p:attrNameLst>
                                      </p:cBhvr>
                                      <p:to>
                                        <p:strVal val="hidden"/>
                                      </p:to>
                                    </p:set>
                                  </p:childTnLst>
                                </p:cTn>
                              </p:par>
                              <p:par>
                                <p:cTn id="13" presetID="8" presetClass="exit" presetSubtype="32" fill="hold" grpId="1" nodeType="withEffect">
                                  <p:stCondLst>
                                    <p:cond delay="0"/>
                                  </p:stCondLst>
                                  <p:childTnLst>
                                    <p:animEffect transition="out" filter="diamond(out)">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3" presetClass="exit" presetSubtype="32" fill="hold" grpId="1" nodeType="withEffect">
                                  <p:stCondLst>
                                    <p:cond delay="0"/>
                                  </p:stCondLst>
                                  <p:childTnLst>
                                    <p:animEffect transition="out" filter="plus(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par>
                          <p:cTn id="26" fill="hold">
                            <p:stCondLst>
                              <p:cond delay="3000"/>
                            </p:stCondLst>
                            <p:childTnLst>
                              <p:par>
                                <p:cTn id="27" presetID="52" presetClass="entr" presetSubtype="0"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Scale>
                                      <p:cBhvr>
                                        <p:cTn id="29"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5"/>
                                        </p:tgtEl>
                                        <p:attrNameLst>
                                          <p:attrName>ppt_x</p:attrName>
                                          <p:attrName>ppt_y</p:attrName>
                                        </p:attrNameLst>
                                      </p:cBhvr>
                                    </p:animMotion>
                                    <p:animEffect transition="in" filter="fade">
                                      <p:cBhvr>
                                        <p:cTn id="31" dur="2000"/>
                                        <p:tgtEl>
                                          <p:spTgt spid="5"/>
                                        </p:tgtEl>
                                      </p:cBhvr>
                                    </p:animEffect>
                                  </p:childTnLst>
                                </p:cTn>
                              </p:par>
                            </p:childTnLst>
                          </p:cTn>
                        </p:par>
                        <p:par>
                          <p:cTn id="32" fill="hold">
                            <p:stCondLst>
                              <p:cond delay="5000"/>
                            </p:stCondLst>
                            <p:childTnLst>
                              <p:par>
                                <p:cTn id="33" presetID="52" presetClass="entr" presetSubtype="0"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Scale>
                                      <p:cBhvr>
                                        <p:cTn id="35"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2000" decel="50000" fill="hold">
                                          <p:stCondLst>
                                            <p:cond delay="0"/>
                                          </p:stCondLst>
                                        </p:cTn>
                                        <p:tgtEl>
                                          <p:spTgt spid="6"/>
                                        </p:tgtEl>
                                        <p:attrNameLst>
                                          <p:attrName>ppt_x</p:attrName>
                                          <p:attrName>ppt_y</p:attrName>
                                        </p:attrNameLst>
                                      </p:cBhvr>
                                    </p:animMotion>
                                    <p:animEffect transition="in" filter="fade">
                                      <p:cBhvr>
                                        <p:cTn id="37" dur="2000"/>
                                        <p:tgtEl>
                                          <p:spTgt spid="6"/>
                                        </p:tgtEl>
                                      </p:cBhvr>
                                    </p:animEffect>
                                  </p:childTnLst>
                                </p:cTn>
                              </p:par>
                            </p:childTnLst>
                          </p:cTn>
                        </p:par>
                        <p:par>
                          <p:cTn id="38" fill="hold">
                            <p:stCondLst>
                              <p:cond delay="7000"/>
                            </p:stCondLst>
                            <p:childTnLst>
                              <p:par>
                                <p:cTn id="39" presetID="52" presetClass="entr" presetSubtype="0"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Scale>
                                      <p:cBhvr>
                                        <p:cTn id="41"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2000" decel="50000" fill="hold">
                                          <p:stCondLst>
                                            <p:cond delay="0"/>
                                          </p:stCondLst>
                                        </p:cTn>
                                        <p:tgtEl>
                                          <p:spTgt spid="7"/>
                                        </p:tgtEl>
                                        <p:attrNameLst>
                                          <p:attrName>ppt_x</p:attrName>
                                          <p:attrName>ppt_y</p:attrName>
                                        </p:attrNameLst>
                                      </p:cBhvr>
                                    </p:animMotion>
                                    <p:animEffect transition="in" filter="fade">
                                      <p:cBhvr>
                                        <p:cTn id="43" dur="2000"/>
                                        <p:tgtEl>
                                          <p:spTgt spid="7"/>
                                        </p:tgtEl>
                                      </p:cBhvr>
                                    </p:animEffect>
                                  </p:childTnLst>
                                </p:cTn>
                              </p:par>
                            </p:childTnLst>
                          </p:cTn>
                        </p:par>
                        <p:par>
                          <p:cTn id="44" fill="hold">
                            <p:stCondLst>
                              <p:cond delay="9000"/>
                            </p:stCondLst>
                            <p:childTnLst>
                              <p:par>
                                <p:cTn id="45" presetID="12" presetClass="entr" presetSubtype="1" fill="hold"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slide(fromTop)">
                                      <p:cBhvr>
                                        <p:cTn id="4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N8RGTO5Lq_IlbvjYyTkZ3z_kVws.png"/>
          <p:cNvPicPr>
            <a:picLocks noChangeAspect="1"/>
          </p:cNvPicPr>
          <p:nvPr/>
        </p:nvPicPr>
        <p:blipFill>
          <a:blip r:embed="rId2"/>
          <a:stretch>
            <a:fillRect/>
          </a:stretch>
        </p:blipFill>
        <p:spPr>
          <a:xfrm>
            <a:off x="1285852" y="0"/>
            <a:ext cx="6686550" cy="5143500"/>
          </a:xfrm>
          <a:prstGeom prst="rect">
            <a:avLst/>
          </a:prstGeom>
        </p:spPr>
      </p:pic>
      <p:pic>
        <p:nvPicPr>
          <p:cNvPr id="4" name="3 Imagen" descr="png-1247796_1280.png"/>
          <p:cNvPicPr>
            <a:picLocks noChangeAspect="1"/>
          </p:cNvPicPr>
          <p:nvPr/>
        </p:nvPicPr>
        <p:blipFill>
          <a:blip r:embed="rId3">
            <a:lum contrast="20000"/>
          </a:blip>
          <a:stretch>
            <a:fillRect/>
          </a:stretch>
        </p:blipFill>
        <p:spPr>
          <a:xfrm>
            <a:off x="5188668" y="2285998"/>
            <a:ext cx="3955332" cy="2981912"/>
          </a:xfrm>
          <a:prstGeom prst="rect">
            <a:avLst/>
          </a:prstGeom>
        </p:spPr>
      </p:pic>
      <p:pic>
        <p:nvPicPr>
          <p:cNvPr id="13" name="12 Imagen" descr="112.gif"/>
          <p:cNvPicPr>
            <a:picLocks noChangeAspect="1"/>
          </p:cNvPicPr>
          <p:nvPr/>
        </p:nvPicPr>
        <p:blipFill>
          <a:blip r:embed="rId4"/>
          <a:stretch>
            <a:fillRect/>
          </a:stretch>
        </p:blipFill>
        <p:spPr>
          <a:xfrm>
            <a:off x="1500166" y="3714758"/>
            <a:ext cx="1019170" cy="1019170"/>
          </a:xfrm>
          <a:prstGeom prst="rect">
            <a:avLst/>
          </a:prstGeom>
        </p:spPr>
      </p:pic>
      <p:pic>
        <p:nvPicPr>
          <p:cNvPr id="14" name="13 Imagen" descr="739.gif"/>
          <p:cNvPicPr>
            <a:picLocks noChangeAspect="1"/>
          </p:cNvPicPr>
          <p:nvPr/>
        </p:nvPicPr>
        <p:blipFill>
          <a:blip r:embed="rId5">
            <a:duotone>
              <a:prstClr val="black"/>
              <a:schemeClr val="accent3">
                <a:tint val="45000"/>
                <a:satMod val="400000"/>
              </a:schemeClr>
            </a:duotone>
            <a:lum contrast="40000"/>
          </a:blip>
          <a:stretch>
            <a:fillRect/>
          </a:stretch>
        </p:blipFill>
        <p:spPr>
          <a:xfrm>
            <a:off x="7000892" y="500048"/>
            <a:ext cx="428625" cy="428625"/>
          </a:xfrm>
          <a:prstGeom prst="rect">
            <a:avLst/>
          </a:prstGeom>
        </p:spPr>
      </p:pic>
      <p:sp>
        <p:nvSpPr>
          <p:cNvPr id="15" name="14 CuadroTexto"/>
          <p:cNvSpPr txBox="1"/>
          <p:nvPr/>
        </p:nvSpPr>
        <p:spPr>
          <a:xfrm>
            <a:off x="2500298" y="1142990"/>
            <a:ext cx="3143272" cy="3139321"/>
          </a:xfrm>
          <a:prstGeom prst="rect">
            <a:avLst/>
          </a:prstGeom>
          <a:noFill/>
        </p:spPr>
        <p:txBody>
          <a:bodyPr wrap="square" rtlCol="0">
            <a:spAutoFit/>
          </a:bodyPr>
          <a:lstStyle/>
          <a:p>
            <a:pPr algn="ctr"/>
            <a:r>
              <a:rPr lang="es-PE" dirty="0" smtClean="0">
                <a:solidFill>
                  <a:sysClr val="windowText" lastClr="000000"/>
                </a:solidFill>
                <a:latin typeface="Agency FB" pitchFamily="34" charset="0"/>
              </a:rPr>
              <a:t>Los árboles son amigos silenciosos a los que de forma espontánea tendemos a acercarnos. Buscamos su sombra, nos recostamos sobre su tronco o los trepamos a ellos como un desafío juguetón. Los árboles ejercen una atracción natural sobre el ser humano. Son seres vivos y en cualquier lugar en donde estén nos generan una sensación de estar acompañados.</a:t>
            </a:r>
          </a:p>
          <a:p>
            <a:endParaRPr lang="es-PE" dirty="0"/>
          </a:p>
        </p:txBody>
      </p:sp>
    </p:spTree>
  </p:cSld>
  <p:clrMapOvr>
    <a:masterClrMapping/>
  </p:clrMapOvr>
  <p:transition advTm="2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Rectángulo"/>
          <p:cNvSpPr/>
          <p:nvPr/>
        </p:nvSpPr>
        <p:spPr>
          <a:xfrm>
            <a:off x="0" y="0"/>
            <a:ext cx="9144000" cy="51435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2/3*ppt_w"/>
                                          </p:val>
                                        </p:tav>
                                      </p:tavLst>
                                    </p:anim>
                                    <p:anim calcmode="lin" valueType="num">
                                      <p:cBhvr>
                                        <p:cTn id="7" dur="3000"/>
                                        <p:tgtEl>
                                          <p:spTgt spid="3"/>
                                        </p:tgtEl>
                                        <p:attrNameLst>
                                          <p:attrName>ppt_h</p:attrName>
                                        </p:attrNameLst>
                                      </p:cBhvr>
                                      <p:tavLst>
                                        <p:tav tm="0">
                                          <p:val>
                                            <p:strVal val="ppt_h"/>
                                          </p:val>
                                        </p:tav>
                                        <p:tav tm="100000">
                                          <p:val>
                                            <p:strVal val="2/3*ppt_h"/>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88" fill="hold" grpId="0" nodeType="withEffect">
                                  <p:stCondLst>
                                    <p:cond delay="0"/>
                                  </p:stCondLst>
                                  <p:childTnLst>
                                    <p:anim calcmode="lin" valueType="num">
                                      <p:cBhvr>
                                        <p:cTn id="10" dur="3000"/>
                                        <p:tgtEl>
                                          <p:spTgt spid="4"/>
                                        </p:tgtEl>
                                        <p:attrNameLst>
                                          <p:attrName>ppt_w</p:attrName>
                                        </p:attrNameLst>
                                      </p:cBhvr>
                                      <p:tavLst>
                                        <p:tav tm="0">
                                          <p:val>
                                            <p:strVal val="ppt_w"/>
                                          </p:val>
                                        </p:tav>
                                        <p:tav tm="100000">
                                          <p:val>
                                            <p:strVal val="2/3*ppt_w"/>
                                          </p:val>
                                        </p:tav>
                                      </p:tavLst>
                                    </p:anim>
                                    <p:anim calcmode="lin" valueType="num">
                                      <p:cBhvr>
                                        <p:cTn id="11" dur="3000"/>
                                        <p:tgtEl>
                                          <p:spTgt spid="4"/>
                                        </p:tgtEl>
                                        <p:attrNameLst>
                                          <p:attrName>ppt_h</p:attrName>
                                        </p:attrNameLst>
                                      </p:cBhvr>
                                      <p:tavLst>
                                        <p:tav tm="0">
                                          <p:val>
                                            <p:strVal val="ppt_h"/>
                                          </p:val>
                                        </p:tav>
                                        <p:tav tm="100000">
                                          <p:val>
                                            <p:strVal val="2/3*ppt_h"/>
                                          </p:val>
                                        </p:tav>
                                      </p:tavLst>
                                    </p:anim>
                                    <p:set>
                                      <p:cBhvr>
                                        <p:cTn id="12" dur="1" fill="hold">
                                          <p:stCondLst>
                                            <p:cond delay="2999"/>
                                          </p:stCondLst>
                                        </p:cTn>
                                        <p:tgtEl>
                                          <p:spTgt spid="4"/>
                                        </p:tgtEl>
                                        <p:attrNameLst>
                                          <p:attrName>style.visibility</p:attrName>
                                        </p:attrNameLst>
                                      </p:cBhvr>
                                      <p:to>
                                        <p:strVal val="hidden"/>
                                      </p:to>
                                    </p:set>
                                  </p:childTnLst>
                                </p:cTn>
                              </p:par>
                              <p:par>
                                <p:cTn id="13" presetID="13" presetClass="exit" presetSubtype="32" fill="hold" grpId="1" nodeType="withEffect">
                                  <p:stCondLst>
                                    <p:cond delay="0"/>
                                  </p:stCondLst>
                                  <p:childTnLst>
                                    <p:animEffect transition="out" filter="plus(out)">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Rectángulo"/>
          <p:cNvSpPr/>
          <p:nvPr/>
        </p:nvSpPr>
        <p:spPr>
          <a:xfrm>
            <a:off x="0" y="0"/>
            <a:ext cx="9144000" cy="5143500"/>
          </a:xfrm>
          <a:prstGeom prst="rect">
            <a:avLst/>
          </a:prstGeom>
          <a:solidFill>
            <a:schemeClr val="tx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2/3*ppt_w"/>
                                          </p:val>
                                        </p:tav>
                                      </p:tavLst>
                                    </p:anim>
                                    <p:anim calcmode="lin" valueType="num">
                                      <p:cBhvr>
                                        <p:cTn id="7" dur="3000"/>
                                        <p:tgtEl>
                                          <p:spTgt spid="3"/>
                                        </p:tgtEl>
                                        <p:attrNameLst>
                                          <p:attrName>ppt_h</p:attrName>
                                        </p:attrNameLst>
                                      </p:cBhvr>
                                      <p:tavLst>
                                        <p:tav tm="0">
                                          <p:val>
                                            <p:strVal val="ppt_h"/>
                                          </p:val>
                                        </p:tav>
                                        <p:tav tm="100000">
                                          <p:val>
                                            <p:strVal val="2/3*ppt_h"/>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88" fill="hold" grpId="0" nodeType="withEffect">
                                  <p:stCondLst>
                                    <p:cond delay="0"/>
                                  </p:stCondLst>
                                  <p:childTnLst>
                                    <p:anim calcmode="lin" valueType="num">
                                      <p:cBhvr>
                                        <p:cTn id="10" dur="3000"/>
                                        <p:tgtEl>
                                          <p:spTgt spid="4"/>
                                        </p:tgtEl>
                                        <p:attrNameLst>
                                          <p:attrName>ppt_w</p:attrName>
                                        </p:attrNameLst>
                                      </p:cBhvr>
                                      <p:tavLst>
                                        <p:tav tm="0">
                                          <p:val>
                                            <p:strVal val="ppt_w"/>
                                          </p:val>
                                        </p:tav>
                                        <p:tav tm="100000">
                                          <p:val>
                                            <p:strVal val="2/3*ppt_w"/>
                                          </p:val>
                                        </p:tav>
                                      </p:tavLst>
                                    </p:anim>
                                    <p:anim calcmode="lin" valueType="num">
                                      <p:cBhvr>
                                        <p:cTn id="11" dur="3000"/>
                                        <p:tgtEl>
                                          <p:spTgt spid="4"/>
                                        </p:tgtEl>
                                        <p:attrNameLst>
                                          <p:attrName>ppt_h</p:attrName>
                                        </p:attrNameLst>
                                      </p:cBhvr>
                                      <p:tavLst>
                                        <p:tav tm="0">
                                          <p:val>
                                            <p:strVal val="ppt_h"/>
                                          </p:val>
                                        </p:tav>
                                        <p:tav tm="100000">
                                          <p:val>
                                            <p:strVal val="2/3*ppt_h"/>
                                          </p:val>
                                        </p:tav>
                                      </p:tavLst>
                                    </p:anim>
                                    <p:set>
                                      <p:cBhvr>
                                        <p:cTn id="12" dur="1" fill="hold">
                                          <p:stCondLst>
                                            <p:cond delay="2999"/>
                                          </p:stCondLst>
                                        </p:cTn>
                                        <p:tgtEl>
                                          <p:spTgt spid="4"/>
                                        </p:tgtEl>
                                        <p:attrNameLst>
                                          <p:attrName>style.visibility</p:attrName>
                                        </p:attrNameLst>
                                      </p:cBhvr>
                                      <p:to>
                                        <p:strVal val="hidden"/>
                                      </p:to>
                                    </p:set>
                                  </p:childTnLst>
                                </p:cTn>
                              </p:par>
                              <p:par>
                                <p:cTn id="13" presetID="16" presetClass="exit" presetSubtype="42" fill="hold" grpId="1" nodeType="withEffect">
                                  <p:stCondLst>
                                    <p:cond delay="0"/>
                                  </p:stCondLst>
                                  <p:childTnLst>
                                    <p:animEffect transition="out" filter="barn(outHorizontal)">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6" presetClass="exit" presetSubtype="37" fill="hold" grpId="1" nodeType="withEffect">
                                  <p:stCondLst>
                                    <p:cond delay="0"/>
                                  </p:stCondLst>
                                  <p:childTnLst>
                                    <p:animEffect transition="out" filter="barn(out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fltVal val="0"/>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Rectángulo"/>
          <p:cNvSpPr/>
          <p:nvPr/>
        </p:nvSpPr>
        <p:spPr>
          <a:xfrm>
            <a:off x="0" y="0"/>
            <a:ext cx="9144000" cy="51435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72" fill="hold" grpId="0" nodeType="withEffect">
                                  <p:stCondLst>
                                    <p:cond delay="0"/>
                                  </p:stCondLst>
                                  <p:childTnLst>
                                    <p:anim calcmode="lin" valueType="num">
                                      <p:cBhvr>
                                        <p:cTn id="10" dur="3000"/>
                                        <p:tgtEl>
                                          <p:spTgt spid="4"/>
                                        </p:tgtEl>
                                        <p:attrNameLst>
                                          <p:attrName>ppt_w</p:attrName>
                                        </p:attrNameLst>
                                      </p:cBhvr>
                                      <p:tavLst>
                                        <p:tav tm="0">
                                          <p:val>
                                            <p:strVal val="ppt_w"/>
                                          </p:val>
                                        </p:tav>
                                        <p:tav tm="100000">
                                          <p:val>
                                            <p:strVal val="4/3*ppt_w"/>
                                          </p:val>
                                        </p:tav>
                                      </p:tavLst>
                                    </p:anim>
                                    <p:anim calcmode="lin" valueType="num">
                                      <p:cBhvr>
                                        <p:cTn id="11" dur="3000"/>
                                        <p:tgtEl>
                                          <p:spTgt spid="4"/>
                                        </p:tgtEl>
                                        <p:attrNameLst>
                                          <p:attrName>ppt_h</p:attrName>
                                        </p:attrNameLst>
                                      </p:cBhvr>
                                      <p:tavLst>
                                        <p:tav tm="0">
                                          <p:val>
                                            <p:strVal val="ppt_h"/>
                                          </p:val>
                                        </p:tav>
                                        <p:tav tm="100000">
                                          <p:val>
                                            <p:strVal val="4/3*ppt_h"/>
                                          </p:val>
                                        </p:tav>
                                      </p:tavLst>
                                    </p:anim>
                                    <p:set>
                                      <p:cBhvr>
                                        <p:cTn id="12" dur="1" fill="hold">
                                          <p:stCondLst>
                                            <p:cond delay="2999"/>
                                          </p:stCondLst>
                                        </p:cTn>
                                        <p:tgtEl>
                                          <p:spTgt spid="4"/>
                                        </p:tgtEl>
                                        <p:attrNameLst>
                                          <p:attrName>style.visibility</p:attrName>
                                        </p:attrNameLst>
                                      </p:cBhvr>
                                      <p:to>
                                        <p:strVal val="hidden"/>
                                      </p:to>
                                    </p:set>
                                  </p:childTnLst>
                                </p:cTn>
                              </p:par>
                              <p:par>
                                <p:cTn id="13" presetID="18" presetClass="exit" presetSubtype="9" fill="hold" grpId="1" nodeType="withEffect">
                                  <p:stCondLst>
                                    <p:cond delay="0"/>
                                  </p:stCondLst>
                                  <p:childTnLst>
                                    <p:animEffect transition="out" filter="strips(upLeft)">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8" presetClass="exit" presetSubtype="6" fill="hold" grpId="1" nodeType="withEffect">
                                  <p:stCondLst>
                                    <p:cond delay="0"/>
                                  </p:stCondLst>
                                  <p:childTnLst>
                                    <p:animEffect transition="out" filter="strips(downRigh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N8RGTO5Lq_IlbvjYyTkZ3z_kVws.png"/>
          <p:cNvPicPr>
            <a:picLocks noChangeAspect="1"/>
          </p:cNvPicPr>
          <p:nvPr/>
        </p:nvPicPr>
        <p:blipFill>
          <a:blip r:embed="rId2"/>
          <a:stretch>
            <a:fillRect/>
          </a:stretch>
        </p:blipFill>
        <p:spPr>
          <a:xfrm>
            <a:off x="1285852" y="0"/>
            <a:ext cx="6686550" cy="5143500"/>
          </a:xfrm>
          <a:prstGeom prst="rect">
            <a:avLst/>
          </a:prstGeom>
        </p:spPr>
      </p:pic>
      <p:pic>
        <p:nvPicPr>
          <p:cNvPr id="4" name="3 Imagen" descr="png-1247796_1280.png"/>
          <p:cNvPicPr>
            <a:picLocks noChangeAspect="1"/>
          </p:cNvPicPr>
          <p:nvPr/>
        </p:nvPicPr>
        <p:blipFill>
          <a:blip r:embed="rId3">
            <a:lum contrast="20000"/>
          </a:blip>
          <a:stretch>
            <a:fillRect/>
          </a:stretch>
        </p:blipFill>
        <p:spPr>
          <a:xfrm>
            <a:off x="5188668" y="2285998"/>
            <a:ext cx="3955332" cy="2981912"/>
          </a:xfrm>
          <a:prstGeom prst="rect">
            <a:avLst/>
          </a:prstGeom>
        </p:spPr>
      </p:pic>
      <p:pic>
        <p:nvPicPr>
          <p:cNvPr id="13" name="12 Imagen" descr="112.gif"/>
          <p:cNvPicPr>
            <a:picLocks noChangeAspect="1"/>
          </p:cNvPicPr>
          <p:nvPr/>
        </p:nvPicPr>
        <p:blipFill>
          <a:blip r:embed="rId4"/>
          <a:stretch>
            <a:fillRect/>
          </a:stretch>
        </p:blipFill>
        <p:spPr>
          <a:xfrm>
            <a:off x="1500166" y="3714758"/>
            <a:ext cx="1019170" cy="1019170"/>
          </a:xfrm>
          <a:prstGeom prst="rect">
            <a:avLst/>
          </a:prstGeom>
        </p:spPr>
      </p:pic>
      <p:pic>
        <p:nvPicPr>
          <p:cNvPr id="14" name="13 Imagen" descr="739.gif"/>
          <p:cNvPicPr>
            <a:picLocks noChangeAspect="1"/>
          </p:cNvPicPr>
          <p:nvPr/>
        </p:nvPicPr>
        <p:blipFill>
          <a:blip r:embed="rId5">
            <a:duotone>
              <a:prstClr val="black"/>
              <a:schemeClr val="accent3">
                <a:tint val="45000"/>
                <a:satMod val="400000"/>
              </a:schemeClr>
            </a:duotone>
            <a:lum contrast="40000"/>
          </a:blip>
          <a:stretch>
            <a:fillRect/>
          </a:stretch>
        </p:blipFill>
        <p:spPr>
          <a:xfrm>
            <a:off x="7000892" y="500048"/>
            <a:ext cx="428625" cy="428625"/>
          </a:xfrm>
          <a:prstGeom prst="rect">
            <a:avLst/>
          </a:prstGeom>
        </p:spPr>
      </p:pic>
      <p:sp>
        <p:nvSpPr>
          <p:cNvPr id="6" name="5 CuadroTexto"/>
          <p:cNvSpPr txBox="1"/>
          <p:nvPr/>
        </p:nvSpPr>
        <p:spPr>
          <a:xfrm>
            <a:off x="2571736" y="1357304"/>
            <a:ext cx="2928958" cy="2585323"/>
          </a:xfrm>
          <a:prstGeom prst="rect">
            <a:avLst/>
          </a:prstGeom>
          <a:noFill/>
        </p:spPr>
        <p:txBody>
          <a:bodyPr wrap="square" rtlCol="0">
            <a:spAutoFit/>
          </a:bodyPr>
          <a:lstStyle/>
          <a:p>
            <a:pPr algn="ctr"/>
            <a:r>
              <a:rPr lang="es-PE" dirty="0" smtClean="0">
                <a:solidFill>
                  <a:sysClr val="windowText" lastClr="000000"/>
                </a:solidFill>
                <a:latin typeface="Agency FB" pitchFamily="34" charset="0"/>
              </a:rPr>
              <a:t>Allá donde haya un árbol, también hay oxígeno y, por lo tanto, vida. El investigador </a:t>
            </a:r>
            <a:r>
              <a:rPr lang="es-PE" dirty="0" err="1" smtClean="0">
                <a:solidFill>
                  <a:sysClr val="windowText" lastClr="000000"/>
                </a:solidFill>
                <a:latin typeface="Agency FB" pitchFamily="34" charset="0"/>
              </a:rPr>
              <a:t>Matthew</a:t>
            </a:r>
            <a:r>
              <a:rPr lang="es-PE" dirty="0" smtClean="0">
                <a:solidFill>
                  <a:sysClr val="windowText" lastClr="000000"/>
                </a:solidFill>
                <a:latin typeface="Agency FB" pitchFamily="34" charset="0"/>
              </a:rPr>
              <a:t> </a:t>
            </a:r>
            <a:r>
              <a:rPr lang="es-PE" dirty="0" err="1" smtClean="0">
                <a:solidFill>
                  <a:sysClr val="windowText" lastClr="000000"/>
                </a:solidFill>
                <a:latin typeface="Agency FB" pitchFamily="34" charset="0"/>
              </a:rPr>
              <a:t>Silverston</a:t>
            </a:r>
            <a:r>
              <a:rPr lang="es-PE" dirty="0" smtClean="0">
                <a:solidFill>
                  <a:sysClr val="windowText" lastClr="000000"/>
                </a:solidFill>
                <a:latin typeface="Agency FB" pitchFamily="34" charset="0"/>
              </a:rPr>
              <a:t> hizo un estudio al respecto y publicó un libro llamado </a:t>
            </a:r>
            <a:r>
              <a:rPr lang="es-PE" dirty="0" err="1" smtClean="0">
                <a:solidFill>
                  <a:sysClr val="windowText" lastClr="000000"/>
                </a:solidFill>
                <a:latin typeface="Agency FB" pitchFamily="34" charset="0"/>
              </a:rPr>
              <a:t>Blynded</a:t>
            </a:r>
            <a:r>
              <a:rPr lang="es-PE" dirty="0" smtClean="0">
                <a:solidFill>
                  <a:sysClr val="windowText" lastClr="000000"/>
                </a:solidFill>
                <a:latin typeface="Agency FB" pitchFamily="34" charset="0"/>
              </a:rPr>
              <a:t> </a:t>
            </a:r>
            <a:r>
              <a:rPr lang="es-PE" dirty="0" err="1" smtClean="0">
                <a:solidFill>
                  <a:sysClr val="windowText" lastClr="000000"/>
                </a:solidFill>
                <a:latin typeface="Agency FB" pitchFamily="34" charset="0"/>
              </a:rPr>
              <a:t>by</a:t>
            </a:r>
            <a:r>
              <a:rPr lang="es-PE" dirty="0" smtClean="0">
                <a:solidFill>
                  <a:sysClr val="windowText" lastClr="000000"/>
                </a:solidFill>
                <a:latin typeface="Agency FB" pitchFamily="34" charset="0"/>
              </a:rPr>
              <a:t> </a:t>
            </a:r>
            <a:r>
              <a:rPr lang="es-PE" dirty="0" err="1" smtClean="0">
                <a:solidFill>
                  <a:sysClr val="windowText" lastClr="000000"/>
                </a:solidFill>
                <a:latin typeface="Agency FB" pitchFamily="34" charset="0"/>
              </a:rPr>
              <a:t>science</a:t>
            </a:r>
            <a:r>
              <a:rPr lang="es-PE" dirty="0" smtClean="0">
                <a:solidFill>
                  <a:sysClr val="windowText" lastClr="000000"/>
                </a:solidFill>
                <a:latin typeface="Agency FB" pitchFamily="34" charset="0"/>
              </a:rPr>
              <a:t> en el que desarrolla una interesante teoría sobre el beneficio de abrazar a los árboles y estar en contacto con ellos.</a:t>
            </a:r>
          </a:p>
          <a:p>
            <a:pPr algn="ctr"/>
            <a:endParaRPr lang="es-PE" dirty="0">
              <a:solidFill>
                <a:sysClr val="windowText" lastClr="000000"/>
              </a:solidFill>
            </a:endParaRPr>
          </a:p>
        </p:txBody>
      </p:sp>
    </p:spTree>
  </p:cSld>
  <p:clrMapOvr>
    <a:masterClrMapping/>
  </p:clrMapOvr>
  <p:transition advTm="2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Rectángulo"/>
          <p:cNvSpPr/>
          <p:nvPr/>
        </p:nvSpPr>
        <p:spPr>
          <a:xfrm>
            <a:off x="0" y="0"/>
            <a:ext cx="9144000" cy="5143500"/>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2/3*ppt_w"/>
                                          </p:val>
                                        </p:tav>
                                      </p:tavLst>
                                    </p:anim>
                                    <p:anim calcmode="lin" valueType="num">
                                      <p:cBhvr>
                                        <p:cTn id="7" dur="3000"/>
                                        <p:tgtEl>
                                          <p:spTgt spid="3"/>
                                        </p:tgtEl>
                                        <p:attrNameLst>
                                          <p:attrName>ppt_h</p:attrName>
                                        </p:attrNameLst>
                                      </p:cBhvr>
                                      <p:tavLst>
                                        <p:tav tm="0">
                                          <p:val>
                                            <p:strVal val="ppt_h"/>
                                          </p:val>
                                        </p:tav>
                                        <p:tav tm="100000">
                                          <p:val>
                                            <p:strVal val="2/3*ppt_h"/>
                                          </p:val>
                                        </p:tav>
                                      </p:tavLst>
                                    </p:anim>
                                    <p:set>
                                      <p:cBhvr>
                                        <p:cTn id="8" dur="1" fill="hold">
                                          <p:stCondLst>
                                            <p:cond delay="2999"/>
                                          </p:stCondLst>
                                        </p:cTn>
                                        <p:tgtEl>
                                          <p:spTgt spid="3"/>
                                        </p:tgtEl>
                                        <p:attrNameLst>
                                          <p:attrName>style.visibility</p:attrName>
                                        </p:attrNameLst>
                                      </p:cBhvr>
                                      <p:to>
                                        <p:strVal val="hidden"/>
                                      </p:to>
                                    </p:set>
                                  </p:childTnLst>
                                </p:cTn>
                              </p:par>
                              <p:par>
                                <p:cTn id="9" presetID="13" presetClass="exit" presetSubtype="32" fill="hold" grpId="1" nodeType="withEffect">
                                  <p:stCondLst>
                                    <p:cond delay="500"/>
                                  </p:stCondLst>
                                  <p:childTnLst>
                                    <p:animEffect transition="out" filter="plus(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xit" presetSubtype="288" fill="hold" grpId="0" nodeType="withEffect">
                                  <p:stCondLst>
                                    <p:cond delay="500"/>
                                  </p:stCondLst>
                                  <p:childTnLst>
                                    <p:anim calcmode="lin" valueType="num">
                                      <p:cBhvr>
                                        <p:cTn id="13" dur="4000"/>
                                        <p:tgtEl>
                                          <p:spTgt spid="4"/>
                                        </p:tgtEl>
                                        <p:attrNameLst>
                                          <p:attrName>ppt_w</p:attrName>
                                        </p:attrNameLst>
                                      </p:cBhvr>
                                      <p:tavLst>
                                        <p:tav tm="0">
                                          <p:val>
                                            <p:strVal val="ppt_w"/>
                                          </p:val>
                                        </p:tav>
                                        <p:tav tm="100000">
                                          <p:val>
                                            <p:strVal val="2/3*ppt_w"/>
                                          </p:val>
                                        </p:tav>
                                      </p:tavLst>
                                    </p:anim>
                                    <p:anim calcmode="lin" valueType="num">
                                      <p:cBhvr>
                                        <p:cTn id="14" dur="4000"/>
                                        <p:tgtEl>
                                          <p:spTgt spid="4"/>
                                        </p:tgtEl>
                                        <p:attrNameLst>
                                          <p:attrName>ppt_h</p:attrName>
                                        </p:attrNameLst>
                                      </p:cBhvr>
                                      <p:tavLst>
                                        <p:tav tm="0">
                                          <p:val>
                                            <p:strVal val="ppt_h"/>
                                          </p:val>
                                        </p:tav>
                                        <p:tav tm="100000">
                                          <p:val>
                                            <p:strVal val="2/3*ppt_h"/>
                                          </p:val>
                                        </p:tav>
                                      </p:tavLst>
                                    </p:anim>
                                    <p:set>
                                      <p:cBhvr>
                                        <p:cTn id="15" dur="1" fill="hold">
                                          <p:stCondLst>
                                            <p:cond delay="3999"/>
                                          </p:stCondLst>
                                        </p:cTn>
                                        <p:tgtEl>
                                          <p:spTgt spid="4"/>
                                        </p:tgtEl>
                                        <p:attrNameLst>
                                          <p:attrName>style.visibility</p:attrName>
                                        </p:attrNameLst>
                                      </p:cBhvr>
                                      <p:to>
                                        <p:strVal val="hidden"/>
                                      </p:to>
                                    </p:set>
                                  </p:childTnLst>
                                </p:cTn>
                              </p:par>
                              <p:par>
                                <p:cTn id="16" presetID="13" presetClass="exit" presetSubtype="32" fill="hold" grpId="1" nodeType="withEffect">
                                  <p:stCondLst>
                                    <p:cond delay="0"/>
                                  </p:stCondLst>
                                  <p:childTnLst>
                                    <p:animEffect transition="out" filter="plus(out)">
                                      <p:cBhvr>
                                        <p:cTn id="17" dur="4000"/>
                                        <p:tgtEl>
                                          <p:spTgt spid="4"/>
                                        </p:tgtEl>
                                      </p:cBhvr>
                                    </p:animEffect>
                                    <p:set>
                                      <p:cBhvr>
                                        <p:cTn id="18" dur="1" fill="hold">
                                          <p:stCondLst>
                                            <p:cond delay="3999"/>
                                          </p:stCondLst>
                                        </p:cTn>
                                        <p:tgtEl>
                                          <p:spTgt spid="4"/>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88" fill="hold" grpId="0" nodeType="withEffect">
                                  <p:stCondLst>
                                    <p:cond delay="0"/>
                                  </p:stCondLst>
                                  <p:childTnLst>
                                    <p:anim calcmode="lin" valueType="num">
                                      <p:cBhvr>
                                        <p:cTn id="10" dur="3000"/>
                                        <p:tgtEl>
                                          <p:spTgt spid="4"/>
                                        </p:tgtEl>
                                        <p:attrNameLst>
                                          <p:attrName>ppt_w</p:attrName>
                                        </p:attrNameLst>
                                      </p:cBhvr>
                                      <p:tavLst>
                                        <p:tav tm="0">
                                          <p:val>
                                            <p:strVal val="ppt_w"/>
                                          </p:val>
                                        </p:tav>
                                        <p:tav tm="100000">
                                          <p:val>
                                            <p:strVal val="2/3*ppt_w"/>
                                          </p:val>
                                        </p:tav>
                                      </p:tavLst>
                                    </p:anim>
                                    <p:anim calcmode="lin" valueType="num">
                                      <p:cBhvr>
                                        <p:cTn id="11" dur="3000"/>
                                        <p:tgtEl>
                                          <p:spTgt spid="4"/>
                                        </p:tgtEl>
                                        <p:attrNameLst>
                                          <p:attrName>ppt_h</p:attrName>
                                        </p:attrNameLst>
                                      </p:cBhvr>
                                      <p:tavLst>
                                        <p:tav tm="0">
                                          <p:val>
                                            <p:strVal val="ppt_h"/>
                                          </p:val>
                                        </p:tav>
                                        <p:tav tm="100000">
                                          <p:val>
                                            <p:strVal val="2/3*ppt_h"/>
                                          </p:val>
                                        </p:tav>
                                      </p:tavLst>
                                    </p:anim>
                                    <p:set>
                                      <p:cBhvr>
                                        <p:cTn id="12" dur="1" fill="hold">
                                          <p:stCondLst>
                                            <p:cond delay="2999"/>
                                          </p:stCondLst>
                                        </p:cTn>
                                        <p:tgtEl>
                                          <p:spTgt spid="4"/>
                                        </p:tgtEl>
                                        <p:attrNameLst>
                                          <p:attrName>style.visibility</p:attrName>
                                        </p:attrNameLst>
                                      </p:cBhvr>
                                      <p:to>
                                        <p:strVal val="hidden"/>
                                      </p:to>
                                    </p:set>
                                  </p:childTnLst>
                                </p:cTn>
                              </p:par>
                              <p:par>
                                <p:cTn id="13" presetID="4" presetClass="exit" presetSubtype="32" fill="hold" grpId="1" nodeType="withEffect">
                                  <p:stCondLst>
                                    <p:cond delay="0"/>
                                  </p:stCondLst>
                                  <p:childTnLst>
                                    <p:animEffect transition="out" filter="box(out)">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N8RGTO5Lq_IlbvjYyTkZ3z_kVws.png"/>
          <p:cNvPicPr>
            <a:picLocks noChangeAspect="1"/>
          </p:cNvPicPr>
          <p:nvPr/>
        </p:nvPicPr>
        <p:blipFill>
          <a:blip r:embed="rId2"/>
          <a:stretch>
            <a:fillRect/>
          </a:stretch>
        </p:blipFill>
        <p:spPr>
          <a:xfrm>
            <a:off x="1285852" y="0"/>
            <a:ext cx="6686550" cy="5143500"/>
          </a:xfrm>
          <a:prstGeom prst="rect">
            <a:avLst/>
          </a:prstGeom>
        </p:spPr>
      </p:pic>
      <p:pic>
        <p:nvPicPr>
          <p:cNvPr id="4" name="3 Imagen" descr="png-1247796_1280.png"/>
          <p:cNvPicPr>
            <a:picLocks noChangeAspect="1"/>
          </p:cNvPicPr>
          <p:nvPr/>
        </p:nvPicPr>
        <p:blipFill>
          <a:blip r:embed="rId3">
            <a:lum contrast="20000"/>
          </a:blip>
          <a:stretch>
            <a:fillRect/>
          </a:stretch>
        </p:blipFill>
        <p:spPr>
          <a:xfrm>
            <a:off x="5188668" y="2285998"/>
            <a:ext cx="3955332" cy="2981912"/>
          </a:xfrm>
          <a:prstGeom prst="rect">
            <a:avLst/>
          </a:prstGeom>
        </p:spPr>
      </p:pic>
      <p:pic>
        <p:nvPicPr>
          <p:cNvPr id="13" name="12 Imagen" descr="112.gif"/>
          <p:cNvPicPr>
            <a:picLocks noChangeAspect="1"/>
          </p:cNvPicPr>
          <p:nvPr/>
        </p:nvPicPr>
        <p:blipFill>
          <a:blip r:embed="rId4"/>
          <a:stretch>
            <a:fillRect/>
          </a:stretch>
        </p:blipFill>
        <p:spPr>
          <a:xfrm>
            <a:off x="1500166" y="3714758"/>
            <a:ext cx="1019170" cy="1019170"/>
          </a:xfrm>
          <a:prstGeom prst="rect">
            <a:avLst/>
          </a:prstGeom>
        </p:spPr>
      </p:pic>
      <p:pic>
        <p:nvPicPr>
          <p:cNvPr id="14" name="13 Imagen" descr="739.gif"/>
          <p:cNvPicPr>
            <a:picLocks noChangeAspect="1"/>
          </p:cNvPicPr>
          <p:nvPr/>
        </p:nvPicPr>
        <p:blipFill>
          <a:blip r:embed="rId5">
            <a:duotone>
              <a:prstClr val="black"/>
              <a:schemeClr val="accent3">
                <a:tint val="45000"/>
                <a:satMod val="400000"/>
              </a:schemeClr>
            </a:duotone>
            <a:lum contrast="40000"/>
          </a:blip>
          <a:stretch>
            <a:fillRect/>
          </a:stretch>
        </p:blipFill>
        <p:spPr>
          <a:xfrm>
            <a:off x="7000892" y="500048"/>
            <a:ext cx="428625" cy="428625"/>
          </a:xfrm>
          <a:prstGeom prst="rect">
            <a:avLst/>
          </a:prstGeom>
        </p:spPr>
      </p:pic>
      <p:sp>
        <p:nvSpPr>
          <p:cNvPr id="6" name="5 CuadroTexto"/>
          <p:cNvSpPr txBox="1"/>
          <p:nvPr/>
        </p:nvSpPr>
        <p:spPr>
          <a:xfrm>
            <a:off x="2500298" y="1000114"/>
            <a:ext cx="3071834" cy="3139321"/>
          </a:xfrm>
          <a:prstGeom prst="rect">
            <a:avLst/>
          </a:prstGeom>
          <a:noFill/>
        </p:spPr>
        <p:txBody>
          <a:bodyPr wrap="square" rtlCol="0">
            <a:spAutoFit/>
          </a:bodyPr>
          <a:lstStyle/>
          <a:p>
            <a:pPr algn="ctr"/>
            <a:r>
              <a:rPr lang="es-PE" dirty="0" smtClean="0">
                <a:solidFill>
                  <a:sysClr val="windowText" lastClr="000000"/>
                </a:solidFill>
                <a:latin typeface="Agency FB" pitchFamily="34" charset="0"/>
              </a:rPr>
              <a:t>La </a:t>
            </a:r>
            <a:r>
              <a:rPr lang="es-PE" dirty="0" smtClean="0">
                <a:solidFill>
                  <a:sysClr val="windowText" lastClr="000000"/>
                </a:solidFill>
                <a:latin typeface="Agency FB" pitchFamily="34" charset="0"/>
              </a:rPr>
              <a:t>“</a:t>
            </a:r>
            <a:r>
              <a:rPr lang="es-PE" dirty="0" err="1" smtClean="0">
                <a:solidFill>
                  <a:sysClr val="windowText" lastClr="000000"/>
                </a:solidFill>
                <a:latin typeface="Agency FB" pitchFamily="34" charset="0"/>
              </a:rPr>
              <a:t>árboterapia</a:t>
            </a:r>
            <a:r>
              <a:rPr lang="es-PE" dirty="0" smtClean="0">
                <a:solidFill>
                  <a:sysClr val="windowText" lastClr="000000"/>
                </a:solidFill>
                <a:latin typeface="Agency FB" pitchFamily="34" charset="0"/>
              </a:rPr>
              <a:t>” es una corriente que ha hecho eco de estos hallazgos. Sin embargo, desde hace miles de años las culturas orientales han hablado acerca de los beneficios para la salud física y mental que tiene el abrazar a los árboles y estar en contacto con los bosques. El Zen es una de esas doctrinas que le da un supremo valor al poder sanador de la naturaleza.</a:t>
            </a:r>
          </a:p>
          <a:p>
            <a:pPr algn="ctr"/>
            <a:endParaRPr lang="es-PE" dirty="0">
              <a:solidFill>
                <a:sysClr val="windowText" lastClr="000000"/>
              </a:solidFill>
              <a:latin typeface="Agency FB" pitchFamily="34" charset="0"/>
            </a:endParaRPr>
          </a:p>
        </p:txBody>
      </p:sp>
    </p:spTree>
  </p:cSld>
  <p:clrMapOvr>
    <a:masterClrMapping/>
  </p:clrMapOvr>
  <p:transition advTm="2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006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2/3*ppt_w"/>
                                          </p:val>
                                        </p:tav>
                                      </p:tavLst>
                                    </p:anim>
                                    <p:anim calcmode="lin" valueType="num">
                                      <p:cBhvr>
                                        <p:cTn id="7" dur="3000"/>
                                        <p:tgtEl>
                                          <p:spTgt spid="3"/>
                                        </p:tgtEl>
                                        <p:attrNameLst>
                                          <p:attrName>ppt_h</p:attrName>
                                        </p:attrNameLst>
                                      </p:cBhvr>
                                      <p:tavLst>
                                        <p:tav tm="0">
                                          <p:val>
                                            <p:strVal val="ppt_h"/>
                                          </p:val>
                                        </p:tav>
                                        <p:tav tm="100000">
                                          <p:val>
                                            <p:strVal val="2/3*ppt_h"/>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32" fill="hold" grpId="0" nodeType="withEffect">
                                  <p:stCondLst>
                                    <p:cond delay="0"/>
                                  </p:stCondLst>
                                  <p:childTnLst>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fltVal val="0"/>
                                          </p:val>
                                        </p:tav>
                                      </p:tavLst>
                                    </p:anim>
                                    <p:set>
                                      <p:cBhvr>
                                        <p:cTn id="12" dur="1" fill="hold">
                                          <p:stCondLst>
                                            <p:cond delay="2999"/>
                                          </p:stCondLst>
                                        </p:cTn>
                                        <p:tgtEl>
                                          <p:spTgt spid="4"/>
                                        </p:tgtEl>
                                        <p:attrNameLst>
                                          <p:attrName>style.visibility</p:attrName>
                                        </p:attrNameLst>
                                      </p:cBhvr>
                                      <p:to>
                                        <p:strVal val="hidden"/>
                                      </p:to>
                                    </p:set>
                                  </p:childTnLst>
                                </p:cTn>
                              </p:par>
                              <p:par>
                                <p:cTn id="13" presetID="13" presetClass="exit" presetSubtype="32" fill="hold" grpId="1" nodeType="withEffect">
                                  <p:stCondLst>
                                    <p:cond delay="0"/>
                                  </p:stCondLst>
                                  <p:childTnLst>
                                    <p:animEffect transition="out" filter="plus(out)">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006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33CC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23" presetClass="exit" presetSubtype="272" fill="hold" grpId="0" nodeType="withEffect">
                                  <p:stCondLst>
                                    <p:cond delay="0"/>
                                  </p:stCondLst>
                                  <p:childTnLst>
                                    <p:anim calcmode="lin" valueType="num">
                                      <p:cBhvr>
                                        <p:cTn id="10" dur="3000"/>
                                        <p:tgtEl>
                                          <p:spTgt spid="3"/>
                                        </p:tgtEl>
                                        <p:attrNameLst>
                                          <p:attrName>ppt_w</p:attrName>
                                        </p:attrNameLst>
                                      </p:cBhvr>
                                      <p:tavLst>
                                        <p:tav tm="0">
                                          <p:val>
                                            <p:strVal val="ppt_w"/>
                                          </p:val>
                                        </p:tav>
                                        <p:tav tm="100000">
                                          <p:val>
                                            <p:strVal val="4/3*ppt_w"/>
                                          </p:val>
                                        </p:tav>
                                      </p:tavLst>
                                    </p:anim>
                                    <p:anim calcmode="lin" valueType="num">
                                      <p:cBhvr>
                                        <p:cTn id="11" dur="3000"/>
                                        <p:tgtEl>
                                          <p:spTgt spid="3"/>
                                        </p:tgtEl>
                                        <p:attrNameLst>
                                          <p:attrName>ppt_h</p:attrName>
                                        </p:attrNameLst>
                                      </p:cBhvr>
                                      <p:tavLst>
                                        <p:tav tm="0">
                                          <p:val>
                                            <p:strVal val="ppt_h"/>
                                          </p:val>
                                        </p:tav>
                                        <p:tav tm="100000">
                                          <p:val>
                                            <p:strVal val="4/3*ppt_h"/>
                                          </p:val>
                                        </p:tav>
                                      </p:tavLst>
                                    </p:anim>
                                    <p:set>
                                      <p:cBhvr>
                                        <p:cTn id="12" dur="1" fill="hold">
                                          <p:stCondLst>
                                            <p:cond delay="2999"/>
                                          </p:stCondLst>
                                        </p:cTn>
                                        <p:tgtEl>
                                          <p:spTgt spid="3"/>
                                        </p:tgtEl>
                                        <p:attrNameLst>
                                          <p:attrName>style.visibility</p:attrName>
                                        </p:attrNameLst>
                                      </p:cBhvr>
                                      <p:to>
                                        <p:strVal val="hidden"/>
                                      </p:to>
                                    </p:set>
                                  </p:childTnLst>
                                </p:cTn>
                              </p:par>
                              <p:par>
                                <p:cTn id="13" presetID="4" presetClass="exit" presetSubtype="32" fill="hold" grpId="1" nodeType="withEffect">
                                  <p:stCondLst>
                                    <p:cond delay="0"/>
                                  </p:stCondLst>
                                  <p:childTnLst>
                                    <p:animEffect transition="out" filter="box(out)">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2000"/>
                                        <p:tgtEl>
                                          <p:spTgt spid="4"/>
                                        </p:tgtEl>
                                      </p:cBhvr>
                                    </p:animEffect>
                                    <p:set>
                                      <p:cBhvr>
                                        <p:cTn id="18" dur="1" fill="hold">
                                          <p:stCondLst>
                                            <p:cond delay="1999"/>
                                          </p:stCondLst>
                                        </p:cTn>
                                        <p:tgtEl>
                                          <p:spTgt spid="4"/>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16" presetClass="exit" presetSubtype="37" fill="hold" grpId="1" nodeType="withEffect">
                                  <p:stCondLst>
                                    <p:cond delay="0"/>
                                  </p:stCondLst>
                                  <p:childTnLst>
                                    <p:animEffect transition="out" filter="barn(outVertical)">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8" presetClass="emph" presetSubtype="0" fill="hold" grpId="2" nodeType="withEffect">
                                  <p:stCondLst>
                                    <p:cond delay="0"/>
                                  </p:stCondLst>
                                  <p:childTnLst>
                                    <p:animRot by="21600000">
                                      <p:cBhvr>
                                        <p:cTn id="13" dur="3000" fill="hold"/>
                                        <p:tgtEl>
                                          <p:spTgt spid="4"/>
                                        </p:tgtEl>
                                        <p:attrNameLst>
                                          <p:attrName>r</p:attrName>
                                        </p:attrNameLst>
                                      </p:cBhvr>
                                    </p:animRot>
                                  </p:childTnLst>
                                </p:cTn>
                              </p:par>
                              <p:par>
                                <p:cTn id="14" presetID="23" presetClass="exit" presetSubtype="3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fltVal val="0"/>
                                          </p:val>
                                        </p:tav>
                                      </p:tavLst>
                                    </p:anim>
                                    <p:set>
                                      <p:cBhvr>
                                        <p:cTn id="17" dur="1" fill="hold">
                                          <p:stCondLst>
                                            <p:cond delay="2999"/>
                                          </p:stCondLst>
                                        </p:cTn>
                                        <p:tgtEl>
                                          <p:spTgt spid="4"/>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4" grpId="2"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N8RGTO5Lq_IlbvjYyTkZ3z_kVws.png"/>
          <p:cNvPicPr>
            <a:picLocks noChangeAspect="1"/>
          </p:cNvPicPr>
          <p:nvPr/>
        </p:nvPicPr>
        <p:blipFill>
          <a:blip r:embed="rId3"/>
          <a:stretch>
            <a:fillRect/>
          </a:stretch>
        </p:blipFill>
        <p:spPr>
          <a:xfrm>
            <a:off x="1285852" y="0"/>
            <a:ext cx="6686550" cy="5143500"/>
          </a:xfrm>
          <a:prstGeom prst="rect">
            <a:avLst/>
          </a:prstGeom>
        </p:spPr>
      </p:pic>
      <p:pic>
        <p:nvPicPr>
          <p:cNvPr id="4" name="3 Imagen" descr="png-1247796_1280.png"/>
          <p:cNvPicPr>
            <a:picLocks noChangeAspect="1"/>
          </p:cNvPicPr>
          <p:nvPr/>
        </p:nvPicPr>
        <p:blipFill>
          <a:blip r:embed="rId4">
            <a:lum contrast="20000"/>
          </a:blip>
          <a:stretch>
            <a:fillRect/>
          </a:stretch>
        </p:blipFill>
        <p:spPr>
          <a:xfrm>
            <a:off x="5188668" y="2285998"/>
            <a:ext cx="3955332" cy="2981912"/>
          </a:xfrm>
          <a:prstGeom prst="rect">
            <a:avLst/>
          </a:prstGeom>
        </p:spPr>
      </p:pic>
      <p:pic>
        <p:nvPicPr>
          <p:cNvPr id="13" name="12 Imagen" descr="112.gif"/>
          <p:cNvPicPr>
            <a:picLocks noChangeAspect="1"/>
          </p:cNvPicPr>
          <p:nvPr/>
        </p:nvPicPr>
        <p:blipFill>
          <a:blip r:embed="rId5"/>
          <a:stretch>
            <a:fillRect/>
          </a:stretch>
        </p:blipFill>
        <p:spPr>
          <a:xfrm>
            <a:off x="1500166" y="3714758"/>
            <a:ext cx="1019170" cy="1019170"/>
          </a:xfrm>
          <a:prstGeom prst="rect">
            <a:avLst/>
          </a:prstGeom>
        </p:spPr>
      </p:pic>
      <p:pic>
        <p:nvPicPr>
          <p:cNvPr id="14" name="13 Imagen" descr="739.gif"/>
          <p:cNvPicPr>
            <a:picLocks noChangeAspect="1"/>
          </p:cNvPicPr>
          <p:nvPr/>
        </p:nvPicPr>
        <p:blipFill>
          <a:blip r:embed="rId6">
            <a:duotone>
              <a:prstClr val="black"/>
              <a:schemeClr val="accent3">
                <a:tint val="45000"/>
                <a:satMod val="400000"/>
              </a:schemeClr>
            </a:duotone>
            <a:lum contrast="40000"/>
          </a:blip>
          <a:stretch>
            <a:fillRect/>
          </a:stretch>
        </p:blipFill>
        <p:spPr>
          <a:xfrm>
            <a:off x="7000892" y="500048"/>
            <a:ext cx="428625" cy="428625"/>
          </a:xfrm>
          <a:prstGeom prst="rect">
            <a:avLst/>
          </a:prstGeom>
        </p:spPr>
      </p:pic>
      <p:sp>
        <p:nvSpPr>
          <p:cNvPr id="6" name="5 CuadroTexto"/>
          <p:cNvSpPr txBox="1"/>
          <p:nvPr/>
        </p:nvSpPr>
        <p:spPr>
          <a:xfrm>
            <a:off x="2428861" y="1000114"/>
            <a:ext cx="3357586" cy="2954655"/>
          </a:xfrm>
          <a:prstGeom prst="rect">
            <a:avLst/>
          </a:prstGeom>
          <a:noFill/>
        </p:spPr>
        <p:txBody>
          <a:bodyPr wrap="square" rtlCol="0">
            <a:spAutoFit/>
          </a:bodyPr>
          <a:lstStyle/>
          <a:p>
            <a:pPr algn="ctr"/>
            <a:r>
              <a:rPr lang="es-PE" sz="2400" b="1" dirty="0" smtClean="0">
                <a:solidFill>
                  <a:sysClr val="windowText" lastClr="000000"/>
                </a:solidFill>
                <a:latin typeface="Agency FB" pitchFamily="34" charset="0"/>
              </a:rPr>
              <a:t>Los árboles y la salud</a:t>
            </a:r>
            <a:endParaRPr lang="es-PE" sz="2400" dirty="0" smtClean="0">
              <a:solidFill>
                <a:sysClr val="windowText" lastClr="000000"/>
              </a:solidFill>
              <a:latin typeface="Agency FB" pitchFamily="34" charset="0"/>
            </a:endParaRPr>
          </a:p>
          <a:p>
            <a:endParaRPr lang="es-PE" dirty="0" smtClean="0">
              <a:solidFill>
                <a:sysClr val="windowText" lastClr="000000"/>
              </a:solidFill>
              <a:latin typeface="Agency FB" pitchFamily="34" charset="0"/>
            </a:endParaRPr>
          </a:p>
          <a:p>
            <a:pPr algn="ctr"/>
            <a:r>
              <a:rPr lang="es-PE" dirty="0" smtClean="0">
                <a:solidFill>
                  <a:sysClr val="windowText" lastClr="000000"/>
                </a:solidFill>
                <a:latin typeface="Agency FB" pitchFamily="34" charset="0"/>
              </a:rPr>
              <a:t>Con base en los estudios de oriente y occidente se ha definido todo un inventario de los aportes específicos que tiene el abrazar a cada árbol. Algunos árboles han cobrado relevancia por su poder de sanación específico para ciertos males. Son los siguientes.</a:t>
            </a:r>
          </a:p>
          <a:p>
            <a:pPr algn="ctr"/>
            <a:endParaRPr lang="es-PE" dirty="0">
              <a:solidFill>
                <a:sysClr val="windowText" lastClr="000000"/>
              </a:solidFill>
            </a:endParaRPr>
          </a:p>
        </p:txBody>
      </p:sp>
    </p:spTree>
  </p:cSld>
  <p:clrMapOvr>
    <a:masterClrMapping/>
  </p:clrMapOvr>
  <p:transition advTm="20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99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CC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2/3*ppt_w"/>
                                          </p:val>
                                        </p:tav>
                                      </p:tavLst>
                                    </p:anim>
                                    <p:anim calcmode="lin" valueType="num">
                                      <p:cBhvr>
                                        <p:cTn id="7" dur="3000"/>
                                        <p:tgtEl>
                                          <p:spTgt spid="3"/>
                                        </p:tgtEl>
                                        <p:attrNameLst>
                                          <p:attrName>ppt_h</p:attrName>
                                        </p:attrNameLst>
                                      </p:cBhvr>
                                      <p:tavLst>
                                        <p:tav tm="0">
                                          <p:val>
                                            <p:strVal val="ppt_h"/>
                                          </p:val>
                                        </p:tav>
                                        <p:tav tm="100000">
                                          <p:val>
                                            <p:strVal val="2/3*ppt_h"/>
                                          </p:val>
                                        </p:tav>
                                      </p:tavLst>
                                    </p:anim>
                                    <p:set>
                                      <p:cBhvr>
                                        <p:cTn id="8" dur="1" fill="hold">
                                          <p:stCondLst>
                                            <p:cond delay="2999"/>
                                          </p:stCondLst>
                                        </p:cTn>
                                        <p:tgtEl>
                                          <p:spTgt spid="3"/>
                                        </p:tgtEl>
                                        <p:attrNameLst>
                                          <p:attrName>style.visibility</p:attrName>
                                        </p:attrNameLst>
                                      </p:cBhvr>
                                      <p:to>
                                        <p:strVal val="hidden"/>
                                      </p:to>
                                    </p:set>
                                  </p:childTnLst>
                                </p:cTn>
                              </p:par>
                              <p:par>
                                <p:cTn id="9" presetID="6" presetClass="exit" presetSubtype="32" fill="hold" grpId="1" nodeType="withEffect">
                                  <p:stCondLst>
                                    <p:cond delay="0"/>
                                  </p:stCondLst>
                                  <p:childTnLst>
                                    <p:animEffect transition="out" filter="circle(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2/3*ppt_w"/>
                                          </p:val>
                                        </p:tav>
                                      </p:tavLst>
                                    </p:anim>
                                    <p:anim calcmode="lin" valueType="num">
                                      <p:cBhvr>
                                        <p:cTn id="14" dur="3000"/>
                                        <p:tgtEl>
                                          <p:spTgt spid="4"/>
                                        </p:tgtEl>
                                        <p:attrNameLst>
                                          <p:attrName>ppt_h</p:attrName>
                                        </p:attrNameLst>
                                      </p:cBhvr>
                                      <p:tavLst>
                                        <p:tav tm="0">
                                          <p:val>
                                            <p:strVal val="ppt_h"/>
                                          </p:val>
                                        </p:tav>
                                        <p:tav tm="100000">
                                          <p:val>
                                            <p:strVal val="2/3*ppt_h"/>
                                          </p:val>
                                        </p:tav>
                                      </p:tavLst>
                                    </p:anim>
                                    <p:set>
                                      <p:cBhvr>
                                        <p:cTn id="15" dur="1" fill="hold">
                                          <p:stCondLst>
                                            <p:cond delay="2999"/>
                                          </p:stCondLst>
                                        </p:cTn>
                                        <p:tgtEl>
                                          <p:spTgt spid="4"/>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strVal val="#ppt_h"/>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linds(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684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72" fill="hold" grpId="0" nodeType="withEffect">
                                  <p:stCondLst>
                                    <p:cond delay="0"/>
                                  </p:stCondLst>
                                  <p:childTnLst>
                                    <p:anim calcmode="lin" valueType="num">
                                      <p:cBhvr>
                                        <p:cTn id="10" dur="3000"/>
                                        <p:tgtEl>
                                          <p:spTgt spid="4"/>
                                        </p:tgtEl>
                                        <p:attrNameLst>
                                          <p:attrName>ppt_w</p:attrName>
                                        </p:attrNameLst>
                                      </p:cBhvr>
                                      <p:tavLst>
                                        <p:tav tm="0">
                                          <p:val>
                                            <p:strVal val="ppt_w"/>
                                          </p:val>
                                        </p:tav>
                                        <p:tav tm="100000">
                                          <p:val>
                                            <p:strVal val="4/3*ppt_w"/>
                                          </p:val>
                                        </p:tav>
                                      </p:tavLst>
                                    </p:anim>
                                    <p:anim calcmode="lin" valueType="num">
                                      <p:cBhvr>
                                        <p:cTn id="11" dur="3000"/>
                                        <p:tgtEl>
                                          <p:spTgt spid="4"/>
                                        </p:tgtEl>
                                        <p:attrNameLst>
                                          <p:attrName>ppt_h</p:attrName>
                                        </p:attrNameLst>
                                      </p:cBhvr>
                                      <p:tavLst>
                                        <p:tav tm="0">
                                          <p:val>
                                            <p:strVal val="ppt_h"/>
                                          </p:val>
                                        </p:tav>
                                        <p:tav tm="100000">
                                          <p:val>
                                            <p:strVal val="4/3*ppt_h"/>
                                          </p:val>
                                        </p:tav>
                                      </p:tavLst>
                                    </p:anim>
                                    <p:set>
                                      <p:cBhvr>
                                        <p:cTn id="12" dur="1" fill="hold">
                                          <p:stCondLst>
                                            <p:cond delay="2999"/>
                                          </p:stCondLst>
                                        </p:cTn>
                                        <p:tgtEl>
                                          <p:spTgt spid="4"/>
                                        </p:tgtEl>
                                        <p:attrNameLst>
                                          <p:attrName>style.visibility</p:attrName>
                                        </p:attrNameLst>
                                      </p:cBhvr>
                                      <p:to>
                                        <p:strVal val="hidden"/>
                                      </p:to>
                                    </p:set>
                                  </p:childTnLst>
                                </p:cTn>
                              </p:par>
                              <p:par>
                                <p:cTn id="13" presetID="3" presetClass="exit" presetSubtype="5" fill="hold" grpId="1" nodeType="withEffect">
                                  <p:stCondLst>
                                    <p:cond delay="0"/>
                                  </p:stCondLst>
                                  <p:childTnLst>
                                    <p:animEffect transition="out" filter="blinds(vertic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006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2/3*ppt_w"/>
                                          </p:val>
                                        </p:tav>
                                      </p:tavLst>
                                    </p:anim>
                                    <p:anim calcmode="lin" valueType="num">
                                      <p:cBhvr>
                                        <p:cTn id="7" dur="3000"/>
                                        <p:tgtEl>
                                          <p:spTgt spid="3"/>
                                        </p:tgtEl>
                                        <p:attrNameLst>
                                          <p:attrName>ppt_h</p:attrName>
                                        </p:attrNameLst>
                                      </p:cBhvr>
                                      <p:tavLst>
                                        <p:tav tm="0">
                                          <p:val>
                                            <p:strVal val="ppt_h"/>
                                          </p:val>
                                        </p:tav>
                                        <p:tav tm="100000">
                                          <p:val>
                                            <p:strVal val="2/3*ppt_h"/>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32" fill="hold" grpId="0" nodeType="withEffect">
                                  <p:stCondLst>
                                    <p:cond delay="0"/>
                                  </p:stCondLst>
                                  <p:childTnLst>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fltVal val="0"/>
                                          </p:val>
                                        </p:tav>
                                      </p:tavLst>
                                    </p:anim>
                                    <p:set>
                                      <p:cBhvr>
                                        <p:cTn id="12" dur="1" fill="hold">
                                          <p:stCondLst>
                                            <p:cond delay="2999"/>
                                          </p:stCondLst>
                                        </p:cTn>
                                        <p:tgtEl>
                                          <p:spTgt spid="4"/>
                                        </p:tgtEl>
                                        <p:attrNameLst>
                                          <p:attrName>style.visibility</p:attrName>
                                        </p:attrNameLst>
                                      </p:cBhvr>
                                      <p:to>
                                        <p:strVal val="hidden"/>
                                      </p:to>
                                    </p:set>
                                  </p:childTnLst>
                                </p:cTn>
                              </p:par>
                              <p:par>
                                <p:cTn id="13" presetID="13" presetClass="exit" presetSubtype="32" fill="hold" grpId="1" nodeType="withEffect">
                                  <p:stCondLst>
                                    <p:cond delay="0"/>
                                  </p:stCondLst>
                                  <p:childTnLst>
                                    <p:animEffect transition="out" filter="plus(out)">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N8RGTO5Lq_IlbvjYyTkZ3z_kVws.png"/>
          <p:cNvPicPr>
            <a:picLocks noChangeAspect="1"/>
          </p:cNvPicPr>
          <p:nvPr/>
        </p:nvPicPr>
        <p:blipFill>
          <a:blip r:embed="rId2"/>
          <a:stretch>
            <a:fillRect/>
          </a:stretch>
        </p:blipFill>
        <p:spPr>
          <a:xfrm>
            <a:off x="1285852" y="0"/>
            <a:ext cx="6686550" cy="5143500"/>
          </a:xfrm>
          <a:prstGeom prst="rect">
            <a:avLst/>
          </a:prstGeom>
        </p:spPr>
      </p:pic>
      <p:pic>
        <p:nvPicPr>
          <p:cNvPr id="4" name="3 Imagen" descr="png-1247796_1280.png"/>
          <p:cNvPicPr>
            <a:picLocks noChangeAspect="1"/>
          </p:cNvPicPr>
          <p:nvPr/>
        </p:nvPicPr>
        <p:blipFill>
          <a:blip r:embed="rId3">
            <a:lum contrast="20000"/>
          </a:blip>
          <a:stretch>
            <a:fillRect/>
          </a:stretch>
        </p:blipFill>
        <p:spPr>
          <a:xfrm>
            <a:off x="5662460" y="2518778"/>
            <a:ext cx="3481540" cy="2624722"/>
          </a:xfrm>
          <a:prstGeom prst="rect">
            <a:avLst/>
          </a:prstGeom>
        </p:spPr>
      </p:pic>
      <p:pic>
        <p:nvPicPr>
          <p:cNvPr id="13" name="12 Imagen" descr="112.gif"/>
          <p:cNvPicPr>
            <a:picLocks noChangeAspect="1"/>
          </p:cNvPicPr>
          <p:nvPr/>
        </p:nvPicPr>
        <p:blipFill>
          <a:blip r:embed="rId4"/>
          <a:stretch>
            <a:fillRect/>
          </a:stretch>
        </p:blipFill>
        <p:spPr>
          <a:xfrm>
            <a:off x="1500166" y="3714758"/>
            <a:ext cx="1019170" cy="1019170"/>
          </a:xfrm>
          <a:prstGeom prst="rect">
            <a:avLst/>
          </a:prstGeom>
        </p:spPr>
      </p:pic>
      <p:pic>
        <p:nvPicPr>
          <p:cNvPr id="14" name="13 Imagen" descr="739.gif"/>
          <p:cNvPicPr>
            <a:picLocks noChangeAspect="1"/>
          </p:cNvPicPr>
          <p:nvPr/>
        </p:nvPicPr>
        <p:blipFill>
          <a:blip r:embed="rId5">
            <a:duotone>
              <a:prstClr val="black"/>
              <a:schemeClr val="accent3">
                <a:tint val="45000"/>
                <a:satMod val="400000"/>
              </a:schemeClr>
            </a:duotone>
            <a:lum contrast="40000"/>
          </a:blip>
          <a:stretch>
            <a:fillRect/>
          </a:stretch>
        </p:blipFill>
        <p:spPr>
          <a:xfrm>
            <a:off x="7000892" y="500048"/>
            <a:ext cx="428625" cy="428625"/>
          </a:xfrm>
          <a:prstGeom prst="rect">
            <a:avLst/>
          </a:prstGeom>
        </p:spPr>
      </p:pic>
      <p:sp>
        <p:nvSpPr>
          <p:cNvPr id="6" name="5 CuadroTexto"/>
          <p:cNvSpPr txBox="1"/>
          <p:nvPr/>
        </p:nvSpPr>
        <p:spPr>
          <a:xfrm>
            <a:off x="2500298" y="1142990"/>
            <a:ext cx="3500461" cy="2800767"/>
          </a:xfrm>
          <a:prstGeom prst="rect">
            <a:avLst/>
          </a:prstGeom>
          <a:noFill/>
        </p:spPr>
        <p:txBody>
          <a:bodyPr wrap="square" rtlCol="0">
            <a:spAutoFit/>
          </a:bodyPr>
          <a:lstStyle/>
          <a:p>
            <a:pPr lvl="0"/>
            <a:r>
              <a:rPr lang="es-PE" sz="1600" b="1" dirty="0" smtClean="0">
                <a:solidFill>
                  <a:sysClr val="windowText" lastClr="000000"/>
                </a:solidFill>
                <a:latin typeface="Agency FB" pitchFamily="34" charset="0"/>
              </a:rPr>
              <a:t>Los pinos</a:t>
            </a:r>
            <a:r>
              <a:rPr lang="es-PE" sz="1600" dirty="0" smtClean="0">
                <a:solidFill>
                  <a:sysClr val="windowText" lastClr="000000"/>
                </a:solidFill>
                <a:latin typeface="Agency FB" pitchFamily="34" charset="0"/>
              </a:rPr>
              <a:t>. Son venerados en la cultura china y japonesa y se les considera árboles inmortales. Según la sabiduría Zen, sirven para fortalecer el sistema nervioso y mejorar la circulación.</a:t>
            </a:r>
          </a:p>
          <a:p>
            <a:pPr lvl="0"/>
            <a:r>
              <a:rPr lang="es-PE" sz="1600" b="1" dirty="0" smtClean="0">
                <a:solidFill>
                  <a:sysClr val="windowText" lastClr="000000"/>
                </a:solidFill>
                <a:latin typeface="Agency FB" pitchFamily="34" charset="0"/>
              </a:rPr>
              <a:t>Los cipreses</a:t>
            </a:r>
            <a:r>
              <a:rPr lang="es-PE" sz="1600" dirty="0" smtClean="0">
                <a:solidFill>
                  <a:sysClr val="windowText" lastClr="000000"/>
                </a:solidFill>
                <a:latin typeface="Agency FB" pitchFamily="34" charset="0"/>
              </a:rPr>
              <a:t>. Abrazarlos te ayuda a alcanzar mayor serenidad y reduce el calor corporal y la ira.</a:t>
            </a:r>
          </a:p>
          <a:p>
            <a:pPr lvl="0"/>
            <a:r>
              <a:rPr lang="es-PE" sz="1600" b="1" dirty="0" smtClean="0">
                <a:solidFill>
                  <a:sysClr val="windowText" lastClr="000000"/>
                </a:solidFill>
                <a:latin typeface="Agency FB" pitchFamily="34" charset="0"/>
              </a:rPr>
              <a:t>Los sauces</a:t>
            </a:r>
            <a:r>
              <a:rPr lang="es-PE" sz="1600" dirty="0" smtClean="0">
                <a:solidFill>
                  <a:sysClr val="windowText" lastClr="000000"/>
                </a:solidFill>
                <a:latin typeface="Agency FB" pitchFamily="34" charset="0"/>
              </a:rPr>
              <a:t>. Contribuyen a regular la humedad del cuerpo. Inciden sobre el bienestar del aparato urinario.</a:t>
            </a:r>
          </a:p>
          <a:p>
            <a:pPr lvl="0"/>
            <a:r>
              <a:rPr lang="es-PE" sz="1600" b="1" dirty="0" smtClean="0">
                <a:solidFill>
                  <a:sysClr val="windowText" lastClr="000000"/>
                </a:solidFill>
                <a:latin typeface="Agency FB" pitchFamily="34" charset="0"/>
              </a:rPr>
              <a:t>Los olmos</a:t>
            </a:r>
            <a:r>
              <a:rPr lang="es-PE" sz="1600" dirty="0" smtClean="0">
                <a:solidFill>
                  <a:sysClr val="windowText" lastClr="000000"/>
                </a:solidFill>
                <a:latin typeface="Agency FB" pitchFamily="34" charset="0"/>
              </a:rPr>
              <a:t>. Fortalecen el estómago y tranquilizan las emociones.</a:t>
            </a:r>
          </a:p>
        </p:txBody>
      </p:sp>
    </p:spTree>
  </p:cSld>
  <p:clrMapOvr>
    <a:masterClrMapping/>
  </p:clrMapOvr>
  <p:transition advTm="3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72" fill="hold" grpId="0" nodeType="withEffect">
                                  <p:stCondLst>
                                    <p:cond delay="0"/>
                                  </p:stCondLst>
                                  <p:childTnLst>
                                    <p:anim calcmode="lin" valueType="num">
                                      <p:cBhvr>
                                        <p:cTn id="10" dur="3000"/>
                                        <p:tgtEl>
                                          <p:spTgt spid="4"/>
                                        </p:tgtEl>
                                        <p:attrNameLst>
                                          <p:attrName>ppt_w</p:attrName>
                                        </p:attrNameLst>
                                      </p:cBhvr>
                                      <p:tavLst>
                                        <p:tav tm="0">
                                          <p:val>
                                            <p:strVal val="ppt_w"/>
                                          </p:val>
                                        </p:tav>
                                        <p:tav tm="100000">
                                          <p:val>
                                            <p:strVal val="4/3*ppt_w"/>
                                          </p:val>
                                        </p:tav>
                                      </p:tavLst>
                                    </p:anim>
                                    <p:anim calcmode="lin" valueType="num">
                                      <p:cBhvr>
                                        <p:cTn id="11" dur="3000"/>
                                        <p:tgtEl>
                                          <p:spTgt spid="4"/>
                                        </p:tgtEl>
                                        <p:attrNameLst>
                                          <p:attrName>ppt_h</p:attrName>
                                        </p:attrNameLst>
                                      </p:cBhvr>
                                      <p:tavLst>
                                        <p:tav tm="0">
                                          <p:val>
                                            <p:strVal val="ppt_h"/>
                                          </p:val>
                                        </p:tav>
                                        <p:tav tm="100000">
                                          <p:val>
                                            <p:strVal val="4/3*ppt_h"/>
                                          </p:val>
                                        </p:tav>
                                      </p:tavLst>
                                    </p:anim>
                                    <p:set>
                                      <p:cBhvr>
                                        <p:cTn id="12" dur="1" fill="hold">
                                          <p:stCondLst>
                                            <p:cond delay="2999"/>
                                          </p:stCondLst>
                                        </p:cTn>
                                        <p:tgtEl>
                                          <p:spTgt spid="4"/>
                                        </p:tgtEl>
                                        <p:attrNameLst>
                                          <p:attrName>style.visibility</p:attrName>
                                        </p:attrNameLst>
                                      </p:cBhvr>
                                      <p:to>
                                        <p:strVal val="hidden"/>
                                      </p:to>
                                    </p:set>
                                  </p:childTnLst>
                                </p:cTn>
                              </p:par>
                              <p:par>
                                <p:cTn id="13" presetID="3" presetClass="exit" presetSubtype="5" fill="hold" grpId="1" nodeType="withEffect">
                                  <p:stCondLst>
                                    <p:cond delay="0"/>
                                  </p:stCondLst>
                                  <p:childTnLst>
                                    <p:animEffect transition="out" filter="blinds(vertical)">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684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6BA4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23" presetClass="exit" presetSubtype="272" fill="hold" grpId="0" nodeType="withEffect">
                                  <p:stCondLst>
                                    <p:cond delay="0"/>
                                  </p:stCondLst>
                                  <p:childTnLst>
                                    <p:anim calcmode="lin" valueType="num">
                                      <p:cBhvr>
                                        <p:cTn id="10" dur="3000"/>
                                        <p:tgtEl>
                                          <p:spTgt spid="3"/>
                                        </p:tgtEl>
                                        <p:attrNameLst>
                                          <p:attrName>ppt_w</p:attrName>
                                        </p:attrNameLst>
                                      </p:cBhvr>
                                      <p:tavLst>
                                        <p:tav tm="0">
                                          <p:val>
                                            <p:strVal val="ppt_w"/>
                                          </p:val>
                                        </p:tav>
                                        <p:tav tm="100000">
                                          <p:val>
                                            <p:strVal val="4/3*ppt_w"/>
                                          </p:val>
                                        </p:tav>
                                      </p:tavLst>
                                    </p:anim>
                                    <p:anim calcmode="lin" valueType="num">
                                      <p:cBhvr>
                                        <p:cTn id="11" dur="3000"/>
                                        <p:tgtEl>
                                          <p:spTgt spid="3"/>
                                        </p:tgtEl>
                                        <p:attrNameLst>
                                          <p:attrName>ppt_h</p:attrName>
                                        </p:attrNameLst>
                                      </p:cBhvr>
                                      <p:tavLst>
                                        <p:tav tm="0">
                                          <p:val>
                                            <p:strVal val="ppt_h"/>
                                          </p:val>
                                        </p:tav>
                                        <p:tav tm="100000">
                                          <p:val>
                                            <p:strVal val="4/3*ppt_h"/>
                                          </p:val>
                                        </p:tav>
                                      </p:tavLst>
                                    </p:anim>
                                    <p:set>
                                      <p:cBhvr>
                                        <p:cTn id="12" dur="1" fill="hold">
                                          <p:stCondLst>
                                            <p:cond delay="2999"/>
                                          </p:stCondLst>
                                        </p:cTn>
                                        <p:tgtEl>
                                          <p:spTgt spid="3"/>
                                        </p:tgtEl>
                                        <p:attrNameLst>
                                          <p:attrName>style.visibility</p:attrName>
                                        </p:attrNameLst>
                                      </p:cBhvr>
                                      <p:to>
                                        <p:strVal val="hidden"/>
                                      </p:to>
                                    </p:set>
                                  </p:childTnLst>
                                </p:cTn>
                              </p:par>
                              <p:par>
                                <p:cTn id="13" presetID="5" presetClass="exit" presetSubtype="5" fill="hold" grpId="1" nodeType="withEffect">
                                  <p:stCondLst>
                                    <p:cond delay="0"/>
                                  </p:stCondLst>
                                  <p:childTnLst>
                                    <p:animEffect transition="out" filter="checkerboard(down)">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5" presetClass="exit" presetSubtype="10" fill="hold" grpId="1" nodeType="withEffect">
                                  <p:stCondLst>
                                    <p:cond delay="0"/>
                                  </p:stCondLst>
                                  <p:childTnLst>
                                    <p:animEffect transition="out" filter="checkerboard(across)">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72" fill="hold" grpId="0" nodeType="withEffect">
                                  <p:stCondLst>
                                    <p:cond delay="0"/>
                                  </p:stCondLst>
                                  <p:childTnLst>
                                    <p:anim calcmode="lin" valueType="num">
                                      <p:cBhvr>
                                        <p:cTn id="10" dur="3000"/>
                                        <p:tgtEl>
                                          <p:spTgt spid="4"/>
                                        </p:tgtEl>
                                        <p:attrNameLst>
                                          <p:attrName>ppt_w</p:attrName>
                                        </p:attrNameLst>
                                      </p:cBhvr>
                                      <p:tavLst>
                                        <p:tav tm="0">
                                          <p:val>
                                            <p:strVal val="ppt_w"/>
                                          </p:val>
                                        </p:tav>
                                        <p:tav tm="100000">
                                          <p:val>
                                            <p:strVal val="4/3*ppt_w"/>
                                          </p:val>
                                        </p:tav>
                                      </p:tavLst>
                                    </p:anim>
                                    <p:anim calcmode="lin" valueType="num">
                                      <p:cBhvr>
                                        <p:cTn id="11" dur="3000"/>
                                        <p:tgtEl>
                                          <p:spTgt spid="4"/>
                                        </p:tgtEl>
                                        <p:attrNameLst>
                                          <p:attrName>ppt_h</p:attrName>
                                        </p:attrNameLst>
                                      </p:cBhvr>
                                      <p:tavLst>
                                        <p:tav tm="0">
                                          <p:val>
                                            <p:strVal val="ppt_h"/>
                                          </p:val>
                                        </p:tav>
                                        <p:tav tm="100000">
                                          <p:val>
                                            <p:strVal val="4/3*ppt_h"/>
                                          </p:val>
                                        </p:tav>
                                      </p:tavLst>
                                    </p:anim>
                                    <p:set>
                                      <p:cBhvr>
                                        <p:cTn id="12" dur="1" fill="hold">
                                          <p:stCondLst>
                                            <p:cond delay="2999"/>
                                          </p:stCondLst>
                                        </p:cTn>
                                        <p:tgtEl>
                                          <p:spTgt spid="4"/>
                                        </p:tgtEl>
                                        <p:attrNameLst>
                                          <p:attrName>style.visibility</p:attrName>
                                        </p:attrNameLst>
                                      </p:cBhvr>
                                      <p:to>
                                        <p:strVal val="hidden"/>
                                      </p:to>
                                    </p:set>
                                  </p:childTnLst>
                                </p:cTn>
                              </p:par>
                              <p:par>
                                <p:cTn id="13" presetID="21" presetClass="exit" presetSubtype="8" fill="hold" grpId="1" nodeType="withEffect">
                                  <p:stCondLst>
                                    <p:cond delay="0"/>
                                  </p:stCondLst>
                                  <p:childTnLst>
                                    <p:animEffect transition="out" filter="wheel(8)">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21" presetClass="exit" presetSubtype="4" fill="hold" grpId="1" nodeType="withEffect">
                                  <p:stCondLst>
                                    <p:cond delay="0"/>
                                  </p:stCondLst>
                                  <p:childTnLst>
                                    <p:animEffect transition="out" filter="wheel(4)">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N8RGTO5Lq_IlbvjYyTkZ3z_kVws.png"/>
          <p:cNvPicPr>
            <a:picLocks noChangeAspect="1"/>
          </p:cNvPicPr>
          <p:nvPr/>
        </p:nvPicPr>
        <p:blipFill>
          <a:blip r:embed="rId2"/>
          <a:stretch>
            <a:fillRect/>
          </a:stretch>
        </p:blipFill>
        <p:spPr>
          <a:xfrm>
            <a:off x="1285852" y="0"/>
            <a:ext cx="6686550" cy="5143500"/>
          </a:xfrm>
          <a:prstGeom prst="rect">
            <a:avLst/>
          </a:prstGeom>
        </p:spPr>
      </p:pic>
      <p:pic>
        <p:nvPicPr>
          <p:cNvPr id="4" name="3 Imagen" descr="png-1247796_1280.png"/>
          <p:cNvPicPr>
            <a:picLocks noChangeAspect="1"/>
          </p:cNvPicPr>
          <p:nvPr/>
        </p:nvPicPr>
        <p:blipFill>
          <a:blip r:embed="rId3">
            <a:lum contrast="20000"/>
          </a:blip>
          <a:stretch>
            <a:fillRect/>
          </a:stretch>
        </p:blipFill>
        <p:spPr>
          <a:xfrm>
            <a:off x="5715008" y="2558394"/>
            <a:ext cx="3428992" cy="2585106"/>
          </a:xfrm>
          <a:prstGeom prst="rect">
            <a:avLst/>
          </a:prstGeom>
        </p:spPr>
      </p:pic>
      <p:pic>
        <p:nvPicPr>
          <p:cNvPr id="13" name="12 Imagen" descr="112.gif"/>
          <p:cNvPicPr>
            <a:picLocks noChangeAspect="1"/>
          </p:cNvPicPr>
          <p:nvPr/>
        </p:nvPicPr>
        <p:blipFill>
          <a:blip r:embed="rId4"/>
          <a:stretch>
            <a:fillRect/>
          </a:stretch>
        </p:blipFill>
        <p:spPr>
          <a:xfrm>
            <a:off x="1500166" y="3714758"/>
            <a:ext cx="1019170" cy="1019170"/>
          </a:xfrm>
          <a:prstGeom prst="rect">
            <a:avLst/>
          </a:prstGeom>
        </p:spPr>
      </p:pic>
      <p:pic>
        <p:nvPicPr>
          <p:cNvPr id="14" name="13 Imagen" descr="739.gif"/>
          <p:cNvPicPr>
            <a:picLocks noChangeAspect="1"/>
          </p:cNvPicPr>
          <p:nvPr/>
        </p:nvPicPr>
        <p:blipFill>
          <a:blip r:embed="rId5">
            <a:duotone>
              <a:prstClr val="black"/>
              <a:schemeClr val="accent3">
                <a:tint val="45000"/>
                <a:satMod val="400000"/>
              </a:schemeClr>
            </a:duotone>
            <a:lum contrast="40000"/>
          </a:blip>
          <a:stretch>
            <a:fillRect/>
          </a:stretch>
        </p:blipFill>
        <p:spPr>
          <a:xfrm>
            <a:off x="7000892" y="500048"/>
            <a:ext cx="428625" cy="428625"/>
          </a:xfrm>
          <a:prstGeom prst="rect">
            <a:avLst/>
          </a:prstGeom>
        </p:spPr>
      </p:pic>
      <p:sp>
        <p:nvSpPr>
          <p:cNvPr id="6" name="5 CuadroTexto"/>
          <p:cNvSpPr txBox="1"/>
          <p:nvPr/>
        </p:nvSpPr>
        <p:spPr>
          <a:xfrm>
            <a:off x="2357422" y="1142990"/>
            <a:ext cx="3857652" cy="3108543"/>
          </a:xfrm>
          <a:prstGeom prst="rect">
            <a:avLst/>
          </a:prstGeom>
          <a:noFill/>
        </p:spPr>
        <p:txBody>
          <a:bodyPr wrap="square" rtlCol="0">
            <a:spAutoFit/>
          </a:bodyPr>
          <a:lstStyle/>
          <a:p>
            <a:pPr lvl="0"/>
            <a:r>
              <a:rPr lang="es-PE" sz="1400" b="1" dirty="0" smtClean="0">
                <a:solidFill>
                  <a:sysClr val="windowText" lastClr="000000"/>
                </a:solidFill>
                <a:latin typeface="Agency FB" pitchFamily="34" charset="0"/>
              </a:rPr>
              <a:t>Los arces</a:t>
            </a:r>
            <a:r>
              <a:rPr lang="es-PE" sz="1400" dirty="0" smtClean="0">
                <a:solidFill>
                  <a:sysClr val="windowText" lastClr="000000"/>
                </a:solidFill>
                <a:latin typeface="Agency FB" pitchFamily="34" charset="0"/>
              </a:rPr>
              <a:t>. Contribuyen a limpiar las “malas energías” o pensamientos negativos y ayudan a disminuir cualquier dolor físico.</a:t>
            </a:r>
          </a:p>
          <a:p>
            <a:pPr lvl="0"/>
            <a:r>
              <a:rPr lang="es-PE" sz="1400" b="1" dirty="0" smtClean="0">
                <a:solidFill>
                  <a:sysClr val="windowText" lastClr="000000"/>
                </a:solidFill>
                <a:latin typeface="Agency FB" pitchFamily="34" charset="0"/>
              </a:rPr>
              <a:t>Los abetos</a:t>
            </a:r>
            <a:r>
              <a:rPr lang="es-PE" sz="1400" dirty="0" smtClean="0">
                <a:solidFill>
                  <a:sysClr val="windowText" lastClr="000000"/>
                </a:solidFill>
                <a:latin typeface="Agency FB" pitchFamily="34" charset="0"/>
              </a:rPr>
              <a:t>. Reducen la hinchazón y contribuyen en la curación de las fracturas de huesos.</a:t>
            </a:r>
          </a:p>
          <a:p>
            <a:pPr lvl="0"/>
            <a:r>
              <a:rPr lang="es-PE" sz="1400" b="1" dirty="0" smtClean="0">
                <a:solidFill>
                  <a:sysClr val="windowText" lastClr="000000"/>
                </a:solidFill>
                <a:latin typeface="Agency FB" pitchFamily="34" charset="0"/>
              </a:rPr>
              <a:t>Los abedules</a:t>
            </a:r>
            <a:r>
              <a:rPr lang="es-PE" sz="1400" dirty="0" smtClean="0">
                <a:solidFill>
                  <a:sysClr val="windowText" lastClr="000000"/>
                </a:solidFill>
                <a:latin typeface="Agency FB" pitchFamily="34" charset="0"/>
              </a:rPr>
              <a:t>. Hacen un aporte para desintoxicar el organismo.</a:t>
            </a:r>
          </a:p>
          <a:p>
            <a:pPr lvl="0"/>
            <a:r>
              <a:rPr lang="es-PE" sz="1400" b="1" dirty="0" smtClean="0">
                <a:solidFill>
                  <a:sysClr val="windowText" lastClr="000000"/>
                </a:solidFill>
                <a:latin typeface="Agency FB" pitchFamily="34" charset="0"/>
              </a:rPr>
              <a:t>Los canelos</a:t>
            </a:r>
            <a:r>
              <a:rPr lang="es-PE" sz="1400" dirty="0" smtClean="0">
                <a:solidFill>
                  <a:sysClr val="windowText" lastClr="000000"/>
                </a:solidFill>
                <a:latin typeface="Agency FB" pitchFamily="34" charset="0"/>
              </a:rPr>
              <a:t>. Mejoran la salud del corazón y de todos los órganos que hay en el abdomen.</a:t>
            </a:r>
          </a:p>
          <a:p>
            <a:pPr lvl="0"/>
            <a:r>
              <a:rPr lang="es-PE" sz="1400" b="1" dirty="0" smtClean="0">
                <a:solidFill>
                  <a:sysClr val="windowText" lastClr="000000"/>
                </a:solidFill>
                <a:latin typeface="Agency FB" pitchFamily="34" charset="0"/>
              </a:rPr>
              <a:t>Los ciruelos</a:t>
            </a:r>
            <a:r>
              <a:rPr lang="es-PE" sz="1400" dirty="0" smtClean="0">
                <a:solidFill>
                  <a:sysClr val="windowText" lastClr="000000"/>
                </a:solidFill>
                <a:latin typeface="Agency FB" pitchFamily="34" charset="0"/>
              </a:rPr>
              <a:t>. Contribuyen a mejorar el funcionamiento del páncreas y del estómago.</a:t>
            </a:r>
          </a:p>
          <a:p>
            <a:pPr lvl="0"/>
            <a:r>
              <a:rPr lang="es-PE" sz="1400" b="1" dirty="0" smtClean="0">
                <a:solidFill>
                  <a:sysClr val="windowText" lastClr="000000"/>
                </a:solidFill>
                <a:latin typeface="Agency FB" pitchFamily="34" charset="0"/>
              </a:rPr>
              <a:t>Las higueras</a:t>
            </a:r>
            <a:r>
              <a:rPr lang="es-PE" sz="1400" dirty="0" smtClean="0">
                <a:solidFill>
                  <a:sysClr val="windowText" lastClr="000000"/>
                </a:solidFill>
                <a:latin typeface="Agency FB" pitchFamily="34" charset="0"/>
              </a:rPr>
              <a:t>. Mejoran el sistema digestivo y reducen la temperatura del cuerpo.</a:t>
            </a:r>
          </a:p>
          <a:p>
            <a:pPr lvl="0"/>
            <a:r>
              <a:rPr lang="es-PE" sz="1400" b="1" dirty="0" smtClean="0">
                <a:solidFill>
                  <a:sysClr val="windowText" lastClr="000000"/>
                </a:solidFill>
                <a:latin typeface="Agency FB" pitchFamily="34" charset="0"/>
              </a:rPr>
              <a:t>Las acacias</a:t>
            </a:r>
            <a:r>
              <a:rPr lang="es-PE" sz="1400" dirty="0" smtClean="0">
                <a:solidFill>
                  <a:sysClr val="windowText" lastClr="000000"/>
                </a:solidFill>
                <a:latin typeface="Agency FB" pitchFamily="34" charset="0"/>
              </a:rPr>
              <a:t>. Ayudan a disminuir la temperatura del corazón.</a:t>
            </a:r>
          </a:p>
          <a:p>
            <a:endParaRPr lang="es-PE" sz="1400" dirty="0">
              <a:solidFill>
                <a:sysClr val="windowText" lastClr="000000"/>
              </a:solidFill>
              <a:latin typeface="Agency FB" pitchFamily="34" charset="0"/>
            </a:endParaRPr>
          </a:p>
        </p:txBody>
      </p:sp>
    </p:spTree>
  </p:cSld>
  <p:clrMapOvr>
    <a:masterClrMapping/>
  </p:clrMapOvr>
  <p:transition advTm="30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006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20" presetClass="exit" presetSubtype="0" fill="hold" grpId="1" nodeType="withEffect">
                                  <p:stCondLst>
                                    <p:cond delay="0"/>
                                  </p:stCondLst>
                                  <p:childTnLst>
                                    <p:animEffect transition="out" filter="wedge">
                                      <p:cBhvr>
                                        <p:cTn id="10" dur="4000"/>
                                        <p:tgtEl>
                                          <p:spTgt spid="3"/>
                                        </p:tgtEl>
                                      </p:cBhvr>
                                    </p:animEffect>
                                    <p:set>
                                      <p:cBhvr>
                                        <p:cTn id="11" dur="1" fill="hold">
                                          <p:stCondLst>
                                            <p:cond delay="3999"/>
                                          </p:stCondLst>
                                        </p:cTn>
                                        <p:tgtEl>
                                          <p:spTgt spid="3"/>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4/3*ppt_w"/>
                                          </p:val>
                                        </p:tav>
                                      </p:tavLst>
                                    </p:anim>
                                    <p:anim calcmode="lin" valueType="num">
                                      <p:cBhvr>
                                        <p:cTn id="14" dur="3000"/>
                                        <p:tgtEl>
                                          <p:spTgt spid="4"/>
                                        </p:tgtEl>
                                        <p:attrNameLst>
                                          <p:attrName>ppt_h</p:attrName>
                                        </p:attrNameLst>
                                      </p:cBhvr>
                                      <p:tavLst>
                                        <p:tav tm="0">
                                          <p:val>
                                            <p:strVal val="ppt_h"/>
                                          </p:val>
                                        </p:tav>
                                        <p:tav tm="100000">
                                          <p:val>
                                            <p:strVal val="4/3*ppt_h"/>
                                          </p:val>
                                        </p:tav>
                                      </p:tavLst>
                                    </p:anim>
                                    <p:set>
                                      <p:cBhvr>
                                        <p:cTn id="15" dur="1" fill="hold">
                                          <p:stCondLst>
                                            <p:cond delay="2999"/>
                                          </p:stCondLst>
                                        </p:cTn>
                                        <p:tgtEl>
                                          <p:spTgt spid="4"/>
                                        </p:tgtEl>
                                        <p:attrNameLst>
                                          <p:attrName>style.visibility</p:attrName>
                                        </p:attrNameLst>
                                      </p:cBhvr>
                                      <p:to>
                                        <p:strVal val="hidden"/>
                                      </p:to>
                                    </p:set>
                                  </p:childTnLst>
                                </p:cTn>
                              </p:par>
                              <p:par>
                                <p:cTn id="16" presetID="20" presetClass="exit" presetSubtype="0" fill="hold" grpId="1" nodeType="withEffect">
                                  <p:stCondLst>
                                    <p:cond delay="0"/>
                                  </p:stCondLst>
                                  <p:childTnLst>
                                    <p:animEffect transition="out" filter="wedge">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strVal val="#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A67E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003E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23" presetClass="exit" presetSubtype="272" fill="hold" grpId="0" nodeType="withEffect">
                                  <p:stCondLst>
                                    <p:cond delay="0"/>
                                  </p:stCondLst>
                                  <p:childTnLst>
                                    <p:anim calcmode="lin" valueType="num">
                                      <p:cBhvr>
                                        <p:cTn id="10" dur="3000"/>
                                        <p:tgtEl>
                                          <p:spTgt spid="3"/>
                                        </p:tgtEl>
                                        <p:attrNameLst>
                                          <p:attrName>ppt_w</p:attrName>
                                        </p:attrNameLst>
                                      </p:cBhvr>
                                      <p:tavLst>
                                        <p:tav tm="0">
                                          <p:val>
                                            <p:strVal val="ppt_w"/>
                                          </p:val>
                                        </p:tav>
                                        <p:tav tm="100000">
                                          <p:val>
                                            <p:strVal val="4/3*ppt_w"/>
                                          </p:val>
                                        </p:tav>
                                      </p:tavLst>
                                    </p:anim>
                                    <p:anim calcmode="lin" valueType="num">
                                      <p:cBhvr>
                                        <p:cTn id="11" dur="3000"/>
                                        <p:tgtEl>
                                          <p:spTgt spid="3"/>
                                        </p:tgtEl>
                                        <p:attrNameLst>
                                          <p:attrName>ppt_h</p:attrName>
                                        </p:attrNameLst>
                                      </p:cBhvr>
                                      <p:tavLst>
                                        <p:tav tm="0">
                                          <p:val>
                                            <p:strVal val="ppt_h"/>
                                          </p:val>
                                        </p:tav>
                                        <p:tav tm="100000">
                                          <p:val>
                                            <p:strVal val="4/3*ppt_h"/>
                                          </p:val>
                                        </p:tav>
                                      </p:tavLst>
                                    </p:anim>
                                    <p:set>
                                      <p:cBhvr>
                                        <p:cTn id="12" dur="1" fill="hold">
                                          <p:stCondLst>
                                            <p:cond delay="2999"/>
                                          </p:stCondLst>
                                        </p:cTn>
                                        <p:tgtEl>
                                          <p:spTgt spid="3"/>
                                        </p:tgtEl>
                                        <p:attrNameLst>
                                          <p:attrName>style.visibility</p:attrName>
                                        </p:attrNameLst>
                                      </p:cBhvr>
                                      <p:to>
                                        <p:strVal val="hidden"/>
                                      </p:to>
                                    </p:set>
                                  </p:childTnLst>
                                </p:cTn>
                              </p:par>
                              <p:par>
                                <p:cTn id="13" presetID="18" presetClass="exit" presetSubtype="9" fill="hold" grpId="1" nodeType="withEffect">
                                  <p:stCondLst>
                                    <p:cond delay="0"/>
                                  </p:stCondLst>
                                  <p:childTnLst>
                                    <p:animEffect transition="out" filter="strips(upLeft)">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8" presetClass="exit" presetSubtype="6" fill="hold" grpId="1" nodeType="withEffect">
                                  <p:stCondLst>
                                    <p:cond delay="0"/>
                                  </p:stCondLst>
                                  <p:childTnLst>
                                    <p:animEffect transition="out" filter="strips(downRigh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006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72" fill="hold" grpId="0" nodeType="withEffect">
                                  <p:stCondLst>
                                    <p:cond delay="0"/>
                                  </p:stCondLst>
                                  <p:childTnLst>
                                    <p:anim calcmode="lin" valueType="num">
                                      <p:cBhvr>
                                        <p:cTn id="10" dur="3000"/>
                                        <p:tgtEl>
                                          <p:spTgt spid="4"/>
                                        </p:tgtEl>
                                        <p:attrNameLst>
                                          <p:attrName>ppt_w</p:attrName>
                                        </p:attrNameLst>
                                      </p:cBhvr>
                                      <p:tavLst>
                                        <p:tav tm="0">
                                          <p:val>
                                            <p:strVal val="ppt_w"/>
                                          </p:val>
                                        </p:tav>
                                        <p:tav tm="100000">
                                          <p:val>
                                            <p:strVal val="4/3*ppt_w"/>
                                          </p:val>
                                        </p:tav>
                                      </p:tavLst>
                                    </p:anim>
                                    <p:anim calcmode="lin" valueType="num">
                                      <p:cBhvr>
                                        <p:cTn id="11" dur="3000"/>
                                        <p:tgtEl>
                                          <p:spTgt spid="4"/>
                                        </p:tgtEl>
                                        <p:attrNameLst>
                                          <p:attrName>ppt_h</p:attrName>
                                        </p:attrNameLst>
                                      </p:cBhvr>
                                      <p:tavLst>
                                        <p:tav tm="0">
                                          <p:val>
                                            <p:strVal val="ppt_h"/>
                                          </p:val>
                                        </p:tav>
                                        <p:tav tm="100000">
                                          <p:val>
                                            <p:strVal val="4/3*ppt_h"/>
                                          </p:val>
                                        </p:tav>
                                      </p:tavLst>
                                    </p:anim>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5" presetClass="exit" presetSubtype="5" fill="hold" grpId="1" nodeType="withEffect">
                                  <p:stCondLst>
                                    <p:cond delay="0"/>
                                  </p:stCondLst>
                                  <p:childTnLst>
                                    <p:animEffect transition="out" filter="checkerboard(down)">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N8RGTO5Lq_IlbvjYyTkZ3z_kVws.png"/>
          <p:cNvPicPr>
            <a:picLocks noChangeAspect="1"/>
          </p:cNvPicPr>
          <p:nvPr/>
        </p:nvPicPr>
        <p:blipFill>
          <a:blip r:embed="rId2"/>
          <a:stretch>
            <a:fillRect/>
          </a:stretch>
        </p:blipFill>
        <p:spPr>
          <a:xfrm>
            <a:off x="1285852" y="0"/>
            <a:ext cx="6686550" cy="5143500"/>
          </a:xfrm>
          <a:prstGeom prst="rect">
            <a:avLst/>
          </a:prstGeom>
        </p:spPr>
      </p:pic>
      <p:pic>
        <p:nvPicPr>
          <p:cNvPr id="4" name="3 Imagen" descr="png-1247796_1280.png"/>
          <p:cNvPicPr>
            <a:picLocks noChangeAspect="1"/>
          </p:cNvPicPr>
          <p:nvPr/>
        </p:nvPicPr>
        <p:blipFill>
          <a:blip r:embed="rId3">
            <a:lum contrast="20000"/>
          </a:blip>
          <a:stretch>
            <a:fillRect/>
          </a:stretch>
        </p:blipFill>
        <p:spPr>
          <a:xfrm>
            <a:off x="5188668" y="2285998"/>
            <a:ext cx="3955332" cy="2981912"/>
          </a:xfrm>
          <a:prstGeom prst="rect">
            <a:avLst/>
          </a:prstGeom>
        </p:spPr>
      </p:pic>
      <p:pic>
        <p:nvPicPr>
          <p:cNvPr id="13" name="12 Imagen" descr="112.gif"/>
          <p:cNvPicPr>
            <a:picLocks noChangeAspect="1"/>
          </p:cNvPicPr>
          <p:nvPr/>
        </p:nvPicPr>
        <p:blipFill>
          <a:blip r:embed="rId4"/>
          <a:stretch>
            <a:fillRect/>
          </a:stretch>
        </p:blipFill>
        <p:spPr>
          <a:xfrm>
            <a:off x="1500166" y="3714758"/>
            <a:ext cx="1019170" cy="1019170"/>
          </a:xfrm>
          <a:prstGeom prst="rect">
            <a:avLst/>
          </a:prstGeom>
        </p:spPr>
      </p:pic>
      <p:pic>
        <p:nvPicPr>
          <p:cNvPr id="14" name="13 Imagen" descr="739.gif"/>
          <p:cNvPicPr>
            <a:picLocks noChangeAspect="1"/>
          </p:cNvPicPr>
          <p:nvPr/>
        </p:nvPicPr>
        <p:blipFill>
          <a:blip r:embed="rId5">
            <a:duotone>
              <a:prstClr val="black"/>
              <a:schemeClr val="accent3">
                <a:tint val="45000"/>
                <a:satMod val="400000"/>
              </a:schemeClr>
            </a:duotone>
            <a:lum contrast="40000"/>
          </a:blip>
          <a:stretch>
            <a:fillRect/>
          </a:stretch>
        </p:blipFill>
        <p:spPr>
          <a:xfrm>
            <a:off x="7000892" y="500048"/>
            <a:ext cx="428625" cy="428625"/>
          </a:xfrm>
          <a:prstGeom prst="rect">
            <a:avLst/>
          </a:prstGeom>
        </p:spPr>
      </p:pic>
      <p:sp>
        <p:nvSpPr>
          <p:cNvPr id="6" name="5 CuadroTexto"/>
          <p:cNvSpPr txBox="1"/>
          <p:nvPr/>
        </p:nvSpPr>
        <p:spPr>
          <a:xfrm>
            <a:off x="2571736" y="1142990"/>
            <a:ext cx="3143272" cy="3139321"/>
          </a:xfrm>
          <a:prstGeom prst="rect">
            <a:avLst/>
          </a:prstGeom>
          <a:noFill/>
        </p:spPr>
        <p:txBody>
          <a:bodyPr wrap="square" rtlCol="0">
            <a:spAutoFit/>
          </a:bodyPr>
          <a:lstStyle/>
          <a:p>
            <a:pPr algn="ctr"/>
            <a:r>
              <a:rPr lang="es-PE" dirty="0" smtClean="0">
                <a:solidFill>
                  <a:sysClr val="windowText" lastClr="000000"/>
                </a:solidFill>
                <a:latin typeface="Agency FB" pitchFamily="34" charset="0"/>
              </a:rPr>
              <a:t>Se dice que Galeno, uno de los padres de la medicina, aconsejaba a todos sus pacientes pasar algún tiempo en bosques de laurel. Paulino, otro médico de su tiempo, afirmaba que los enfermos de epilepsia mejoraban cuando dormían cerca de tilos en flor. Y todos los médicos, en todos los tiempos, siempre han reconocido el valor sanador que tiene el contacto con la naturaleza.</a:t>
            </a:r>
          </a:p>
          <a:p>
            <a:pPr algn="ctr"/>
            <a:endParaRPr lang="es-PE" dirty="0">
              <a:solidFill>
                <a:sysClr val="windowText" lastClr="000000"/>
              </a:solidFill>
              <a:latin typeface="Agency FB" pitchFamily="34" charset="0"/>
            </a:endParaRPr>
          </a:p>
        </p:txBody>
      </p:sp>
    </p:spTree>
  </p:cSld>
  <p:clrMapOvr>
    <a:masterClrMapping/>
  </p:clrMapOvr>
  <p:transition advTm="28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006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2/3*ppt_w"/>
                                          </p:val>
                                        </p:tav>
                                      </p:tavLst>
                                    </p:anim>
                                    <p:anim calcmode="lin" valueType="num">
                                      <p:cBhvr>
                                        <p:cTn id="7" dur="3000"/>
                                        <p:tgtEl>
                                          <p:spTgt spid="4"/>
                                        </p:tgtEl>
                                        <p:attrNameLst>
                                          <p:attrName>ppt_h</p:attrName>
                                        </p:attrNameLst>
                                      </p:cBhvr>
                                      <p:tavLst>
                                        <p:tav tm="0">
                                          <p:val>
                                            <p:strVal val="ppt_h"/>
                                          </p:val>
                                        </p:tav>
                                        <p:tav tm="100000">
                                          <p:val>
                                            <p:strVal val="2/3*ppt_h"/>
                                          </p:val>
                                        </p:tav>
                                      </p:tavLst>
                                    </p:anim>
                                    <p:set>
                                      <p:cBhvr>
                                        <p:cTn id="8" dur="1" fill="hold">
                                          <p:stCondLst>
                                            <p:cond delay="2999"/>
                                          </p:stCondLst>
                                        </p:cTn>
                                        <p:tgtEl>
                                          <p:spTgt spid="4"/>
                                        </p:tgtEl>
                                        <p:attrNameLst>
                                          <p:attrName>style.visibility</p:attrName>
                                        </p:attrNameLst>
                                      </p:cBhvr>
                                      <p:to>
                                        <p:strVal val="hidden"/>
                                      </p:to>
                                    </p:set>
                                  </p:childTnLst>
                                </p:cTn>
                              </p:par>
                              <p:par>
                                <p:cTn id="9" presetID="4" presetClass="exit" presetSubtype="32" fill="hold" grpId="1" nodeType="withEffect">
                                  <p:stCondLst>
                                    <p:cond delay="0"/>
                                  </p:stCondLst>
                                  <p:childTnLst>
                                    <p:animEffect transition="out" filter="box(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2/3*ppt_w"/>
                                          </p:val>
                                        </p:tav>
                                      </p:tavLst>
                                    </p:anim>
                                    <p:anim calcmode="lin" valueType="num">
                                      <p:cBhvr>
                                        <p:cTn id="14" dur="3000"/>
                                        <p:tgtEl>
                                          <p:spTgt spid="3"/>
                                        </p:tgtEl>
                                        <p:attrNameLst>
                                          <p:attrName>ppt_h</p:attrName>
                                        </p:attrNameLst>
                                      </p:cBhvr>
                                      <p:tavLst>
                                        <p:tav tm="0">
                                          <p:val>
                                            <p:strVal val="ppt_h"/>
                                          </p:val>
                                        </p:tav>
                                        <p:tav tm="100000">
                                          <p:val>
                                            <p:strVal val="2/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4000"/>
                                        <p:tgtEl>
                                          <p:spTgt spid="3"/>
                                        </p:tgtEl>
                                      </p:cBhvr>
                                    </p:animEffect>
                                    <p:set>
                                      <p:cBhvr>
                                        <p:cTn id="18" dur="1" fill="hold">
                                          <p:stCondLst>
                                            <p:cond delay="3999"/>
                                          </p:stCondLst>
                                        </p:cTn>
                                        <p:tgtEl>
                                          <p:spTgt spid="3"/>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fltVal val="0"/>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99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CC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2/3*ppt_w"/>
                                          </p:val>
                                        </p:tav>
                                      </p:tavLst>
                                    </p:anim>
                                    <p:anim calcmode="lin" valueType="num">
                                      <p:cBhvr>
                                        <p:cTn id="7" dur="3000"/>
                                        <p:tgtEl>
                                          <p:spTgt spid="4"/>
                                        </p:tgtEl>
                                        <p:attrNameLst>
                                          <p:attrName>ppt_h</p:attrName>
                                        </p:attrNameLst>
                                      </p:cBhvr>
                                      <p:tavLst>
                                        <p:tav tm="0">
                                          <p:val>
                                            <p:strVal val="ppt_h"/>
                                          </p:val>
                                        </p:tav>
                                        <p:tav tm="100000">
                                          <p:val>
                                            <p:strVal val="2/3*ppt_h"/>
                                          </p:val>
                                        </p:tav>
                                      </p:tavLst>
                                    </p:anim>
                                    <p:set>
                                      <p:cBhvr>
                                        <p:cTn id="8" dur="1" fill="hold">
                                          <p:stCondLst>
                                            <p:cond delay="2999"/>
                                          </p:stCondLst>
                                        </p:cTn>
                                        <p:tgtEl>
                                          <p:spTgt spid="4"/>
                                        </p:tgtEl>
                                        <p:attrNameLst>
                                          <p:attrName>style.visibility</p:attrName>
                                        </p:attrNameLst>
                                      </p:cBhvr>
                                      <p:to>
                                        <p:strVal val="hidden"/>
                                      </p:to>
                                    </p:set>
                                  </p:childTnLst>
                                </p:cTn>
                              </p:par>
                              <p:par>
                                <p:cTn id="9" presetID="6" presetClass="exit" presetSubtype="32" fill="hold" grpId="1" nodeType="withEffect">
                                  <p:stCondLst>
                                    <p:cond delay="0"/>
                                  </p:stCondLst>
                                  <p:childTnLst>
                                    <p:animEffect transition="out" filter="circle(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6" presetClass="exit" presetSubtype="42" fill="hold" grpId="1" nodeType="withEffect">
                                  <p:stCondLst>
                                    <p:cond delay="0"/>
                                  </p:stCondLst>
                                  <p:childTnLst>
                                    <p:animEffect transition="out" filter="barn(outHorizont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006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2/3*ppt_w"/>
                                          </p:val>
                                        </p:tav>
                                      </p:tavLst>
                                    </p:anim>
                                    <p:anim calcmode="lin" valueType="num">
                                      <p:cBhvr>
                                        <p:cTn id="7" dur="3000"/>
                                        <p:tgtEl>
                                          <p:spTgt spid="4"/>
                                        </p:tgtEl>
                                        <p:attrNameLst>
                                          <p:attrName>ppt_h</p:attrName>
                                        </p:attrNameLst>
                                      </p:cBhvr>
                                      <p:tavLst>
                                        <p:tav tm="0">
                                          <p:val>
                                            <p:strVal val="ppt_h"/>
                                          </p:val>
                                        </p:tav>
                                        <p:tav tm="100000">
                                          <p:val>
                                            <p:strVal val="2/3*ppt_h"/>
                                          </p:val>
                                        </p:tav>
                                      </p:tavLst>
                                    </p:anim>
                                    <p:set>
                                      <p:cBhvr>
                                        <p:cTn id="8" dur="1" fill="hold">
                                          <p:stCondLst>
                                            <p:cond delay="2999"/>
                                          </p:stCondLst>
                                        </p:cTn>
                                        <p:tgtEl>
                                          <p:spTgt spid="4"/>
                                        </p:tgtEl>
                                        <p:attrNameLst>
                                          <p:attrName>style.visibility</p:attrName>
                                        </p:attrNameLst>
                                      </p:cBhvr>
                                      <p:to>
                                        <p:strVal val="hidden"/>
                                      </p:to>
                                    </p:set>
                                  </p:childTnLst>
                                </p:cTn>
                              </p:par>
                              <p:par>
                                <p:cTn id="9" presetID="13" presetClass="exit" presetSubtype="32" fill="hold" grpId="1" nodeType="withEffect">
                                  <p:stCondLst>
                                    <p:cond delay="0"/>
                                  </p:stCondLst>
                                  <p:childTnLst>
                                    <p:animEffect transition="out" filter="plus(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4000"/>
                                        <p:tgtEl>
                                          <p:spTgt spid="3"/>
                                        </p:tgtEl>
                                        <p:attrNameLst>
                                          <p:attrName>ppt_w</p:attrName>
                                        </p:attrNameLst>
                                      </p:cBhvr>
                                      <p:tavLst>
                                        <p:tav tm="0">
                                          <p:val>
                                            <p:strVal val="ppt_w"/>
                                          </p:val>
                                        </p:tav>
                                        <p:tav tm="100000">
                                          <p:val>
                                            <p:strVal val="2/3*ppt_w"/>
                                          </p:val>
                                        </p:tav>
                                      </p:tavLst>
                                    </p:anim>
                                    <p:anim calcmode="lin" valueType="num">
                                      <p:cBhvr>
                                        <p:cTn id="14" dur="4000"/>
                                        <p:tgtEl>
                                          <p:spTgt spid="3"/>
                                        </p:tgtEl>
                                        <p:attrNameLst>
                                          <p:attrName>ppt_h</p:attrName>
                                        </p:attrNameLst>
                                      </p:cBhvr>
                                      <p:tavLst>
                                        <p:tav tm="0">
                                          <p:val>
                                            <p:strVal val="ppt_h"/>
                                          </p:val>
                                        </p:tav>
                                        <p:tav tm="100000">
                                          <p:val>
                                            <p:strVal val="2/3*ppt_h"/>
                                          </p:val>
                                        </p:tav>
                                      </p:tavLst>
                                    </p:anim>
                                    <p:set>
                                      <p:cBhvr>
                                        <p:cTn id="15" dur="1" fill="hold">
                                          <p:stCondLst>
                                            <p:cond delay="3999"/>
                                          </p:stCondLst>
                                        </p:cTn>
                                        <p:tgtEl>
                                          <p:spTgt spid="3"/>
                                        </p:tgtEl>
                                        <p:attrNameLst>
                                          <p:attrName>style.visibility</p:attrName>
                                        </p:attrNameLst>
                                      </p:cBhvr>
                                      <p:to>
                                        <p:strVal val="hidden"/>
                                      </p:to>
                                    </p:set>
                                  </p:childTnLst>
                                </p:cTn>
                              </p:par>
                              <p:par>
                                <p:cTn id="16" presetID="13" presetClass="exit" presetSubtype="32" fill="hold" grpId="1" nodeType="withEffect">
                                  <p:stCondLst>
                                    <p:cond delay="0"/>
                                  </p:stCondLst>
                                  <p:childTnLst>
                                    <p:animEffect transition="out" filter="plus(out)">
                                      <p:cBhvr>
                                        <p:cTn id="17" dur="4000"/>
                                        <p:tgtEl>
                                          <p:spTgt spid="3"/>
                                        </p:tgtEl>
                                      </p:cBhvr>
                                    </p:animEffect>
                                    <p:set>
                                      <p:cBhvr>
                                        <p:cTn id="18" dur="1" fill="hold">
                                          <p:stCondLst>
                                            <p:cond delay="3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N8RGTO5Lq_IlbvjYyTkZ3z_kVws.png"/>
          <p:cNvPicPr>
            <a:picLocks noChangeAspect="1"/>
          </p:cNvPicPr>
          <p:nvPr/>
        </p:nvPicPr>
        <p:blipFill>
          <a:blip r:embed="rId2"/>
          <a:stretch>
            <a:fillRect/>
          </a:stretch>
        </p:blipFill>
        <p:spPr>
          <a:xfrm>
            <a:off x="1428728" y="0"/>
            <a:ext cx="6686550" cy="5143500"/>
          </a:xfrm>
          <a:prstGeom prst="rect">
            <a:avLst/>
          </a:prstGeom>
        </p:spPr>
      </p:pic>
      <p:pic>
        <p:nvPicPr>
          <p:cNvPr id="4" name="3 Imagen" descr="png-1247796_1280.png"/>
          <p:cNvPicPr>
            <a:picLocks noChangeAspect="1"/>
          </p:cNvPicPr>
          <p:nvPr/>
        </p:nvPicPr>
        <p:blipFill>
          <a:blip r:embed="rId3">
            <a:lum contrast="20000"/>
          </a:blip>
          <a:stretch>
            <a:fillRect/>
          </a:stretch>
        </p:blipFill>
        <p:spPr>
          <a:xfrm>
            <a:off x="5643570" y="2504537"/>
            <a:ext cx="3500430" cy="2638963"/>
          </a:xfrm>
          <a:prstGeom prst="rect">
            <a:avLst/>
          </a:prstGeom>
        </p:spPr>
      </p:pic>
      <p:pic>
        <p:nvPicPr>
          <p:cNvPr id="13" name="12 Imagen" descr="112.gif"/>
          <p:cNvPicPr>
            <a:picLocks noChangeAspect="1"/>
          </p:cNvPicPr>
          <p:nvPr/>
        </p:nvPicPr>
        <p:blipFill>
          <a:blip r:embed="rId4"/>
          <a:stretch>
            <a:fillRect/>
          </a:stretch>
        </p:blipFill>
        <p:spPr>
          <a:xfrm>
            <a:off x="1500166" y="3714758"/>
            <a:ext cx="1019170" cy="1019170"/>
          </a:xfrm>
          <a:prstGeom prst="rect">
            <a:avLst/>
          </a:prstGeom>
        </p:spPr>
      </p:pic>
      <p:pic>
        <p:nvPicPr>
          <p:cNvPr id="14" name="13 Imagen" descr="739.gif"/>
          <p:cNvPicPr>
            <a:picLocks noChangeAspect="1"/>
          </p:cNvPicPr>
          <p:nvPr/>
        </p:nvPicPr>
        <p:blipFill>
          <a:blip r:embed="rId5">
            <a:duotone>
              <a:prstClr val="black"/>
              <a:schemeClr val="accent3">
                <a:tint val="45000"/>
                <a:satMod val="400000"/>
              </a:schemeClr>
            </a:duotone>
            <a:lum contrast="40000"/>
          </a:blip>
          <a:stretch>
            <a:fillRect/>
          </a:stretch>
        </p:blipFill>
        <p:spPr>
          <a:xfrm>
            <a:off x="7000892" y="500048"/>
            <a:ext cx="428625" cy="428625"/>
          </a:xfrm>
          <a:prstGeom prst="rect">
            <a:avLst/>
          </a:prstGeom>
        </p:spPr>
      </p:pic>
      <p:sp>
        <p:nvSpPr>
          <p:cNvPr id="6" name="5 CuadroTexto"/>
          <p:cNvSpPr txBox="1"/>
          <p:nvPr/>
        </p:nvSpPr>
        <p:spPr>
          <a:xfrm>
            <a:off x="2428860" y="1214428"/>
            <a:ext cx="3571900" cy="2862322"/>
          </a:xfrm>
          <a:prstGeom prst="rect">
            <a:avLst/>
          </a:prstGeom>
          <a:noFill/>
        </p:spPr>
        <p:txBody>
          <a:bodyPr wrap="square" rtlCol="0">
            <a:spAutoFit/>
          </a:bodyPr>
          <a:lstStyle/>
          <a:p>
            <a:pPr algn="ctr"/>
            <a:r>
              <a:rPr lang="es-PE" dirty="0" smtClean="0">
                <a:solidFill>
                  <a:sysClr val="windowText" lastClr="000000"/>
                </a:solidFill>
                <a:latin typeface="Agency FB" pitchFamily="34" charset="0"/>
              </a:rPr>
              <a:t>Las terapias con árboles y bosques</a:t>
            </a:r>
          </a:p>
          <a:p>
            <a:pPr algn="ctr"/>
            <a:r>
              <a:rPr lang="es-PE" dirty="0" smtClean="0">
                <a:solidFill>
                  <a:sysClr val="windowText" lastClr="000000"/>
                </a:solidFill>
                <a:latin typeface="Agency FB" pitchFamily="34" charset="0"/>
              </a:rPr>
              <a:t>La </a:t>
            </a:r>
            <a:r>
              <a:rPr lang="es-PE" dirty="0" err="1" smtClean="0">
                <a:solidFill>
                  <a:sysClr val="windowText" lastClr="000000"/>
                </a:solidFill>
                <a:latin typeface="Agency FB" pitchFamily="34" charset="0"/>
              </a:rPr>
              <a:t>árboterapia</a:t>
            </a:r>
            <a:r>
              <a:rPr lang="es-PE" dirty="0" smtClean="0">
                <a:solidFill>
                  <a:sysClr val="windowText" lastClr="000000"/>
                </a:solidFill>
                <a:latin typeface="Agency FB" pitchFamily="34" charset="0"/>
              </a:rPr>
              <a:t> </a:t>
            </a:r>
            <a:r>
              <a:rPr lang="es-PE" dirty="0" smtClean="0">
                <a:solidFill>
                  <a:sysClr val="windowText" lastClr="000000"/>
                </a:solidFill>
                <a:latin typeface="Agency FB" pitchFamily="34" charset="0"/>
              </a:rPr>
              <a:t>es un campo de las medicinas alternativas que emplea a los árboles y los bosques como fuente de sanación. Sostienen que todas las vegetaciones contienen grandes cantidades de iones negativos. Por lo tanto, al entrar en contacto con ellos el cuerpo se limpia de toxinas electromagnéticas y el estado de ánimo mejora.</a:t>
            </a:r>
          </a:p>
          <a:p>
            <a:pPr algn="ctr"/>
            <a:endParaRPr lang="es-PE" dirty="0">
              <a:solidFill>
                <a:sysClr val="windowText" lastClr="000000"/>
              </a:solidFill>
              <a:latin typeface="Agency FB" pitchFamily="34" charset="0"/>
            </a:endParaRPr>
          </a:p>
        </p:txBody>
      </p:sp>
    </p:spTree>
  </p:cSld>
  <p:clrMapOvr>
    <a:masterClrMapping/>
  </p:clrMapOvr>
  <p:transition advTm="28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543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CC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23" presetClass="exit" presetSubtype="272" fill="hold" grpId="0" nodeType="withEffect">
                                  <p:stCondLst>
                                    <p:cond delay="0"/>
                                  </p:stCondLst>
                                  <p:childTnLst>
                                    <p:anim calcmode="lin" valueType="num">
                                      <p:cBhvr>
                                        <p:cTn id="10" dur="3000"/>
                                        <p:tgtEl>
                                          <p:spTgt spid="3"/>
                                        </p:tgtEl>
                                        <p:attrNameLst>
                                          <p:attrName>ppt_w</p:attrName>
                                        </p:attrNameLst>
                                      </p:cBhvr>
                                      <p:tavLst>
                                        <p:tav tm="0">
                                          <p:val>
                                            <p:strVal val="ppt_w"/>
                                          </p:val>
                                        </p:tav>
                                        <p:tav tm="100000">
                                          <p:val>
                                            <p:strVal val="4/3*ppt_w"/>
                                          </p:val>
                                        </p:tav>
                                      </p:tavLst>
                                    </p:anim>
                                    <p:anim calcmode="lin" valueType="num">
                                      <p:cBhvr>
                                        <p:cTn id="11" dur="3000"/>
                                        <p:tgtEl>
                                          <p:spTgt spid="3"/>
                                        </p:tgtEl>
                                        <p:attrNameLst>
                                          <p:attrName>ppt_h</p:attrName>
                                        </p:attrNameLst>
                                      </p:cBhvr>
                                      <p:tavLst>
                                        <p:tav tm="0">
                                          <p:val>
                                            <p:strVal val="ppt_h"/>
                                          </p:val>
                                        </p:tav>
                                        <p:tav tm="100000">
                                          <p:val>
                                            <p:strVal val="4/3*ppt_h"/>
                                          </p:val>
                                        </p:tav>
                                      </p:tavLst>
                                    </p:anim>
                                    <p:set>
                                      <p:cBhvr>
                                        <p:cTn id="12" dur="1" fill="hold">
                                          <p:stCondLst>
                                            <p:cond delay="2999"/>
                                          </p:stCondLst>
                                        </p:cTn>
                                        <p:tgtEl>
                                          <p:spTgt spid="3"/>
                                        </p:tgtEl>
                                        <p:attrNameLst>
                                          <p:attrName>style.visibility</p:attrName>
                                        </p:attrNameLst>
                                      </p:cBhvr>
                                      <p:to>
                                        <p:strVal val="hidden"/>
                                      </p:to>
                                    </p:set>
                                  </p:childTnLst>
                                </p:cTn>
                              </p:par>
                              <p:par>
                                <p:cTn id="13" presetID="18" presetClass="exit" presetSubtype="3" fill="hold" grpId="1" nodeType="withEffect">
                                  <p:stCondLst>
                                    <p:cond delay="0"/>
                                  </p:stCondLst>
                                  <p:childTnLst>
                                    <p:animEffect transition="out" filter="strips(upRight)">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8" presetClass="exit" presetSubtype="12" fill="hold" grpId="1" nodeType="withEffect">
                                  <p:stCondLst>
                                    <p:cond delay="0"/>
                                  </p:stCondLst>
                                  <p:childTnLst>
                                    <p:animEffect transition="out" filter="strips(downLef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006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6BA4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6" presetClass="exit" presetSubtype="32" fill="hold" grpId="1" nodeType="withEffect">
                                  <p:stCondLst>
                                    <p:cond delay="0"/>
                                  </p:stCondLst>
                                  <p:childTnLst>
                                    <p:animEffect transition="out" filter="circle(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4000"/>
                                        <p:tgtEl>
                                          <p:spTgt spid="3"/>
                                        </p:tgtEl>
                                        <p:attrNameLst>
                                          <p:attrName>ppt_w</p:attrName>
                                        </p:attrNameLst>
                                      </p:cBhvr>
                                      <p:tavLst>
                                        <p:tav tm="0">
                                          <p:val>
                                            <p:strVal val="ppt_w"/>
                                          </p:val>
                                        </p:tav>
                                        <p:tav tm="100000">
                                          <p:val>
                                            <p:strVal val="4/3*ppt_w"/>
                                          </p:val>
                                        </p:tav>
                                      </p:tavLst>
                                    </p:anim>
                                    <p:anim calcmode="lin" valueType="num">
                                      <p:cBhvr>
                                        <p:cTn id="14" dur="4000"/>
                                        <p:tgtEl>
                                          <p:spTgt spid="3"/>
                                        </p:tgtEl>
                                        <p:attrNameLst>
                                          <p:attrName>ppt_h</p:attrName>
                                        </p:attrNameLst>
                                      </p:cBhvr>
                                      <p:tavLst>
                                        <p:tav tm="0">
                                          <p:val>
                                            <p:strVal val="ppt_h"/>
                                          </p:val>
                                        </p:tav>
                                        <p:tav tm="100000">
                                          <p:val>
                                            <p:strVal val="4/3*ppt_h"/>
                                          </p:val>
                                        </p:tav>
                                      </p:tavLst>
                                    </p:anim>
                                    <p:set>
                                      <p:cBhvr>
                                        <p:cTn id="15" dur="1" fill="hold">
                                          <p:stCondLst>
                                            <p:cond delay="3999"/>
                                          </p:stCondLst>
                                        </p:cTn>
                                        <p:tgtEl>
                                          <p:spTgt spid="3"/>
                                        </p:tgtEl>
                                        <p:attrNameLst>
                                          <p:attrName>style.visibility</p:attrName>
                                        </p:attrNameLst>
                                      </p:cBhvr>
                                      <p:to>
                                        <p:strVal val="hidden"/>
                                      </p:to>
                                    </p:set>
                                  </p:childTnLst>
                                </p:cTn>
                              </p:par>
                              <p:par>
                                <p:cTn id="16" presetID="6" presetClass="exit" presetSubtype="32" fill="hold" grpId="2" nodeType="withEffect">
                                  <p:stCondLst>
                                    <p:cond delay="0"/>
                                  </p:stCondLst>
                                  <p:childTnLst>
                                    <p:animEffect transition="out" filter="circle(out)">
                                      <p:cBhvr>
                                        <p:cTn id="17" dur="4000"/>
                                        <p:tgtEl>
                                          <p:spTgt spid="3"/>
                                        </p:tgtEl>
                                      </p:cBhvr>
                                    </p:animEffect>
                                    <p:set>
                                      <p:cBhvr>
                                        <p:cTn id="18" dur="1" fill="hold">
                                          <p:stCondLst>
                                            <p:cond delay="3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2" animBg="1"/>
      <p:bldP spid="4" grpId="0" animBg="1"/>
      <p:bldP spid="4"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6BA4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006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2/3*ppt_w"/>
                                          </p:val>
                                        </p:tav>
                                      </p:tavLst>
                                    </p:anim>
                                    <p:anim calcmode="lin" valueType="num">
                                      <p:cBhvr>
                                        <p:cTn id="7" dur="3000"/>
                                        <p:tgtEl>
                                          <p:spTgt spid="4"/>
                                        </p:tgtEl>
                                        <p:attrNameLst>
                                          <p:attrName>ppt_h</p:attrName>
                                        </p:attrNameLst>
                                      </p:cBhvr>
                                      <p:tavLst>
                                        <p:tav tm="0">
                                          <p:val>
                                            <p:strVal val="ppt_h"/>
                                          </p:val>
                                        </p:tav>
                                        <p:tav tm="100000">
                                          <p:val>
                                            <p:strVal val="2/3*ppt_h"/>
                                          </p:val>
                                        </p:tav>
                                      </p:tavLst>
                                    </p:anim>
                                    <p:set>
                                      <p:cBhvr>
                                        <p:cTn id="8" dur="1" fill="hold">
                                          <p:stCondLst>
                                            <p:cond delay="2999"/>
                                          </p:stCondLst>
                                        </p:cTn>
                                        <p:tgtEl>
                                          <p:spTgt spid="4"/>
                                        </p:tgtEl>
                                        <p:attrNameLst>
                                          <p:attrName>style.visibility</p:attrName>
                                        </p:attrNameLst>
                                      </p:cBhvr>
                                      <p:to>
                                        <p:strVal val="hidden"/>
                                      </p:to>
                                    </p:set>
                                  </p:childTnLst>
                                </p:cTn>
                              </p:par>
                              <p:par>
                                <p:cTn id="9" presetID="23" presetClass="exit" presetSubtype="288" fill="hold" grpId="0" nodeType="withEffect">
                                  <p:stCondLst>
                                    <p:cond delay="0"/>
                                  </p:stCondLst>
                                  <p:childTnLst>
                                    <p:anim calcmode="lin" valueType="num">
                                      <p:cBhvr>
                                        <p:cTn id="10" dur="3000"/>
                                        <p:tgtEl>
                                          <p:spTgt spid="3"/>
                                        </p:tgtEl>
                                        <p:attrNameLst>
                                          <p:attrName>ppt_w</p:attrName>
                                        </p:attrNameLst>
                                      </p:cBhvr>
                                      <p:tavLst>
                                        <p:tav tm="0">
                                          <p:val>
                                            <p:strVal val="ppt_w"/>
                                          </p:val>
                                        </p:tav>
                                        <p:tav tm="100000">
                                          <p:val>
                                            <p:strVal val="2/3*ppt_w"/>
                                          </p:val>
                                        </p:tav>
                                      </p:tavLst>
                                    </p:anim>
                                    <p:anim calcmode="lin" valueType="num">
                                      <p:cBhvr>
                                        <p:cTn id="11" dur="3000"/>
                                        <p:tgtEl>
                                          <p:spTgt spid="3"/>
                                        </p:tgtEl>
                                        <p:attrNameLst>
                                          <p:attrName>ppt_h</p:attrName>
                                        </p:attrNameLst>
                                      </p:cBhvr>
                                      <p:tavLst>
                                        <p:tav tm="0">
                                          <p:val>
                                            <p:strVal val="ppt_h"/>
                                          </p:val>
                                        </p:tav>
                                        <p:tav tm="100000">
                                          <p:val>
                                            <p:strVal val="2/3*ppt_h"/>
                                          </p:val>
                                        </p:tav>
                                      </p:tavLst>
                                    </p:anim>
                                    <p:set>
                                      <p:cBhvr>
                                        <p:cTn id="12" dur="1" fill="hold">
                                          <p:stCondLst>
                                            <p:cond delay="2999"/>
                                          </p:stCondLst>
                                        </p:cTn>
                                        <p:tgtEl>
                                          <p:spTgt spid="3"/>
                                        </p:tgtEl>
                                        <p:attrNameLst>
                                          <p:attrName>style.visibility</p:attrName>
                                        </p:attrNameLst>
                                      </p:cBhvr>
                                      <p:to>
                                        <p:strVal val="hidden"/>
                                      </p:to>
                                    </p:set>
                                  </p:childTnLst>
                                </p:cTn>
                              </p:par>
                              <p:par>
                                <p:cTn id="13" presetID="16" presetClass="exit" presetSubtype="42" fill="hold" grpId="1" nodeType="withEffect">
                                  <p:stCondLst>
                                    <p:cond delay="0"/>
                                  </p:stCondLst>
                                  <p:childTnLst>
                                    <p:animEffect transition="out" filter="barn(outHorizontal)">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fltVal val="0"/>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N8RGTO5Lq_IlbvjYyTkZ3z_kVws.png"/>
          <p:cNvPicPr>
            <a:picLocks noChangeAspect="1"/>
          </p:cNvPicPr>
          <p:nvPr/>
        </p:nvPicPr>
        <p:blipFill>
          <a:blip r:embed="rId2"/>
          <a:stretch>
            <a:fillRect/>
          </a:stretch>
        </p:blipFill>
        <p:spPr>
          <a:xfrm>
            <a:off x="1285852" y="0"/>
            <a:ext cx="6686550" cy="5143500"/>
          </a:xfrm>
          <a:prstGeom prst="rect">
            <a:avLst/>
          </a:prstGeom>
        </p:spPr>
      </p:pic>
      <p:pic>
        <p:nvPicPr>
          <p:cNvPr id="4" name="3 Imagen" descr="png-1247796_1280.png"/>
          <p:cNvPicPr>
            <a:picLocks noChangeAspect="1"/>
          </p:cNvPicPr>
          <p:nvPr/>
        </p:nvPicPr>
        <p:blipFill>
          <a:blip r:embed="rId3">
            <a:lum contrast="20000"/>
          </a:blip>
          <a:stretch>
            <a:fillRect/>
          </a:stretch>
        </p:blipFill>
        <p:spPr>
          <a:xfrm>
            <a:off x="5786446" y="2612251"/>
            <a:ext cx="3357554" cy="2531249"/>
          </a:xfrm>
          <a:prstGeom prst="rect">
            <a:avLst/>
          </a:prstGeom>
        </p:spPr>
      </p:pic>
      <p:pic>
        <p:nvPicPr>
          <p:cNvPr id="13" name="12 Imagen" descr="112.gif"/>
          <p:cNvPicPr>
            <a:picLocks noChangeAspect="1"/>
          </p:cNvPicPr>
          <p:nvPr/>
        </p:nvPicPr>
        <p:blipFill>
          <a:blip r:embed="rId4"/>
          <a:stretch>
            <a:fillRect/>
          </a:stretch>
        </p:blipFill>
        <p:spPr>
          <a:xfrm>
            <a:off x="1500166" y="3714758"/>
            <a:ext cx="1019170" cy="1019170"/>
          </a:xfrm>
          <a:prstGeom prst="rect">
            <a:avLst/>
          </a:prstGeom>
        </p:spPr>
      </p:pic>
      <p:pic>
        <p:nvPicPr>
          <p:cNvPr id="14" name="13 Imagen" descr="739.gif"/>
          <p:cNvPicPr>
            <a:picLocks noChangeAspect="1"/>
          </p:cNvPicPr>
          <p:nvPr/>
        </p:nvPicPr>
        <p:blipFill>
          <a:blip r:embed="rId5">
            <a:duotone>
              <a:prstClr val="black"/>
              <a:schemeClr val="accent3">
                <a:tint val="45000"/>
                <a:satMod val="400000"/>
              </a:schemeClr>
            </a:duotone>
            <a:lum contrast="40000"/>
          </a:blip>
          <a:stretch>
            <a:fillRect/>
          </a:stretch>
        </p:blipFill>
        <p:spPr>
          <a:xfrm>
            <a:off x="7000892" y="500048"/>
            <a:ext cx="428625" cy="428625"/>
          </a:xfrm>
          <a:prstGeom prst="rect">
            <a:avLst/>
          </a:prstGeom>
        </p:spPr>
      </p:pic>
      <p:sp>
        <p:nvSpPr>
          <p:cNvPr id="6" name="5 CuadroTexto"/>
          <p:cNvSpPr txBox="1"/>
          <p:nvPr/>
        </p:nvSpPr>
        <p:spPr>
          <a:xfrm>
            <a:off x="2357422" y="1000114"/>
            <a:ext cx="3143272" cy="3416320"/>
          </a:xfrm>
          <a:prstGeom prst="rect">
            <a:avLst/>
          </a:prstGeom>
          <a:noFill/>
        </p:spPr>
        <p:txBody>
          <a:bodyPr wrap="square" rtlCol="0">
            <a:spAutoFit/>
          </a:bodyPr>
          <a:lstStyle/>
          <a:p>
            <a:pPr algn="ctr"/>
            <a:r>
              <a:rPr lang="es-PE" dirty="0" smtClean="0">
                <a:solidFill>
                  <a:sysClr val="windowText" lastClr="000000"/>
                </a:solidFill>
                <a:latin typeface="Agency FB" pitchFamily="34" charset="0"/>
              </a:rPr>
              <a:t>Desde el punto de vista de este enfoque, el contacto con aparatos eléctricos y el mismo estrés, hacen que el cuerpo se llene de iones positivos. En esos casos, es como si el cuerpo se convirtiera en un transformador ambulante. Algo que hace que sintamos fatiga, irritabilidad, ánimo bajo, depresión y falta de energía. El solo hecho de entrar en contacto con un bosque neutraliza todo esto. Y el abrazar un árbol, todavía más.</a:t>
            </a:r>
          </a:p>
          <a:p>
            <a:pPr algn="ctr"/>
            <a:endParaRPr lang="es-PE" dirty="0">
              <a:solidFill>
                <a:sysClr val="windowText" lastClr="000000"/>
              </a:solidFill>
              <a:latin typeface="Agency FB" pitchFamily="34" charset="0"/>
            </a:endParaRPr>
          </a:p>
        </p:txBody>
      </p:sp>
    </p:spTree>
  </p:cSld>
  <p:clrMapOvr>
    <a:masterClrMapping/>
  </p:clrMapOvr>
  <p:transition advTm="30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Rectángulo"/>
          <p:cNvSpPr/>
          <p:nvPr/>
        </p:nvSpPr>
        <p:spPr>
          <a:xfrm>
            <a:off x="0" y="0"/>
            <a:ext cx="9144000" cy="5143500"/>
          </a:xfrm>
          <a:prstGeom prst="rect">
            <a:avLst/>
          </a:prstGeom>
          <a:solidFill>
            <a:srgbClr val="543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23" presetClass="exit" presetSubtype="272" fill="hold" grpId="0" nodeType="withEffect">
                                  <p:stCondLst>
                                    <p:cond delay="0"/>
                                  </p:stCondLst>
                                  <p:childTnLst>
                                    <p:anim calcmode="lin" valueType="num">
                                      <p:cBhvr>
                                        <p:cTn id="10" dur="3000"/>
                                        <p:tgtEl>
                                          <p:spTgt spid="3"/>
                                        </p:tgtEl>
                                        <p:attrNameLst>
                                          <p:attrName>ppt_w</p:attrName>
                                        </p:attrNameLst>
                                      </p:cBhvr>
                                      <p:tavLst>
                                        <p:tav tm="0">
                                          <p:val>
                                            <p:strVal val="ppt_w"/>
                                          </p:val>
                                        </p:tav>
                                        <p:tav tm="100000">
                                          <p:val>
                                            <p:strVal val="4/3*ppt_w"/>
                                          </p:val>
                                        </p:tav>
                                      </p:tavLst>
                                    </p:anim>
                                    <p:anim calcmode="lin" valueType="num">
                                      <p:cBhvr>
                                        <p:cTn id="11" dur="3000"/>
                                        <p:tgtEl>
                                          <p:spTgt spid="3"/>
                                        </p:tgtEl>
                                        <p:attrNameLst>
                                          <p:attrName>ppt_h</p:attrName>
                                        </p:attrNameLst>
                                      </p:cBhvr>
                                      <p:tavLst>
                                        <p:tav tm="0">
                                          <p:val>
                                            <p:strVal val="ppt_h"/>
                                          </p:val>
                                        </p:tav>
                                        <p:tav tm="100000">
                                          <p:val>
                                            <p:strVal val="4/3*ppt_h"/>
                                          </p:val>
                                        </p:tav>
                                      </p:tavLst>
                                    </p:anim>
                                    <p:set>
                                      <p:cBhvr>
                                        <p:cTn id="12" dur="1" fill="hold">
                                          <p:stCondLst>
                                            <p:cond delay="2999"/>
                                          </p:stCondLst>
                                        </p:cTn>
                                        <p:tgtEl>
                                          <p:spTgt spid="3"/>
                                        </p:tgtEl>
                                        <p:attrNameLst>
                                          <p:attrName>style.visibility</p:attrName>
                                        </p:attrNameLst>
                                      </p:cBhvr>
                                      <p:to>
                                        <p:strVal val="hidden"/>
                                      </p:to>
                                    </p:set>
                                  </p:childTnLst>
                                </p:cTn>
                              </p:par>
                              <p:par>
                                <p:cTn id="13" presetID="8" presetClass="exit" presetSubtype="32" fill="hold" grpId="1" nodeType="withEffect">
                                  <p:stCondLst>
                                    <p:cond delay="0"/>
                                  </p:stCondLst>
                                  <p:childTnLst>
                                    <p:animEffect transition="out" filter="diamond(out)">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strVal val="#ppt_h"/>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linds(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006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Rectángulo"/>
          <p:cNvSpPr/>
          <p:nvPr/>
        </p:nvSpPr>
        <p:spPr>
          <a:xfrm>
            <a:off x="0" y="0"/>
            <a:ext cx="9144000" cy="5143500"/>
          </a:xfrm>
          <a:prstGeom prst="rect">
            <a:avLst/>
          </a:prstGeom>
          <a:solidFill>
            <a:srgbClr val="33CC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2/3*ppt_w"/>
                                          </p:val>
                                        </p:tav>
                                      </p:tavLst>
                                    </p:anim>
                                    <p:anim calcmode="lin" valueType="num">
                                      <p:cBhvr>
                                        <p:cTn id="7" dur="3000"/>
                                        <p:tgtEl>
                                          <p:spTgt spid="4"/>
                                        </p:tgtEl>
                                        <p:attrNameLst>
                                          <p:attrName>ppt_h</p:attrName>
                                        </p:attrNameLst>
                                      </p:cBhvr>
                                      <p:tavLst>
                                        <p:tav tm="0">
                                          <p:val>
                                            <p:strVal val="ppt_h"/>
                                          </p:val>
                                        </p:tav>
                                        <p:tav tm="100000">
                                          <p:val>
                                            <p:strVal val="2/3*ppt_h"/>
                                          </p:val>
                                        </p:tav>
                                      </p:tavLst>
                                    </p:anim>
                                    <p:set>
                                      <p:cBhvr>
                                        <p:cTn id="8" dur="1" fill="hold">
                                          <p:stCondLst>
                                            <p:cond delay="2999"/>
                                          </p:stCondLst>
                                        </p:cTn>
                                        <p:tgtEl>
                                          <p:spTgt spid="4"/>
                                        </p:tgtEl>
                                        <p:attrNameLst>
                                          <p:attrName>style.visibility</p:attrName>
                                        </p:attrNameLst>
                                      </p:cBhvr>
                                      <p:to>
                                        <p:strVal val="hidden"/>
                                      </p:to>
                                    </p:set>
                                  </p:childTnLst>
                                </p:cTn>
                              </p:par>
                              <p:par>
                                <p:cTn id="9" presetID="23" presetClass="exit" presetSubtype="288" fill="hold" grpId="0" nodeType="withEffect">
                                  <p:stCondLst>
                                    <p:cond delay="0"/>
                                  </p:stCondLst>
                                  <p:childTnLst>
                                    <p:anim calcmode="lin" valueType="num">
                                      <p:cBhvr>
                                        <p:cTn id="10" dur="3000"/>
                                        <p:tgtEl>
                                          <p:spTgt spid="3"/>
                                        </p:tgtEl>
                                        <p:attrNameLst>
                                          <p:attrName>ppt_w</p:attrName>
                                        </p:attrNameLst>
                                      </p:cBhvr>
                                      <p:tavLst>
                                        <p:tav tm="0">
                                          <p:val>
                                            <p:strVal val="ppt_w"/>
                                          </p:val>
                                        </p:tav>
                                        <p:tav tm="100000">
                                          <p:val>
                                            <p:strVal val="2/3*ppt_w"/>
                                          </p:val>
                                        </p:tav>
                                      </p:tavLst>
                                    </p:anim>
                                    <p:anim calcmode="lin" valueType="num">
                                      <p:cBhvr>
                                        <p:cTn id="11" dur="3000"/>
                                        <p:tgtEl>
                                          <p:spTgt spid="3"/>
                                        </p:tgtEl>
                                        <p:attrNameLst>
                                          <p:attrName>ppt_h</p:attrName>
                                        </p:attrNameLst>
                                      </p:cBhvr>
                                      <p:tavLst>
                                        <p:tav tm="0">
                                          <p:val>
                                            <p:strVal val="ppt_h"/>
                                          </p:val>
                                        </p:tav>
                                        <p:tav tm="100000">
                                          <p:val>
                                            <p:strVal val="2/3*ppt_h"/>
                                          </p:val>
                                        </p:tav>
                                      </p:tavLst>
                                    </p:anim>
                                    <p:set>
                                      <p:cBhvr>
                                        <p:cTn id="12" dur="1" fill="hold">
                                          <p:stCondLst>
                                            <p:cond delay="2999"/>
                                          </p:stCondLst>
                                        </p:cTn>
                                        <p:tgtEl>
                                          <p:spTgt spid="3"/>
                                        </p:tgtEl>
                                        <p:attrNameLst>
                                          <p:attrName>style.visibility</p:attrName>
                                        </p:attrNameLst>
                                      </p:cBhvr>
                                      <p:to>
                                        <p:strVal val="hidden"/>
                                      </p:to>
                                    </p:set>
                                  </p:childTnLst>
                                </p:cTn>
                              </p:par>
                              <p:par>
                                <p:cTn id="13" presetID="13" presetClass="exit" presetSubtype="32" fill="hold" grpId="1" nodeType="withEffect">
                                  <p:stCondLst>
                                    <p:cond delay="0"/>
                                  </p:stCondLst>
                                  <p:childTnLst>
                                    <p:animEffect transition="out" filter="plus(out)">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fltVal val="0"/>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006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Rectángulo"/>
          <p:cNvSpPr/>
          <p:nvPr/>
        </p:nvSpPr>
        <p:spPr>
          <a:xfrm>
            <a:off x="0" y="0"/>
            <a:ext cx="9144000" cy="5143500"/>
          </a:xfrm>
          <a:prstGeom prst="rect">
            <a:avLst/>
          </a:prstGeom>
          <a:solidFill>
            <a:srgbClr val="003E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6" presetClass="exit" presetSubtype="32" fill="hold" grpId="1" nodeType="withEffect">
                                  <p:stCondLst>
                                    <p:cond delay="0"/>
                                  </p:stCondLst>
                                  <p:childTnLst>
                                    <p:animEffect transition="out" filter="circle(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4000"/>
                                        <p:tgtEl>
                                          <p:spTgt spid="3"/>
                                        </p:tgtEl>
                                        <p:attrNameLst>
                                          <p:attrName>ppt_w</p:attrName>
                                        </p:attrNameLst>
                                      </p:cBhvr>
                                      <p:tavLst>
                                        <p:tav tm="0">
                                          <p:val>
                                            <p:strVal val="ppt_w"/>
                                          </p:val>
                                        </p:tav>
                                        <p:tav tm="100000">
                                          <p:val>
                                            <p:strVal val="4/3*ppt_w"/>
                                          </p:val>
                                        </p:tav>
                                      </p:tavLst>
                                    </p:anim>
                                    <p:anim calcmode="lin" valueType="num">
                                      <p:cBhvr>
                                        <p:cTn id="14" dur="4000"/>
                                        <p:tgtEl>
                                          <p:spTgt spid="3"/>
                                        </p:tgtEl>
                                        <p:attrNameLst>
                                          <p:attrName>ppt_h</p:attrName>
                                        </p:attrNameLst>
                                      </p:cBhvr>
                                      <p:tavLst>
                                        <p:tav tm="0">
                                          <p:val>
                                            <p:strVal val="ppt_h"/>
                                          </p:val>
                                        </p:tav>
                                        <p:tav tm="100000">
                                          <p:val>
                                            <p:strVal val="4/3*ppt_h"/>
                                          </p:val>
                                        </p:tav>
                                      </p:tavLst>
                                    </p:anim>
                                    <p:set>
                                      <p:cBhvr>
                                        <p:cTn id="15" dur="1" fill="hold">
                                          <p:stCondLst>
                                            <p:cond delay="3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fltVal val="0"/>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N8RGTO5Lq_IlbvjYyTkZ3z_kVws.png"/>
          <p:cNvPicPr>
            <a:picLocks noChangeAspect="1"/>
          </p:cNvPicPr>
          <p:nvPr/>
        </p:nvPicPr>
        <p:blipFill>
          <a:blip r:embed="rId2"/>
          <a:stretch>
            <a:fillRect/>
          </a:stretch>
        </p:blipFill>
        <p:spPr>
          <a:xfrm>
            <a:off x="1285852" y="0"/>
            <a:ext cx="6686550" cy="5143500"/>
          </a:xfrm>
          <a:prstGeom prst="rect">
            <a:avLst/>
          </a:prstGeom>
        </p:spPr>
      </p:pic>
      <p:pic>
        <p:nvPicPr>
          <p:cNvPr id="4" name="3 Imagen" descr="png-1247796_1280.png"/>
          <p:cNvPicPr>
            <a:picLocks noChangeAspect="1"/>
          </p:cNvPicPr>
          <p:nvPr/>
        </p:nvPicPr>
        <p:blipFill>
          <a:blip r:embed="rId3">
            <a:lum contrast="20000"/>
          </a:blip>
          <a:stretch>
            <a:fillRect/>
          </a:stretch>
        </p:blipFill>
        <p:spPr>
          <a:xfrm>
            <a:off x="5929322" y="2719965"/>
            <a:ext cx="3214678" cy="2423535"/>
          </a:xfrm>
          <a:prstGeom prst="rect">
            <a:avLst/>
          </a:prstGeom>
        </p:spPr>
      </p:pic>
      <p:pic>
        <p:nvPicPr>
          <p:cNvPr id="13" name="12 Imagen" descr="112.gif"/>
          <p:cNvPicPr>
            <a:picLocks noChangeAspect="1"/>
          </p:cNvPicPr>
          <p:nvPr/>
        </p:nvPicPr>
        <p:blipFill>
          <a:blip r:embed="rId4"/>
          <a:stretch>
            <a:fillRect/>
          </a:stretch>
        </p:blipFill>
        <p:spPr>
          <a:xfrm>
            <a:off x="1500166" y="3714758"/>
            <a:ext cx="1019170" cy="1019170"/>
          </a:xfrm>
          <a:prstGeom prst="rect">
            <a:avLst/>
          </a:prstGeom>
        </p:spPr>
      </p:pic>
      <p:pic>
        <p:nvPicPr>
          <p:cNvPr id="14" name="13 Imagen" descr="739.gif"/>
          <p:cNvPicPr>
            <a:picLocks noChangeAspect="1"/>
          </p:cNvPicPr>
          <p:nvPr/>
        </p:nvPicPr>
        <p:blipFill>
          <a:blip r:embed="rId5">
            <a:duotone>
              <a:prstClr val="black"/>
              <a:schemeClr val="accent3">
                <a:tint val="45000"/>
                <a:satMod val="400000"/>
              </a:schemeClr>
            </a:duotone>
            <a:lum contrast="40000"/>
          </a:blip>
          <a:stretch>
            <a:fillRect/>
          </a:stretch>
        </p:blipFill>
        <p:spPr>
          <a:xfrm>
            <a:off x="7000892" y="500048"/>
            <a:ext cx="428625" cy="428625"/>
          </a:xfrm>
          <a:prstGeom prst="rect">
            <a:avLst/>
          </a:prstGeom>
        </p:spPr>
      </p:pic>
      <p:sp>
        <p:nvSpPr>
          <p:cNvPr id="6" name="5 CuadroTexto"/>
          <p:cNvSpPr txBox="1"/>
          <p:nvPr/>
        </p:nvSpPr>
        <p:spPr>
          <a:xfrm>
            <a:off x="2285984" y="1071552"/>
            <a:ext cx="3643338" cy="3139321"/>
          </a:xfrm>
          <a:prstGeom prst="rect">
            <a:avLst/>
          </a:prstGeom>
          <a:noFill/>
        </p:spPr>
        <p:txBody>
          <a:bodyPr wrap="square" rtlCol="0">
            <a:spAutoFit/>
          </a:bodyPr>
          <a:lstStyle/>
          <a:p>
            <a:pPr algn="ctr"/>
            <a:r>
              <a:rPr lang="es-PE" dirty="0" smtClean="0">
                <a:solidFill>
                  <a:sysClr val="windowText" lastClr="000000"/>
                </a:solidFill>
                <a:latin typeface="Agency FB" pitchFamily="34" charset="0"/>
              </a:rPr>
              <a:t>Caminar descalzos sobre un prado y abrazar los árboles son prácticas recomendadas principalmente a las personas que se sienten nerviosas e inseguras. También para todos aquellos que experimentan demasiada fatiga o que se sienten agobiados emocionalmente. Dice </a:t>
            </a:r>
            <a:r>
              <a:rPr lang="es-PE" dirty="0" err="1" smtClean="0">
                <a:solidFill>
                  <a:sysClr val="windowText" lastClr="000000"/>
                </a:solidFill>
                <a:latin typeface="Agency FB" pitchFamily="34" charset="0"/>
              </a:rPr>
              <a:t>Matthew</a:t>
            </a:r>
            <a:r>
              <a:rPr lang="es-PE" dirty="0" smtClean="0">
                <a:solidFill>
                  <a:sysClr val="windowText" lastClr="000000"/>
                </a:solidFill>
                <a:latin typeface="Agency FB" pitchFamily="34" charset="0"/>
              </a:rPr>
              <a:t> </a:t>
            </a:r>
            <a:r>
              <a:rPr lang="es-PE" dirty="0" err="1" smtClean="0">
                <a:solidFill>
                  <a:sysClr val="windowText" lastClr="000000"/>
                </a:solidFill>
                <a:latin typeface="Agency FB" pitchFamily="34" charset="0"/>
              </a:rPr>
              <a:t>Silverston</a:t>
            </a:r>
            <a:r>
              <a:rPr lang="es-PE" dirty="0" smtClean="0">
                <a:solidFill>
                  <a:sysClr val="windowText" lastClr="000000"/>
                </a:solidFill>
                <a:latin typeface="Agency FB" pitchFamily="34" charset="0"/>
              </a:rPr>
              <a:t> que es como “absorber vitaminas de aire” y que esto activa todas las funciones del organismo, de modo que también la mente resulta beneficiada.</a:t>
            </a:r>
          </a:p>
          <a:p>
            <a:pPr algn="ctr"/>
            <a:endParaRPr lang="es-PE" dirty="0">
              <a:solidFill>
                <a:sysClr val="windowText" lastClr="000000"/>
              </a:solidFill>
              <a:latin typeface="Agency FB" pitchFamily="34" charset="0"/>
            </a:endParaRPr>
          </a:p>
        </p:txBody>
      </p:sp>
    </p:spTree>
  </p:cSld>
  <p:clrMapOvr>
    <a:masterClrMapping/>
  </p:clrMapOvr>
  <p:transition advTm="30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2/3*ppt_w"/>
                                          </p:val>
                                        </p:tav>
                                      </p:tavLst>
                                    </p:anim>
                                    <p:anim calcmode="lin" valueType="num">
                                      <p:cBhvr>
                                        <p:cTn id="7" dur="3000"/>
                                        <p:tgtEl>
                                          <p:spTgt spid="4"/>
                                        </p:tgtEl>
                                        <p:attrNameLst>
                                          <p:attrName>ppt_h</p:attrName>
                                        </p:attrNameLst>
                                      </p:cBhvr>
                                      <p:tavLst>
                                        <p:tav tm="0">
                                          <p:val>
                                            <p:strVal val="ppt_h"/>
                                          </p:val>
                                        </p:tav>
                                        <p:tav tm="100000">
                                          <p:val>
                                            <p:strVal val="2/3*ppt_h"/>
                                          </p:val>
                                        </p:tav>
                                      </p:tavLst>
                                    </p:anim>
                                    <p:set>
                                      <p:cBhvr>
                                        <p:cTn id="8" dur="1" fill="hold">
                                          <p:stCondLst>
                                            <p:cond delay="2999"/>
                                          </p:stCondLst>
                                        </p:cTn>
                                        <p:tgtEl>
                                          <p:spTgt spid="4"/>
                                        </p:tgtEl>
                                        <p:attrNameLst>
                                          <p:attrName>style.visibility</p:attrName>
                                        </p:attrNameLst>
                                      </p:cBhvr>
                                      <p:to>
                                        <p:strVal val="hidden"/>
                                      </p:to>
                                    </p:set>
                                  </p:childTnLst>
                                </p:cTn>
                              </p:par>
                              <p:par>
                                <p:cTn id="9" presetID="4" presetClass="exit" presetSubtype="32" fill="hold" grpId="1" nodeType="withEffect">
                                  <p:stCondLst>
                                    <p:cond delay="0"/>
                                  </p:stCondLst>
                                  <p:childTnLst>
                                    <p:animEffect transition="out" filter="box(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4000"/>
                                        <p:tgtEl>
                                          <p:spTgt spid="3"/>
                                        </p:tgtEl>
                                        <p:attrNameLst>
                                          <p:attrName>ppt_w</p:attrName>
                                        </p:attrNameLst>
                                      </p:cBhvr>
                                      <p:tavLst>
                                        <p:tav tm="0">
                                          <p:val>
                                            <p:strVal val="ppt_w"/>
                                          </p:val>
                                        </p:tav>
                                        <p:tav tm="100000">
                                          <p:val>
                                            <p:strVal val="2/3*ppt_w"/>
                                          </p:val>
                                        </p:tav>
                                      </p:tavLst>
                                    </p:anim>
                                    <p:anim calcmode="lin" valueType="num">
                                      <p:cBhvr>
                                        <p:cTn id="14" dur="4000"/>
                                        <p:tgtEl>
                                          <p:spTgt spid="3"/>
                                        </p:tgtEl>
                                        <p:attrNameLst>
                                          <p:attrName>ppt_h</p:attrName>
                                        </p:attrNameLst>
                                      </p:cBhvr>
                                      <p:tavLst>
                                        <p:tav tm="0">
                                          <p:val>
                                            <p:strVal val="ppt_h"/>
                                          </p:val>
                                        </p:tav>
                                        <p:tav tm="100000">
                                          <p:val>
                                            <p:strVal val="2/3*ppt_h"/>
                                          </p:val>
                                        </p:tav>
                                      </p:tavLst>
                                    </p:anim>
                                    <p:set>
                                      <p:cBhvr>
                                        <p:cTn id="15" dur="1" fill="hold">
                                          <p:stCondLst>
                                            <p:cond delay="3999"/>
                                          </p:stCondLst>
                                        </p:cTn>
                                        <p:tgtEl>
                                          <p:spTgt spid="3"/>
                                        </p:tgtEl>
                                        <p:attrNameLst>
                                          <p:attrName>style.visibility</p:attrName>
                                        </p:attrNameLst>
                                      </p:cBhvr>
                                      <p:to>
                                        <p:strVal val="hidden"/>
                                      </p:to>
                                    </p:set>
                                  </p:childTnLst>
                                </p:cTn>
                              </p:par>
                              <p:par>
                                <p:cTn id="16" presetID="13" presetClass="exit" presetSubtype="32" fill="hold" grpId="1" nodeType="withEffect">
                                  <p:stCondLst>
                                    <p:cond delay="0"/>
                                  </p:stCondLst>
                                  <p:childTnLst>
                                    <p:animEffect transition="out" filter="plus(out)">
                                      <p:cBhvr>
                                        <p:cTn id="17" dur="4000"/>
                                        <p:tgtEl>
                                          <p:spTgt spid="3"/>
                                        </p:tgtEl>
                                      </p:cBhvr>
                                    </p:animEffect>
                                    <p:set>
                                      <p:cBhvr>
                                        <p:cTn id="18" dur="1" fill="hold">
                                          <p:stCondLst>
                                            <p:cond delay="3999"/>
                                          </p:stCondLst>
                                        </p:cTn>
                                        <p:tgtEl>
                                          <p:spTgt spid="3"/>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fltVal val="0"/>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006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72" fill="hold" grpId="0" nodeType="withEffect">
                                  <p:stCondLst>
                                    <p:cond delay="0"/>
                                  </p:stCondLst>
                                  <p:childTnLst>
                                    <p:anim calcmode="lin" valueType="num">
                                      <p:cBhvr>
                                        <p:cTn id="10" dur="3000"/>
                                        <p:tgtEl>
                                          <p:spTgt spid="4"/>
                                        </p:tgtEl>
                                        <p:attrNameLst>
                                          <p:attrName>ppt_w</p:attrName>
                                        </p:attrNameLst>
                                      </p:cBhvr>
                                      <p:tavLst>
                                        <p:tav tm="0">
                                          <p:val>
                                            <p:strVal val="ppt_w"/>
                                          </p:val>
                                        </p:tav>
                                        <p:tav tm="100000">
                                          <p:val>
                                            <p:strVal val="4/3*ppt_w"/>
                                          </p:val>
                                        </p:tav>
                                      </p:tavLst>
                                    </p:anim>
                                    <p:anim calcmode="lin" valueType="num">
                                      <p:cBhvr>
                                        <p:cTn id="11" dur="3000"/>
                                        <p:tgtEl>
                                          <p:spTgt spid="4"/>
                                        </p:tgtEl>
                                        <p:attrNameLst>
                                          <p:attrName>ppt_h</p:attrName>
                                        </p:attrNameLst>
                                      </p:cBhvr>
                                      <p:tavLst>
                                        <p:tav tm="0">
                                          <p:val>
                                            <p:strVal val="ppt_h"/>
                                          </p:val>
                                        </p:tav>
                                        <p:tav tm="100000">
                                          <p:val>
                                            <p:strVal val="4/3*ppt_h"/>
                                          </p:val>
                                        </p:tav>
                                      </p:tavLst>
                                    </p:anim>
                                    <p:set>
                                      <p:cBhvr>
                                        <p:cTn id="12" dur="1" fill="hold">
                                          <p:stCondLst>
                                            <p:cond delay="2999"/>
                                          </p:stCondLst>
                                        </p:cTn>
                                        <p:tgtEl>
                                          <p:spTgt spid="4"/>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FF99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FF3B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3" presetClass="exit" presetSubtype="32" fill="hold" grpId="1" nodeType="withEffect">
                                  <p:stCondLst>
                                    <p:cond delay="0"/>
                                  </p:stCondLst>
                                  <p:childTnLst>
                                    <p:animEffect transition="out" filter="plus(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N8RGTO5Lq_IlbvjYyTkZ3z_kVws.png"/>
          <p:cNvPicPr>
            <a:picLocks noChangeAspect="1"/>
          </p:cNvPicPr>
          <p:nvPr/>
        </p:nvPicPr>
        <p:blipFill>
          <a:blip r:embed="rId2"/>
          <a:stretch>
            <a:fillRect/>
          </a:stretch>
        </p:blipFill>
        <p:spPr>
          <a:xfrm>
            <a:off x="1285852" y="0"/>
            <a:ext cx="6686550" cy="5143500"/>
          </a:xfrm>
          <a:prstGeom prst="rect">
            <a:avLst/>
          </a:prstGeom>
        </p:spPr>
      </p:pic>
      <p:pic>
        <p:nvPicPr>
          <p:cNvPr id="4" name="3 Imagen" descr="png-1247796_1280.png"/>
          <p:cNvPicPr>
            <a:picLocks noChangeAspect="1"/>
          </p:cNvPicPr>
          <p:nvPr/>
        </p:nvPicPr>
        <p:blipFill>
          <a:blip r:embed="rId3">
            <a:lum contrast="20000"/>
          </a:blip>
          <a:stretch>
            <a:fillRect/>
          </a:stretch>
        </p:blipFill>
        <p:spPr>
          <a:xfrm>
            <a:off x="5188668" y="2285998"/>
            <a:ext cx="3955332" cy="2981912"/>
          </a:xfrm>
          <a:prstGeom prst="rect">
            <a:avLst/>
          </a:prstGeom>
        </p:spPr>
      </p:pic>
      <p:pic>
        <p:nvPicPr>
          <p:cNvPr id="13" name="12 Imagen" descr="112.gif"/>
          <p:cNvPicPr>
            <a:picLocks noChangeAspect="1"/>
          </p:cNvPicPr>
          <p:nvPr/>
        </p:nvPicPr>
        <p:blipFill>
          <a:blip r:embed="rId4"/>
          <a:stretch>
            <a:fillRect/>
          </a:stretch>
        </p:blipFill>
        <p:spPr>
          <a:xfrm>
            <a:off x="1500166" y="3714758"/>
            <a:ext cx="1019170" cy="1019170"/>
          </a:xfrm>
          <a:prstGeom prst="rect">
            <a:avLst/>
          </a:prstGeom>
        </p:spPr>
      </p:pic>
      <p:pic>
        <p:nvPicPr>
          <p:cNvPr id="14" name="13 Imagen" descr="739.gif"/>
          <p:cNvPicPr>
            <a:picLocks noChangeAspect="1"/>
          </p:cNvPicPr>
          <p:nvPr/>
        </p:nvPicPr>
        <p:blipFill>
          <a:blip r:embed="rId5">
            <a:duotone>
              <a:prstClr val="black"/>
              <a:schemeClr val="accent3">
                <a:tint val="45000"/>
                <a:satMod val="400000"/>
              </a:schemeClr>
            </a:duotone>
            <a:lum contrast="40000"/>
          </a:blip>
          <a:stretch>
            <a:fillRect/>
          </a:stretch>
        </p:blipFill>
        <p:spPr>
          <a:xfrm>
            <a:off x="7000892" y="500048"/>
            <a:ext cx="428625" cy="428625"/>
          </a:xfrm>
          <a:prstGeom prst="rect">
            <a:avLst/>
          </a:prstGeom>
        </p:spPr>
      </p:pic>
      <p:sp>
        <p:nvSpPr>
          <p:cNvPr id="6" name="5 CuadroTexto"/>
          <p:cNvSpPr txBox="1"/>
          <p:nvPr/>
        </p:nvSpPr>
        <p:spPr>
          <a:xfrm>
            <a:off x="2571736" y="1428742"/>
            <a:ext cx="2857520" cy="2308324"/>
          </a:xfrm>
          <a:prstGeom prst="rect">
            <a:avLst/>
          </a:prstGeom>
          <a:noFill/>
        </p:spPr>
        <p:txBody>
          <a:bodyPr wrap="square" rtlCol="0">
            <a:spAutoFit/>
          </a:bodyPr>
          <a:lstStyle/>
          <a:p>
            <a:pPr algn="ctr"/>
            <a:r>
              <a:rPr lang="es-PE" dirty="0" smtClean="0">
                <a:solidFill>
                  <a:sysClr val="windowText" lastClr="000000"/>
                </a:solidFill>
                <a:latin typeface="Agency FB" pitchFamily="34" charset="0"/>
              </a:rPr>
              <a:t>Uno de los lastres de vivir en las grandes ciudades es precisamente la dificultad para entrar en contacto frecuente con bosques puros. El solo hecho de mirar el verde de los vegetales y de aspirar el aire que generan a su alrededor es de por sí una experiencia hermosa. </a:t>
            </a:r>
            <a:endParaRPr lang="es-PE" dirty="0">
              <a:solidFill>
                <a:sysClr val="windowText" lastClr="000000"/>
              </a:solidFill>
              <a:latin typeface="Agency FB" pitchFamily="34" charset="0"/>
            </a:endParaRPr>
          </a:p>
        </p:txBody>
      </p:sp>
    </p:spTree>
  </p:cSld>
  <p:clrMapOvr>
    <a:masterClrMapping/>
  </p:clrMapOvr>
  <p:transition advTm="20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006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72" fill="hold" grpId="0" nodeType="withEffect">
                                  <p:stCondLst>
                                    <p:cond delay="0"/>
                                  </p:stCondLst>
                                  <p:childTnLst>
                                    <p:anim calcmode="lin" valueType="num">
                                      <p:cBhvr>
                                        <p:cTn id="10" dur="3000"/>
                                        <p:tgtEl>
                                          <p:spTgt spid="4"/>
                                        </p:tgtEl>
                                        <p:attrNameLst>
                                          <p:attrName>ppt_w</p:attrName>
                                        </p:attrNameLst>
                                      </p:cBhvr>
                                      <p:tavLst>
                                        <p:tav tm="0">
                                          <p:val>
                                            <p:strVal val="ppt_w"/>
                                          </p:val>
                                        </p:tav>
                                        <p:tav tm="100000">
                                          <p:val>
                                            <p:strVal val="4/3*ppt_w"/>
                                          </p:val>
                                        </p:tav>
                                      </p:tavLst>
                                    </p:anim>
                                    <p:anim calcmode="lin" valueType="num">
                                      <p:cBhvr>
                                        <p:cTn id="11" dur="3000"/>
                                        <p:tgtEl>
                                          <p:spTgt spid="4"/>
                                        </p:tgtEl>
                                        <p:attrNameLst>
                                          <p:attrName>ppt_h</p:attrName>
                                        </p:attrNameLst>
                                      </p:cBhvr>
                                      <p:tavLst>
                                        <p:tav tm="0">
                                          <p:val>
                                            <p:strVal val="ppt_h"/>
                                          </p:val>
                                        </p:tav>
                                        <p:tav tm="100000">
                                          <p:val>
                                            <p:strVal val="4/3*ppt_h"/>
                                          </p:val>
                                        </p:tav>
                                      </p:tavLst>
                                    </p:anim>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5" fill="hold" grpId="1" nodeType="withEffect">
                                  <p:stCondLst>
                                    <p:cond delay="0"/>
                                  </p:stCondLst>
                                  <p:childTnLst>
                                    <p:animEffect transition="out" filter="checkerboard(down)">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5" presetClass="exit" presetSubtype="10" fill="hold" grpId="1" nodeType="withEffect">
                                  <p:stCondLst>
                                    <p:cond delay="0"/>
                                  </p:stCondLst>
                                  <p:childTnLst>
                                    <p:animEffect transition="out" filter="checkerboard(across)">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a:lum contrast="10000"/>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684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99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32" fill="hold" grpId="1" nodeType="withEffect">
                                  <p:stCondLst>
                                    <p:cond delay="0"/>
                                  </p:stCondLst>
                                  <p:childTnLst>
                                    <p:animEffect transition="out" filter="diamond(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006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684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1" nodeType="withEffect">
                                  <p:stCondLst>
                                    <p:cond delay="0"/>
                                  </p:stCondLst>
                                  <p:childTnLst>
                                    <p:animEffect transition="out" filter="plus(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23" presetClass="exit" presetSubtype="272" fill="hold" grpId="0" nodeType="withEffect">
                                  <p:stCondLst>
                                    <p:cond delay="0"/>
                                  </p:stCondLst>
                                  <p:childTnLst>
                                    <p:anim calcmode="lin" valueType="num">
                                      <p:cBhvr>
                                        <p:cTn id="9" dur="3000"/>
                                        <p:tgtEl>
                                          <p:spTgt spid="4"/>
                                        </p:tgtEl>
                                        <p:attrNameLst>
                                          <p:attrName>ppt_w</p:attrName>
                                        </p:attrNameLst>
                                      </p:cBhvr>
                                      <p:tavLst>
                                        <p:tav tm="0">
                                          <p:val>
                                            <p:strVal val="ppt_w"/>
                                          </p:val>
                                        </p:tav>
                                        <p:tav tm="100000">
                                          <p:val>
                                            <p:strVal val="4/3*ppt_w"/>
                                          </p:val>
                                        </p:tav>
                                      </p:tavLst>
                                    </p:anim>
                                    <p:anim calcmode="lin" valueType="num">
                                      <p:cBhvr>
                                        <p:cTn id="10" dur="3000"/>
                                        <p:tgtEl>
                                          <p:spTgt spid="4"/>
                                        </p:tgtEl>
                                        <p:attrNameLst>
                                          <p:attrName>ppt_h</p:attrName>
                                        </p:attrNameLst>
                                      </p:cBhvr>
                                      <p:tavLst>
                                        <p:tav tm="0">
                                          <p:val>
                                            <p:strVal val="ppt_h"/>
                                          </p:val>
                                        </p:tav>
                                        <p:tav tm="100000">
                                          <p:val>
                                            <p:strVal val="4/3*ppt_h"/>
                                          </p:val>
                                        </p:tav>
                                      </p:tavLst>
                                    </p:anim>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4000"/>
                                        <p:tgtEl>
                                          <p:spTgt spid="3"/>
                                        </p:tgtEl>
                                        <p:attrNameLst>
                                          <p:attrName>ppt_w</p:attrName>
                                        </p:attrNameLst>
                                      </p:cBhvr>
                                      <p:tavLst>
                                        <p:tav tm="0">
                                          <p:val>
                                            <p:strVal val="ppt_w"/>
                                          </p:val>
                                        </p:tav>
                                        <p:tav tm="100000">
                                          <p:val>
                                            <p:strVal val="4/3*ppt_w"/>
                                          </p:val>
                                        </p:tav>
                                      </p:tavLst>
                                    </p:anim>
                                    <p:anim calcmode="lin" valueType="num">
                                      <p:cBhvr>
                                        <p:cTn id="14" dur="4000"/>
                                        <p:tgtEl>
                                          <p:spTgt spid="3"/>
                                        </p:tgtEl>
                                        <p:attrNameLst>
                                          <p:attrName>ppt_h</p:attrName>
                                        </p:attrNameLst>
                                      </p:cBhvr>
                                      <p:tavLst>
                                        <p:tav tm="0">
                                          <p:val>
                                            <p:strVal val="ppt_h"/>
                                          </p:val>
                                        </p:tav>
                                        <p:tav tm="100000">
                                          <p:val>
                                            <p:strVal val="4/3*ppt_h"/>
                                          </p:val>
                                        </p:tav>
                                      </p:tavLst>
                                    </p:anim>
                                    <p:set>
                                      <p:cBhvr>
                                        <p:cTn id="15" dur="1" fill="hold">
                                          <p:stCondLst>
                                            <p:cond delay="3999"/>
                                          </p:stCondLst>
                                        </p:cTn>
                                        <p:tgtEl>
                                          <p:spTgt spid="3"/>
                                        </p:tgtEl>
                                        <p:attrNameLst>
                                          <p:attrName>style.visibility</p:attrName>
                                        </p:attrNameLst>
                                      </p:cBhvr>
                                      <p:to>
                                        <p:strVal val="hidden"/>
                                      </p:to>
                                    </p:set>
                                  </p:childTnLst>
                                </p:cTn>
                              </p:par>
                              <p:par>
                                <p:cTn id="16" presetID="13" presetClass="exit" presetSubtype="32" fill="hold" grpId="1" nodeType="withEffect">
                                  <p:stCondLst>
                                    <p:cond delay="0"/>
                                  </p:stCondLst>
                                  <p:childTnLst>
                                    <p:animEffect transition="out" filter="plus(out)">
                                      <p:cBhvr>
                                        <p:cTn id="17" dur="4000"/>
                                        <p:tgtEl>
                                          <p:spTgt spid="3"/>
                                        </p:tgtEl>
                                      </p:cBhvr>
                                    </p:animEffect>
                                    <p:set>
                                      <p:cBhvr>
                                        <p:cTn id="18" dur="1" fill="hold">
                                          <p:stCondLst>
                                            <p:cond delay="3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N8RGTO5Lq_IlbvjYyTkZ3z_kVws.png"/>
          <p:cNvPicPr>
            <a:picLocks noChangeAspect="1"/>
          </p:cNvPicPr>
          <p:nvPr/>
        </p:nvPicPr>
        <p:blipFill>
          <a:blip r:embed="rId2"/>
          <a:stretch>
            <a:fillRect/>
          </a:stretch>
        </p:blipFill>
        <p:spPr>
          <a:xfrm>
            <a:off x="1285852" y="0"/>
            <a:ext cx="6686550" cy="5143500"/>
          </a:xfrm>
          <a:prstGeom prst="rect">
            <a:avLst/>
          </a:prstGeom>
        </p:spPr>
      </p:pic>
      <p:pic>
        <p:nvPicPr>
          <p:cNvPr id="4" name="3 Imagen" descr="png-1247796_1280.png"/>
          <p:cNvPicPr>
            <a:picLocks noChangeAspect="1"/>
          </p:cNvPicPr>
          <p:nvPr/>
        </p:nvPicPr>
        <p:blipFill>
          <a:blip r:embed="rId3">
            <a:lum contrast="20000"/>
          </a:blip>
          <a:stretch>
            <a:fillRect/>
          </a:stretch>
        </p:blipFill>
        <p:spPr>
          <a:xfrm>
            <a:off x="5188668" y="2285998"/>
            <a:ext cx="3955332" cy="2981912"/>
          </a:xfrm>
          <a:prstGeom prst="rect">
            <a:avLst/>
          </a:prstGeom>
        </p:spPr>
      </p:pic>
      <p:pic>
        <p:nvPicPr>
          <p:cNvPr id="13" name="12 Imagen" descr="112.gif"/>
          <p:cNvPicPr>
            <a:picLocks noChangeAspect="1"/>
          </p:cNvPicPr>
          <p:nvPr/>
        </p:nvPicPr>
        <p:blipFill>
          <a:blip r:embed="rId4"/>
          <a:stretch>
            <a:fillRect/>
          </a:stretch>
        </p:blipFill>
        <p:spPr>
          <a:xfrm>
            <a:off x="1500166" y="3714758"/>
            <a:ext cx="1019170" cy="1019170"/>
          </a:xfrm>
          <a:prstGeom prst="rect">
            <a:avLst/>
          </a:prstGeom>
        </p:spPr>
      </p:pic>
      <p:pic>
        <p:nvPicPr>
          <p:cNvPr id="14" name="13 Imagen" descr="739.gif"/>
          <p:cNvPicPr>
            <a:picLocks noChangeAspect="1"/>
          </p:cNvPicPr>
          <p:nvPr/>
        </p:nvPicPr>
        <p:blipFill>
          <a:blip r:embed="rId5">
            <a:duotone>
              <a:prstClr val="black"/>
              <a:schemeClr val="accent3">
                <a:tint val="45000"/>
                <a:satMod val="400000"/>
              </a:schemeClr>
            </a:duotone>
            <a:lum contrast="40000"/>
          </a:blip>
          <a:stretch>
            <a:fillRect/>
          </a:stretch>
        </p:blipFill>
        <p:spPr>
          <a:xfrm>
            <a:off x="7000892" y="500048"/>
            <a:ext cx="428625" cy="428625"/>
          </a:xfrm>
          <a:prstGeom prst="rect">
            <a:avLst/>
          </a:prstGeom>
        </p:spPr>
      </p:pic>
      <p:sp>
        <p:nvSpPr>
          <p:cNvPr id="6" name="5 CuadroTexto"/>
          <p:cNvSpPr txBox="1"/>
          <p:nvPr/>
        </p:nvSpPr>
        <p:spPr>
          <a:xfrm>
            <a:off x="2571736" y="1214428"/>
            <a:ext cx="3214709" cy="2862322"/>
          </a:xfrm>
          <a:prstGeom prst="rect">
            <a:avLst/>
          </a:prstGeom>
          <a:noFill/>
        </p:spPr>
        <p:txBody>
          <a:bodyPr wrap="square" rtlCol="0">
            <a:spAutoFit/>
          </a:bodyPr>
          <a:lstStyle/>
          <a:p>
            <a:pPr algn="ctr"/>
            <a:r>
              <a:rPr lang="es-PE" dirty="0" smtClean="0">
                <a:solidFill>
                  <a:sysClr val="windowText" lastClr="000000"/>
                </a:solidFill>
                <a:latin typeface="Agency FB" pitchFamily="34" charset="0"/>
              </a:rPr>
              <a:t>No se necesita tener muchos conocimientos para saber que los bosques tranquilizan. Además, no cuesta nada, no exige ninguna habilidad y, en cambio, sí puede reportar muchos beneficios. </a:t>
            </a:r>
          </a:p>
          <a:p>
            <a:pPr algn="ctr"/>
            <a:r>
              <a:rPr lang="es-PE" dirty="0" smtClean="0">
                <a:solidFill>
                  <a:sysClr val="windowText" lastClr="000000"/>
                </a:solidFill>
                <a:latin typeface="Agency FB" pitchFamily="34" charset="0"/>
              </a:rPr>
              <a:t>¿Qué tal si tú también incluyes la visita a un bosque dentro de tus actividades habituales?</a:t>
            </a:r>
          </a:p>
          <a:p>
            <a:pPr algn="ctr"/>
            <a:endParaRPr lang="es-PE" dirty="0">
              <a:solidFill>
                <a:sysClr val="windowText" lastClr="000000"/>
              </a:solidFill>
              <a:latin typeface="Agency FB" pitchFamily="34" charset="0"/>
            </a:endParaRPr>
          </a:p>
        </p:txBody>
      </p:sp>
      <p:sp>
        <p:nvSpPr>
          <p:cNvPr id="7" name="6 CuadroTexto"/>
          <p:cNvSpPr txBox="1"/>
          <p:nvPr/>
        </p:nvSpPr>
        <p:spPr>
          <a:xfrm>
            <a:off x="4929190" y="3857634"/>
            <a:ext cx="1191352" cy="538609"/>
          </a:xfrm>
          <a:prstGeom prst="rect">
            <a:avLst/>
          </a:prstGeom>
          <a:noFill/>
        </p:spPr>
        <p:txBody>
          <a:bodyPr wrap="none" rtlCol="0">
            <a:spAutoFit/>
          </a:bodyPr>
          <a:lstStyle/>
          <a:p>
            <a:r>
              <a:rPr lang="es-PE" sz="1100" b="1" dirty="0" smtClean="0">
                <a:solidFill>
                  <a:schemeClr val="bg1"/>
                </a:solidFill>
                <a:latin typeface="Agency FB" pitchFamily="34" charset="0"/>
              </a:rPr>
              <a:t>Texto: Edith Sánchez </a:t>
            </a:r>
          </a:p>
          <a:p>
            <a:endParaRPr lang="es-PE" dirty="0"/>
          </a:p>
        </p:txBody>
      </p:sp>
    </p:spTree>
  </p:cSld>
  <p:clrMapOvr>
    <a:masterClrMapping/>
  </p:clrMapOvr>
  <p:transition advTm="25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arqueacacias2.jpg_3444167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006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c3e947ee996e481661038f2ec08f80415216ec76da39a3ee5e6b4b0d3255bfef95601890afd80709da39a3ee5e6b4b0d3255bfef95601890afd80709cad598fb1be7d0dfa18a0ef0761c701e.gif"/>
          <p:cNvPicPr>
            <a:picLocks noChangeAspect="1"/>
          </p:cNvPicPr>
          <p:nvPr/>
        </p:nvPicPr>
        <p:blipFill>
          <a:blip r:embed="rId3">
            <a:lum bright="30000" contrast="40000"/>
          </a:blip>
          <a:stretch>
            <a:fillRect/>
          </a:stretch>
        </p:blipFill>
        <p:spPr>
          <a:xfrm rot="20372849">
            <a:off x="1060385" y="3671107"/>
            <a:ext cx="2981853" cy="1243281"/>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3" presetClass="exit" presetSubtype="32" fill="hold" grpId="1" nodeType="withEffect">
                                  <p:stCondLst>
                                    <p:cond delay="0"/>
                                  </p:stCondLst>
                                  <p:childTnLst>
                                    <p:animEffect transition="out" filter="plus(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par>
                          <p:cTn id="26" fill="hold">
                            <p:stCondLst>
                              <p:cond delay="3000"/>
                            </p:stCondLst>
                            <p:childTnLst>
                              <p:par>
                                <p:cTn id="27" presetID="52" presetClass="entr" presetSubtype="0"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Scale>
                                      <p:cBhvr>
                                        <p:cTn id="29"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5"/>
                                        </p:tgtEl>
                                        <p:attrNameLst>
                                          <p:attrName>ppt_x</p:attrName>
                                          <p:attrName>ppt_y</p:attrName>
                                        </p:attrNameLst>
                                      </p:cBhvr>
                                    </p:animMotion>
                                    <p:animEffect transition="in" filter="fade">
                                      <p:cBhvr>
                                        <p:cTn id="3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863</Words>
  <Application>Microsoft Office PowerPoint</Application>
  <PresentationFormat>Presentación en pantalla (16:9)</PresentationFormat>
  <Paragraphs>30</Paragraphs>
  <Slides>47</Slides>
  <Notes>1</Notes>
  <HiddenSlides>0</HiddenSlides>
  <MMClips>1</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160</cp:revision>
  <dcterms:created xsi:type="dcterms:W3CDTF">2017-04-24T13:14:03Z</dcterms:created>
  <dcterms:modified xsi:type="dcterms:W3CDTF">2017-04-24T20:38:47Z</dcterms:modified>
</cp:coreProperties>
</file>