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0"/>
  </p:notesMasterIdLst>
  <p:sldIdLst>
    <p:sldId id="377" r:id="rId3"/>
    <p:sldId id="421" r:id="rId4"/>
    <p:sldId id="422" r:id="rId5"/>
    <p:sldId id="423" r:id="rId6"/>
    <p:sldId id="417" r:id="rId7"/>
    <p:sldId id="418" r:id="rId8"/>
    <p:sldId id="419" r:id="rId9"/>
    <p:sldId id="420" r:id="rId10"/>
    <p:sldId id="424" r:id="rId11"/>
    <p:sldId id="425" r:id="rId12"/>
    <p:sldId id="426" r:id="rId13"/>
    <p:sldId id="427" r:id="rId14"/>
    <p:sldId id="428" r:id="rId15"/>
    <p:sldId id="430" r:id="rId16"/>
    <p:sldId id="431" r:id="rId17"/>
    <p:sldId id="432" r:id="rId18"/>
    <p:sldId id="433" r:id="rId19"/>
    <p:sldId id="434" r:id="rId20"/>
    <p:sldId id="436" r:id="rId21"/>
    <p:sldId id="437" r:id="rId22"/>
    <p:sldId id="438" r:id="rId23"/>
    <p:sldId id="439" r:id="rId24"/>
    <p:sldId id="440" r:id="rId25"/>
    <p:sldId id="441" r:id="rId26"/>
    <p:sldId id="442" r:id="rId27"/>
    <p:sldId id="443" r:id="rId28"/>
    <p:sldId id="444" r:id="rId29"/>
    <p:sldId id="446" r:id="rId30"/>
    <p:sldId id="447" r:id="rId31"/>
    <p:sldId id="448" r:id="rId32"/>
    <p:sldId id="449" r:id="rId33"/>
    <p:sldId id="450" r:id="rId34"/>
    <p:sldId id="451" r:id="rId35"/>
    <p:sldId id="452" r:id="rId36"/>
    <p:sldId id="453" r:id="rId37"/>
    <p:sldId id="378" r:id="rId38"/>
    <p:sldId id="454" r:id="rId39"/>
  </p:sldIdLst>
  <p:sldSz cx="12025313" cy="71643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jOU4Pou8AM/x/DlU1MXoQ" hashData="4U4VNq6n/ztNQXg30ZYkx8oI5d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88" y="-834"/>
      </p:cViewPr>
      <p:guideLst>
        <p:guide orient="horz" pos="2257"/>
        <p:guide pos="378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08/04/2017</a:t>
            </a:fld>
            <a:endParaRPr lang="es-ES"/>
          </a:p>
        </p:txBody>
      </p:sp>
      <p:sp>
        <p:nvSpPr>
          <p:cNvPr id="4" name="3 Marcador de imagen de diapositiva"/>
          <p:cNvSpPr>
            <a:spLocks noGrp="1" noRot="1" noChangeAspect="1"/>
          </p:cNvSpPr>
          <p:nvPr>
            <p:ph type="sldImg" idx="2"/>
          </p:nvPr>
        </p:nvSpPr>
        <p:spPr>
          <a:xfrm>
            <a:off x="552450" y="685800"/>
            <a:ext cx="57531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01899" y="2225605"/>
            <a:ext cx="10221518" cy="153570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03799" y="4059825"/>
            <a:ext cx="8417719" cy="18308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49917" y="4603786"/>
            <a:ext cx="10221518" cy="142292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49917" y="3036576"/>
            <a:ext cx="10221518" cy="156721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1265" y="1671695"/>
            <a:ext cx="5311182"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12867" y="1671695"/>
            <a:ext cx="5311182"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1271" y="1603698"/>
            <a:ext cx="5313269"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1271" y="2272039"/>
            <a:ext cx="5313269"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08699" y="1603698"/>
            <a:ext cx="5315355"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08699" y="2272039"/>
            <a:ext cx="5315355"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1271" y="285253"/>
            <a:ext cx="3956246" cy="121396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01569" y="285250"/>
            <a:ext cx="6722485" cy="61146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1271" y="1499219"/>
            <a:ext cx="3956246" cy="49006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57046" y="5015073"/>
            <a:ext cx="7215188" cy="59205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57046" y="640152"/>
            <a:ext cx="7215188" cy="42986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57046" y="5607130"/>
            <a:ext cx="7215188" cy="8408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18358" y="286909"/>
            <a:ext cx="2705696" cy="611294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1266" y="286909"/>
            <a:ext cx="7916664" cy="611294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01899" y="2225604"/>
            <a:ext cx="10221516" cy="1535700"/>
          </a:xfrm>
          <a:prstGeom prst="rect">
            <a:avLst/>
          </a:prstGeom>
        </p:spPr>
        <p:txBody>
          <a:bodyPr lIns="109631" tIns="54815" rIns="109631" bIns="54815"/>
          <a:lstStyle/>
          <a:p>
            <a:r>
              <a:rPr lang="es-ES" smtClean="0"/>
              <a:t>Haga clic para modificar el estilo de título del patrón</a:t>
            </a:r>
            <a:endParaRPr lang="es-ES"/>
          </a:p>
        </p:txBody>
      </p:sp>
      <p:sp>
        <p:nvSpPr>
          <p:cNvPr id="3" name="2 Subtítulo"/>
          <p:cNvSpPr>
            <a:spLocks noGrp="1"/>
          </p:cNvSpPr>
          <p:nvPr>
            <p:ph type="subTitle" idx="1"/>
          </p:nvPr>
        </p:nvSpPr>
        <p:spPr>
          <a:xfrm>
            <a:off x="1803797" y="4059821"/>
            <a:ext cx="8417719" cy="1830899"/>
          </a:xfrm>
          <a:prstGeom prst="rect">
            <a:avLst/>
          </a:prstGeom>
        </p:spPr>
        <p:txBody>
          <a:bodyPr lIns="109631" tIns="54815" rIns="109631" bIns="54815"/>
          <a:lstStyle>
            <a:lvl1pPr marL="0" indent="0" algn="ctr">
              <a:buNone/>
              <a:defRPr/>
            </a:lvl1pPr>
            <a:lvl2pPr marL="548157" indent="0" algn="ctr">
              <a:buNone/>
              <a:defRPr/>
            </a:lvl2pPr>
            <a:lvl3pPr marL="1096313" indent="0" algn="ctr">
              <a:buNone/>
              <a:defRPr/>
            </a:lvl3pPr>
            <a:lvl4pPr marL="1644470" indent="0" algn="ctr">
              <a:buNone/>
              <a:defRPr/>
            </a:lvl4pPr>
            <a:lvl5pPr marL="2192627" indent="0" algn="ctr">
              <a:buNone/>
              <a:defRPr/>
            </a:lvl5pPr>
            <a:lvl6pPr marL="2740784" indent="0" algn="ctr">
              <a:buNone/>
              <a:defRPr/>
            </a:lvl6pPr>
            <a:lvl7pPr marL="3288942" indent="0" algn="ctr">
              <a:buNone/>
              <a:defRPr/>
            </a:lvl7pPr>
            <a:lvl8pPr marL="3837099" indent="0" algn="ctr">
              <a:buNone/>
              <a:defRPr/>
            </a:lvl8pPr>
            <a:lvl9pPr marL="4385256"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1267" y="286911"/>
            <a:ext cx="10822782" cy="119406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1267" y="1671695"/>
            <a:ext cx="10822782" cy="472816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1273" y="6640328"/>
            <a:ext cx="2805906" cy="38143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08/04/2017</a:t>
            </a:fld>
            <a:endParaRPr lang="es-ES"/>
          </a:p>
        </p:txBody>
      </p:sp>
      <p:sp>
        <p:nvSpPr>
          <p:cNvPr id="5" name="4 Marcador de pie de página"/>
          <p:cNvSpPr>
            <a:spLocks noGrp="1"/>
          </p:cNvSpPr>
          <p:nvPr>
            <p:ph type="ftr" sz="quarter" idx="3"/>
          </p:nvPr>
        </p:nvSpPr>
        <p:spPr>
          <a:xfrm>
            <a:off x="4108655" y="6640328"/>
            <a:ext cx="3808016" cy="3814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618147" y="6640328"/>
            <a:ext cx="2805906" cy="38143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1266" y="6524238"/>
            <a:ext cx="2805906" cy="497527"/>
          </a:xfrm>
          <a:prstGeom prst="rect">
            <a:avLst/>
          </a:prstGeom>
          <a:noFill/>
          <a:ln w="9525">
            <a:noFill/>
            <a:miter lim="800000"/>
            <a:headEnd/>
            <a:tailEnd/>
          </a:ln>
          <a:effectLst/>
        </p:spPr>
        <p:txBody>
          <a:bodyPr vert="horz" wrap="square" lIns="109643" tIns="54821" rIns="109643" bIns="54821"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300">
          <a:solidFill>
            <a:schemeClr val="tx2"/>
          </a:solidFill>
          <a:latin typeface="+mj-lt"/>
          <a:ea typeface="+mj-ea"/>
          <a:cs typeface="+mj-cs"/>
        </a:defRPr>
      </a:lvl1pPr>
      <a:lvl2pPr algn="ctr" rtl="0" fontAlgn="base">
        <a:spcBef>
          <a:spcPct val="0"/>
        </a:spcBef>
        <a:spcAft>
          <a:spcPct val="0"/>
        </a:spcAft>
        <a:defRPr sz="5300">
          <a:solidFill>
            <a:schemeClr val="tx2"/>
          </a:solidFill>
          <a:latin typeface="Arial" pitchFamily="34" charset="0"/>
          <a:cs typeface="Arial" pitchFamily="34" charset="0"/>
        </a:defRPr>
      </a:lvl2pPr>
      <a:lvl3pPr algn="ctr" rtl="0" fontAlgn="base">
        <a:spcBef>
          <a:spcPct val="0"/>
        </a:spcBef>
        <a:spcAft>
          <a:spcPct val="0"/>
        </a:spcAft>
        <a:defRPr sz="5300">
          <a:solidFill>
            <a:schemeClr val="tx2"/>
          </a:solidFill>
          <a:latin typeface="Arial" pitchFamily="34" charset="0"/>
          <a:cs typeface="Arial" pitchFamily="34" charset="0"/>
        </a:defRPr>
      </a:lvl3pPr>
      <a:lvl4pPr algn="ctr" rtl="0" fontAlgn="base">
        <a:spcBef>
          <a:spcPct val="0"/>
        </a:spcBef>
        <a:spcAft>
          <a:spcPct val="0"/>
        </a:spcAft>
        <a:defRPr sz="5300">
          <a:solidFill>
            <a:schemeClr val="tx2"/>
          </a:solidFill>
          <a:latin typeface="Arial" pitchFamily="34" charset="0"/>
          <a:cs typeface="Arial" pitchFamily="34" charset="0"/>
        </a:defRPr>
      </a:lvl4pPr>
      <a:lvl5pPr algn="ctr" rtl="0" fontAlgn="base">
        <a:spcBef>
          <a:spcPct val="0"/>
        </a:spcBef>
        <a:spcAft>
          <a:spcPct val="0"/>
        </a:spcAft>
        <a:defRPr sz="5300">
          <a:solidFill>
            <a:schemeClr val="tx2"/>
          </a:solidFill>
          <a:latin typeface="Arial" pitchFamily="34" charset="0"/>
          <a:cs typeface="Arial" pitchFamily="34" charset="0"/>
        </a:defRPr>
      </a:lvl5pPr>
      <a:lvl6pPr marL="548215" algn="ctr" rtl="0" fontAlgn="base">
        <a:spcBef>
          <a:spcPct val="0"/>
        </a:spcBef>
        <a:spcAft>
          <a:spcPct val="0"/>
        </a:spcAft>
        <a:defRPr sz="5300">
          <a:solidFill>
            <a:schemeClr val="tx2"/>
          </a:solidFill>
          <a:latin typeface="Arial" pitchFamily="34" charset="0"/>
          <a:cs typeface="Arial" pitchFamily="34" charset="0"/>
        </a:defRPr>
      </a:lvl6pPr>
      <a:lvl7pPr marL="1096431" algn="ctr" rtl="0" fontAlgn="base">
        <a:spcBef>
          <a:spcPct val="0"/>
        </a:spcBef>
        <a:spcAft>
          <a:spcPct val="0"/>
        </a:spcAft>
        <a:defRPr sz="5300">
          <a:solidFill>
            <a:schemeClr val="tx2"/>
          </a:solidFill>
          <a:latin typeface="Arial" pitchFamily="34" charset="0"/>
          <a:cs typeface="Arial" pitchFamily="34" charset="0"/>
        </a:defRPr>
      </a:lvl7pPr>
      <a:lvl8pPr marL="1644646" algn="ctr" rtl="0" fontAlgn="base">
        <a:spcBef>
          <a:spcPct val="0"/>
        </a:spcBef>
        <a:spcAft>
          <a:spcPct val="0"/>
        </a:spcAft>
        <a:defRPr sz="5300">
          <a:solidFill>
            <a:schemeClr val="tx2"/>
          </a:solidFill>
          <a:latin typeface="Arial" pitchFamily="34" charset="0"/>
          <a:cs typeface="Arial" pitchFamily="34" charset="0"/>
        </a:defRPr>
      </a:lvl8pPr>
      <a:lvl9pPr marL="2192862" algn="ctr" rtl="0" fontAlgn="base">
        <a:spcBef>
          <a:spcPct val="0"/>
        </a:spcBef>
        <a:spcAft>
          <a:spcPct val="0"/>
        </a:spcAft>
        <a:defRPr sz="5300">
          <a:solidFill>
            <a:schemeClr val="tx2"/>
          </a:solidFill>
          <a:latin typeface="Arial" pitchFamily="34" charset="0"/>
          <a:cs typeface="Arial" pitchFamily="34" charset="0"/>
        </a:defRPr>
      </a:lvl9pPr>
    </p:titleStyle>
    <p:bodyStyle>
      <a:lvl1pPr marL="411163" indent="-411163" algn="l" rtl="0" fontAlgn="base">
        <a:spcBef>
          <a:spcPct val="20000"/>
        </a:spcBef>
        <a:spcAft>
          <a:spcPct val="0"/>
        </a:spcAft>
        <a:buChar char="•"/>
        <a:defRPr sz="3800">
          <a:solidFill>
            <a:schemeClr val="tx1"/>
          </a:solidFill>
          <a:latin typeface="+mn-lt"/>
          <a:ea typeface="+mn-ea"/>
          <a:cs typeface="+mn-cs"/>
        </a:defRPr>
      </a:lvl1pPr>
      <a:lvl2pPr marL="890851" indent="-342634" algn="l" rtl="0" fontAlgn="base">
        <a:spcBef>
          <a:spcPct val="20000"/>
        </a:spcBef>
        <a:spcAft>
          <a:spcPct val="0"/>
        </a:spcAft>
        <a:buChar char="–"/>
        <a:defRPr sz="3400">
          <a:solidFill>
            <a:schemeClr val="tx1"/>
          </a:solidFill>
          <a:latin typeface="+mn-lt"/>
          <a:cs typeface="+mn-cs"/>
        </a:defRPr>
      </a:lvl2pPr>
      <a:lvl3pPr marL="1370539" indent="-274107" algn="l" rtl="0" fontAlgn="base">
        <a:spcBef>
          <a:spcPct val="20000"/>
        </a:spcBef>
        <a:spcAft>
          <a:spcPct val="0"/>
        </a:spcAft>
        <a:buChar char="•"/>
        <a:defRPr sz="2900">
          <a:solidFill>
            <a:schemeClr val="tx1"/>
          </a:solidFill>
          <a:latin typeface="+mn-lt"/>
          <a:cs typeface="+mn-cs"/>
        </a:defRPr>
      </a:lvl3pPr>
      <a:lvl4pPr marL="1918755" indent="-274107" algn="l" rtl="0" fontAlgn="base">
        <a:spcBef>
          <a:spcPct val="20000"/>
        </a:spcBef>
        <a:spcAft>
          <a:spcPct val="0"/>
        </a:spcAft>
        <a:buChar char="–"/>
        <a:defRPr sz="2400">
          <a:solidFill>
            <a:schemeClr val="tx1"/>
          </a:solidFill>
          <a:latin typeface="+mn-lt"/>
          <a:cs typeface="+mn-cs"/>
        </a:defRPr>
      </a:lvl4pPr>
      <a:lvl5pPr marL="2466970" indent="-274107" algn="l" rtl="0" fontAlgn="base">
        <a:spcBef>
          <a:spcPct val="20000"/>
        </a:spcBef>
        <a:spcAft>
          <a:spcPct val="0"/>
        </a:spcAft>
        <a:buChar char="»"/>
        <a:defRPr sz="2400">
          <a:solidFill>
            <a:schemeClr val="tx1"/>
          </a:solidFill>
          <a:latin typeface="+mn-lt"/>
          <a:cs typeface="+mn-cs"/>
        </a:defRPr>
      </a:lvl5pPr>
      <a:lvl6pPr marL="3015186" indent="-274107" algn="l" rtl="0" fontAlgn="base">
        <a:spcBef>
          <a:spcPct val="20000"/>
        </a:spcBef>
        <a:spcAft>
          <a:spcPct val="0"/>
        </a:spcAft>
        <a:buChar char="»"/>
        <a:defRPr sz="2400">
          <a:solidFill>
            <a:schemeClr val="tx1"/>
          </a:solidFill>
          <a:latin typeface="+mn-lt"/>
          <a:cs typeface="+mn-cs"/>
        </a:defRPr>
      </a:lvl6pPr>
      <a:lvl7pPr marL="3563401" indent="-274107" algn="l" rtl="0" fontAlgn="base">
        <a:spcBef>
          <a:spcPct val="20000"/>
        </a:spcBef>
        <a:spcAft>
          <a:spcPct val="0"/>
        </a:spcAft>
        <a:buChar char="»"/>
        <a:defRPr sz="2400">
          <a:solidFill>
            <a:schemeClr val="tx1"/>
          </a:solidFill>
          <a:latin typeface="+mn-lt"/>
          <a:cs typeface="+mn-cs"/>
        </a:defRPr>
      </a:lvl7pPr>
      <a:lvl8pPr marL="4111617" indent="-274107" algn="l" rtl="0" fontAlgn="base">
        <a:spcBef>
          <a:spcPct val="20000"/>
        </a:spcBef>
        <a:spcAft>
          <a:spcPct val="0"/>
        </a:spcAft>
        <a:buChar char="»"/>
        <a:defRPr sz="2400">
          <a:solidFill>
            <a:schemeClr val="tx1"/>
          </a:solidFill>
          <a:latin typeface="+mn-lt"/>
          <a:cs typeface="+mn-cs"/>
        </a:defRPr>
      </a:lvl8pPr>
      <a:lvl9pPr marL="4659832" indent="-274107"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96431" rtl="0" eaLnBrk="1" latinLnBrk="0" hangingPunct="1">
        <a:defRPr sz="2200" kern="1200">
          <a:solidFill>
            <a:schemeClr val="tx1"/>
          </a:solidFill>
          <a:latin typeface="+mn-lt"/>
          <a:ea typeface="+mn-ea"/>
          <a:cs typeface="+mn-cs"/>
        </a:defRPr>
      </a:lvl1pPr>
      <a:lvl2pPr marL="548215" algn="l" defTabSz="1096431" rtl="0" eaLnBrk="1" latinLnBrk="0" hangingPunct="1">
        <a:defRPr sz="2200" kern="1200">
          <a:solidFill>
            <a:schemeClr val="tx1"/>
          </a:solidFill>
          <a:latin typeface="+mn-lt"/>
          <a:ea typeface="+mn-ea"/>
          <a:cs typeface="+mn-cs"/>
        </a:defRPr>
      </a:lvl2pPr>
      <a:lvl3pPr marL="1096431" algn="l" defTabSz="1096431" rtl="0" eaLnBrk="1" latinLnBrk="0" hangingPunct="1">
        <a:defRPr sz="2200" kern="1200">
          <a:solidFill>
            <a:schemeClr val="tx1"/>
          </a:solidFill>
          <a:latin typeface="+mn-lt"/>
          <a:ea typeface="+mn-ea"/>
          <a:cs typeface="+mn-cs"/>
        </a:defRPr>
      </a:lvl3pPr>
      <a:lvl4pPr marL="1644646" algn="l" defTabSz="1096431" rtl="0" eaLnBrk="1" latinLnBrk="0" hangingPunct="1">
        <a:defRPr sz="2200" kern="1200">
          <a:solidFill>
            <a:schemeClr val="tx1"/>
          </a:solidFill>
          <a:latin typeface="+mn-lt"/>
          <a:ea typeface="+mn-ea"/>
          <a:cs typeface="+mn-cs"/>
        </a:defRPr>
      </a:lvl4pPr>
      <a:lvl5pPr marL="2192862" algn="l" defTabSz="1096431" rtl="0" eaLnBrk="1" latinLnBrk="0" hangingPunct="1">
        <a:defRPr sz="2200" kern="1200">
          <a:solidFill>
            <a:schemeClr val="tx1"/>
          </a:solidFill>
          <a:latin typeface="+mn-lt"/>
          <a:ea typeface="+mn-ea"/>
          <a:cs typeface="+mn-cs"/>
        </a:defRPr>
      </a:lvl5pPr>
      <a:lvl6pPr marL="2741077" algn="l" defTabSz="1096431" rtl="0" eaLnBrk="1" latinLnBrk="0" hangingPunct="1">
        <a:defRPr sz="2200" kern="1200">
          <a:solidFill>
            <a:schemeClr val="tx1"/>
          </a:solidFill>
          <a:latin typeface="+mn-lt"/>
          <a:ea typeface="+mn-ea"/>
          <a:cs typeface="+mn-cs"/>
        </a:defRPr>
      </a:lvl6pPr>
      <a:lvl7pPr marL="3289293" algn="l" defTabSz="1096431" rtl="0" eaLnBrk="1" latinLnBrk="0" hangingPunct="1">
        <a:defRPr sz="2200" kern="1200">
          <a:solidFill>
            <a:schemeClr val="tx1"/>
          </a:solidFill>
          <a:latin typeface="+mn-lt"/>
          <a:ea typeface="+mn-ea"/>
          <a:cs typeface="+mn-cs"/>
        </a:defRPr>
      </a:lvl7pPr>
      <a:lvl8pPr marL="3837510" algn="l" defTabSz="1096431" rtl="0" eaLnBrk="1" latinLnBrk="0" hangingPunct="1">
        <a:defRPr sz="2200" kern="1200">
          <a:solidFill>
            <a:schemeClr val="tx1"/>
          </a:solidFill>
          <a:latin typeface="+mn-lt"/>
          <a:ea typeface="+mn-ea"/>
          <a:cs typeface="+mn-cs"/>
        </a:defRPr>
      </a:lvl8pPr>
      <a:lvl9pPr marL="4385725" algn="l" defTabSz="1096431"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es/url?sa=i&amp;rct=j&amp;q=&amp;esrc=s&amp;source=images&amp;cd=&amp;cad=rja&amp;uact=8&amp;ved=0ahUKEwirmcmFuo_TAhVFthQKHQRXB8YQjRwIBw&amp;url=http://elespacioincomprensible.com/?p=1161&amp;psig=AFQjCNFgN27r7hhRAw7pvilxZyam37M42A&amp;ust=1491555043449769" TargetMode="External"/><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hyperlink" Target="https://www.google.es/url?sa=i&amp;rct=j&amp;q=&amp;esrc=s&amp;source=images&amp;cd=&amp;cad=rja&amp;uact=8&amp;ved=0ahUKEwjRm-bcvI_TAhWEbRQKHQs_APoQjRwIBw&amp;url=https://www.fayerwayer.com/2016/08/cientificos-comprueban-radiacion-de-hawking-con-un-agujero-negro-sonico/&amp;psig=AFQjCNFgN27r7hhRAw7pvilxZyam37M42A&amp;ust=1491555043449769"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hyperlink" Target="http://www.google.es/url?sa=i&amp;rct=j&amp;q=&amp;esrc=s&amp;source=images&amp;cd=&amp;cad=rja&amp;uact=8&amp;ved=0ahUKEwih2JDWu4_TAhVBWRQKHSBiAuAQjRwIBw&amp;url=http://pikabu.ru/story/unichtozhenie_bolshogo_oblaka_gaza_g2_chyornoy_dyiroy_strelets_a_v_tsentre_nashey_galaktiki_3623554&amp;psig=AFQjCNFgN27r7hhRAw7pvilxZyam37M42A&amp;ust=1491555043449769"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4.jpeg"/><Relationship Id="rId4" Type="http://schemas.openxmlformats.org/officeDocument/2006/relationships/image" Target="../media/image3.gif"/></Relationships>
</file>

<file path=ppt/slides/_rels/slide3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18" Type="http://schemas.openxmlformats.org/officeDocument/2006/relationships/image" Target="../media/image43.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hyperlink" Target="http://www.mispps.com/" TargetMode="External"/><Relationship Id="rId15" Type="http://schemas.openxmlformats.org/officeDocument/2006/relationships/image" Target="../media/image41.png"/><Relationship Id="rId10" Type="http://schemas.openxmlformats.org/officeDocument/2006/relationships/hyperlink" Target="https://www.facebook.com/mispps" TargetMode="External"/><Relationship Id="rId4" Type="http://schemas.openxmlformats.org/officeDocument/2006/relationships/image" Target="../media/image35.png"/><Relationship Id="rId9" Type="http://schemas.openxmlformats.org/officeDocument/2006/relationships/image" Target="../media/image3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s://i.kinja-img.com/gawker-media/image/upload/s--kkuYz49o--/c_scale,fl_progressive,q_80,w_800/pp8b1ixghnqr5dltgnzl.png"/>
          <p:cNvPicPr>
            <a:picLocks noChangeAspect="1" noChangeArrowheads="1"/>
          </p:cNvPicPr>
          <p:nvPr/>
        </p:nvPicPr>
        <p:blipFill>
          <a:blip r:embed="rId3"/>
          <a:srcRect l="7331" r="4538"/>
          <a:stretch>
            <a:fillRect/>
          </a:stretch>
        </p:blipFill>
        <p:spPr bwMode="auto">
          <a:xfrm>
            <a:off x="0" y="-1"/>
            <a:ext cx="12025313" cy="7164388"/>
          </a:xfrm>
          <a:prstGeom prst="rect">
            <a:avLst/>
          </a:prstGeom>
          <a:noFill/>
        </p:spPr>
      </p:pic>
      <p:pic>
        <p:nvPicPr>
          <p:cNvPr id="12" name="Picture 3" descr="illusion-013"/>
          <p:cNvPicPr>
            <a:picLocks noChangeAspect="1" noChangeArrowheads="1"/>
          </p:cNvPicPr>
          <p:nvPr/>
        </p:nvPicPr>
        <p:blipFill>
          <a:blip r:embed="rId4" cstate="print">
            <a:duotone>
              <a:prstClr val="black"/>
              <a:schemeClr val="accent1">
                <a:tint val="45000"/>
                <a:satMod val="400000"/>
              </a:schemeClr>
            </a:duotone>
            <a:lum bright="-32000" contrast="53000"/>
          </a:blip>
          <a:srcRect/>
          <a:stretch>
            <a:fillRect/>
          </a:stretch>
        </p:blipFill>
        <p:spPr bwMode="auto">
          <a:xfrm>
            <a:off x="0" y="0"/>
            <a:ext cx="12025313" cy="7184289"/>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536424" y="3536432"/>
            <a:ext cx="7164388" cy="9154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397352" y="3536433"/>
            <a:ext cx="7164388" cy="9153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2025313" cy="72617"/>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7086367"/>
            <a:ext cx="12025313"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20522" y="5862060"/>
            <a:ext cx="813540" cy="801254"/>
          </a:xfrm>
          <a:prstGeom prst="rect">
            <a:avLst/>
          </a:prstGeom>
          <a:noFill/>
          <a:ln w="38100">
            <a:solidFill>
              <a:srgbClr val="1CDEF8"/>
            </a:solidFill>
            <a:miter lim="800000"/>
            <a:headEnd/>
            <a:tailEnd/>
          </a:ln>
        </p:spPr>
      </p:pic>
      <p:sp>
        <p:nvSpPr>
          <p:cNvPr id="19" name="18 Rectángulo"/>
          <p:cNvSpPr/>
          <p:nvPr/>
        </p:nvSpPr>
        <p:spPr>
          <a:xfrm>
            <a:off x="2604376" y="4776278"/>
            <a:ext cx="35405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69054" y="1051182"/>
            <a:ext cx="4726138" cy="6113206"/>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cs typeface="MV Boli" pitchFamily="2" charset="0"/>
              </a:rPr>
              <a:t>Los </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cs typeface="MV Boli" pitchFamily="2" charset="0"/>
              </a:rPr>
              <a:t>agujeros </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cs typeface="MV Boli" pitchFamily="2" charset="0"/>
              </a:rPr>
              <a:t>negros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210290" y="5795004"/>
            <a:ext cx="2641830" cy="97579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614872" y="798868"/>
            <a:ext cx="1348671" cy="756241"/>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36079" y="197070"/>
            <a:ext cx="1027162" cy="1114460"/>
          </a:xfrm>
          <a:prstGeom prst="rect">
            <a:avLst/>
          </a:prstGeom>
          <a:noFill/>
          <a:ln w="9525">
            <a:noFill/>
            <a:miter lim="800000"/>
            <a:headEnd/>
            <a:tailEnd/>
          </a:ln>
        </p:spPr>
      </p:pic>
    </p:spTree>
  </p:cSld>
  <p:clrMapOvr>
    <a:masterClrMapping/>
  </p:clrMapOvr>
  <p:transition spd="slow" advTm="12000">
    <p:comb dir="vert"/>
    <p:sndAc>
      <p:stSnd>
        <p:snd r:embed="rId2" name="la guerra de las galax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i.kinja-img.com/gawker-media/image/upload/s--FD7s3Utd--/c_scale,fl_progressive,q_80,w_800/qf49nwnxgxlsamiqq5kc.gif"/>
          <p:cNvPicPr>
            <a:picLocks noChangeAspect="1" noChangeArrowheads="1" noCrop="1"/>
          </p:cNvPicPr>
          <p:nvPr/>
        </p:nvPicPr>
        <p:blipFill>
          <a:blip r:embed="rId2"/>
          <a:srcRect/>
          <a:stretch>
            <a:fillRect/>
          </a:stretch>
        </p:blipFill>
        <p:spPr bwMode="auto">
          <a:xfrm>
            <a:off x="0" y="-1"/>
            <a:ext cx="12151166" cy="7164388"/>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s.jpg"/>
          <p:cNvPicPr>
            <a:picLocks noChangeAspect="1" noChangeArrowheads="1"/>
          </p:cNvPicPr>
          <p:nvPr/>
        </p:nvPicPr>
        <p:blipFill>
          <a:blip r:embed="rId2"/>
          <a:srcRect/>
          <a:stretch>
            <a:fillRect/>
          </a:stretch>
        </p:blipFill>
        <p:spPr bwMode="auto">
          <a:xfrm>
            <a:off x="0" y="0"/>
            <a:ext cx="12330945" cy="7626505"/>
          </a:xfrm>
          <a:prstGeom prst="rect">
            <a:avLst/>
          </a:prstGeom>
          <a:noFill/>
        </p:spPr>
      </p:pic>
      <p:pic>
        <p:nvPicPr>
          <p:cNvPr id="44034" name="Picture 2" descr="C:\Users\Jose Luis\Desktop\images.jpg"/>
          <p:cNvPicPr>
            <a:picLocks noChangeAspect="1" noChangeArrowheads="1"/>
          </p:cNvPicPr>
          <p:nvPr/>
        </p:nvPicPr>
        <p:blipFill>
          <a:blip r:embed="rId2"/>
          <a:srcRect l="18056" r="21114"/>
          <a:stretch>
            <a:fillRect/>
          </a:stretch>
        </p:blipFill>
        <p:spPr bwMode="auto">
          <a:xfrm>
            <a:off x="2226442" y="0"/>
            <a:ext cx="7500990" cy="7626505"/>
          </a:xfrm>
          <a:prstGeom prst="ellipse">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44034"/>
                                        </p:tgtEl>
                                        <p:attrNameLst>
                                          <p:attrName>r</p:attrName>
                                        </p:attrNameLst>
                                      </p:cBhvr>
                                    </p:animRot>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440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1930" y="581798"/>
            <a:ext cx="6072230" cy="2308324"/>
          </a:xfrm>
          <a:prstGeom prst="rect">
            <a:avLst/>
          </a:prstGeom>
        </p:spPr>
        <p:txBody>
          <a:bodyPr wrap="square">
            <a:spAutoFit/>
          </a:bodyPr>
          <a:lstStyle/>
          <a:p>
            <a:pPr algn="ctr"/>
            <a:r>
              <a:rPr lang="es-ES" sz="2400" b="1" dirty="0" smtClean="0">
                <a:solidFill>
                  <a:srgbClr val="FFFF00"/>
                </a:solidFill>
                <a:latin typeface="Comic Sans MS" pitchFamily="66" charset="0"/>
              </a:rPr>
              <a:t>¿</a:t>
            </a:r>
            <a:r>
              <a:rPr lang="es-ES" sz="2400" b="1" i="1" dirty="0" smtClean="0">
                <a:solidFill>
                  <a:srgbClr val="FFFF00"/>
                </a:solidFill>
                <a:latin typeface="Comic Sans MS" pitchFamily="66" charset="0"/>
              </a:rPr>
              <a:t>Qué es un agujero negro?</a:t>
            </a:r>
          </a:p>
          <a:p>
            <a:r>
              <a:rPr lang="es-ES" sz="2400" i="1" dirty="0" smtClean="0">
                <a:solidFill>
                  <a:srgbClr val="FFFF00"/>
                </a:solidFill>
                <a:latin typeface="Comic Sans MS" pitchFamily="66" charset="0"/>
              </a:rPr>
              <a:t>Para entender lo que es un agujero negro empecemos por una estrella como el Sol, que tiene un diámetro de 1.390.000 kilómetros y una masa 330.000 veces superior a la de la Tierra.</a:t>
            </a:r>
            <a:endParaRPr lang="es-ES" sz="2400" i="1" dirty="0">
              <a:solidFill>
                <a:srgbClr val="FFFF00"/>
              </a:solidFill>
              <a:latin typeface="Comic Sans MS" pitchFamily="66" charset="0"/>
            </a:endParaRPr>
          </a:p>
        </p:txBody>
      </p:sp>
      <p:sp>
        <p:nvSpPr>
          <p:cNvPr id="3" name="2 Rectángulo"/>
          <p:cNvSpPr/>
          <p:nvPr/>
        </p:nvSpPr>
        <p:spPr>
          <a:xfrm>
            <a:off x="5369714" y="3582193"/>
            <a:ext cx="6135270" cy="2677656"/>
          </a:xfrm>
          <a:prstGeom prst="rect">
            <a:avLst/>
          </a:prstGeom>
        </p:spPr>
        <p:txBody>
          <a:bodyPr wrap="square">
            <a:spAutoFit/>
          </a:bodyPr>
          <a:lstStyle/>
          <a:p>
            <a:pPr algn="r"/>
            <a:r>
              <a:rPr lang="es-ES" sz="2400" i="1" dirty="0" smtClean="0">
                <a:solidFill>
                  <a:srgbClr val="FFFF00"/>
                </a:solidFill>
                <a:latin typeface="Comic Sans MS" pitchFamily="66" charset="0"/>
              </a:rPr>
              <a:t>Teniendo en cuenta esa masa y la distancia de la superficie al centro se demuestra que cualquier objeto colocado sobre la superficie del Sol estaría sometido a una atracción gravitatoria unas 28 veces superior a la gravedad terrestre en la superficie del planeta.</a:t>
            </a:r>
            <a:endParaRPr lang="es-ES" sz="2400" i="1" dirty="0">
              <a:solidFill>
                <a:srgbClr val="FFFF00"/>
              </a:solidFill>
              <a:latin typeface="Comic Sans MS" pitchFamily="66" charset="0"/>
            </a:endParaRPr>
          </a:p>
        </p:txBody>
      </p:sp>
    </p:spTree>
  </p:cSld>
  <p:clrMapOvr>
    <a:masterClrMapping/>
  </p:clrMapOvr>
  <p:transition spd="slow" advTm="42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i.kinja-img.com/gawker-media/image/upload/s--Nvj3RQhL--/c_scale,fl_progressive,q_80,w_800/r6bcf2mlqfdefvez9ntb.jpg"/>
          <p:cNvPicPr>
            <a:picLocks noChangeAspect="1" noChangeArrowheads="1"/>
          </p:cNvPicPr>
          <p:nvPr/>
        </p:nvPicPr>
        <p:blipFill>
          <a:blip r:embed="rId2"/>
          <a:srcRect/>
          <a:stretch>
            <a:fillRect/>
          </a:stretch>
        </p:blipFill>
        <p:spPr bwMode="auto">
          <a:xfrm>
            <a:off x="1" y="1"/>
            <a:ext cx="12025313" cy="7173424"/>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26574" y="2010558"/>
            <a:ext cx="7572428" cy="4154984"/>
          </a:xfrm>
          <a:prstGeom prst="rect">
            <a:avLst/>
          </a:prstGeom>
        </p:spPr>
        <p:txBody>
          <a:bodyPr wrap="square">
            <a:spAutoFit/>
          </a:bodyPr>
          <a:lstStyle/>
          <a:p>
            <a:r>
              <a:rPr lang="es-ES" sz="2400" b="1" dirty="0" smtClean="0">
                <a:solidFill>
                  <a:srgbClr val="FFFF00"/>
                </a:solidFill>
                <a:latin typeface="Comic Sans MS" pitchFamily="66" charset="0"/>
              </a:rPr>
              <a:t>Se llama </a:t>
            </a:r>
            <a:r>
              <a:rPr lang="es-ES" sz="2400" b="1" i="1" dirty="0" smtClean="0">
                <a:solidFill>
                  <a:srgbClr val="FFFF00"/>
                </a:solidFill>
                <a:latin typeface="Comic Sans MS" pitchFamily="66" charset="0"/>
              </a:rPr>
              <a:t>Telescopio Europeo Extremadamente Grande</a:t>
            </a:r>
            <a:r>
              <a:rPr lang="es-ES" sz="2400" b="1" dirty="0" smtClean="0">
                <a:solidFill>
                  <a:srgbClr val="FFFF00"/>
                </a:solidFill>
                <a:latin typeface="Comic Sans MS" pitchFamily="66" charset="0"/>
              </a:rPr>
              <a:t> </a:t>
            </a:r>
          </a:p>
          <a:p>
            <a:r>
              <a:rPr lang="es-ES" sz="2400" b="1" i="1" dirty="0" smtClean="0">
                <a:solidFill>
                  <a:srgbClr val="FFFF00"/>
                </a:solidFill>
                <a:latin typeface="Comic Sans MS" pitchFamily="66" charset="0"/>
              </a:rPr>
              <a:t>(E-ELT por sus siglas en inglés) </a:t>
            </a:r>
            <a:r>
              <a:rPr lang="es-ES" sz="2400" b="1" dirty="0" smtClean="0">
                <a:solidFill>
                  <a:srgbClr val="FFFF00"/>
                </a:solidFill>
                <a:latin typeface="Comic Sans MS" pitchFamily="66" charset="0"/>
              </a:rPr>
              <a:t>por casualidad. Solo el espejo principal de esta gigantesca instalación mide 39 metros de diámetro, y tiene una distancia focal de entre 420 y 840 metros. El Consejo del Observatorio Europeo Austral (ESO) acaba de dar luz verde a la construcción de este coloso de 90 metros de altura. Si no hay retrasos, disfrutaremos de sus primeras imágenes en 2024.</a:t>
            </a:r>
            <a:endParaRPr lang="es-ES" sz="2400" b="1" dirty="0">
              <a:solidFill>
                <a:srgbClr val="FFFF00"/>
              </a:solidFill>
              <a:latin typeface="Comic Sans MS" pitchFamily="66" charset="0"/>
            </a:endParaRPr>
          </a:p>
        </p:txBody>
      </p:sp>
    </p:spTree>
  </p:cSld>
  <p:clrMapOvr>
    <a:masterClrMapping/>
  </p:clrMapOvr>
  <p:transition spd="slow" advTm="28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i.kinja-img.com/gawker-media/image/upload/s--ssXxsGgb--/c_scale,fl_progressive,q_80,w_800/lambkgoji5d2xcnh0fiv.jpg"/>
          <p:cNvPicPr>
            <a:picLocks noChangeAspect="1" noChangeArrowheads="1"/>
          </p:cNvPicPr>
          <p:nvPr/>
        </p:nvPicPr>
        <p:blipFill>
          <a:blip r:embed="rId2"/>
          <a:srcRect/>
          <a:stretch>
            <a:fillRect/>
          </a:stretch>
        </p:blipFill>
        <p:spPr bwMode="auto">
          <a:xfrm>
            <a:off x="1" y="0"/>
            <a:ext cx="12025313" cy="7223949"/>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55136" y="2224872"/>
            <a:ext cx="7429552" cy="3970318"/>
          </a:xfrm>
          <a:prstGeom prst="rect">
            <a:avLst/>
          </a:prstGeom>
        </p:spPr>
        <p:txBody>
          <a:bodyPr wrap="square">
            <a:spAutoFit/>
          </a:bodyPr>
          <a:lstStyle/>
          <a:p>
            <a:pPr algn="ctr"/>
            <a:r>
              <a:rPr lang="es-ES" sz="2800" b="1" i="1" dirty="0" smtClean="0">
                <a:solidFill>
                  <a:srgbClr val="FFFF00"/>
                </a:solidFill>
                <a:latin typeface="Comic Sans MS" pitchFamily="66" charset="0"/>
              </a:rPr>
              <a:t>El E-ELT será el telescopio óptico más grande del mundo, y podrá operar también en infrarrojos. Tim de </a:t>
            </a:r>
            <a:r>
              <a:rPr lang="es-ES" sz="2800" b="1" i="1" dirty="0" err="1" smtClean="0">
                <a:solidFill>
                  <a:srgbClr val="FFFF00"/>
                </a:solidFill>
                <a:latin typeface="Comic Sans MS" pitchFamily="66" charset="0"/>
              </a:rPr>
              <a:t>Zeeuw</a:t>
            </a:r>
            <a:r>
              <a:rPr lang="es-ES" sz="2800" b="1" i="1" dirty="0" smtClean="0">
                <a:solidFill>
                  <a:srgbClr val="FFFF00"/>
                </a:solidFill>
                <a:latin typeface="Comic Sans MS" pitchFamily="66" charset="0"/>
              </a:rPr>
              <a:t>, director general del ESO, ha explicado que el telescopio permitirá localizar y estudiar planetas similares a la Tierra en las galaxias más cercanas. "Los próximos años van a ser muy emocionantes" ha comentado de </a:t>
            </a:r>
            <a:r>
              <a:rPr lang="es-ES" sz="2800" b="1" i="1" dirty="0" err="1" smtClean="0">
                <a:solidFill>
                  <a:srgbClr val="FFFF00"/>
                </a:solidFill>
                <a:latin typeface="Comic Sans MS" pitchFamily="66" charset="0"/>
              </a:rPr>
              <a:t>Zeeuw</a:t>
            </a:r>
            <a:r>
              <a:rPr lang="es-ES" sz="2800" b="1" i="1" dirty="0" smtClean="0">
                <a:solidFill>
                  <a:srgbClr val="FFFF00"/>
                </a:solidFill>
                <a:latin typeface="Comic Sans MS" pitchFamily="66" charset="0"/>
              </a:rPr>
              <a:t>.</a:t>
            </a:r>
            <a:endParaRPr lang="es-ES" sz="2800" b="1" i="1" dirty="0">
              <a:solidFill>
                <a:srgbClr val="FFFF00"/>
              </a:solidFill>
              <a:latin typeface="Comic Sans MS" pitchFamily="66" charset="0"/>
            </a:endParaRPr>
          </a:p>
        </p:txBody>
      </p:sp>
    </p:spTree>
  </p:cSld>
  <p:clrMapOvr>
    <a:masterClrMapping/>
  </p:clrMapOvr>
  <p:transition spd="slow" advTm="20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i.kinja-img.com/gawker-media/image/upload/s--3PqOH_iG--/c_fit,fl_progressive,q_80,w_636/1402282847155624776.gif"/>
          <p:cNvPicPr>
            <a:picLocks noChangeAspect="1" noChangeArrowheads="1" noCrop="1"/>
          </p:cNvPicPr>
          <p:nvPr/>
        </p:nvPicPr>
        <p:blipFill>
          <a:blip r:embed="rId3"/>
          <a:srcRect/>
          <a:stretch>
            <a:fillRect/>
          </a:stretch>
        </p:blipFill>
        <p:spPr bwMode="auto">
          <a:xfrm>
            <a:off x="-7840" y="1"/>
            <a:ext cx="12033153" cy="7164388"/>
          </a:xfrm>
          <a:prstGeom prst="rect">
            <a:avLst/>
          </a:prstGeom>
          <a:noFill/>
        </p:spPr>
      </p:pic>
    </p:spTree>
  </p:cSld>
  <p:clrMapOvr>
    <a:masterClrMapping/>
  </p:clrMapOvr>
  <p:transition spd="slow" advTm="8000">
    <p:comb dir="vert"/>
    <p:sndAc>
      <p:stSnd>
        <p:snd r:embed="rId2" name="los pequeniques - jinetes en el cielo.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gujero negro"/>
          <p:cNvPicPr>
            <a:picLocks noChangeAspect="1" noChangeArrowheads="1"/>
          </p:cNvPicPr>
          <p:nvPr/>
        </p:nvPicPr>
        <p:blipFill>
          <a:blip r:embed="rId2"/>
          <a:srcRect/>
          <a:stretch>
            <a:fillRect/>
          </a:stretch>
        </p:blipFill>
        <p:spPr bwMode="auto">
          <a:xfrm>
            <a:off x="1" y="0"/>
            <a:ext cx="12025313" cy="7256507"/>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representacion-de-un-agujero-negro-wikipedia.jpg"/>
          <p:cNvPicPr>
            <a:picLocks noChangeAspect="1" noChangeArrowheads="1"/>
          </p:cNvPicPr>
          <p:nvPr/>
        </p:nvPicPr>
        <p:blipFill>
          <a:blip r:embed="rId2"/>
          <a:srcRect/>
          <a:stretch>
            <a:fillRect/>
          </a:stretch>
        </p:blipFill>
        <p:spPr bwMode="auto">
          <a:xfrm>
            <a:off x="1" y="1"/>
            <a:ext cx="12025313" cy="7315723"/>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12128" y="1333267"/>
            <a:ext cx="9501156" cy="4708981"/>
          </a:xfrm>
          <a:prstGeom prst="rect">
            <a:avLst/>
          </a:prstGeom>
        </p:spPr>
        <p:txBody>
          <a:bodyPr wrap="square">
            <a:spAutoFit/>
          </a:bodyPr>
          <a:lstStyle/>
          <a:p>
            <a:pPr algn="just"/>
            <a:r>
              <a:rPr lang="es-ES" sz="2000" i="1" dirty="0" smtClean="0">
                <a:solidFill>
                  <a:srgbClr val="FFFF00"/>
                </a:solidFill>
                <a:latin typeface="Comic Sans MS" pitchFamily="66" charset="0"/>
              </a:rPr>
              <a:t>Una estrella corriente conserva su tamaño normal gracias al equilibrio entre una altísima temperatura central, que tiende a expandir la sustancia estelar, y la gigantesca atracción gravitatoria, que tiende a contraerla y estrujarla.</a:t>
            </a:r>
          </a:p>
          <a:p>
            <a:pPr algn="just"/>
            <a:r>
              <a:rPr lang="es-ES" sz="2000" i="1" dirty="0" smtClean="0">
                <a:solidFill>
                  <a:srgbClr val="FFFF00"/>
                </a:solidFill>
                <a:latin typeface="Comic Sans MS" pitchFamily="66" charset="0"/>
              </a:rPr>
              <a:t>Si en un momento dado la temperatura interna desciende, la gravitación se hará dueña de la situación. La estrella comienza a contraerse y a lo largo de ese proceso la estructura atómica del interior se desintegra. En lugar de átomos habrá ahora electrones, protones y neutrones sueltos. La estrella sigue contrayéndose hasta el momento en que la repulsión mutua de los electrones contrarresta cualquier contracción ulterior.</a:t>
            </a:r>
          </a:p>
          <a:p>
            <a:pPr algn="just"/>
            <a:endParaRPr lang="es-ES" sz="2000" i="1" dirty="0" smtClean="0">
              <a:solidFill>
                <a:srgbClr val="FFFF00"/>
              </a:solidFill>
              <a:latin typeface="Comic Sans MS" pitchFamily="66" charset="0"/>
            </a:endParaRPr>
          </a:p>
          <a:p>
            <a:pPr algn="just"/>
            <a:r>
              <a:rPr lang="es-ES" sz="2000" i="1" dirty="0" smtClean="0">
                <a:solidFill>
                  <a:srgbClr val="FFFF00"/>
                </a:solidFill>
                <a:latin typeface="Comic Sans MS" pitchFamily="66" charset="0"/>
              </a:rPr>
              <a:t>La estrella es ahora una «enana blanca». Si una estrella como el Sol sufriera este colapso que conduce al estado de enana blanca, toda su masa quedaría reducida a una esfera de unos 16.000 kilómetros de diámetro, y su gravedad superficial (con la misma masa pero a una distancia mucho menor del centro) sería 210.000 veces superior a la de la Tierra.</a:t>
            </a:r>
            <a:endParaRPr lang="es-ES" sz="2000" i="1" dirty="0">
              <a:solidFill>
                <a:srgbClr val="FFFF00"/>
              </a:solidFill>
              <a:latin typeface="Comic Sans MS" pitchFamily="66" charset="0"/>
            </a:endParaRPr>
          </a:p>
        </p:txBody>
      </p:sp>
    </p:spTree>
  </p:cSld>
  <p:clrMapOvr>
    <a:masterClrMapping/>
  </p:clrMapOvr>
  <p:transition spd="slow" advTm="51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agujero-negro.jpg"/>
          <p:cNvPicPr>
            <a:picLocks noChangeAspect="1" noChangeArrowheads="1"/>
          </p:cNvPicPr>
          <p:nvPr/>
        </p:nvPicPr>
        <p:blipFill>
          <a:blip r:embed="rId2"/>
          <a:srcRect/>
          <a:stretch>
            <a:fillRect/>
          </a:stretch>
        </p:blipFill>
        <p:spPr bwMode="auto">
          <a:xfrm>
            <a:off x="1" y="1"/>
            <a:ext cx="12025313" cy="7443940"/>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5532dd0cc461883f498b4571.jpg"/>
          <p:cNvPicPr>
            <a:picLocks noChangeAspect="1" noChangeArrowheads="1"/>
          </p:cNvPicPr>
          <p:nvPr/>
        </p:nvPicPr>
        <p:blipFill>
          <a:blip r:embed="rId2"/>
          <a:srcRect/>
          <a:stretch>
            <a:fillRect/>
          </a:stretch>
        </p:blipFill>
        <p:spPr bwMode="auto">
          <a:xfrm>
            <a:off x="1" y="0"/>
            <a:ext cx="12025313" cy="7313304"/>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2083566" y="367484"/>
            <a:ext cx="9215502" cy="6463308"/>
          </a:xfrm>
          <a:prstGeom prst="rect">
            <a:avLst/>
          </a:prstGeom>
          <a:noFill/>
          <a:ln w="9525">
            <a:noFill/>
            <a:miter lim="800000"/>
            <a:headEnd/>
            <a:tailEnd/>
          </a:ln>
          <a:effectLst/>
        </p:spPr>
        <p:txBody>
          <a:bodyPr vert="horz" wrap="square" lIns="20631" tIns="0" rIns="20631"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No es una idea tan extraña. Ahora que los científicos han detectado ondas gravitacionales —las ondulaciones del espacio-tiempo generadas por los eventos físicos más violentos— quieren usar el descubrimiento para hacer observaciones físicas reales. Piensan que hay una manera de detectar todas las partículas que podrían componer la materia oscura, una sustancia desconocida que representa más del 80% de toda la gravedad del universo.</a:t>
            </a:r>
            <a:br>
              <a:rPr kumimoji="0" lang="es-ES" sz="2000" b="0" i="1" u="none" strike="noStrike" cap="none" normalizeH="0" baseline="0" dirty="0" smtClean="0">
                <a:ln>
                  <a:noFill/>
                </a:ln>
                <a:solidFill>
                  <a:srgbClr val="FFFF00"/>
                </a:solidFill>
                <a:effectLst/>
                <a:latin typeface="Comic Sans MS" pitchFamily="66" charset="0"/>
                <a:cs typeface="Arial" pitchFamily="34" charset="0"/>
              </a:rPr>
            </a:br>
            <a:endParaRPr kumimoji="0" lang="es-ES" sz="2000" b="0" i="0" u="none" strike="noStrike" cap="none" normalizeH="0" baseline="0" dirty="0" smtClean="0">
              <a:ln>
                <a:noFill/>
              </a:ln>
              <a:solidFill>
                <a:srgbClr val="FFFF00"/>
              </a:solidFill>
              <a:effectLst/>
              <a:latin typeface="Comic Sans MS" pitchFamily="66"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“Nuestra idea es básicamente usar los agujeros negros, los objetos más densos y compactos del universo, para buscar nuevos tipos de partículas”, explica a </a:t>
            </a:r>
            <a:r>
              <a:rPr kumimoji="0" lang="es-ES" sz="2000" b="1" i="1" u="none" strike="noStrike" cap="none" normalizeH="0" baseline="0" dirty="0" err="1" smtClean="0">
                <a:ln>
                  <a:noFill/>
                </a:ln>
                <a:solidFill>
                  <a:srgbClr val="FFFF00"/>
                </a:solidFill>
                <a:effectLst/>
                <a:latin typeface="Comic Sans MS" pitchFamily="66" charset="0"/>
                <a:cs typeface="Arial" pitchFamily="34" charset="0"/>
              </a:rPr>
              <a:t>Gizmodo</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Masha</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Baryakhtar</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investigadora postdoctoral del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Perimeter</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Institute</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for</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Theoretical</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Physics</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de Canadá. Especialmente una partícula: “El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axión</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La gente lo ha estado buscando desde hace 40 años”.</a:t>
            </a:r>
            <a:br>
              <a:rPr kumimoji="0" lang="es-ES" sz="2000" b="0" i="1" u="none" strike="noStrike" cap="none" normalizeH="0" baseline="0" dirty="0" smtClean="0">
                <a:ln>
                  <a:noFill/>
                </a:ln>
                <a:solidFill>
                  <a:srgbClr val="FFFF00"/>
                </a:solidFill>
                <a:effectLst/>
                <a:latin typeface="Comic Sans MS" pitchFamily="66" charset="0"/>
                <a:cs typeface="Arial" pitchFamily="34" charset="0"/>
              </a:rPr>
            </a:br>
            <a:endParaRPr kumimoji="0" lang="es-ES" sz="2000" b="0" i="1" u="none" strike="noStrike" cap="none" normalizeH="0" baseline="0" dirty="0" smtClean="0">
              <a:ln>
                <a:noFill/>
              </a:ln>
              <a:solidFill>
                <a:srgbClr val="FFFF00"/>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Los agujeros negros son los sumideros del universo, tan fuertes que la luz no puede escapar de su atracción una vez que ha entrado. Tienen campos gravitatorios tan poderosos que producen ondas gravitacionales cuando chocan entre sí. La materia oscura podría no estar hecha de partículas (masa y energía), pero si lo estuviera, podríamos observarla como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axiones</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partículas un trillón de veces más ligeras que un electrón, alrededor de los agujeros negros. Ahora que entiendes todos los términos, así es como funciona la teoría.</a:t>
            </a:r>
            <a:endParaRPr kumimoji="0" lang="es-ES" sz="2000" b="0" i="0" u="none" strike="noStrike" cap="none" normalizeH="0" baseline="0" dirty="0" smtClean="0">
              <a:ln>
                <a:noFill/>
              </a:ln>
              <a:solidFill>
                <a:srgbClr val="FFFF00"/>
              </a:solidFill>
              <a:effectLst/>
              <a:latin typeface="Comic Sans MS" pitchFamily="66" charset="0"/>
              <a:cs typeface="Arial" pitchFamily="34" charset="0"/>
            </a:endParaRPr>
          </a:p>
        </p:txBody>
      </p:sp>
    </p:spTree>
  </p:cSld>
  <p:clrMapOvr>
    <a:masterClrMapping/>
  </p:clrMapOvr>
  <p:transition spd="slow" advTm="61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i.kinja-img.com/gawker-media/image/upload/s--5SBSEXMn--/c_scale,fl_progressive,q_80,w_800/1208318171828856749.png"/>
          <p:cNvPicPr>
            <a:picLocks noChangeAspect="1" noChangeArrowheads="1"/>
          </p:cNvPicPr>
          <p:nvPr/>
        </p:nvPicPr>
        <p:blipFill>
          <a:blip r:embed="rId3"/>
          <a:srcRect/>
          <a:stretch>
            <a:fillRect/>
          </a:stretch>
        </p:blipFill>
        <p:spPr bwMode="auto">
          <a:xfrm>
            <a:off x="1" y="-1"/>
            <a:ext cx="12025313" cy="7309265"/>
          </a:xfrm>
          <a:prstGeom prst="rect">
            <a:avLst/>
          </a:prstGeom>
          <a:noFill/>
        </p:spPr>
      </p:pic>
    </p:spTree>
  </p:cSld>
  <p:clrMapOvr>
    <a:masterClrMapping/>
  </p:clrMapOvr>
  <p:transition spd="slow" advTm="8000">
    <p:comb dir="vert"/>
    <p:sndAc>
      <p:stSnd>
        <p:snd r:embed="rId2" name="los pequeniques - fantasia de cristal.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AGUJERO OSCURO"/>
          <p:cNvPicPr>
            <a:picLocks noChangeAspect="1" noChangeArrowheads="1"/>
          </p:cNvPicPr>
          <p:nvPr/>
        </p:nvPicPr>
        <p:blipFill>
          <a:blip r:embed="rId2"/>
          <a:srcRect/>
          <a:stretch>
            <a:fillRect/>
          </a:stretch>
        </p:blipFill>
        <p:spPr bwMode="auto">
          <a:xfrm>
            <a:off x="1" y="1"/>
            <a:ext cx="12025313" cy="7226217"/>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3512326" y="1224740"/>
            <a:ext cx="7745184" cy="5170646"/>
          </a:xfrm>
          <a:prstGeom prst="rect">
            <a:avLst/>
          </a:prstGeom>
          <a:noFill/>
          <a:ln w="9525">
            <a:noFill/>
            <a:miter lim="800000"/>
            <a:headEnd/>
            <a:tailEnd/>
          </a:ln>
          <a:effectLst/>
        </p:spPr>
        <p:txBody>
          <a:bodyPr vert="horz" wrap="square" lIns="15870" tIns="0" rIns="1587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FF00"/>
                </a:solidFill>
                <a:effectLst/>
                <a:latin typeface="Comic Sans MS" pitchFamily="66" charset="0"/>
                <a:cs typeface="Arial" pitchFamily="34" charset="0"/>
              </a:rPr>
              <a:t>Los agujeros negros son el santo grial de la física moderna, un tema que requiere unificar las dos grandes teorías del siglo XX: la relatividad general de Einstein y la mecánica cuántica de </a:t>
            </a:r>
            <a:r>
              <a:rPr kumimoji="0" lang="es-ES" sz="2400" b="1" i="1" u="none" strike="noStrike" cap="none" normalizeH="0" baseline="0" dirty="0" err="1" smtClean="0">
                <a:ln>
                  <a:noFill/>
                </a:ln>
                <a:solidFill>
                  <a:srgbClr val="FFFF00"/>
                </a:solidFill>
                <a:effectLst/>
                <a:latin typeface="Comic Sans MS" pitchFamily="66" charset="0"/>
                <a:cs typeface="Arial" pitchFamily="34" charset="0"/>
              </a:rPr>
              <a:t>Planck</a:t>
            </a:r>
            <a:r>
              <a:rPr kumimoji="0" lang="es-ES" sz="2400" b="1" i="1" u="none" strike="noStrike" cap="none" normalizeH="0" baseline="0" dirty="0" smtClean="0">
                <a:ln>
                  <a:noFill/>
                </a:ln>
                <a:solidFill>
                  <a:srgbClr val="FFFF00"/>
                </a:solidFill>
                <a:effectLst/>
                <a:latin typeface="Comic Sans MS" pitchFamily="66" charset="0"/>
                <a:cs typeface="Arial" pitchFamily="34" charset="0"/>
              </a:rPr>
              <a:t>. Sabemos que existen, entendemos cómo se forman, pero no estamos seguros de qué hay ahí dentro.</a:t>
            </a:r>
            <a:endParaRPr kumimoji="0" lang="es-ES" sz="2400" b="1" i="0" u="none" strike="noStrike" cap="none" normalizeH="0" baseline="0" dirty="0" smtClean="0">
              <a:ln>
                <a:noFill/>
              </a:ln>
              <a:solidFill>
                <a:srgbClr val="FFFF00"/>
              </a:solidFill>
              <a:effectLst/>
              <a:latin typeface="Comic Sans MS" pitchFamily="66"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FF00"/>
                </a:solidFill>
                <a:effectLst/>
                <a:latin typeface="Comic Sans MS" pitchFamily="66" charset="0"/>
                <a:cs typeface="Arial" pitchFamily="34" charset="0"/>
              </a:rPr>
              <a:t>Los agujeros negros tienen una frontera llamada horizonte de sucesos que representa un punto de no retorno. Tu velocidad tiene que ser mayor que la velocidad de la luz para poder escapar, lo que es imposible. ¿Qué pasaría si pasaras esa frontera y cayeras en un agujero negro? Los siempre geniales </a:t>
            </a:r>
            <a:r>
              <a:rPr kumimoji="0" lang="es-ES" sz="2400" b="1" i="1" u="none" strike="noStrike" cap="none" normalizeH="0" baseline="0" dirty="0" err="1" smtClean="0">
                <a:ln>
                  <a:noFill/>
                </a:ln>
                <a:solidFill>
                  <a:srgbClr val="FFFF00"/>
                </a:solidFill>
                <a:effectLst/>
                <a:latin typeface="Comic Sans MS" pitchFamily="66" charset="0"/>
                <a:cs typeface="Arial" pitchFamily="34" charset="0"/>
              </a:rPr>
              <a:t>Kurzgesagt</a:t>
            </a:r>
            <a:r>
              <a:rPr kumimoji="0" lang="es-ES" sz="2400" b="1" i="1" u="none" strike="noStrike" cap="none" normalizeH="0" baseline="0" dirty="0" smtClean="0">
                <a:ln>
                  <a:noFill/>
                </a:ln>
                <a:solidFill>
                  <a:srgbClr val="FFFF00"/>
                </a:solidFill>
                <a:effectLst/>
                <a:latin typeface="Comic Sans MS" pitchFamily="66" charset="0"/>
                <a:cs typeface="Arial" pitchFamily="34" charset="0"/>
              </a:rPr>
              <a:t> hablan de dos posibilidades sufres una muerte rápida.</a:t>
            </a:r>
            <a:endParaRPr kumimoji="0" lang="es-ES" sz="2400" b="1" i="0" u="none" strike="noStrike" cap="none" normalizeH="0" baseline="0" dirty="0" smtClean="0">
              <a:ln>
                <a:noFill/>
              </a:ln>
              <a:solidFill>
                <a:srgbClr val="FFFF00"/>
              </a:solidFill>
              <a:effectLst/>
              <a:latin typeface="Comic Sans MS" pitchFamily="66" charset="0"/>
              <a:cs typeface="Arial" pitchFamily="34" charset="0"/>
            </a:endParaRPr>
          </a:p>
        </p:txBody>
      </p:sp>
    </p:spTree>
  </p:cSld>
  <p:clrMapOvr>
    <a:masterClrMapping/>
  </p:clrMapOvr>
  <p:transition spd="slow" advTm="45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50601011642_agujero2.png"/>
          <p:cNvPicPr>
            <a:picLocks noChangeAspect="1" noChangeArrowheads="1"/>
          </p:cNvPicPr>
          <p:nvPr/>
        </p:nvPicPr>
        <p:blipFill>
          <a:blip r:embed="rId2"/>
          <a:srcRect/>
          <a:stretch>
            <a:fillRect/>
          </a:stretch>
        </p:blipFill>
        <p:spPr bwMode="auto">
          <a:xfrm>
            <a:off x="0" y="0"/>
            <a:ext cx="12236791" cy="7437497"/>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50601011643_agujero6.png"/>
          <p:cNvPicPr>
            <a:picLocks noChangeAspect="1" noChangeArrowheads="1"/>
          </p:cNvPicPr>
          <p:nvPr/>
        </p:nvPicPr>
        <p:blipFill>
          <a:blip r:embed="rId2"/>
          <a:srcRect/>
          <a:stretch>
            <a:fillRect/>
          </a:stretch>
        </p:blipFill>
        <p:spPr bwMode="auto">
          <a:xfrm>
            <a:off x="0" y="0"/>
            <a:ext cx="12182280" cy="7404365"/>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1440625" y="938988"/>
            <a:ext cx="9501253" cy="5232202"/>
          </a:xfrm>
          <a:prstGeom prst="rect">
            <a:avLst/>
          </a:prstGeom>
          <a:noFill/>
          <a:ln w="9525">
            <a:noFill/>
            <a:miter lim="800000"/>
            <a:headEnd/>
            <a:tailEnd/>
          </a:ln>
          <a:effectLst/>
        </p:spPr>
        <p:txBody>
          <a:bodyPr vert="horz" wrap="square" lIns="15870" tIns="0" rIns="15870"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Posibilidad 1) la muerte rápida. Una vez que pasas el horizonte de sucesos sólo puedes ir en una dirección: hacia la infinita concentración de masa de un punto en el interior del agujero, llamado singularidad. Pero no está claro que la singularidad sea exactamente eso. En cualquier caso tiraría de ti con tanta fuerza que todas las células de tu cuerpo empezaría a estirarse hasta convertirte en un chorro de plasma con el ancho de un átomo. Fin.</a:t>
            </a:r>
            <a:br>
              <a:rPr kumimoji="0" lang="es-ES" sz="2000" b="0" i="1" u="none" strike="noStrike" cap="none" normalizeH="0" baseline="0" dirty="0" smtClean="0">
                <a:ln>
                  <a:noFill/>
                </a:ln>
                <a:solidFill>
                  <a:srgbClr val="FFFF00"/>
                </a:solidFill>
                <a:effectLst/>
                <a:latin typeface="Comic Sans MS" pitchFamily="66" charset="0"/>
                <a:cs typeface="Arial" pitchFamily="34" charset="0"/>
              </a:rPr>
            </a:br>
            <a:endParaRPr kumimoji="0" lang="es-ES" sz="2000" b="0" i="0" u="none" strike="noStrike" cap="none" normalizeH="0" baseline="0" dirty="0" smtClean="0">
              <a:ln>
                <a:noFill/>
              </a:ln>
              <a:solidFill>
                <a:srgbClr val="FFFF00"/>
              </a:solidFill>
              <a:effectLst/>
              <a:latin typeface="Comic Sans MS" pitchFamily="66"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Posibilidad 2) la muerte muy rápida. Una vez que pasas el horizonte de sucesos te encontrarías con una pared de fuego que te haría desaparecer en un instante. Todo depende del tamaño del agujero negro: cuanto más grande sea, más lejos estarás de la singularidad y durante más tiempo podrías mantenerte con vida.</a:t>
            </a:r>
            <a:br>
              <a:rPr kumimoji="0" lang="es-ES" sz="2000" b="0" i="1" u="none" strike="noStrike" cap="none" normalizeH="0" baseline="0" dirty="0" smtClean="0">
                <a:ln>
                  <a:noFill/>
                </a:ln>
                <a:solidFill>
                  <a:srgbClr val="FFFF00"/>
                </a:solidFill>
                <a:effectLst/>
                <a:latin typeface="Comic Sans MS" pitchFamily="66" charset="0"/>
                <a:cs typeface="Arial" pitchFamily="34" charset="0"/>
              </a:rPr>
            </a:br>
            <a:endParaRPr kumimoji="0" lang="es-ES" sz="2000" b="0" i="1" u="none" strike="noStrike" cap="none" normalizeH="0" baseline="0" dirty="0" smtClean="0">
              <a:ln>
                <a:noFill/>
              </a:ln>
              <a:solidFill>
                <a:srgbClr val="FFFF00"/>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De lo que sí estamos más seguros es que, por la curvatura gravitacional que producen los agujeros negros, el tiempo se mueve muy lento a medida que te acercas al horizonte de sucesos. Desde tu perspectiva podrías ver cómo el resto del universo avanza rápidamente. El tiempo para ti va a otra velocidad, algo parecido a viajar en el </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tiempo.</a:t>
            </a:r>
            <a:endParaRPr kumimoji="0" lang="es-ES" sz="2000" b="0" i="0" u="none" strike="noStrike" cap="none" normalizeH="0" baseline="0" dirty="0" smtClean="0">
              <a:ln>
                <a:noFill/>
              </a:ln>
              <a:solidFill>
                <a:srgbClr val="FFFF00"/>
              </a:solidFill>
              <a:effectLst/>
              <a:latin typeface="Comic Sans MS" pitchFamily="66" charset="0"/>
              <a:cs typeface="Arial" pitchFamily="34" charset="0"/>
            </a:endParaRPr>
          </a:p>
        </p:txBody>
      </p:sp>
    </p:spTree>
  </p:cSld>
  <p:clrMapOvr>
    <a:masterClrMapping/>
  </p:clrMapOvr>
  <p:transition spd="slow" advTm="52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i.kinja-img.com/gawker-media/image/upload/s--aqmg5wBc--/c_fit,fl_progressive,q_80,w_636/1208605254297694277.jpg"/>
          <p:cNvPicPr>
            <a:picLocks noChangeAspect="1" noChangeArrowheads="1"/>
          </p:cNvPicPr>
          <p:nvPr/>
        </p:nvPicPr>
        <p:blipFill>
          <a:blip r:embed="rId2"/>
          <a:srcRect/>
          <a:stretch>
            <a:fillRect/>
          </a:stretch>
        </p:blipFill>
        <p:spPr bwMode="auto">
          <a:xfrm>
            <a:off x="1" y="0"/>
            <a:ext cx="12025313" cy="7314301"/>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tumblr_o2rhicTjP81qaityko1_500.gif"/>
          <p:cNvPicPr>
            <a:picLocks noChangeAspect="1" noChangeArrowheads="1" noCrop="1"/>
          </p:cNvPicPr>
          <p:nvPr/>
        </p:nvPicPr>
        <p:blipFill>
          <a:blip r:embed="rId2"/>
          <a:srcRect/>
          <a:stretch>
            <a:fillRect/>
          </a:stretch>
        </p:blipFill>
        <p:spPr bwMode="auto">
          <a:xfrm>
            <a:off x="1" y="1"/>
            <a:ext cx="12025313" cy="7276476"/>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971997" y="3421557"/>
            <a:ext cx="6012657" cy="2800767"/>
          </a:xfrm>
          <a:prstGeom prst="rect">
            <a:avLst/>
          </a:prstGeom>
        </p:spPr>
        <p:txBody>
          <a:bodyPr>
            <a:spAutoFit/>
          </a:bodyPr>
          <a:lstStyle/>
          <a:p>
            <a:pPr algn="ctr"/>
            <a:r>
              <a:rPr lang="es-ES" sz="4400" b="1" i="1" dirty="0">
                <a:solidFill>
                  <a:srgbClr val="FFFF00"/>
                </a:solidFill>
                <a:latin typeface="Comic Sans MS" pitchFamily="66" charset="0"/>
              </a:rPr>
              <a:t>Captan agujeros negros mucho más potentes y masivos de lo que se conocía</a:t>
            </a:r>
            <a:endParaRPr lang="es-ES" sz="4400" i="1" dirty="0">
              <a:solidFill>
                <a:srgbClr val="FFFF00"/>
              </a:solidFill>
              <a:latin typeface="Comic Sans MS" pitchFamily="66" charset="0"/>
            </a:endParaRPr>
          </a:p>
        </p:txBody>
      </p:sp>
      <p:pic>
        <p:nvPicPr>
          <p:cNvPr id="8194" name="Picture 2" descr="Imagen relacionada">
            <a:hlinkClick r:id="rId3"/>
          </p:cNvPr>
          <p:cNvPicPr>
            <a:picLocks noChangeAspect="1" noChangeArrowheads="1" noCrop="1"/>
          </p:cNvPicPr>
          <p:nvPr/>
        </p:nvPicPr>
        <p:blipFill>
          <a:blip r:embed="rId4"/>
          <a:srcRect/>
          <a:stretch>
            <a:fillRect/>
          </a:stretch>
        </p:blipFill>
        <p:spPr bwMode="auto">
          <a:xfrm>
            <a:off x="363363" y="289122"/>
            <a:ext cx="5374950" cy="4864708"/>
          </a:xfrm>
          <a:prstGeom prst="ellipse">
            <a:avLst/>
          </a:prstGeom>
          <a:noFill/>
        </p:spPr>
      </p:pic>
    </p:spTree>
  </p:cSld>
  <p:clrMapOvr>
    <a:masterClrMapping/>
  </p:clrMapOvr>
  <p:transition spd="slow" advTm="14000">
    <p:comb dir="vert"/>
    <p:sndAc>
      <p:stSnd>
        <p:snd r:embed="rId2" name="night_and_day.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i.kinja-img.com/gawker-media/image/upload/s--iToqShNq--/c_scale,fl_progressive,q_80,w_800/1444825490397974675.jpg"/>
          <p:cNvPicPr>
            <a:picLocks noChangeAspect="1" noChangeArrowheads="1"/>
          </p:cNvPicPr>
          <p:nvPr/>
        </p:nvPicPr>
        <p:blipFill>
          <a:blip r:embed="rId2"/>
          <a:srcRect/>
          <a:stretch>
            <a:fillRect/>
          </a:stretch>
        </p:blipFill>
        <p:spPr bwMode="auto">
          <a:xfrm>
            <a:off x="2" y="-1"/>
            <a:ext cx="12843778" cy="7164388"/>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50601011820_agujero7.png"/>
          <p:cNvPicPr>
            <a:picLocks noChangeAspect="1" noChangeArrowheads="1"/>
          </p:cNvPicPr>
          <p:nvPr/>
        </p:nvPicPr>
        <p:blipFill>
          <a:blip r:embed="rId2"/>
          <a:srcRect/>
          <a:stretch>
            <a:fillRect/>
          </a:stretch>
        </p:blipFill>
        <p:spPr bwMode="auto">
          <a:xfrm>
            <a:off x="0" y="0"/>
            <a:ext cx="12633232" cy="7678453"/>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17993" y="2618368"/>
            <a:ext cx="6012657" cy="3416320"/>
          </a:xfrm>
          <a:prstGeom prst="rect">
            <a:avLst/>
          </a:prstGeom>
        </p:spPr>
        <p:txBody>
          <a:bodyPr>
            <a:spAutoFit/>
          </a:bodyPr>
          <a:lstStyle/>
          <a:p>
            <a:pPr algn="just"/>
            <a:r>
              <a:rPr lang="es-ES" sz="2400" b="1" i="1" dirty="0" smtClean="0">
                <a:solidFill>
                  <a:srgbClr val="FFFF00"/>
                </a:solidFill>
                <a:latin typeface="Comic Sans MS" pitchFamily="66" charset="0"/>
              </a:rPr>
              <a:t>El Observatorio </a:t>
            </a:r>
            <a:r>
              <a:rPr lang="es-ES" sz="2400" b="1" i="1" dirty="0" err="1" smtClean="0">
                <a:solidFill>
                  <a:srgbClr val="FFFF00"/>
                </a:solidFill>
                <a:latin typeface="Comic Sans MS" pitchFamily="66" charset="0"/>
              </a:rPr>
              <a:t>Chandra</a:t>
            </a:r>
            <a:r>
              <a:rPr lang="es-ES" sz="2400" b="1" i="1" dirty="0" smtClean="0">
                <a:solidFill>
                  <a:srgbClr val="FFFF00"/>
                </a:solidFill>
                <a:latin typeface="Comic Sans MS" pitchFamily="66" charset="0"/>
              </a:rPr>
              <a:t> de rayos X de la NASA ha captado un grupo de agujeros negros que ha sorprendido a los astrónomos: absorben cantidades ingentes de materia, mucho mayores de lo que se conocía hasta ahora. El hallazgo ayudará a conocer mejor cómo surgen los agujeros negros y su papel en el Universo.</a:t>
            </a:r>
            <a:endParaRPr lang="es-ES" sz="2400" b="1" i="1" dirty="0">
              <a:solidFill>
                <a:srgbClr val="FFFF00"/>
              </a:solidFill>
              <a:latin typeface="Comic Sans MS" pitchFamily="66" charset="0"/>
            </a:endParaRPr>
          </a:p>
        </p:txBody>
      </p:sp>
    </p:spTree>
  </p:cSld>
  <p:clrMapOvr>
    <a:masterClrMapping/>
  </p:clrMapOvr>
  <p:transition spd="slow" advTm="30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150601011820_agujero8.png"/>
          <p:cNvPicPr>
            <a:picLocks noChangeAspect="1" noChangeArrowheads="1"/>
          </p:cNvPicPr>
          <p:nvPr/>
        </p:nvPicPr>
        <p:blipFill>
          <a:blip r:embed="rId2"/>
          <a:srcRect/>
          <a:stretch>
            <a:fillRect/>
          </a:stretch>
        </p:blipFill>
        <p:spPr bwMode="auto">
          <a:xfrm>
            <a:off x="0" y="0"/>
            <a:ext cx="12236791" cy="7678453"/>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a:hlinkClick r:id="rId2"/>
          </p:cNvPr>
          <p:cNvPicPr>
            <a:picLocks noChangeAspect="1" noChangeArrowheads="1" noCrop="1"/>
          </p:cNvPicPr>
          <p:nvPr/>
        </p:nvPicPr>
        <p:blipFill>
          <a:blip r:embed="rId3"/>
          <a:srcRect/>
          <a:stretch>
            <a:fillRect/>
          </a:stretch>
        </p:blipFill>
        <p:spPr bwMode="auto">
          <a:xfrm>
            <a:off x="0" y="-1"/>
            <a:ext cx="12022074" cy="7164388"/>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11930" y="3296442"/>
            <a:ext cx="6012657" cy="3046988"/>
          </a:xfrm>
          <a:prstGeom prst="rect">
            <a:avLst/>
          </a:prstGeom>
        </p:spPr>
        <p:txBody>
          <a:bodyPr>
            <a:spAutoFit/>
          </a:bodyPr>
          <a:lstStyle/>
          <a:p>
            <a:pPr algn="just"/>
            <a:r>
              <a:rPr lang="es-ES" sz="2400" b="1" i="1" dirty="0" smtClean="0">
                <a:solidFill>
                  <a:srgbClr val="FFFF00"/>
                </a:solidFill>
                <a:latin typeface="Comic Sans MS" pitchFamily="66" charset="0"/>
              </a:rPr>
              <a:t>El hallazgo es importante porque se cree que este tipo de agujeros negros </a:t>
            </a:r>
            <a:r>
              <a:rPr lang="es-ES" sz="2400" b="1" i="1" dirty="0" err="1" smtClean="0">
                <a:solidFill>
                  <a:srgbClr val="FFFF00"/>
                </a:solidFill>
                <a:latin typeface="Comic Sans MS" pitchFamily="66" charset="0"/>
              </a:rPr>
              <a:t>supermasivos</a:t>
            </a:r>
            <a:r>
              <a:rPr lang="es-ES" sz="2400" b="1" i="1" dirty="0" smtClean="0">
                <a:solidFill>
                  <a:srgbClr val="FFFF00"/>
                </a:solidFill>
                <a:latin typeface="Comic Sans MS" pitchFamily="66" charset="0"/>
              </a:rPr>
              <a:t> fue muy común en las primeras fases del Universo, solo algunos miles de millones de años después del Big </a:t>
            </a:r>
            <a:r>
              <a:rPr lang="es-ES" sz="2400" b="1" i="1" dirty="0" err="1" smtClean="0">
                <a:solidFill>
                  <a:srgbClr val="FFFF00"/>
                </a:solidFill>
                <a:latin typeface="Comic Sans MS" pitchFamily="66" charset="0"/>
              </a:rPr>
              <a:t>Bang</a:t>
            </a:r>
            <a:r>
              <a:rPr lang="es-ES" sz="2400" b="1" i="1" dirty="0" smtClean="0">
                <a:solidFill>
                  <a:srgbClr val="FFFF00"/>
                </a:solidFill>
                <a:latin typeface="Comic Sans MS" pitchFamily="66" charset="0"/>
              </a:rPr>
              <a:t>. Conocer más sobre este fenómeno ayudará a entender mejor el propio Universo.</a:t>
            </a:r>
            <a:endParaRPr lang="es-ES" sz="2400" b="1" i="1" dirty="0">
              <a:solidFill>
                <a:srgbClr val="FFFF00"/>
              </a:solidFill>
              <a:latin typeface="Comic Sans MS" pitchFamily="66" charset="0"/>
            </a:endParaRPr>
          </a:p>
        </p:txBody>
      </p:sp>
      <p:pic>
        <p:nvPicPr>
          <p:cNvPr id="4098" name="Picture 2" descr="Imagen relacionada">
            <a:hlinkClick r:id="rId2"/>
          </p:cNvPr>
          <p:cNvPicPr>
            <a:picLocks noChangeAspect="1" noChangeArrowheads="1" noCrop="1"/>
          </p:cNvPicPr>
          <p:nvPr/>
        </p:nvPicPr>
        <p:blipFill>
          <a:blip r:embed="rId3"/>
          <a:srcRect/>
          <a:stretch>
            <a:fillRect/>
          </a:stretch>
        </p:blipFill>
        <p:spPr bwMode="auto">
          <a:xfrm>
            <a:off x="6681652" y="530080"/>
            <a:ext cx="4757266" cy="2891458"/>
          </a:xfrm>
          <a:prstGeom prst="teardrop">
            <a:avLst/>
          </a:prstGeom>
          <a:noFill/>
        </p:spPr>
      </p:pic>
    </p:spTree>
  </p:cSld>
  <p:clrMapOvr>
    <a:masterClrMapping/>
  </p:clrMapOvr>
  <p:transition spd="slow" advTm="26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50601011642_agujero1.png"/>
          <p:cNvPicPr>
            <a:picLocks noChangeAspect="1" noChangeArrowheads="1"/>
          </p:cNvPicPr>
          <p:nvPr/>
        </p:nvPicPr>
        <p:blipFill>
          <a:blip r:embed="rId2"/>
          <a:srcRect/>
          <a:stretch>
            <a:fillRect/>
          </a:stretch>
        </p:blipFill>
        <p:spPr bwMode="auto">
          <a:xfrm>
            <a:off x="0" y="1"/>
            <a:ext cx="12501086" cy="7598134"/>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AGUJERO OSCURO"/>
          <p:cNvPicPr>
            <a:picLocks noChangeAspect="1" noChangeArrowheads="1"/>
          </p:cNvPicPr>
          <p:nvPr/>
        </p:nvPicPr>
        <p:blipFill>
          <a:blip r:embed="rId2"/>
          <a:srcRect/>
          <a:stretch>
            <a:fillRect/>
          </a:stretch>
        </p:blipFill>
        <p:spPr bwMode="auto">
          <a:xfrm>
            <a:off x="1" y="1"/>
            <a:ext cx="12025313" cy="7321251"/>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583500" y="900000"/>
            <a:ext cx="9673091" cy="5232202"/>
          </a:xfrm>
          <a:prstGeom prst="rect">
            <a:avLst/>
          </a:prstGeom>
          <a:noFill/>
          <a:ln w="9525">
            <a:noFill/>
            <a:miter lim="800000"/>
            <a:headEnd/>
            <a:tailEnd/>
          </a:ln>
          <a:effectLst/>
        </p:spPr>
        <p:txBody>
          <a:bodyPr vert="horz" wrap="square" lIns="20631" tIns="0" rIns="20631" bIns="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El Observatorio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Chandra</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ha estudiado 51 agujeros negros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supermasivos</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ubicados entre 5.000 y 11.500 millones de años luz de la Tierra. Se trata de agujeros negros con masas millones y hasta miles de millones de veces superiores a las del Sol y ubicados en el centro de otras galaxias. A medida que absorben el polvo y gas que les rodea, emiten grandes cantidades de luz que se puede ver a miles de millones de años luz de distancia. Estos son el tipo de agujeros negros conocidos como cuásares. Hasta aquí sería todo normal si no fuera porque estos 51 agujeros negros absorben unas cantidades tan ingentes de materia que no se habían medido hasta ahora. Es decir, son más potentes y masivos de lo que los astrónomos esperaban.</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rgbClr val="FFFF00"/>
              </a:solidFill>
              <a:effectLst/>
              <a:latin typeface="Comic Sans MS" pitchFamily="66"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2000" b="0" i="1" u="none" strike="noStrike" cap="none" normalizeH="0" baseline="0" dirty="0" smtClean="0">
                <a:ln>
                  <a:noFill/>
                </a:ln>
                <a:solidFill>
                  <a:srgbClr val="FFFF00"/>
                </a:solidFill>
                <a:effectLst/>
                <a:latin typeface="Comic Sans MS" pitchFamily="66" charset="0"/>
                <a:cs typeface="Arial" pitchFamily="34" charset="0"/>
              </a:rPr>
              <a:t>“</a:t>
            </a:r>
            <a:r>
              <a:rPr kumimoji="0" lang="es-ES" sz="2000" b="1" i="1" u="none" strike="noStrike" cap="none" normalizeH="0" baseline="0" dirty="0" smtClean="0">
                <a:ln>
                  <a:noFill/>
                </a:ln>
                <a:solidFill>
                  <a:srgbClr val="FFFF00"/>
                </a:solidFill>
                <a:effectLst/>
                <a:latin typeface="Comic Sans MS" pitchFamily="66" charset="0"/>
                <a:cs typeface="Arial" pitchFamily="34" charset="0"/>
              </a:rPr>
              <a:t>Estos gigantescos agujeros negros parecen estar absorbiendo materia a una enorme velocidad, al menos 5 o 10 veces más rápido que los cuásares normales</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explica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Bin</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Luo</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de la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Penn</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State</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err="1" smtClean="0">
                <a:ln>
                  <a:noFill/>
                </a:ln>
                <a:solidFill>
                  <a:srgbClr val="FFFF00"/>
                </a:solidFill>
                <a:effectLst/>
                <a:latin typeface="Comic Sans MS" pitchFamily="66" charset="0"/>
                <a:cs typeface="Arial" pitchFamily="34" charset="0"/>
              </a:rPr>
              <a:t>University</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 uno de los autores principales del estudio que se publica ahora en </a:t>
            </a:r>
            <a:r>
              <a:rPr kumimoji="0" lang="es-ES" sz="2000" b="1" i="1" u="none" strike="noStrike" cap="none" normalizeH="0" baseline="0" dirty="0" err="1" smtClean="0">
                <a:ln>
                  <a:noFill/>
                </a:ln>
                <a:solidFill>
                  <a:srgbClr val="FFFF00"/>
                </a:solidFill>
                <a:effectLst/>
                <a:latin typeface="Comic Sans MS" pitchFamily="66" charset="0"/>
                <a:cs typeface="Arial" pitchFamily="34" charset="0"/>
              </a:rPr>
              <a:t>The</a:t>
            </a:r>
            <a:r>
              <a:rPr kumimoji="0" lang="es-ES" sz="2000" b="1"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1" i="1" u="none" strike="noStrike" cap="none" normalizeH="0" baseline="0" dirty="0" err="1" smtClean="0">
                <a:ln>
                  <a:noFill/>
                </a:ln>
                <a:solidFill>
                  <a:srgbClr val="FFFF00"/>
                </a:solidFill>
                <a:effectLst/>
                <a:latin typeface="Comic Sans MS" pitchFamily="66" charset="0"/>
                <a:cs typeface="Arial" pitchFamily="34" charset="0"/>
              </a:rPr>
              <a:t>Astrophysical</a:t>
            </a:r>
            <a:r>
              <a:rPr kumimoji="0" lang="es-ES" sz="2000" b="1"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1" i="1" u="none" strike="noStrike" cap="none" normalizeH="0" baseline="0" dirty="0" err="1" smtClean="0">
                <a:ln>
                  <a:noFill/>
                </a:ln>
                <a:solidFill>
                  <a:srgbClr val="FFFF00"/>
                </a:solidFill>
                <a:effectLst/>
                <a:latin typeface="Comic Sans MS" pitchFamily="66" charset="0"/>
                <a:cs typeface="Arial" pitchFamily="34" charset="0"/>
              </a:rPr>
              <a:t>Journal</a:t>
            </a:r>
            <a:r>
              <a:rPr kumimoji="0" lang="es-ES" sz="2000" b="1" i="1" u="none" strike="noStrike" cap="none" normalizeH="0" baseline="0" dirty="0" smtClean="0">
                <a:ln>
                  <a:noFill/>
                </a:ln>
                <a:solidFill>
                  <a:srgbClr val="FFFF00"/>
                </a:solidFill>
                <a:effectLst/>
                <a:latin typeface="Comic Sans MS" pitchFamily="66" charset="0"/>
                <a:cs typeface="Arial" pitchFamily="34" charset="0"/>
              </a:rPr>
              <a:t> </a:t>
            </a:r>
            <a:r>
              <a:rPr kumimoji="0" lang="es-ES" sz="2000" b="0" i="1" u="none" strike="noStrike" cap="none" normalizeH="0" baseline="0" dirty="0" smtClean="0">
                <a:ln>
                  <a:noFill/>
                </a:ln>
                <a:solidFill>
                  <a:srgbClr val="FFFF00"/>
                </a:solidFill>
                <a:effectLst/>
                <a:latin typeface="Comic Sans MS" pitchFamily="66" charset="0"/>
                <a:cs typeface="Arial" pitchFamily="34" charset="0"/>
              </a:rPr>
              <a:t>con las conclusiones. Los 51 cuásares fueron seleccionados porque mostraban emisiones ultravioletas y de rayos X inusualmente bajas. ¿Por qué?</a:t>
            </a:r>
            <a:endParaRPr kumimoji="0" lang="es-ES" sz="2000" b="0" i="0" u="none" strike="noStrike" cap="none" normalizeH="0" baseline="0" dirty="0" smtClean="0">
              <a:ln>
                <a:noFill/>
              </a:ln>
              <a:solidFill>
                <a:srgbClr val="FFFF00"/>
              </a:solidFill>
              <a:effectLst/>
              <a:latin typeface="Comic Sans MS" pitchFamily="66" charset="0"/>
              <a:cs typeface="Arial" pitchFamily="34" charset="0"/>
            </a:endParaRPr>
          </a:p>
        </p:txBody>
      </p:sp>
    </p:spTree>
  </p:cSld>
  <p:clrMapOvr>
    <a:masterClrMapping/>
  </p:clrMapOvr>
  <p:transition spd="slow" advTm="57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i.kinja-img.com/gawker-media/image/upload/s--yFm8NoX9--/c_fit,fl_progressive,q_80,w_636/lubdzmvk7kiypg5l60xe.gif"/>
          <p:cNvPicPr>
            <a:picLocks noChangeAspect="1" noChangeArrowheads="1" noCrop="1"/>
          </p:cNvPicPr>
          <p:nvPr/>
        </p:nvPicPr>
        <p:blipFill>
          <a:blip r:embed="rId2"/>
          <a:srcRect/>
          <a:stretch>
            <a:fillRect/>
          </a:stretch>
        </p:blipFill>
        <p:spPr bwMode="auto">
          <a:xfrm>
            <a:off x="1" y="1"/>
            <a:ext cx="11995505" cy="7164388"/>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C1B06F432.gif"/>
          <p:cNvPicPr>
            <a:picLocks noChangeAspect="1" noChangeArrowheads="1" noCrop="1"/>
          </p:cNvPicPr>
          <p:nvPr/>
        </p:nvPicPr>
        <p:blipFill>
          <a:blip r:embed="rId2"/>
          <a:srcRect/>
          <a:stretch>
            <a:fillRect/>
          </a:stretch>
        </p:blipFill>
        <p:spPr bwMode="auto">
          <a:xfrm>
            <a:off x="1" y="-1"/>
            <a:ext cx="12025313" cy="7125674"/>
          </a:xfrm>
          <a:prstGeom prst="rect">
            <a:avLst/>
          </a:prstGeom>
          <a:noFill/>
        </p:spPr>
      </p:pic>
    </p:spTree>
  </p:cSld>
  <p:clrMapOvr>
    <a:masterClrMapping/>
  </p:clrMapOvr>
  <p:transition spd="slow" advTm="8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i.kinja-img.com/gawker-media/image/upload/s--kkuYz49o--/c_scale,fl_progressive,q_80,w_800/pp8b1ixghnqr5dltgnzl.png"/>
          <p:cNvPicPr>
            <a:picLocks noChangeAspect="1" noChangeArrowheads="1"/>
          </p:cNvPicPr>
          <p:nvPr/>
        </p:nvPicPr>
        <p:blipFill>
          <a:blip r:embed="rId2"/>
          <a:srcRect/>
          <a:stretch>
            <a:fillRect/>
          </a:stretch>
        </p:blipFill>
        <p:spPr bwMode="auto">
          <a:xfrm>
            <a:off x="1" y="0"/>
            <a:ext cx="12025313" cy="7164388"/>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12025314" cy="71643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536424" y="3536433"/>
            <a:ext cx="7164388" cy="9153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397352" y="3536433"/>
            <a:ext cx="7164388" cy="9153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2025313" cy="726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7086367"/>
            <a:ext cx="12025313"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22783" y="6063223"/>
            <a:ext cx="792419" cy="715095"/>
          </a:xfrm>
          <a:prstGeom prst="rect">
            <a:avLst/>
          </a:prstGeom>
          <a:noFill/>
          <a:ln w="38100">
            <a:solidFill>
              <a:srgbClr val="1CDEF8"/>
            </a:solidFill>
            <a:miter lim="800000"/>
            <a:headEnd/>
            <a:tailEnd/>
          </a:ln>
        </p:spPr>
      </p:pic>
      <p:sp>
        <p:nvSpPr>
          <p:cNvPr id="19" name="18 Rectángulo"/>
          <p:cNvSpPr/>
          <p:nvPr/>
        </p:nvSpPr>
        <p:spPr>
          <a:xfrm>
            <a:off x="2604376" y="4776278"/>
            <a:ext cx="35405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47204" y="523619"/>
            <a:ext cx="3683939" cy="328738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12656" y="510360"/>
            <a:ext cx="3506490" cy="6258245"/>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sábado, 08 de abril de 2017</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10:35</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667658" y="5862059"/>
            <a:ext cx="2641830" cy="975795"/>
          </a:xfrm>
          <a:prstGeom prst="rect">
            <a:avLst/>
          </a:prstGeom>
          <a:noFill/>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812235" y="3422988"/>
            <a:ext cx="400844" cy="318417"/>
          </a:xfrm>
          <a:prstGeom prst="rect">
            <a:avLst/>
          </a:prstGeom>
          <a:noFill/>
        </p:spPr>
      </p:pic>
      <p:sp>
        <p:nvSpPr>
          <p:cNvPr id="4100" name="Rectangle 4"/>
          <p:cNvSpPr>
            <a:spLocks noChangeArrowheads="1"/>
          </p:cNvSpPr>
          <p:nvPr/>
        </p:nvSpPr>
        <p:spPr bwMode="auto">
          <a:xfrm>
            <a:off x="0" y="1671693"/>
            <a:ext cx="12025313" cy="238813"/>
          </a:xfrm>
          <a:prstGeom prst="rect">
            <a:avLst/>
          </a:prstGeom>
          <a:solidFill>
            <a:schemeClr val="bg1"/>
          </a:solidFill>
          <a:ln w="19050">
            <a:solidFill>
              <a:srgbClr val="C0C0C0"/>
            </a:solidFill>
            <a:miter lim="800000"/>
            <a:headEnd/>
            <a:tailEnd/>
          </a:ln>
          <a:effectLst/>
        </p:spPr>
        <p:txBody>
          <a:bodyPr wrap="none" lIns="109631" tIns="54815" rIns="109631" bIns="54815" anchor="ctr"/>
          <a:lstStyle/>
          <a:p>
            <a:endParaRPr lang="es-ES"/>
          </a:p>
        </p:txBody>
      </p:sp>
      <p:sp>
        <p:nvSpPr>
          <p:cNvPr id="4101" name="Rectangle 5"/>
          <p:cNvSpPr>
            <a:spLocks noChangeArrowheads="1"/>
          </p:cNvSpPr>
          <p:nvPr/>
        </p:nvSpPr>
        <p:spPr bwMode="auto">
          <a:xfrm>
            <a:off x="0" y="1910503"/>
            <a:ext cx="12025313" cy="5253885"/>
          </a:xfrm>
          <a:prstGeom prst="rect">
            <a:avLst/>
          </a:prstGeom>
          <a:solidFill>
            <a:srgbClr val="B6E8FC"/>
          </a:solidFill>
          <a:ln w="9525">
            <a:noFill/>
            <a:miter lim="800000"/>
            <a:headEnd/>
            <a:tailEnd/>
          </a:ln>
          <a:effectLst/>
        </p:spPr>
        <p:txBody>
          <a:bodyPr wrap="none" lIns="109631" tIns="54815" rIns="109631" bIns="54815"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605485" y="0"/>
            <a:ext cx="6413500" cy="1631888"/>
          </a:xfrm>
          <a:prstGeom prst="rect">
            <a:avLst/>
          </a:prstGeom>
          <a:noFill/>
        </p:spPr>
      </p:pic>
      <p:sp>
        <p:nvSpPr>
          <p:cNvPr id="4104" name="Text Box 8"/>
          <p:cNvSpPr txBox="1">
            <a:spLocks noChangeArrowheads="1"/>
          </p:cNvSpPr>
          <p:nvPr/>
        </p:nvSpPr>
        <p:spPr bwMode="auto">
          <a:xfrm>
            <a:off x="0" y="1990109"/>
            <a:ext cx="12025313" cy="2849912"/>
          </a:xfrm>
          <a:prstGeom prst="rect">
            <a:avLst/>
          </a:prstGeom>
          <a:noFill/>
          <a:ln w="9525">
            <a:noFill/>
            <a:miter lim="800000"/>
            <a:headEnd/>
            <a:tailEnd/>
          </a:ln>
          <a:effectLst/>
        </p:spPr>
        <p:txBody>
          <a:bodyPr lIns="109631" tIns="54815" rIns="109631" bIns="54815">
            <a:spAutoFit/>
          </a:bodyPr>
          <a:lstStyle/>
          <a:p>
            <a:pPr algn="ctr">
              <a:spcBef>
                <a:spcPct val="50000"/>
              </a:spcBef>
            </a:pPr>
            <a:r>
              <a:rPr lang="es-ES" sz="7200" b="1" dirty="0">
                <a:latin typeface="Kristen ITC" pitchFamily="66" charset="0"/>
              </a:rPr>
              <a:t>¿Te ha gustado?</a:t>
            </a:r>
            <a:r>
              <a:rPr lang="es-ES" sz="5800" dirty="0">
                <a:latin typeface="Kristen ITC" pitchFamily="66" charset="0"/>
              </a:rPr>
              <a:t> </a:t>
            </a:r>
            <a:br>
              <a:rPr lang="es-ES" sz="5800" dirty="0">
                <a:latin typeface="Kristen ITC" pitchFamily="66" charset="0"/>
              </a:rPr>
            </a:br>
            <a:r>
              <a:rPr lang="es-ES" sz="5300" dirty="0">
                <a:latin typeface="Kristen ITC" pitchFamily="66" charset="0"/>
              </a:rPr>
              <a:t>Puedes ver más entrando </a:t>
            </a:r>
            <a:br>
              <a:rPr lang="es-ES" sz="5300" dirty="0">
                <a:latin typeface="Kristen ITC" pitchFamily="66" charset="0"/>
              </a:rPr>
            </a:br>
            <a:r>
              <a:rPr lang="es-ES" sz="5300" b="1" dirty="0">
                <a:solidFill>
                  <a:srgbClr val="40F903"/>
                </a:solidFill>
                <a:latin typeface="Kristen ITC" pitchFamily="66" charset="0"/>
                <a:hlinkClick r:id="rId5"/>
              </a:rPr>
              <a:t>Aquí</a:t>
            </a:r>
            <a:endParaRPr lang="es-ES" sz="5300" b="1" dirty="0">
              <a:solidFill>
                <a:srgbClr val="40F903"/>
              </a:solidFill>
              <a:latin typeface="Kristen ITC" pitchFamily="66" charset="0"/>
            </a:endParaRPr>
          </a:p>
        </p:txBody>
      </p:sp>
      <p:sp>
        <p:nvSpPr>
          <p:cNvPr id="4107" name="Text Box 11"/>
          <p:cNvSpPr txBox="1">
            <a:spLocks noChangeArrowheads="1"/>
          </p:cNvSpPr>
          <p:nvPr/>
        </p:nvSpPr>
        <p:spPr bwMode="auto">
          <a:xfrm>
            <a:off x="1503164" y="4935469"/>
            <a:ext cx="3507383" cy="1634195"/>
          </a:xfrm>
          <a:prstGeom prst="rect">
            <a:avLst/>
          </a:prstGeom>
          <a:noFill/>
          <a:ln w="19050">
            <a:noFill/>
            <a:prstDash val="sysDot"/>
            <a:miter lim="800000"/>
            <a:headEnd/>
            <a:tailEnd/>
          </a:ln>
          <a:effectLst/>
        </p:spPr>
        <p:txBody>
          <a:bodyPr lIns="109631" tIns="54815" rIns="109631" bIns="54815">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7415611" y="4378237"/>
            <a:ext cx="3106539" cy="2467734"/>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5311180" y="5094676"/>
            <a:ext cx="1603375" cy="1034856"/>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1" y="3104568"/>
            <a:ext cx="701477" cy="55723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1" y="3661798"/>
            <a:ext cx="701477" cy="55723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1" y="4219029"/>
            <a:ext cx="701477" cy="55723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1" y="4776259"/>
            <a:ext cx="701477" cy="557230"/>
          </a:xfrm>
          <a:prstGeom prst="rect">
            <a:avLst/>
          </a:prstGeom>
          <a:noFill/>
        </p:spPr>
      </p:pic>
      <p:sp>
        <p:nvSpPr>
          <p:cNvPr id="4122" name="Text Box 26"/>
          <p:cNvSpPr txBox="1">
            <a:spLocks noChangeArrowheads="1"/>
          </p:cNvSpPr>
          <p:nvPr/>
        </p:nvSpPr>
        <p:spPr bwMode="auto">
          <a:xfrm>
            <a:off x="0" y="6845973"/>
            <a:ext cx="12025313" cy="372311"/>
          </a:xfrm>
          <a:prstGeom prst="rect">
            <a:avLst/>
          </a:prstGeom>
          <a:solidFill>
            <a:srgbClr val="34495E"/>
          </a:solidFill>
          <a:ln w="9525">
            <a:noFill/>
            <a:miter lim="800000"/>
            <a:headEnd/>
            <a:tailEnd/>
          </a:ln>
          <a:effectLst/>
        </p:spPr>
        <p:txBody>
          <a:bodyPr lIns="109631" tIns="54815" rIns="109631" bIns="54815">
            <a:spAutoFit/>
          </a:bodyPr>
          <a:lstStyle/>
          <a:p>
            <a:pPr algn="ctr">
              <a:spcBef>
                <a:spcPct val="50000"/>
              </a:spcBef>
            </a:pPr>
            <a:r>
              <a:rPr lang="es-ES" sz="1700" dirty="0">
                <a:solidFill>
                  <a:srgbClr val="40F903"/>
                </a:solidFill>
                <a:latin typeface="Kristen ITC" pitchFamily="66" charset="0"/>
              </a:rPr>
              <a:t>Esta presentación </a:t>
            </a:r>
            <a:r>
              <a:rPr lang="es-ES" sz="1700" dirty="0" err="1">
                <a:solidFill>
                  <a:srgbClr val="40F903"/>
                </a:solidFill>
                <a:latin typeface="Kristen ITC" pitchFamily="66" charset="0"/>
              </a:rPr>
              <a:t>powerpoint</a:t>
            </a:r>
            <a:r>
              <a:rPr lang="es-ES" sz="17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5411392" y="875647"/>
            <a:ext cx="6346693" cy="2202386"/>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os agujeros neg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agujeros negros</Template>
  <TotalTime>1</TotalTime>
  <Words>1070</Words>
  <Application>Microsoft Office PowerPoint</Application>
  <PresentationFormat>Personalizado</PresentationFormat>
  <Paragraphs>37</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Los agujeros negros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2017-04-08T08:35:02Z</dcterms:created>
  <dcterms:modified xsi:type="dcterms:W3CDTF">2017-04-08T08:36:55Z</dcterms:modified>
</cp:coreProperties>
</file>