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media/audio2.wav" ContentType="audio/wav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  <p:sldMasterId id="2147483660" r:id="rId2"/>
  </p:sldMasterIdLst>
  <p:notesMasterIdLst>
    <p:notesMasterId r:id="rId31"/>
  </p:notesMasterIdLst>
  <p:sldIdLst>
    <p:sldId id="256" r:id="rId3"/>
    <p:sldId id="280" r:id="rId4"/>
    <p:sldId id="258" r:id="rId5"/>
    <p:sldId id="278" r:id="rId6"/>
    <p:sldId id="277" r:id="rId7"/>
    <p:sldId id="282" r:id="rId8"/>
    <p:sldId id="259" r:id="rId9"/>
    <p:sldId id="260" r:id="rId10"/>
    <p:sldId id="261" r:id="rId11"/>
    <p:sldId id="263" r:id="rId12"/>
    <p:sldId id="262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6" r:id="rId25"/>
    <p:sldId id="283" r:id="rId26"/>
    <p:sldId id="275" r:id="rId27"/>
    <p:sldId id="284" r:id="rId28"/>
    <p:sldId id="285" r:id="rId29"/>
    <p:sldId id="286" r:id="rId30"/>
  </p:sldIdLst>
  <p:sldSz cx="9144000" cy="5143500" type="screen16x9"/>
  <p:notesSz cx="6858000" cy="9144000"/>
  <p:embeddedFontLst>
    <p:embeddedFont>
      <p:font typeface="ChopinScript" panose="00000400000000000000" pitchFamily="2" charset="0"/>
      <p:regular r:id="rId32"/>
    </p:embeddedFont>
    <p:embeddedFont>
      <p:font typeface="Kingthings Eggypeg" panose="02000000000000000000" pitchFamily="2" charset="0"/>
      <p:regular r:id="rId33"/>
    </p:embeddedFont>
    <p:embeddedFont>
      <p:font typeface="Kristen ITC" panose="03050502040202030202" pitchFamily="66" charset="0"/>
      <p:regular r:id="rId34"/>
    </p:embeddedFont>
    <p:embeddedFont>
      <p:font typeface="ScalaJewel Saphyr" pitchFamily="50" charset="0"/>
      <p:regular r:id="rId35"/>
    </p:embeddedFont>
  </p:embeddedFontLst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nRf8+qmEpG1ZyA2CdY6Plw==" hashData="EhJ0WXv1jhrn+OC0HovbSXX2nXHy06dG2Jap3h3KxDGd2bvQX/mtL490RqbpLAzW/VI9x22xBQfiuP9hPacfGw=="/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44321"/>
    <a:srgbClr val="214200"/>
    <a:srgbClr val="003300"/>
    <a:srgbClr val="336600"/>
    <a:srgbClr val="009900"/>
    <a:srgbClr val="193200"/>
    <a:srgbClr val="607A6A"/>
    <a:srgbClr val="333300"/>
    <a:srgbClr val="6EA92D"/>
    <a:srgbClr val="0014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1" d="100"/>
          <a:sy n="81" d="100"/>
        </p:scale>
        <p:origin x="96" y="1152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font" Target="fonts/font3.fntdata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font" Target="fonts/font2.fntdata"/><Relationship Id="rId38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font" Target="fonts/font1.fntdata"/><Relationship Id="rId37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font" Target="fonts/font4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7C581B3-F45B-4E58-A0A6-1FE56C464B26}" type="datetimeFigureOut">
              <a:rPr lang="es-ES" smtClean="0"/>
              <a:pPr/>
              <a:t>02/12/2024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B3D7AD7-87D8-4964-9B90-C18E980F397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66E641-2700-45F4-BA11-012BE0838541}" type="datetimeFigureOut">
              <a:rPr lang="es-ES" smtClean="0"/>
              <a:pPr/>
              <a:t>02/12/2024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DF88DE-2782-4B8E-B7AF-75B93EADAAD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66E641-2700-45F4-BA11-012BE0838541}" type="datetimeFigureOut">
              <a:rPr lang="es-ES" smtClean="0"/>
              <a:pPr/>
              <a:t>02/12/2024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DF88DE-2782-4B8E-B7AF-75B93EADAAD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66E641-2700-45F4-BA11-012BE0838541}" type="datetimeFigureOut">
              <a:rPr lang="es-ES" smtClean="0"/>
              <a:pPr/>
              <a:t>02/12/2024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DF88DE-2782-4B8E-B7AF-75B93EADAAD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66E641-2700-45F4-BA11-012BE0838541}" type="datetimeFigureOut">
              <a:rPr lang="es-ES" smtClean="0"/>
              <a:pPr/>
              <a:t>02/12/2024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DF88DE-2782-4B8E-B7AF-75B93EADAAD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66E641-2700-45F4-BA11-012BE0838541}" type="datetimeFigureOut">
              <a:rPr lang="es-ES" smtClean="0"/>
              <a:pPr/>
              <a:t>02/12/2024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DF88DE-2782-4B8E-B7AF-75B93EADAAD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66E641-2700-45F4-BA11-012BE0838541}" type="datetimeFigureOut">
              <a:rPr lang="es-ES" smtClean="0"/>
              <a:pPr/>
              <a:t>02/12/2024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DF88DE-2782-4B8E-B7AF-75B93EADAAD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66E641-2700-45F4-BA11-012BE0838541}" type="datetimeFigureOut">
              <a:rPr lang="es-ES" smtClean="0"/>
              <a:pPr/>
              <a:t>02/12/2024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DF88DE-2782-4B8E-B7AF-75B93EADAAD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66E641-2700-45F4-BA11-012BE0838541}" type="datetimeFigureOut">
              <a:rPr lang="es-ES" smtClean="0"/>
              <a:pPr/>
              <a:t>02/12/2024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DF88DE-2782-4B8E-B7AF-75B93EADAAD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66E641-2700-45F4-BA11-012BE0838541}" type="datetimeFigureOut">
              <a:rPr lang="es-ES" smtClean="0"/>
              <a:pPr/>
              <a:t>02/12/2024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DF88DE-2782-4B8E-B7AF-75B93EADAAD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66E641-2700-45F4-BA11-012BE0838541}" type="datetimeFigureOut">
              <a:rPr lang="es-ES" smtClean="0"/>
              <a:pPr/>
              <a:t>02/12/2024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DF88DE-2782-4B8E-B7AF-75B93EADAAD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66E641-2700-45F4-BA11-012BE0838541}" type="datetimeFigureOut">
              <a:rPr lang="es-ES" smtClean="0"/>
              <a:pPr/>
              <a:t>02/12/2024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DF88DE-2782-4B8E-B7AF-75B93EADAAD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spd="slow" advClick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dirty="0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/>
              <a:t>Haga clic para modificar el estilo de texto del patrón</a:t>
            </a:r>
          </a:p>
          <a:p>
            <a:pPr lvl="1"/>
            <a:r>
              <a:rPr lang="es-ES" dirty="0"/>
              <a:t>Segundo nivel</a:t>
            </a:r>
          </a:p>
          <a:p>
            <a:pPr lvl="2"/>
            <a:r>
              <a:rPr lang="es-ES" dirty="0"/>
              <a:t>Tercer nivel</a:t>
            </a:r>
          </a:p>
          <a:p>
            <a:pPr lvl="3"/>
            <a:r>
              <a:rPr lang="es-ES" dirty="0"/>
              <a:t>Cuarto nivel</a:t>
            </a:r>
          </a:p>
          <a:p>
            <a:pPr lvl="4"/>
            <a:r>
              <a:rPr lang="es-ES" dirty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ScalaJewel Saphyr" pitchFamily="50" charset="0"/>
              </a:defRPr>
            </a:lvl1pPr>
          </a:lstStyle>
          <a:p>
            <a:fld id="{6166E641-2700-45F4-BA11-012BE0838541}" type="datetimeFigureOut">
              <a:rPr lang="es-ES" smtClean="0"/>
              <a:pPr/>
              <a:t>02/12/2024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ScalaJewel Saphyr" pitchFamily="50" charset="0"/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ScalaJewel Saphyr" pitchFamily="50" charset="0"/>
              </a:defRPr>
            </a:lvl1pPr>
          </a:lstStyle>
          <a:p>
            <a:fld id="{2EDF88DE-2782-4B8E-B7AF-75B93EADAAD6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ScalaJewel Saphyr" pitchFamily="50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ScalaJewel Saphyr" pitchFamily="50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ScalaJewel Saphyr" pitchFamily="50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ScalaJewel Saphyr" pitchFamily="50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ScalaJewel Saphyr" pitchFamily="50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ScalaJewel Saphyr" pitchFamily="50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spd="slow" advClick="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jpeg"/><Relationship Id="rId4" Type="http://schemas.openxmlformats.org/officeDocument/2006/relationships/image" Target="../media/image12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4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png"/><Relationship Id="rId13" Type="http://schemas.openxmlformats.org/officeDocument/2006/relationships/image" Target="../media/image55.png"/><Relationship Id="rId18" Type="http://schemas.openxmlformats.org/officeDocument/2006/relationships/image" Target="../media/image58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57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51.png"/><Relationship Id="rId11" Type="http://schemas.openxmlformats.org/officeDocument/2006/relationships/image" Target="../media/image54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56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50.png"/><Relationship Id="rId9" Type="http://schemas.openxmlformats.org/officeDocument/2006/relationships/image" Target="../media/image53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8" name="Picture 10" descr="E:\PPS  EXCLUSIVOS\- Las abejas melíferas\Imágenes\9456a9181a06527725483b5080c2bed3+abeja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323528" y="483518"/>
            <a:ext cx="403244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4800" dirty="0">
                <a:ln>
                  <a:solidFill>
                    <a:schemeClr val="accent3">
                      <a:lumMod val="75000"/>
                    </a:schemeClr>
                  </a:solidFill>
                </a:ln>
                <a:blipFill>
                  <a:blip r:embed="rId4"/>
                  <a:stretch>
                    <a:fillRect/>
                  </a:stretch>
                </a:blipFill>
                <a:effectLst>
                  <a:outerShdw blurRad="50800" dist="50800" dir="5400000" algn="ctr" rotWithShape="0">
                    <a:srgbClr val="600000"/>
                  </a:outerShdw>
                </a:effectLst>
                <a:latin typeface="Kingthings Eggypeg" pitchFamily="2" charset="0"/>
              </a:rPr>
              <a:t>Las Abejas </a:t>
            </a:r>
          </a:p>
          <a:p>
            <a:pPr algn="ctr"/>
            <a:r>
              <a:rPr lang="es-ES" sz="4800" dirty="0">
                <a:ln>
                  <a:solidFill>
                    <a:schemeClr val="accent3">
                      <a:lumMod val="75000"/>
                    </a:schemeClr>
                  </a:solidFill>
                </a:ln>
                <a:blipFill>
                  <a:blip r:embed="rId4"/>
                  <a:stretch>
                    <a:fillRect/>
                  </a:stretch>
                </a:blipFill>
                <a:effectLst>
                  <a:outerShdw blurRad="50800" dist="50800" dir="5400000" algn="ctr" rotWithShape="0">
                    <a:srgbClr val="600000"/>
                  </a:outerShdw>
                </a:effectLst>
                <a:latin typeface="Kingthings Eggypeg" pitchFamily="2" charset="0"/>
              </a:rPr>
              <a:t>Melíferas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vortex dir="r"/>
        <p:sndAc>
          <p:stSnd>
            <p:snd r:embed="rId2" name="Johannes RKöhler - Bevor der Sommer Geht .wav"/>
          </p:stSnd>
        </p:sndAc>
      </p:transition>
    </mc:Choice>
    <mc:Fallback>
      <p:transition spd="slow" advClick="0" advTm="10000">
        <p:fade/>
        <p:sndAc>
          <p:stSnd>
            <p:snd r:embed="rId2" name="Johannes RKöhler - Bevor der Sommer Geht 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80" name="Picture 8" descr="E:\PPS  EXCLUSIVOS\- Las abejas melíferas\Imágenes\abejas-flo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3" name="2 Marco"/>
          <p:cNvSpPr/>
          <p:nvPr/>
        </p:nvSpPr>
        <p:spPr>
          <a:xfrm>
            <a:off x="0" y="0"/>
            <a:ext cx="9144000" cy="5143500"/>
          </a:xfrm>
          <a:prstGeom prst="frame">
            <a:avLst>
              <a:gd name="adj1" fmla="val 3772"/>
            </a:avLst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Click="0" advTm="5000">
        <p15:prstTrans prst="pageCurlDouble"/>
      </p:transition>
    </mc:Choice>
    <mc:Fallback>
      <p:transition spd="slow" advClick="0" advTm="5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E:\PPS  EXCLUSIVOS\- Las abejas melíferas\Imágenes\Crocuses_Bees_Yellow_49158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700" y="-14288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860032" y="3075806"/>
            <a:ext cx="36004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Saphyr" pitchFamily="50" charset="0"/>
              </a:rPr>
              <a:t>¿Qué es una abeja melífera?</a:t>
            </a:r>
          </a:p>
        </p:txBody>
      </p:sp>
      <p:pic>
        <p:nvPicPr>
          <p:cNvPr id="4100" name="Picture 4" descr="E:\PPS  EXCLUSIVOS\- Las abejas melíferas\Imágenes\4 - Imagen6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5143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179512" y="195486"/>
            <a:ext cx="3168352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dirty="0">
                <a:solidFill>
                  <a:schemeClr val="bg1"/>
                </a:solidFill>
                <a:latin typeface="ScalaJewel Saphyr" pitchFamily="50" charset="0"/>
              </a:rPr>
              <a:t>Las abejas melífera son conocidas principalmente por su capacidad para recolectar néctar de las flores y convertirlo en miel, que es su principal fuente de alimento. </a:t>
            </a:r>
          </a:p>
        </p:txBody>
      </p:sp>
      <p:sp>
        <p:nvSpPr>
          <p:cNvPr id="7" name="6 Marco"/>
          <p:cNvSpPr/>
          <p:nvPr/>
        </p:nvSpPr>
        <p:spPr>
          <a:xfrm>
            <a:off x="0" y="0"/>
            <a:ext cx="3563888" cy="5143500"/>
          </a:xfrm>
          <a:prstGeom prst="frame">
            <a:avLst>
              <a:gd name="adj1" fmla="val 3772"/>
            </a:avLst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24000">
        <p:comb/>
      </p:transition>
    </mc:Choice>
    <mc:Fallback>
      <p:transition spd="slow" advClick="0" advTm="24000">
        <p:comb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0" presetClass="entr" presetSubtype="0" fill="hold" grpId="0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9" name="Picture 3" descr="E:\PPS  EXCLUSIVOS\- Las abejas melíferas\Imágenes\Chrysanthemums_Closeup_Black_background_581768_1280x78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076056" y="411511"/>
            <a:ext cx="3816424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Saphyr" pitchFamily="50" charset="0"/>
              </a:rPr>
              <a:t>Además las abejas melíferas desempeñan un papel crucial en la polinización de una amplia variedad de plantas, lo que las convierte en eslabones indispensables en la cadena alimentaria.</a:t>
            </a:r>
          </a:p>
        </p:txBody>
      </p:sp>
      <p:sp>
        <p:nvSpPr>
          <p:cNvPr id="6" name="5 Marco"/>
          <p:cNvSpPr/>
          <p:nvPr/>
        </p:nvSpPr>
        <p:spPr>
          <a:xfrm>
            <a:off x="5004048" y="0"/>
            <a:ext cx="4139952" cy="5143500"/>
          </a:xfrm>
          <a:prstGeom prst="frame">
            <a:avLst>
              <a:gd name="adj1" fmla="val 3772"/>
            </a:avLst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16000">
        <p14:doors dir="vert"/>
      </p:transition>
    </mc:Choice>
    <mc:Fallback xmlns=""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5" name="Picture 5" descr="E:\PPS  EXCLUSIVOS\- Las abejas melíferas\Imágenes\Bouquets_Roses_Crocuses_Tulips_606485_1280x85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0" y="339502"/>
            <a:ext cx="2483768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Saphyr" pitchFamily="50" charset="0"/>
              </a:rPr>
              <a:t>En los últimos años, ha habido una preocupante disminución en la población de abejas melíferas en todo el mundo. </a:t>
            </a:r>
          </a:p>
        </p:txBody>
      </p:sp>
      <p:sp>
        <p:nvSpPr>
          <p:cNvPr id="8" name="7 Marco"/>
          <p:cNvSpPr/>
          <p:nvPr/>
        </p:nvSpPr>
        <p:spPr>
          <a:xfrm>
            <a:off x="0" y="0"/>
            <a:ext cx="2627784" cy="5143500"/>
          </a:xfrm>
          <a:prstGeom prst="frame">
            <a:avLst>
              <a:gd name="adj1" fmla="val 3772"/>
            </a:avLst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13" name="Picture 5" descr="E:\PPS  EXCLUSIVOS\- Las abejas melíferas\Imágenes\6 - Imagen47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-6350"/>
            <a:ext cx="9144000" cy="5157788"/>
          </a:xfrm>
          <a:prstGeom prst="rect">
            <a:avLst/>
          </a:prstGeom>
          <a:noFill/>
        </p:spPr>
      </p:pic>
      <p:sp>
        <p:nvSpPr>
          <p:cNvPr id="14" name="13 Rectángulo"/>
          <p:cNvSpPr/>
          <p:nvPr/>
        </p:nvSpPr>
        <p:spPr>
          <a:xfrm>
            <a:off x="5076056" y="483518"/>
            <a:ext cx="3744416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dirty="0">
                <a:solidFill>
                  <a:schemeClr val="bg1"/>
                </a:solidFill>
                <a:latin typeface="ScalaJewel Saphyr" pitchFamily="50" charset="0"/>
              </a:rPr>
              <a:t>Esta tendencia alarmante plantea serias amenazas para la seguridad alimentaria y la biodiversidad, </a:t>
            </a:r>
          </a:p>
          <a:p>
            <a:pPr algn="ctr"/>
            <a:r>
              <a:rPr lang="es-ES" sz="2400" dirty="0">
                <a:solidFill>
                  <a:schemeClr val="bg1"/>
                </a:solidFill>
                <a:latin typeface="ScalaJewel Saphyr" pitchFamily="50" charset="0"/>
              </a:rPr>
              <a:t>ya que muchas plantas dependen exclusivamente de las abejas para su polinización</a:t>
            </a:r>
          </a:p>
        </p:txBody>
      </p:sp>
      <p:sp>
        <p:nvSpPr>
          <p:cNvPr id="15" name="14 Marco"/>
          <p:cNvSpPr/>
          <p:nvPr/>
        </p:nvSpPr>
        <p:spPr>
          <a:xfrm>
            <a:off x="4932040" y="0"/>
            <a:ext cx="4211960" cy="5143500"/>
          </a:xfrm>
          <a:prstGeom prst="frame">
            <a:avLst>
              <a:gd name="adj1" fmla="val 3772"/>
            </a:avLst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26000">
        <p14:ripple/>
      </p:transition>
    </mc:Choice>
    <mc:Fallback>
      <p:transition spd="slow" advClick="0" advTm="2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0" presetClass="entr" presetSubtype="0" decel="100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0" presetClass="entr" presetSubtype="0" fill="hold" grpId="0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8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110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8" grpId="0" animBg="1"/>
      <p:bldP spid="14" grpId="0"/>
      <p:bldP spid="1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 descr="E:\PPS  EXCLUSIVOS\- Las abejas melíferas\Imágenes\bee-breeding-nationalgeographic_124023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 advClick="0" advTm="5000">
        <p14:honeycomb/>
      </p:transition>
    </mc:Choice>
    <mc:Fallback>
      <p:transition spd="slow" advClick="0" advTm="5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8" name="Picture 4" descr="E:\PPS  EXCLUSIVOS\- Las abejas melíferas\Imágenes\8 - Imagen4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8419" y="1166"/>
            <a:ext cx="9240838" cy="5181600"/>
          </a:xfrm>
          <a:prstGeom prst="rect">
            <a:avLst/>
          </a:prstGeom>
          <a:noFill/>
        </p:spPr>
      </p:pic>
      <p:sp>
        <p:nvSpPr>
          <p:cNvPr id="17411" name="Rectangle 3"/>
          <p:cNvSpPr>
            <a:spLocks noChangeArrowheads="1"/>
          </p:cNvSpPr>
          <p:nvPr/>
        </p:nvSpPr>
        <p:spPr bwMode="auto">
          <a:xfrm>
            <a:off x="6516216" y="483518"/>
            <a:ext cx="2376264" cy="42382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ctr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24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ScalaJewel Saphyr" pitchFamily="50" charset="0"/>
                <a:cs typeface="Calibri" pitchFamily="34" charset="0"/>
              </a:rPr>
              <a:t>¿Sabías que una cucharada de miel es suficiente para mantener viva a una persona durante 24 horas? </a:t>
            </a:r>
          </a:p>
        </p:txBody>
      </p:sp>
      <p:sp>
        <p:nvSpPr>
          <p:cNvPr id="8" name="7 Marco"/>
          <p:cNvSpPr/>
          <p:nvPr/>
        </p:nvSpPr>
        <p:spPr>
          <a:xfrm>
            <a:off x="6372200" y="0"/>
            <a:ext cx="2771800" cy="5143500"/>
          </a:xfrm>
          <a:prstGeom prst="frame">
            <a:avLst>
              <a:gd name="adj1" fmla="val 3772"/>
            </a:avLst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12000">
        <p14:prism isInverted="1"/>
      </p:transition>
    </mc:Choice>
    <mc:Fallback>
      <p:transition spd="slow" advClick="0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7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1" grpId="0"/>
      <p:bldP spid="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0163" y="-92546"/>
            <a:ext cx="9174163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Rectángulo"/>
          <p:cNvSpPr/>
          <p:nvPr/>
        </p:nvSpPr>
        <p:spPr>
          <a:xfrm>
            <a:off x="251520" y="627534"/>
            <a:ext cx="2016224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dirty="0">
                <a:solidFill>
                  <a:schemeClr val="bg1"/>
                </a:solidFill>
                <a:latin typeface="ScalaJewel Saphyr" pitchFamily="50" charset="0"/>
              </a:rPr>
              <a:t>¿Sabías que una de las primeras monedas del mundo tenía el símbolo de una abeja?</a:t>
            </a:r>
          </a:p>
        </p:txBody>
      </p:sp>
      <p:sp>
        <p:nvSpPr>
          <p:cNvPr id="5" name="4 Marco"/>
          <p:cNvSpPr/>
          <p:nvPr/>
        </p:nvSpPr>
        <p:spPr>
          <a:xfrm>
            <a:off x="0" y="0"/>
            <a:ext cx="2483768" cy="5143500"/>
          </a:xfrm>
          <a:prstGeom prst="frame">
            <a:avLst>
              <a:gd name="adj1" fmla="val 3772"/>
            </a:avLst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12000">
        <p:checker/>
      </p:transition>
    </mc:Choice>
    <mc:Fallback>
      <p:transition spd="slow" advClick="0" advTm="12000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6" name="Picture 4" descr="E:\PPS  EXCLUSIVOS\- Las abejas melíferas\Imágenes\10 - Bees_Honey_617952_1280x72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23528" y="339502"/>
            <a:ext cx="8640960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600" dirty="0">
                <a:ln>
                  <a:solidFill>
                    <a:srgbClr val="FFFF00"/>
                  </a:solidFill>
                </a:ln>
                <a:solidFill>
                  <a:srgbClr val="FFC000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Saphyr" pitchFamily="50" charset="0"/>
              </a:rPr>
              <a:t>¿Sabías que la miel contiene enzimas vivas?</a:t>
            </a:r>
          </a:p>
        </p:txBody>
      </p:sp>
      <p:sp>
        <p:nvSpPr>
          <p:cNvPr id="8" name="7 Marco"/>
          <p:cNvSpPr/>
          <p:nvPr/>
        </p:nvSpPr>
        <p:spPr>
          <a:xfrm>
            <a:off x="0" y="0"/>
            <a:ext cx="9144000" cy="987574"/>
          </a:xfrm>
          <a:prstGeom prst="frame">
            <a:avLst>
              <a:gd name="adj1" fmla="val 10760"/>
            </a:avLst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 advClick="0" advTm="10000">
        <p14:honeycomb/>
      </p:transition>
    </mc:Choice>
    <mc:Fallback>
      <p:transition spd="slow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E:\PPS  EXCLUSIVOS\- Las abejas melíferas\Imágenes\Dahlias_Closeup_Bees_445684-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4" name="3 Marco"/>
          <p:cNvSpPr/>
          <p:nvPr/>
        </p:nvSpPr>
        <p:spPr>
          <a:xfrm>
            <a:off x="0" y="0"/>
            <a:ext cx="9144000" cy="5143500"/>
          </a:xfrm>
          <a:prstGeom prst="frame">
            <a:avLst>
              <a:gd name="adj1" fmla="val 3772"/>
            </a:avLst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Click="0" advTm="4000">
        <p15:prstTrans prst="peelOff"/>
      </p:transition>
    </mc:Choice>
    <mc:Fallback>
      <p:transition spd="slow" advClick="0" advTm="4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E:\PPS  EXCLUSIVOS\- Las abejas melíferas\Imágenes\Closeup_Camomiles_Bokeh_White_Drops_607309_1280x85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6732240" y="699542"/>
            <a:ext cx="216024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Saphyr" pitchFamily="50" charset="0"/>
              </a:rPr>
              <a:t>¿Sabías que en contacto con una cuchara de metal, estas enzimas mueren?</a:t>
            </a:r>
          </a:p>
        </p:txBody>
      </p:sp>
      <p:sp>
        <p:nvSpPr>
          <p:cNvPr id="7" name="6 Marco"/>
          <p:cNvSpPr/>
          <p:nvPr/>
        </p:nvSpPr>
        <p:spPr>
          <a:xfrm>
            <a:off x="6588224" y="0"/>
            <a:ext cx="2555776" cy="5143500"/>
          </a:xfrm>
          <a:prstGeom prst="frame">
            <a:avLst>
              <a:gd name="adj1" fmla="val 3772"/>
            </a:avLst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29699" name="Picture 3" descr="E:\PPS  EXCLUSIVOS\- Las abejas melíferas\Imágenes\13 - Closeup_Rhododendron_Azalea_Bokeh_Pink_color_604129_1280x85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" y="0"/>
            <a:ext cx="9143999" cy="5105400"/>
          </a:xfrm>
          <a:prstGeom prst="rect">
            <a:avLst/>
          </a:prstGeom>
          <a:noFill/>
        </p:spPr>
      </p:pic>
      <p:sp>
        <p:nvSpPr>
          <p:cNvPr id="10" name="9 Rectángulo"/>
          <p:cNvSpPr/>
          <p:nvPr/>
        </p:nvSpPr>
        <p:spPr>
          <a:xfrm>
            <a:off x="251520" y="627534"/>
            <a:ext cx="2592288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dirty="0">
                <a:solidFill>
                  <a:schemeClr val="bg1"/>
                </a:solidFill>
                <a:latin typeface="ScalaJewel Saphyr" pitchFamily="50" charset="0"/>
              </a:rPr>
              <a:t>La mejor manera de comer </a:t>
            </a:r>
            <a:r>
              <a:rPr lang="es-ES" sz="24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Saphyr" pitchFamily="50" charset="0"/>
              </a:rPr>
              <a:t>miel</a:t>
            </a:r>
            <a:r>
              <a:rPr lang="es-ES" sz="2400" dirty="0">
                <a:solidFill>
                  <a:schemeClr val="bg1"/>
                </a:solidFill>
                <a:latin typeface="ScalaJewel Saphyr" pitchFamily="50" charset="0"/>
              </a:rPr>
              <a:t> </a:t>
            </a:r>
          </a:p>
          <a:p>
            <a:pPr algn="ctr"/>
            <a:r>
              <a:rPr lang="es-ES" sz="2400" dirty="0">
                <a:solidFill>
                  <a:schemeClr val="bg1"/>
                </a:solidFill>
                <a:latin typeface="ScalaJewel Saphyr" pitchFamily="50" charset="0"/>
              </a:rPr>
              <a:t>es con una cuchara de madera; </a:t>
            </a:r>
          </a:p>
          <a:p>
            <a:pPr algn="ctr"/>
            <a:r>
              <a:rPr lang="es-ES" sz="2400" dirty="0">
                <a:solidFill>
                  <a:schemeClr val="bg1"/>
                </a:solidFill>
                <a:latin typeface="ScalaJewel Saphyr" pitchFamily="50" charset="0"/>
              </a:rPr>
              <a:t>si no dispones de una, usa una cuchara de plástico.</a:t>
            </a:r>
          </a:p>
        </p:txBody>
      </p:sp>
      <p:sp>
        <p:nvSpPr>
          <p:cNvPr id="11" name="10 Marco"/>
          <p:cNvSpPr/>
          <p:nvPr/>
        </p:nvSpPr>
        <p:spPr>
          <a:xfrm>
            <a:off x="0" y="0"/>
            <a:ext cx="3059832" cy="5143500"/>
          </a:xfrm>
          <a:prstGeom prst="frame">
            <a:avLst>
              <a:gd name="adj1" fmla="val 3772"/>
            </a:avLst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22000">
        <p:blinds dir="vert"/>
      </p:transition>
    </mc:Choice>
    <mc:Fallback>
      <p:transition spd="slow" advClick="0" advTm="22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5" presetClass="entr" presetSubtype="0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296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8" presetClass="entr" presetSubtype="16" fill="hold" grpId="0" nodeType="withEffect">
                                  <p:stCondLst>
                                    <p:cond delay="10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115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 animBg="1"/>
      <p:bldP spid="10" grpId="0"/>
      <p:bldP spid="11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3" name="Picture 1" descr="E:\PPS  EXCLUSIVOS\- Las abejas melíferas\Imágenes\Bees_Closeup_4498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6732240" y="555526"/>
            <a:ext cx="2141984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Saphyr" pitchFamily="50" charset="0"/>
              </a:rPr>
              <a:t>¿Sabías que la miel contiene una sustancia que ayuda a que el cerebro funcione mejor?</a:t>
            </a:r>
          </a:p>
        </p:txBody>
      </p:sp>
      <p:sp>
        <p:nvSpPr>
          <p:cNvPr id="4" name="3 Marco"/>
          <p:cNvSpPr/>
          <p:nvPr/>
        </p:nvSpPr>
        <p:spPr>
          <a:xfrm>
            <a:off x="6372200" y="0"/>
            <a:ext cx="2771800" cy="5143500"/>
          </a:xfrm>
          <a:prstGeom prst="frame">
            <a:avLst>
              <a:gd name="adj1" fmla="val 3772"/>
            </a:avLst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12000">
        <p14:prism/>
      </p:transition>
    </mc:Choice>
    <mc:Fallback>
      <p:transition spd="slow" advClick="0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49" name="Picture 1" descr="E:\PPS  EXCLUSIVOS\- Las abejas melíferas\Imágenes\Roses_Pink_color_Drops_574125_1280x72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23528" y="411510"/>
            <a:ext cx="2376264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Saphyr" pitchFamily="50" charset="0"/>
              </a:rPr>
              <a:t>¿Sabías que la miel es uno de los pocos alimentos en la tierra que por sí solo puede sustentar la vida humana?</a:t>
            </a:r>
          </a:p>
        </p:txBody>
      </p:sp>
      <p:sp>
        <p:nvSpPr>
          <p:cNvPr id="4" name="3 Marco"/>
          <p:cNvSpPr/>
          <p:nvPr/>
        </p:nvSpPr>
        <p:spPr>
          <a:xfrm>
            <a:off x="0" y="0"/>
            <a:ext cx="2915816" cy="5143500"/>
          </a:xfrm>
          <a:prstGeom prst="frame">
            <a:avLst>
              <a:gd name="adj1" fmla="val 5547"/>
            </a:avLst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12000">
        <p14:doors dir="vert"/>
      </p:transition>
    </mc:Choice>
    <mc:Fallback>
      <p:transition spd="slow" advClick="0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E:\PPS  EXCLUSIVOS\- Las abejas melíferas\Imágenes\Roses_Gerberas_Chrysanthemums_577283_1280x85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4000">
        <p14:glitter pattern="hexagon"/>
      </p:transition>
    </mc:Choice>
    <mc:Fallback>
      <p:transition spd="slow" advClick="0" advTm="4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1" name="Picture 1" descr="E:\PPS  EXCLUSIVOS\- Las abejas melíferas\Imágenes\Crocuses_Closeup_605440_1280x80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7020272" y="699542"/>
            <a:ext cx="1781944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dirty="0">
                <a:solidFill>
                  <a:schemeClr val="bg1"/>
                </a:solidFill>
                <a:latin typeface="ScalaJewel Saphyr" pitchFamily="50" charset="0"/>
              </a:rPr>
              <a:t>¿Sabías que las abejas salvaron a la gente del hambre en África?</a:t>
            </a:r>
          </a:p>
        </p:txBody>
      </p:sp>
      <p:sp>
        <p:nvSpPr>
          <p:cNvPr id="4" name="3 Marco"/>
          <p:cNvSpPr/>
          <p:nvPr/>
        </p:nvSpPr>
        <p:spPr>
          <a:xfrm>
            <a:off x="6804248" y="0"/>
            <a:ext cx="2339752" cy="5143500"/>
          </a:xfrm>
          <a:prstGeom prst="frame">
            <a:avLst>
              <a:gd name="adj1" fmla="val 5856"/>
            </a:avLst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Click="0" advTm="9000">
        <p:checker/>
      </p:transition>
    </mc:Choice>
    <mc:Fallback>
      <p:transition spd="slow" advClick="0" advTm="9000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9" name="Picture 3" descr="E:\PPS  EXCLUSIVOS\- Las abejas melíferas\Imágenes\19 - Alstroemeria_Closeup_Black_background_Violet_598784_1280x102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23528" y="627534"/>
            <a:ext cx="2448272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dirty="0">
                <a:solidFill>
                  <a:schemeClr val="bg1"/>
                </a:solidFill>
                <a:latin typeface="ScalaJewel Saphyr" pitchFamily="50" charset="0"/>
              </a:rPr>
              <a:t>¿Sabías que el propóleos producido por las abejas es uno de los antibióticos naturales más potentes?</a:t>
            </a:r>
          </a:p>
        </p:txBody>
      </p:sp>
      <p:sp>
        <p:nvSpPr>
          <p:cNvPr id="5" name="4 Marco"/>
          <p:cNvSpPr/>
          <p:nvPr/>
        </p:nvSpPr>
        <p:spPr>
          <a:xfrm>
            <a:off x="0" y="0"/>
            <a:ext cx="3059832" cy="5143500"/>
          </a:xfrm>
          <a:prstGeom prst="frame">
            <a:avLst>
              <a:gd name="adj1" fmla="val 5856"/>
            </a:avLst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Click="0" advTm="12000">
        <p15:prstTrans prst="pageCurlDouble"/>
      </p:transition>
    </mc:Choice>
    <mc:Fallback>
      <p:transition spd="slow" advClick="0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3" name="Picture 1" descr="E:\PPS  EXCLUSIVOS\- Las abejas melíferas\Imágenes\Crocuses_Bees_Insects_Closeup_Violet_585675_1280x85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6660232" y="2427734"/>
            <a:ext cx="2232248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dirty="0">
                <a:solidFill>
                  <a:schemeClr val="bg1"/>
                </a:solidFill>
                <a:latin typeface="ScalaJewel Saphyr" pitchFamily="50" charset="0"/>
              </a:rPr>
              <a:t>¿Sabías que la miel no tiene fecha de caducidad?</a:t>
            </a:r>
          </a:p>
        </p:txBody>
      </p:sp>
      <p:sp>
        <p:nvSpPr>
          <p:cNvPr id="4" name="3 Marco"/>
          <p:cNvSpPr/>
          <p:nvPr/>
        </p:nvSpPr>
        <p:spPr>
          <a:xfrm>
            <a:off x="6444208" y="0"/>
            <a:ext cx="2699792" cy="5143500"/>
          </a:xfrm>
          <a:prstGeom prst="frame">
            <a:avLst>
              <a:gd name="adj1" fmla="val 3772"/>
            </a:avLst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23556" name="Picture 4" descr="E:\PPS  EXCLUSIVOS\- Las abejas melíferas\Imágenes\descarga (5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6876256" y="627534"/>
            <a:ext cx="1872208" cy="1361331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9000">
        <p14:flip dir="r"/>
      </p:transition>
    </mc:Choice>
    <mc:Fallback>
      <p:transition spd="slow" advClick="0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35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235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235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235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E:\PPS  EXCLUSIVOS\- Las abejas melíferas\Imágenes\Orchid_Closeup_Yellow_608993_1280x85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4000">
        <p14:doors dir="vert"/>
      </p:transition>
    </mc:Choice>
    <mc:Fallback>
      <p:transition spd="slow" advClick="0" advTm="4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7" name="Picture 3" descr="E:\PPS  EXCLUSIVOS\- Las abejas melíferas\Imágenes\264049-frederik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1113" y="0"/>
            <a:ext cx="9167813" cy="51450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652120" y="483518"/>
            <a:ext cx="3168352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Saphyr" pitchFamily="50" charset="0"/>
              </a:rPr>
              <a:t>¿Sabías que los cuerpos de los más grandes emperadores del mundo fueron enterrados en ataúdes de oro y luego cubiertos con miel para evitar la putrefacción?</a:t>
            </a:r>
          </a:p>
        </p:txBody>
      </p:sp>
      <p:sp>
        <p:nvSpPr>
          <p:cNvPr id="5" name="4 Marco"/>
          <p:cNvSpPr/>
          <p:nvPr/>
        </p:nvSpPr>
        <p:spPr>
          <a:xfrm>
            <a:off x="5436096" y="0"/>
            <a:ext cx="3707904" cy="5143500"/>
          </a:xfrm>
          <a:prstGeom prst="frame">
            <a:avLst>
              <a:gd name="adj1" fmla="val 5856"/>
            </a:avLst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14000">
        <p14:warp dir="in"/>
      </p:transition>
    </mc:Choice>
    <mc:Fallback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Picture 1" descr="E:\PPS  EXCLUSIVOS\- Las abejas melíferas\Imágenes\Closeup_Poppies_Bokeh_Red_607172_1280x85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51520" y="339502"/>
            <a:ext cx="2592288" cy="43396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3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Saphyr" pitchFamily="50" charset="0"/>
              </a:rPr>
              <a:t>¿Sabías que el término “</a:t>
            </a:r>
            <a:r>
              <a:rPr lang="es-ES" sz="2300" dirty="0" err="1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Saphyr" pitchFamily="50" charset="0"/>
              </a:rPr>
              <a:t>Honeymoon</a:t>
            </a:r>
            <a:r>
              <a:rPr lang="es-ES" sz="23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Saphyr" pitchFamily="50" charset="0"/>
              </a:rPr>
              <a:t>” (luna de miel) proviene del hecho de que los novios consumían miel para la fertilidad después de su matrimonio?</a:t>
            </a:r>
          </a:p>
        </p:txBody>
      </p:sp>
      <p:sp>
        <p:nvSpPr>
          <p:cNvPr id="4" name="3 Marco"/>
          <p:cNvSpPr/>
          <p:nvPr/>
        </p:nvSpPr>
        <p:spPr>
          <a:xfrm>
            <a:off x="0" y="0"/>
            <a:ext cx="2987824" cy="5143500"/>
          </a:xfrm>
          <a:prstGeom prst="frame">
            <a:avLst>
              <a:gd name="adj1" fmla="val 5856"/>
            </a:avLst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14000">
        <p:comb/>
      </p:transition>
    </mc:Choice>
    <mc:Fallback>
      <p:transition spd="slow" advClick="0" advTm="14000">
        <p:comb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E:\PPS  EXCLUSIVOS\- Las abejas melíferas\Imágenes\106433-katufk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7463" y="0"/>
            <a:ext cx="9180513" cy="516255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23528" y="339502"/>
            <a:ext cx="2808312" cy="44935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2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Saphyr" pitchFamily="50" charset="0"/>
              </a:rPr>
              <a:t>¿Sabías que una abeja melífera vive entre 4 a 6 semanas, </a:t>
            </a:r>
          </a:p>
          <a:p>
            <a:pPr algn="ctr"/>
            <a:r>
              <a:rPr lang="es-ES" sz="22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Saphyr" pitchFamily="50" charset="0"/>
              </a:rPr>
              <a:t>visita al menos 1000 flores y produce menos de una cucharadita de miel, pero para ella es el trabajo de toda una vida?.</a:t>
            </a:r>
          </a:p>
        </p:txBody>
      </p:sp>
      <p:sp>
        <p:nvSpPr>
          <p:cNvPr id="4" name="3 Marco"/>
          <p:cNvSpPr/>
          <p:nvPr/>
        </p:nvSpPr>
        <p:spPr>
          <a:xfrm flipV="1">
            <a:off x="0" y="0"/>
            <a:ext cx="3275856" cy="5143500"/>
          </a:xfrm>
          <a:prstGeom prst="frame">
            <a:avLst>
              <a:gd name="adj1" fmla="val 5856"/>
            </a:avLst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Click="0" advTm="15000">
        <p15:prstTrans prst="pageCurlDouble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Picture 1" descr="E:\PPS  EXCLUSIVOS\- Las abejas melíferas\Imágenes\Roses_Blue_Drops_587246_1280x72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5000">
        <p15:prstTrans prst="curtains"/>
      </p:transition>
    </mc:Choice>
    <mc:Fallback>
      <p:transition spd="slow" advClick="0" advTm="5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Picture 1" descr="E:\PPS  EXCLUSIVOS\- Las abejas melíferas\Imágenes\425118-alexfas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323528" y="267494"/>
            <a:ext cx="374441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dirty="0">
                <a:ln>
                  <a:solidFill>
                    <a:srgbClr val="003300"/>
                  </a:solidFill>
                </a:ln>
                <a:solidFill>
                  <a:schemeClr val="accent3">
                    <a:lumMod val="60000"/>
                    <a:lumOff val="40000"/>
                  </a:schemeClr>
                </a:solidFill>
                <a:latin typeface="ScalaJewel Saphyr" pitchFamily="50" charset="0"/>
              </a:rPr>
              <a:t>¿Qué pasaría si las abejas melíferas desaparecieran por completo?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9000">
        <p14:flythrough/>
      </p:transition>
    </mc:Choice>
    <mc:Fallback>
      <p:transition spd="slow" advClick="0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E:\PPS  EXCLUSIVOS\- Las abejas melíferas\Imágenes\523724f410f12ff1cf24388f3bf6b187-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15875"/>
            <a:ext cx="9156700" cy="517525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067944" y="339502"/>
            <a:ext cx="4824536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Saphyr" pitchFamily="50" charset="0"/>
              </a:rPr>
              <a:t>La desaparición de las abejas melíferas tendría graves consecuencias para el ecosistema y la agricultura, ya que muchas plantas dependen exclusivamente de ellas para su polinización, </a:t>
            </a:r>
          </a:p>
          <a:p>
            <a:pPr algn="ctr"/>
            <a:r>
              <a:rPr lang="es-ES" sz="24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Saphyr" pitchFamily="50" charset="0"/>
              </a:rPr>
              <a:t>lo que afectaría la producción de alimentos y la biodiversidad.</a:t>
            </a:r>
          </a:p>
        </p:txBody>
      </p:sp>
      <p:sp>
        <p:nvSpPr>
          <p:cNvPr id="6" name="5 Marco"/>
          <p:cNvSpPr/>
          <p:nvPr/>
        </p:nvSpPr>
        <p:spPr>
          <a:xfrm>
            <a:off x="3635896" y="0"/>
            <a:ext cx="5508104" cy="5143500"/>
          </a:xfrm>
          <a:prstGeom prst="frame">
            <a:avLst>
              <a:gd name="adj1" fmla="val 3772"/>
            </a:avLst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  <a:effectLst>
                <a:outerShdw blurRad="50800" dist="50800" dir="5400000" algn="ctr" rotWithShape="0">
                  <a:schemeClr val="tx1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22000">
        <p14:ripple/>
      </p:transition>
    </mc:Choice>
    <mc:Fallback>
      <p:transition spd="slow" advClick="0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Picture 1" descr="E:\PPS  EXCLUSIVOS\- Las abejas melíferas\Imágenes\Dahlias_Closeup_Black_background_Pink_color_605388_682x102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9525" y="-9525"/>
            <a:ext cx="9163050" cy="516255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572000" y="483518"/>
            <a:ext cx="4104456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dirty="0">
                <a:solidFill>
                  <a:schemeClr val="bg1"/>
                </a:solidFill>
                <a:latin typeface="ScalaJewel Saphyr" pitchFamily="50" charset="0"/>
              </a:rPr>
              <a:t>Para garantizar una vida prolongada para las abejas melíferas, </a:t>
            </a:r>
          </a:p>
          <a:p>
            <a:pPr algn="ctr"/>
            <a:r>
              <a:rPr lang="es-ES" sz="2400" dirty="0">
                <a:solidFill>
                  <a:schemeClr val="bg1"/>
                </a:solidFill>
                <a:latin typeface="ScalaJewel Saphyr" pitchFamily="50" charset="0"/>
              </a:rPr>
              <a:t>es fundamental proporcionarles un ambiente y una nutrición adecuada y defenderlas  de depredadores y enfermedades. </a:t>
            </a:r>
          </a:p>
        </p:txBody>
      </p:sp>
      <p:sp>
        <p:nvSpPr>
          <p:cNvPr id="4" name="3 Marco"/>
          <p:cNvSpPr/>
          <p:nvPr/>
        </p:nvSpPr>
        <p:spPr>
          <a:xfrm>
            <a:off x="4139952" y="0"/>
            <a:ext cx="5004048" cy="5143500"/>
          </a:xfrm>
          <a:prstGeom prst="frame">
            <a:avLst>
              <a:gd name="adj1" fmla="val 3772"/>
            </a:avLst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  <a:effectLst>
                <a:outerShdw blurRad="50800" dist="50800" dir="5400000" algn="ctr" rotWithShape="0">
                  <a:schemeClr val="tx1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Click="0" advTm="17000">
        <p15:prstTrans prst="peelOff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E:\PPS  EXCLUSIVOS\- Las abejas melíferas\Imágenes\Bouquets_Roses_Lilies_48898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700" y="0"/>
            <a:ext cx="9156700" cy="5157788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Click="0" advTm="4000">
        <p15:prstTrans prst="fracture"/>
      </p:transition>
    </mc:Choice>
    <mc:Fallback>
      <p:transition spd="slow" advClick="0" advTm="4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E:\PPS  EXCLUSIVOS\- Las abejas melíferas\Imágenes\larg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4288"/>
            <a:ext cx="9156700" cy="5157788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1907704" y="699542"/>
            <a:ext cx="257153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Saphyr" pitchFamily="50" charset="0"/>
              </a:rPr>
              <a:t>Diciembre 2024</a:t>
            </a:r>
          </a:p>
        </p:txBody>
      </p:sp>
      <p:sp>
        <p:nvSpPr>
          <p:cNvPr id="4" name="3 CuadroTexto"/>
          <p:cNvSpPr txBox="1"/>
          <p:nvPr/>
        </p:nvSpPr>
        <p:spPr>
          <a:xfrm>
            <a:off x="539552" y="1779662"/>
            <a:ext cx="467788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Saphyr" pitchFamily="50" charset="0"/>
              </a:rPr>
              <a:t>Música: Johannes </a:t>
            </a:r>
            <a:r>
              <a:rPr lang="es-ES" sz="2400" dirty="0" err="1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Saphyr" pitchFamily="50" charset="0"/>
              </a:rPr>
              <a:t>Rköhler</a:t>
            </a:r>
            <a:endParaRPr lang="es-ES" sz="2400" dirty="0">
              <a:solidFill>
                <a:schemeClr val="bg1"/>
              </a:solidFill>
              <a:effectLst>
                <a:outerShdw blurRad="50800" dist="50800" dir="5400000" algn="ctr" rotWithShape="0">
                  <a:schemeClr val="tx1"/>
                </a:outerShdw>
              </a:effectLst>
              <a:latin typeface="ScalaJewel Saphyr" pitchFamily="50" charset="0"/>
            </a:endParaRPr>
          </a:p>
          <a:p>
            <a:r>
              <a:rPr lang="es-ES" sz="24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Saphyr" pitchFamily="50" charset="0"/>
              </a:rPr>
              <a:t>    </a:t>
            </a:r>
            <a:r>
              <a:rPr lang="es-ES" sz="2400" dirty="0" err="1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Saphyr" pitchFamily="50" charset="0"/>
              </a:rPr>
              <a:t>Bevor</a:t>
            </a:r>
            <a:r>
              <a:rPr lang="es-ES" sz="24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Saphyr" pitchFamily="50" charset="0"/>
              </a:rPr>
              <a:t> der </a:t>
            </a:r>
            <a:r>
              <a:rPr lang="es-ES" sz="2400" dirty="0" err="1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Saphyr" pitchFamily="50" charset="0"/>
              </a:rPr>
              <a:t>sommer</a:t>
            </a:r>
            <a:r>
              <a:rPr lang="es-ES" sz="24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Saphyr" pitchFamily="50" charset="0"/>
              </a:rPr>
              <a:t> </a:t>
            </a:r>
            <a:r>
              <a:rPr lang="es-ES" sz="2400" dirty="0" err="1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Saphyr" pitchFamily="50" charset="0"/>
              </a:rPr>
              <a:t>geht</a:t>
            </a:r>
            <a:endParaRPr lang="es-ES" sz="2400" dirty="0">
              <a:solidFill>
                <a:schemeClr val="bg1"/>
              </a:solidFill>
              <a:effectLst>
                <a:outerShdw blurRad="50800" dist="50800" dir="5400000" algn="ctr" rotWithShape="0">
                  <a:schemeClr val="tx1"/>
                </a:outerShdw>
              </a:effectLst>
              <a:latin typeface="ScalaJewel Saphyr" pitchFamily="50" charset="0"/>
            </a:endParaRPr>
          </a:p>
        </p:txBody>
      </p:sp>
      <p:grpSp>
        <p:nvGrpSpPr>
          <p:cNvPr id="5" name="19 Grupo"/>
          <p:cNvGrpSpPr/>
          <p:nvPr/>
        </p:nvGrpSpPr>
        <p:grpSpPr>
          <a:xfrm>
            <a:off x="7812360" y="3291830"/>
            <a:ext cx="1152128" cy="1449450"/>
            <a:chOff x="3000235" y="2669230"/>
            <a:chExt cx="1278059" cy="1193082"/>
          </a:xfrm>
        </p:grpSpPr>
        <p:sp>
          <p:nvSpPr>
            <p:cNvPr id="6" name="20 CuadroTexto"/>
            <p:cNvSpPr txBox="1"/>
            <p:nvPr/>
          </p:nvSpPr>
          <p:spPr>
            <a:xfrm>
              <a:off x="3000235" y="3558305"/>
              <a:ext cx="1278059" cy="30400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>
              <a:defPPr>
                <a:defRPr lang="es-E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s-ES" dirty="0">
                  <a:solidFill>
                    <a:schemeClr val="bg1"/>
                  </a:solidFill>
                  <a:effectLst>
                    <a:outerShdw blurRad="50800" dist="50800" dir="5400000" algn="ctr" rotWithShape="0">
                      <a:schemeClr val="tx1"/>
                    </a:outerShdw>
                  </a:effectLst>
                  <a:latin typeface="ChopinScript" pitchFamily="2" charset="0"/>
                </a:rPr>
                <a:t>Margarita</a:t>
              </a:r>
            </a:p>
          </p:txBody>
        </p:sp>
        <p:pic>
          <p:nvPicPr>
            <p:cNvPr id="7" name="Picture 9"/>
            <p:cNvPicPr>
              <a:picLocks noChangeAspect="1" noChangeArrowheads="1"/>
            </p:cNvPicPr>
            <p:nvPr/>
          </p:nvPicPr>
          <p:blipFill>
            <a:blip r:embed="rId3" cstate="print">
              <a:clrChange>
                <a:clrFrom>
                  <a:srgbClr val="818181"/>
                </a:clrFrom>
                <a:clrTo>
                  <a:srgbClr val="818181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3000236" y="2669230"/>
              <a:ext cx="1038423" cy="95094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24000">
        <p14:vortex dir="r"/>
      </p:transition>
    </mc:Choice>
    <mc:Fallback>
      <p:transition spd="slow" advClick="0" advTm="2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5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52" presetClass="entr" presetSubtype="0" fill="hold" nodeType="withEffect">
                                  <p:stCondLst>
                                    <p:cond delay="18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9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0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1595</TotalTime>
  <Words>506</Words>
  <Application>Microsoft Office PowerPoint</Application>
  <PresentationFormat>Presentación en pantalla (16:9)</PresentationFormat>
  <Paragraphs>36</Paragraphs>
  <Slides>28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28</vt:i4>
      </vt:variant>
    </vt:vector>
  </HeadingPairs>
  <TitlesOfParts>
    <vt:vector size="36" baseType="lpstr">
      <vt:lpstr>ScalaJewel Saphyr</vt:lpstr>
      <vt:lpstr>Kingthings Eggypeg</vt:lpstr>
      <vt:lpstr>ChopinScript</vt:lpstr>
      <vt:lpstr>Calibri</vt:lpstr>
      <vt:lpstr>Kristen ITC</vt:lpstr>
      <vt:lpstr>Arial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Guillermo Arroyo Moreno</cp:lastModifiedBy>
  <cp:revision>13</cp:revision>
  <dcterms:created xsi:type="dcterms:W3CDTF">2024-11-23T20:12:43Z</dcterms:created>
  <dcterms:modified xsi:type="dcterms:W3CDTF">2024-12-02T01:18:46Z</dcterms:modified>
</cp:coreProperties>
</file>