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2"/>
  </p:notesMasterIdLst>
  <p:sldIdLst>
    <p:sldId id="314" r:id="rId3"/>
    <p:sldId id="262" r:id="rId4"/>
    <p:sldId id="317" r:id="rId5"/>
    <p:sldId id="309" r:id="rId6"/>
    <p:sldId id="307" r:id="rId7"/>
    <p:sldId id="318" r:id="rId8"/>
    <p:sldId id="295" r:id="rId9"/>
    <p:sldId id="311" r:id="rId10"/>
    <p:sldId id="320" r:id="rId11"/>
    <p:sldId id="271" r:id="rId12"/>
    <p:sldId id="308" r:id="rId13"/>
    <p:sldId id="322" r:id="rId14"/>
    <p:sldId id="306" r:id="rId15"/>
    <p:sldId id="278" r:id="rId16"/>
    <p:sldId id="321" r:id="rId17"/>
    <p:sldId id="313" r:id="rId18"/>
    <p:sldId id="267" r:id="rId19"/>
    <p:sldId id="324" r:id="rId20"/>
    <p:sldId id="273" r:id="rId21"/>
    <p:sldId id="274" r:id="rId22"/>
    <p:sldId id="323" r:id="rId23"/>
    <p:sldId id="301" r:id="rId24"/>
    <p:sldId id="296" r:id="rId25"/>
    <p:sldId id="325" r:id="rId26"/>
    <p:sldId id="290" r:id="rId27"/>
    <p:sldId id="289" r:id="rId28"/>
    <p:sldId id="319" r:id="rId29"/>
    <p:sldId id="300" r:id="rId30"/>
    <p:sldId id="298" r:id="rId31"/>
    <p:sldId id="326" r:id="rId32"/>
    <p:sldId id="297" r:id="rId33"/>
    <p:sldId id="310" r:id="rId34"/>
    <p:sldId id="328" r:id="rId35"/>
    <p:sldId id="272" r:id="rId36"/>
    <p:sldId id="265" r:id="rId37"/>
    <p:sldId id="329" r:id="rId38"/>
    <p:sldId id="279" r:id="rId39"/>
    <p:sldId id="299" r:id="rId40"/>
    <p:sldId id="330" r:id="rId41"/>
    <p:sldId id="268" r:id="rId42"/>
    <p:sldId id="294" r:id="rId43"/>
    <p:sldId id="291" r:id="rId44"/>
    <p:sldId id="293" r:id="rId45"/>
    <p:sldId id="257" r:id="rId46"/>
    <p:sldId id="269" r:id="rId47"/>
    <p:sldId id="286" r:id="rId48"/>
    <p:sldId id="288" r:id="rId49"/>
    <p:sldId id="315" r:id="rId50"/>
    <p:sldId id="331"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aM930NspgBbZgcJd3r3OQ" hashData="JUqelluTLNTvW+Q5IToXbAG9fj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996600"/>
    <a:srgbClr val="990000"/>
    <a:srgbClr val="51361B"/>
    <a:srgbClr val="FF0066"/>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120" autoAdjust="0"/>
    <p:restoredTop sz="94660"/>
  </p:normalViewPr>
  <p:slideViewPr>
    <p:cSldViewPr>
      <p:cViewPr>
        <p:scale>
          <a:sx n="40" d="100"/>
          <a:sy n="40" d="100"/>
        </p:scale>
        <p:origin x="-1134"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CDEF99-BA1D-4441-ADB8-F07202259580}" type="datetimeFigureOut">
              <a:rPr lang="es-ES" smtClean="0"/>
              <a:pPr/>
              <a:t>15/07/2014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1DC707-C1CD-4844-B68D-0C9355E6521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21DC707-C1CD-4844-B68D-0C9355E65213}" type="slidenum">
              <a:rPr lang="es-ES" smtClean="0"/>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1962DE5-ACCD-4B3D-878A-37831D12C5DC}"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E1CACDF-3E07-4383-B0DE-892A0C9ADB7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8D7C9-0423-4E98-A850-E27AF7F1A20F}" type="datetimeFigureOut">
              <a:rPr lang="es-ES" smtClean="0"/>
              <a:pPr/>
              <a:t>15/07/2014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62DE5-ACCD-4B3D-878A-37831D12C5D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434A69D-1309-4DAA-8BF5-DB2CC0F6221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8.png"/><Relationship Id="rId7" Type="http://schemas.openxmlformats.org/officeDocument/2006/relationships/image" Target="../media/image5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hiopñ.jpg"/>
          <p:cNvPicPr>
            <a:picLocks noChangeAspect="1"/>
          </p:cNvPicPr>
          <p:nvPr/>
        </p:nvPicPr>
        <p:blipFill>
          <a:blip r:embed="rId3"/>
          <a:stretch>
            <a:fillRect/>
          </a:stretch>
        </p:blipFill>
        <p:spPr>
          <a:xfrm>
            <a:off x="0" y="0"/>
            <a:ext cx="9144000" cy="6844632"/>
          </a:xfrm>
          <a:prstGeom prst="rect">
            <a:avLst/>
          </a:prstGeom>
        </p:spPr>
      </p:pic>
      <p:pic>
        <p:nvPicPr>
          <p:cNvPr id="6" name="5 Imagen" descr="abeja.png"/>
          <p:cNvPicPr>
            <a:picLocks noChangeAspect="1"/>
          </p:cNvPicPr>
          <p:nvPr/>
        </p:nvPicPr>
        <p:blipFill>
          <a:blip r:embed="rId4">
            <a:lum contrast="20000"/>
          </a:blip>
          <a:stretch>
            <a:fillRect/>
          </a:stretch>
        </p:blipFill>
        <p:spPr>
          <a:xfrm rot="20772808">
            <a:off x="6149943" y="4417232"/>
            <a:ext cx="2486025" cy="1552575"/>
          </a:xfrm>
          <a:prstGeom prst="rect">
            <a:avLst/>
          </a:prstGeom>
        </p:spPr>
      </p:pic>
      <p:pic>
        <p:nvPicPr>
          <p:cNvPr id="8" name="7 Imagen" descr="abeja.png"/>
          <p:cNvPicPr>
            <a:picLocks noChangeAspect="1"/>
          </p:cNvPicPr>
          <p:nvPr/>
        </p:nvPicPr>
        <p:blipFill>
          <a:blip r:embed="rId4">
            <a:lum contrast="20000"/>
          </a:blip>
          <a:stretch>
            <a:fillRect/>
          </a:stretch>
        </p:blipFill>
        <p:spPr>
          <a:xfrm rot="864932" flipH="1">
            <a:off x="3135991" y="4889501"/>
            <a:ext cx="2148883" cy="1361341"/>
          </a:xfrm>
          <a:prstGeom prst="rect">
            <a:avLst/>
          </a:prstGeom>
        </p:spPr>
      </p:pic>
      <p:pic>
        <p:nvPicPr>
          <p:cNvPr id="36880" name="Picture 16" descr="Rendered Image"/>
          <p:cNvPicPr>
            <a:picLocks noChangeAspect="1" noChangeArrowheads="1"/>
          </p:cNvPicPr>
          <p:nvPr/>
        </p:nvPicPr>
        <p:blipFill>
          <a:blip r:embed="rId5">
            <a:lum bright="10000" contrast="20000"/>
          </a:blip>
          <a:srcRect/>
          <a:stretch>
            <a:fillRect/>
          </a:stretch>
        </p:blipFill>
        <p:spPr bwMode="auto">
          <a:xfrm>
            <a:off x="6143636" y="1071546"/>
            <a:ext cx="2124075" cy="1314451"/>
          </a:xfrm>
          <a:prstGeom prst="rect">
            <a:avLst/>
          </a:prstGeom>
          <a:noFill/>
        </p:spPr>
      </p:pic>
      <p:pic>
        <p:nvPicPr>
          <p:cNvPr id="36882" name="Picture 18" descr="Rendered Image"/>
          <p:cNvPicPr>
            <a:picLocks noChangeAspect="1" noChangeArrowheads="1"/>
          </p:cNvPicPr>
          <p:nvPr/>
        </p:nvPicPr>
        <p:blipFill>
          <a:blip r:embed="rId6">
            <a:lum bright="10000" contrast="20000"/>
          </a:blip>
          <a:srcRect/>
          <a:stretch>
            <a:fillRect/>
          </a:stretch>
        </p:blipFill>
        <p:spPr bwMode="auto">
          <a:xfrm>
            <a:off x="7000892" y="1571612"/>
            <a:ext cx="619125" cy="552451"/>
          </a:xfrm>
          <a:prstGeom prst="rect">
            <a:avLst/>
          </a:prstGeom>
          <a:noFill/>
        </p:spPr>
      </p:pic>
      <p:pic>
        <p:nvPicPr>
          <p:cNvPr id="36884" name="Picture 20" descr="Rendered Image"/>
          <p:cNvPicPr>
            <a:picLocks noChangeAspect="1" noChangeArrowheads="1"/>
          </p:cNvPicPr>
          <p:nvPr/>
        </p:nvPicPr>
        <p:blipFill>
          <a:blip r:embed="rId7">
            <a:lum bright="10000" contrast="20000"/>
          </a:blip>
          <a:srcRect/>
          <a:stretch>
            <a:fillRect/>
          </a:stretch>
        </p:blipFill>
        <p:spPr bwMode="auto">
          <a:xfrm>
            <a:off x="5072066" y="2928934"/>
            <a:ext cx="1495425" cy="1114425"/>
          </a:xfrm>
          <a:prstGeom prst="rect">
            <a:avLst/>
          </a:prstGeom>
          <a:noFill/>
        </p:spPr>
      </p:pic>
      <p:pic>
        <p:nvPicPr>
          <p:cNvPr id="36886" name="Picture 22" descr="Rendered Image"/>
          <p:cNvPicPr>
            <a:picLocks noChangeAspect="1" noChangeArrowheads="1"/>
          </p:cNvPicPr>
          <p:nvPr/>
        </p:nvPicPr>
        <p:blipFill>
          <a:blip r:embed="rId8">
            <a:lum bright="10000" contrast="20000"/>
          </a:blip>
          <a:srcRect/>
          <a:stretch>
            <a:fillRect/>
          </a:stretch>
        </p:blipFill>
        <p:spPr bwMode="auto">
          <a:xfrm>
            <a:off x="6572264" y="3286124"/>
            <a:ext cx="409575" cy="742951"/>
          </a:xfrm>
          <a:prstGeom prst="rect">
            <a:avLst/>
          </a:prstGeom>
          <a:noFill/>
        </p:spPr>
      </p:pic>
      <p:pic>
        <p:nvPicPr>
          <p:cNvPr id="36888" name="Picture 24" descr="Rendered Image"/>
          <p:cNvPicPr>
            <a:picLocks noChangeAspect="1" noChangeArrowheads="1"/>
          </p:cNvPicPr>
          <p:nvPr/>
        </p:nvPicPr>
        <p:blipFill>
          <a:blip r:embed="rId9">
            <a:lum bright="10000" contrast="20000"/>
          </a:blip>
          <a:srcRect/>
          <a:stretch>
            <a:fillRect/>
          </a:stretch>
        </p:blipFill>
        <p:spPr bwMode="auto">
          <a:xfrm>
            <a:off x="7072330" y="3429000"/>
            <a:ext cx="466725" cy="561975"/>
          </a:xfrm>
          <a:prstGeom prst="rect">
            <a:avLst/>
          </a:prstGeom>
          <a:noFill/>
        </p:spPr>
      </p:pic>
      <p:pic>
        <p:nvPicPr>
          <p:cNvPr id="36890" name="Picture 26" descr="Rendered Image"/>
          <p:cNvPicPr>
            <a:picLocks noChangeAspect="1" noChangeArrowheads="1"/>
          </p:cNvPicPr>
          <p:nvPr/>
        </p:nvPicPr>
        <p:blipFill>
          <a:blip r:embed="rId10">
            <a:lum bright="10000" contrast="20000"/>
          </a:blip>
          <a:srcRect/>
          <a:stretch>
            <a:fillRect/>
          </a:stretch>
        </p:blipFill>
        <p:spPr bwMode="auto">
          <a:xfrm>
            <a:off x="7572396" y="2928934"/>
            <a:ext cx="781050" cy="1095376"/>
          </a:xfrm>
          <a:prstGeom prst="rect">
            <a:avLst/>
          </a:prstGeom>
          <a:noFill/>
        </p:spPr>
      </p:pic>
      <p:pic>
        <p:nvPicPr>
          <p:cNvPr id="53250" name="Picture 2" descr="Rendered Image"/>
          <p:cNvPicPr>
            <a:picLocks noChangeAspect="1" noChangeArrowheads="1"/>
          </p:cNvPicPr>
          <p:nvPr/>
        </p:nvPicPr>
        <p:blipFill>
          <a:blip r:embed="rId11">
            <a:duotone>
              <a:prstClr val="black"/>
              <a:srgbClr val="D9C3A5">
                <a:tint val="50000"/>
                <a:satMod val="180000"/>
              </a:srgbClr>
            </a:duotone>
            <a:lum bright="20000" contrast="20000"/>
          </a:blip>
          <a:srcRect/>
          <a:stretch>
            <a:fillRect/>
          </a:stretch>
        </p:blipFill>
        <p:spPr bwMode="auto">
          <a:xfrm>
            <a:off x="0" y="6357958"/>
            <a:ext cx="2357454" cy="234073"/>
          </a:xfrm>
          <a:prstGeom prst="rect">
            <a:avLst/>
          </a:prstGeom>
          <a:noFill/>
        </p:spPr>
      </p:pic>
      <p:pic>
        <p:nvPicPr>
          <p:cNvPr id="14" name="13 Imagen" descr="ghiopñ.jpg"/>
          <p:cNvPicPr>
            <a:picLocks noChangeAspect="1"/>
          </p:cNvPicPr>
          <p:nvPr/>
        </p:nvPicPr>
        <p:blipFill>
          <a:blip r:embed="rId3"/>
          <a:stretch>
            <a:fillRect/>
          </a:stretch>
        </p:blipFill>
        <p:spPr>
          <a:xfrm>
            <a:off x="0" y="0"/>
            <a:ext cx="9144000" cy="6844632"/>
          </a:xfrm>
          <a:prstGeom prst="rect">
            <a:avLst/>
          </a:prstGeom>
        </p:spPr>
      </p:pic>
    </p:spTree>
  </p:cSld>
  <p:clrMapOvr>
    <a:masterClrMapping/>
  </p:clrMapOvr>
  <p:transition spd="slow" advTm="29000">
    <p:sndAc>
      <p:stSnd loop="1">
        <p:snd r:embed="rId2" name="Sugar Sugar - The Arch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37" presetClass="path" presetSubtype="0" accel="50000" decel="50000" fill="hold" nodeType="withEffect">
                                  <p:stCondLst>
                                    <p:cond delay="0"/>
                                  </p:stCondLst>
                                  <p:childTnLst>
                                    <p:animMotion origin="layout" path="M -0.08646 0.0132 L -0.03403 0.07222 C -0.02292 0.08542 -0.00643 0.09306 0.01059 0.09306 C 0.03021 0.09306 0.04583 0.08542 0.05694 0.07222 L 0.10955 0.0132 " pathEditMode="relative" rAng="0" ptsTypes="FffFF">
                                      <p:cBhvr>
                                        <p:cTn id="18" dur="5000" fill="hold"/>
                                        <p:tgtEl>
                                          <p:spTgt spid="8"/>
                                        </p:tgtEl>
                                        <p:attrNameLst>
                                          <p:attrName>ppt_x</p:attrName>
                                          <p:attrName>ppt_y</p:attrName>
                                        </p:attrNameLst>
                                      </p:cBhvr>
                                      <p:rCtr x="98" y="40"/>
                                    </p:animMotion>
                                  </p:childTnLst>
                                </p:cTn>
                              </p:par>
                            </p:childTnLst>
                          </p:cTn>
                        </p:par>
                        <p:par>
                          <p:cTn id="19" fill="hold">
                            <p:stCondLst>
                              <p:cond delay="8000"/>
                            </p:stCondLst>
                            <p:childTnLst>
                              <p:par>
                                <p:cTn id="20" presetID="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1+#ppt_w/2"/>
                                          </p:val>
                                        </p:tav>
                                        <p:tav tm="100000">
                                          <p:val>
                                            <p:strVal val="#ppt_x"/>
                                          </p:val>
                                        </p:tav>
                                      </p:tavLst>
                                    </p:anim>
                                    <p:anim calcmode="lin" valueType="num">
                                      <p:cBhvr additive="base">
                                        <p:cTn id="23" dur="5000" fill="hold"/>
                                        <p:tgtEl>
                                          <p:spTgt spid="6"/>
                                        </p:tgtEl>
                                        <p:attrNameLst>
                                          <p:attrName>ppt_y</p:attrName>
                                        </p:attrNameLst>
                                      </p:cBhvr>
                                      <p:tavLst>
                                        <p:tav tm="0">
                                          <p:val>
                                            <p:strVal val="#ppt_y"/>
                                          </p:val>
                                        </p:tav>
                                        <p:tav tm="100000">
                                          <p:val>
                                            <p:strVal val="#ppt_y"/>
                                          </p:val>
                                        </p:tav>
                                      </p:tavLst>
                                    </p:anim>
                                  </p:childTnLst>
                                </p:cTn>
                              </p:par>
                              <p:par>
                                <p:cTn id="24" presetID="37" presetClass="path" presetSubtype="0" accel="50000" decel="50000" fill="hold" nodeType="withEffect">
                                  <p:stCondLst>
                                    <p:cond delay="0"/>
                                  </p:stCondLst>
                                  <p:childTnLst>
                                    <p:animMotion origin="layout" path="M 5.55556E-7 -4.44444E-6 L 0.05556 0.08774 C 0.06736 0.10787 0.0849 0.11922 0.10312 0.11922 C 0.12413 0.11922 0.14062 0.10787 0.15243 0.08774 L 0.20868 -4.44444E-6 " pathEditMode="relative" rAng="0" ptsTypes="FffFF">
                                      <p:cBhvr>
                                        <p:cTn id="25" dur="5000" spd="-100000" fill="hold"/>
                                        <p:tgtEl>
                                          <p:spTgt spid="6"/>
                                        </p:tgtEl>
                                        <p:attrNameLst>
                                          <p:attrName>ppt_x</p:attrName>
                                          <p:attrName>ppt_y</p:attrName>
                                        </p:attrNameLst>
                                      </p:cBhvr>
                                      <p:rCtr x="104" y="59"/>
                                    </p:animMotion>
                                  </p:childTnLst>
                                </p:cTn>
                              </p:par>
                            </p:childTnLst>
                          </p:cTn>
                        </p:par>
                        <p:par>
                          <p:cTn id="26" fill="hold">
                            <p:stCondLst>
                              <p:cond delay="13000"/>
                            </p:stCondLst>
                            <p:childTnLst>
                              <p:par>
                                <p:cTn id="27" presetID="23" presetClass="entr" presetSubtype="16" fill="hold" nodeType="afterEffect">
                                  <p:stCondLst>
                                    <p:cond delay="0"/>
                                  </p:stCondLst>
                                  <p:childTnLst>
                                    <p:set>
                                      <p:cBhvr>
                                        <p:cTn id="28" dur="1" fill="hold">
                                          <p:stCondLst>
                                            <p:cond delay="0"/>
                                          </p:stCondLst>
                                        </p:cTn>
                                        <p:tgtEl>
                                          <p:spTgt spid="36880"/>
                                        </p:tgtEl>
                                        <p:attrNameLst>
                                          <p:attrName>style.visibility</p:attrName>
                                        </p:attrNameLst>
                                      </p:cBhvr>
                                      <p:to>
                                        <p:strVal val="visible"/>
                                      </p:to>
                                    </p:set>
                                    <p:anim calcmode="lin" valueType="num">
                                      <p:cBhvr>
                                        <p:cTn id="29" dur="2000" fill="hold"/>
                                        <p:tgtEl>
                                          <p:spTgt spid="36880"/>
                                        </p:tgtEl>
                                        <p:attrNameLst>
                                          <p:attrName>ppt_w</p:attrName>
                                        </p:attrNameLst>
                                      </p:cBhvr>
                                      <p:tavLst>
                                        <p:tav tm="0">
                                          <p:val>
                                            <p:fltVal val="0"/>
                                          </p:val>
                                        </p:tav>
                                        <p:tav tm="100000">
                                          <p:val>
                                            <p:strVal val="#ppt_w"/>
                                          </p:val>
                                        </p:tav>
                                      </p:tavLst>
                                    </p:anim>
                                    <p:anim calcmode="lin" valueType="num">
                                      <p:cBhvr>
                                        <p:cTn id="30" dur="2000" fill="hold"/>
                                        <p:tgtEl>
                                          <p:spTgt spid="36880"/>
                                        </p:tgtEl>
                                        <p:attrNameLst>
                                          <p:attrName>ppt_h</p:attrName>
                                        </p:attrNameLst>
                                      </p:cBhvr>
                                      <p:tavLst>
                                        <p:tav tm="0">
                                          <p:val>
                                            <p:fltVal val="0"/>
                                          </p:val>
                                        </p:tav>
                                        <p:tav tm="100000">
                                          <p:val>
                                            <p:strVal val="#ppt_h"/>
                                          </p:val>
                                        </p:tav>
                                      </p:tavLst>
                                    </p:anim>
                                  </p:childTnLst>
                                </p:cTn>
                              </p:par>
                              <p:par>
                                <p:cTn id="31" presetID="8" presetClass="emph" presetSubtype="0" fill="hold" nodeType="withEffect">
                                  <p:stCondLst>
                                    <p:cond delay="0"/>
                                  </p:stCondLst>
                                  <p:childTnLst>
                                    <p:animRot by="21600000">
                                      <p:cBhvr>
                                        <p:cTn id="32" dur="2000" fill="hold"/>
                                        <p:tgtEl>
                                          <p:spTgt spid="36880"/>
                                        </p:tgtEl>
                                        <p:attrNameLst>
                                          <p:attrName>r</p:attrName>
                                        </p:attrNameLst>
                                      </p:cBhvr>
                                    </p:animRot>
                                  </p:childTnLst>
                                </p:cTn>
                              </p:par>
                            </p:childTnLst>
                          </p:cTn>
                        </p:par>
                        <p:par>
                          <p:cTn id="33" fill="hold">
                            <p:stCondLst>
                              <p:cond delay="15000"/>
                            </p:stCondLst>
                            <p:childTnLst>
                              <p:par>
                                <p:cTn id="34" presetID="23" presetClass="entr" presetSubtype="16" fill="hold" nodeType="afterEffect">
                                  <p:stCondLst>
                                    <p:cond delay="0"/>
                                  </p:stCondLst>
                                  <p:childTnLst>
                                    <p:set>
                                      <p:cBhvr>
                                        <p:cTn id="35" dur="1" fill="hold">
                                          <p:stCondLst>
                                            <p:cond delay="0"/>
                                          </p:stCondLst>
                                        </p:cTn>
                                        <p:tgtEl>
                                          <p:spTgt spid="36882"/>
                                        </p:tgtEl>
                                        <p:attrNameLst>
                                          <p:attrName>style.visibility</p:attrName>
                                        </p:attrNameLst>
                                      </p:cBhvr>
                                      <p:to>
                                        <p:strVal val="visible"/>
                                      </p:to>
                                    </p:set>
                                    <p:anim calcmode="lin" valueType="num">
                                      <p:cBhvr>
                                        <p:cTn id="36" dur="2000" fill="hold"/>
                                        <p:tgtEl>
                                          <p:spTgt spid="36882"/>
                                        </p:tgtEl>
                                        <p:attrNameLst>
                                          <p:attrName>ppt_w</p:attrName>
                                        </p:attrNameLst>
                                      </p:cBhvr>
                                      <p:tavLst>
                                        <p:tav tm="0">
                                          <p:val>
                                            <p:fltVal val="0"/>
                                          </p:val>
                                        </p:tav>
                                        <p:tav tm="100000">
                                          <p:val>
                                            <p:strVal val="#ppt_w"/>
                                          </p:val>
                                        </p:tav>
                                      </p:tavLst>
                                    </p:anim>
                                    <p:anim calcmode="lin" valueType="num">
                                      <p:cBhvr>
                                        <p:cTn id="37" dur="2000" fill="hold"/>
                                        <p:tgtEl>
                                          <p:spTgt spid="36882"/>
                                        </p:tgtEl>
                                        <p:attrNameLst>
                                          <p:attrName>ppt_h</p:attrName>
                                        </p:attrNameLst>
                                      </p:cBhvr>
                                      <p:tavLst>
                                        <p:tav tm="0">
                                          <p:val>
                                            <p:fltVal val="0"/>
                                          </p:val>
                                        </p:tav>
                                        <p:tav tm="100000">
                                          <p:val>
                                            <p:strVal val="#ppt_h"/>
                                          </p:val>
                                        </p:tav>
                                      </p:tavLst>
                                    </p:anim>
                                  </p:childTnLst>
                                </p:cTn>
                              </p:par>
                              <p:par>
                                <p:cTn id="38" presetID="8" presetClass="emph" presetSubtype="0" fill="hold" nodeType="withEffect">
                                  <p:stCondLst>
                                    <p:cond delay="0"/>
                                  </p:stCondLst>
                                  <p:childTnLst>
                                    <p:animRot by="21600000">
                                      <p:cBhvr>
                                        <p:cTn id="39" dur="2000" fill="hold"/>
                                        <p:tgtEl>
                                          <p:spTgt spid="36882"/>
                                        </p:tgtEl>
                                        <p:attrNameLst>
                                          <p:attrName>r</p:attrName>
                                        </p:attrNameLst>
                                      </p:cBhvr>
                                    </p:animRot>
                                  </p:childTnLst>
                                </p:cTn>
                              </p:par>
                            </p:childTnLst>
                          </p:cTn>
                        </p:par>
                        <p:par>
                          <p:cTn id="40" fill="hold">
                            <p:stCondLst>
                              <p:cond delay="17000"/>
                            </p:stCondLst>
                            <p:childTnLst>
                              <p:par>
                                <p:cTn id="41" presetID="23" presetClass="entr" presetSubtype="16" fill="hold" nodeType="afterEffect">
                                  <p:stCondLst>
                                    <p:cond delay="0"/>
                                  </p:stCondLst>
                                  <p:childTnLst>
                                    <p:set>
                                      <p:cBhvr>
                                        <p:cTn id="42" dur="1" fill="hold">
                                          <p:stCondLst>
                                            <p:cond delay="0"/>
                                          </p:stCondLst>
                                        </p:cTn>
                                        <p:tgtEl>
                                          <p:spTgt spid="36884"/>
                                        </p:tgtEl>
                                        <p:attrNameLst>
                                          <p:attrName>style.visibility</p:attrName>
                                        </p:attrNameLst>
                                      </p:cBhvr>
                                      <p:to>
                                        <p:strVal val="visible"/>
                                      </p:to>
                                    </p:set>
                                    <p:anim calcmode="lin" valueType="num">
                                      <p:cBhvr>
                                        <p:cTn id="43" dur="2000" fill="hold"/>
                                        <p:tgtEl>
                                          <p:spTgt spid="36884"/>
                                        </p:tgtEl>
                                        <p:attrNameLst>
                                          <p:attrName>ppt_w</p:attrName>
                                        </p:attrNameLst>
                                      </p:cBhvr>
                                      <p:tavLst>
                                        <p:tav tm="0">
                                          <p:val>
                                            <p:fltVal val="0"/>
                                          </p:val>
                                        </p:tav>
                                        <p:tav tm="100000">
                                          <p:val>
                                            <p:strVal val="#ppt_w"/>
                                          </p:val>
                                        </p:tav>
                                      </p:tavLst>
                                    </p:anim>
                                    <p:anim calcmode="lin" valueType="num">
                                      <p:cBhvr>
                                        <p:cTn id="44" dur="2000" fill="hold"/>
                                        <p:tgtEl>
                                          <p:spTgt spid="36884"/>
                                        </p:tgtEl>
                                        <p:attrNameLst>
                                          <p:attrName>ppt_h</p:attrName>
                                        </p:attrNameLst>
                                      </p:cBhvr>
                                      <p:tavLst>
                                        <p:tav tm="0">
                                          <p:val>
                                            <p:fltVal val="0"/>
                                          </p:val>
                                        </p:tav>
                                        <p:tav tm="100000">
                                          <p:val>
                                            <p:strVal val="#ppt_h"/>
                                          </p:val>
                                        </p:tav>
                                      </p:tavLst>
                                    </p:anim>
                                  </p:childTnLst>
                                </p:cTn>
                              </p:par>
                              <p:par>
                                <p:cTn id="45" presetID="8" presetClass="emph" presetSubtype="0" fill="hold" nodeType="withEffect">
                                  <p:stCondLst>
                                    <p:cond delay="0"/>
                                  </p:stCondLst>
                                  <p:childTnLst>
                                    <p:animRot by="21600000">
                                      <p:cBhvr>
                                        <p:cTn id="46" dur="2000" fill="hold"/>
                                        <p:tgtEl>
                                          <p:spTgt spid="36884"/>
                                        </p:tgtEl>
                                        <p:attrNameLst>
                                          <p:attrName>r</p:attrName>
                                        </p:attrNameLst>
                                      </p:cBhvr>
                                    </p:animRot>
                                  </p:childTnLst>
                                </p:cTn>
                              </p:par>
                            </p:childTnLst>
                          </p:cTn>
                        </p:par>
                        <p:par>
                          <p:cTn id="47" fill="hold">
                            <p:stCondLst>
                              <p:cond delay="19000"/>
                            </p:stCondLst>
                            <p:childTnLst>
                              <p:par>
                                <p:cTn id="48" presetID="23" presetClass="entr" presetSubtype="16" fill="hold" nodeType="afterEffect">
                                  <p:stCondLst>
                                    <p:cond delay="0"/>
                                  </p:stCondLst>
                                  <p:childTnLst>
                                    <p:set>
                                      <p:cBhvr>
                                        <p:cTn id="49" dur="1" fill="hold">
                                          <p:stCondLst>
                                            <p:cond delay="0"/>
                                          </p:stCondLst>
                                        </p:cTn>
                                        <p:tgtEl>
                                          <p:spTgt spid="36886"/>
                                        </p:tgtEl>
                                        <p:attrNameLst>
                                          <p:attrName>style.visibility</p:attrName>
                                        </p:attrNameLst>
                                      </p:cBhvr>
                                      <p:to>
                                        <p:strVal val="visible"/>
                                      </p:to>
                                    </p:set>
                                    <p:anim calcmode="lin" valueType="num">
                                      <p:cBhvr>
                                        <p:cTn id="50" dur="2000" fill="hold"/>
                                        <p:tgtEl>
                                          <p:spTgt spid="36886"/>
                                        </p:tgtEl>
                                        <p:attrNameLst>
                                          <p:attrName>ppt_w</p:attrName>
                                        </p:attrNameLst>
                                      </p:cBhvr>
                                      <p:tavLst>
                                        <p:tav tm="0">
                                          <p:val>
                                            <p:fltVal val="0"/>
                                          </p:val>
                                        </p:tav>
                                        <p:tav tm="100000">
                                          <p:val>
                                            <p:strVal val="#ppt_w"/>
                                          </p:val>
                                        </p:tav>
                                      </p:tavLst>
                                    </p:anim>
                                    <p:anim calcmode="lin" valueType="num">
                                      <p:cBhvr>
                                        <p:cTn id="51" dur="2000" fill="hold"/>
                                        <p:tgtEl>
                                          <p:spTgt spid="36886"/>
                                        </p:tgtEl>
                                        <p:attrNameLst>
                                          <p:attrName>ppt_h</p:attrName>
                                        </p:attrNameLst>
                                      </p:cBhvr>
                                      <p:tavLst>
                                        <p:tav tm="0">
                                          <p:val>
                                            <p:fltVal val="0"/>
                                          </p:val>
                                        </p:tav>
                                        <p:tav tm="100000">
                                          <p:val>
                                            <p:strVal val="#ppt_h"/>
                                          </p:val>
                                        </p:tav>
                                      </p:tavLst>
                                    </p:anim>
                                  </p:childTnLst>
                                </p:cTn>
                              </p:par>
                              <p:par>
                                <p:cTn id="52" presetID="8" presetClass="emph" presetSubtype="0" fill="hold" nodeType="withEffect">
                                  <p:stCondLst>
                                    <p:cond delay="0"/>
                                  </p:stCondLst>
                                  <p:childTnLst>
                                    <p:animRot by="21600000">
                                      <p:cBhvr>
                                        <p:cTn id="53" dur="2000" fill="hold"/>
                                        <p:tgtEl>
                                          <p:spTgt spid="36886"/>
                                        </p:tgtEl>
                                        <p:attrNameLst>
                                          <p:attrName>r</p:attrName>
                                        </p:attrNameLst>
                                      </p:cBhvr>
                                    </p:animRot>
                                  </p:childTnLst>
                                </p:cTn>
                              </p:par>
                            </p:childTnLst>
                          </p:cTn>
                        </p:par>
                        <p:par>
                          <p:cTn id="54" fill="hold">
                            <p:stCondLst>
                              <p:cond delay="21000"/>
                            </p:stCondLst>
                            <p:childTnLst>
                              <p:par>
                                <p:cTn id="55" presetID="23" presetClass="entr" presetSubtype="16" fill="hold" nodeType="afterEffect">
                                  <p:stCondLst>
                                    <p:cond delay="0"/>
                                  </p:stCondLst>
                                  <p:childTnLst>
                                    <p:set>
                                      <p:cBhvr>
                                        <p:cTn id="56" dur="1" fill="hold">
                                          <p:stCondLst>
                                            <p:cond delay="0"/>
                                          </p:stCondLst>
                                        </p:cTn>
                                        <p:tgtEl>
                                          <p:spTgt spid="36888"/>
                                        </p:tgtEl>
                                        <p:attrNameLst>
                                          <p:attrName>style.visibility</p:attrName>
                                        </p:attrNameLst>
                                      </p:cBhvr>
                                      <p:to>
                                        <p:strVal val="visible"/>
                                      </p:to>
                                    </p:set>
                                    <p:anim calcmode="lin" valueType="num">
                                      <p:cBhvr>
                                        <p:cTn id="57" dur="2000" fill="hold"/>
                                        <p:tgtEl>
                                          <p:spTgt spid="36888"/>
                                        </p:tgtEl>
                                        <p:attrNameLst>
                                          <p:attrName>ppt_w</p:attrName>
                                        </p:attrNameLst>
                                      </p:cBhvr>
                                      <p:tavLst>
                                        <p:tav tm="0">
                                          <p:val>
                                            <p:fltVal val="0"/>
                                          </p:val>
                                        </p:tav>
                                        <p:tav tm="100000">
                                          <p:val>
                                            <p:strVal val="#ppt_w"/>
                                          </p:val>
                                        </p:tav>
                                      </p:tavLst>
                                    </p:anim>
                                    <p:anim calcmode="lin" valueType="num">
                                      <p:cBhvr>
                                        <p:cTn id="58" dur="2000" fill="hold"/>
                                        <p:tgtEl>
                                          <p:spTgt spid="36888"/>
                                        </p:tgtEl>
                                        <p:attrNameLst>
                                          <p:attrName>ppt_h</p:attrName>
                                        </p:attrNameLst>
                                      </p:cBhvr>
                                      <p:tavLst>
                                        <p:tav tm="0">
                                          <p:val>
                                            <p:fltVal val="0"/>
                                          </p:val>
                                        </p:tav>
                                        <p:tav tm="100000">
                                          <p:val>
                                            <p:strVal val="#ppt_h"/>
                                          </p:val>
                                        </p:tav>
                                      </p:tavLst>
                                    </p:anim>
                                  </p:childTnLst>
                                </p:cTn>
                              </p:par>
                              <p:par>
                                <p:cTn id="59" presetID="8" presetClass="emph" presetSubtype="0" fill="hold" nodeType="withEffect">
                                  <p:stCondLst>
                                    <p:cond delay="0"/>
                                  </p:stCondLst>
                                  <p:childTnLst>
                                    <p:animRot by="21600000">
                                      <p:cBhvr>
                                        <p:cTn id="60" dur="2000" fill="hold"/>
                                        <p:tgtEl>
                                          <p:spTgt spid="36888"/>
                                        </p:tgtEl>
                                        <p:attrNameLst>
                                          <p:attrName>r</p:attrName>
                                        </p:attrNameLst>
                                      </p:cBhvr>
                                    </p:animRot>
                                  </p:childTnLst>
                                </p:cTn>
                              </p:par>
                            </p:childTnLst>
                          </p:cTn>
                        </p:par>
                        <p:par>
                          <p:cTn id="61" fill="hold">
                            <p:stCondLst>
                              <p:cond delay="23000"/>
                            </p:stCondLst>
                            <p:childTnLst>
                              <p:par>
                                <p:cTn id="62" presetID="23" presetClass="entr" presetSubtype="16" fill="hold" nodeType="afterEffect">
                                  <p:stCondLst>
                                    <p:cond delay="0"/>
                                  </p:stCondLst>
                                  <p:childTnLst>
                                    <p:set>
                                      <p:cBhvr>
                                        <p:cTn id="63" dur="1" fill="hold">
                                          <p:stCondLst>
                                            <p:cond delay="0"/>
                                          </p:stCondLst>
                                        </p:cTn>
                                        <p:tgtEl>
                                          <p:spTgt spid="36890"/>
                                        </p:tgtEl>
                                        <p:attrNameLst>
                                          <p:attrName>style.visibility</p:attrName>
                                        </p:attrNameLst>
                                      </p:cBhvr>
                                      <p:to>
                                        <p:strVal val="visible"/>
                                      </p:to>
                                    </p:set>
                                    <p:anim calcmode="lin" valueType="num">
                                      <p:cBhvr>
                                        <p:cTn id="64" dur="2000" fill="hold"/>
                                        <p:tgtEl>
                                          <p:spTgt spid="36890"/>
                                        </p:tgtEl>
                                        <p:attrNameLst>
                                          <p:attrName>ppt_w</p:attrName>
                                        </p:attrNameLst>
                                      </p:cBhvr>
                                      <p:tavLst>
                                        <p:tav tm="0">
                                          <p:val>
                                            <p:fltVal val="0"/>
                                          </p:val>
                                        </p:tav>
                                        <p:tav tm="100000">
                                          <p:val>
                                            <p:strVal val="#ppt_w"/>
                                          </p:val>
                                        </p:tav>
                                      </p:tavLst>
                                    </p:anim>
                                    <p:anim calcmode="lin" valueType="num">
                                      <p:cBhvr>
                                        <p:cTn id="65" dur="2000" fill="hold"/>
                                        <p:tgtEl>
                                          <p:spTgt spid="36890"/>
                                        </p:tgtEl>
                                        <p:attrNameLst>
                                          <p:attrName>ppt_h</p:attrName>
                                        </p:attrNameLst>
                                      </p:cBhvr>
                                      <p:tavLst>
                                        <p:tav tm="0">
                                          <p:val>
                                            <p:fltVal val="0"/>
                                          </p:val>
                                        </p:tav>
                                        <p:tav tm="100000">
                                          <p:val>
                                            <p:strVal val="#ppt_h"/>
                                          </p:val>
                                        </p:tav>
                                      </p:tavLst>
                                    </p:anim>
                                  </p:childTnLst>
                                </p:cTn>
                              </p:par>
                              <p:par>
                                <p:cTn id="66" presetID="8" presetClass="emph" presetSubtype="0" fill="hold" nodeType="withEffect">
                                  <p:stCondLst>
                                    <p:cond delay="0"/>
                                  </p:stCondLst>
                                  <p:childTnLst>
                                    <p:animRot by="21600000">
                                      <p:cBhvr>
                                        <p:cTn id="67" dur="2000" fill="hold"/>
                                        <p:tgtEl>
                                          <p:spTgt spid="36890"/>
                                        </p:tgtEl>
                                        <p:attrNameLst>
                                          <p:attrName>r</p:attrName>
                                        </p:attrNameLst>
                                      </p:cBhvr>
                                    </p:animRot>
                                  </p:childTnLst>
                                </p:cTn>
                              </p:par>
                            </p:childTnLst>
                          </p:cTn>
                        </p:par>
                        <p:par>
                          <p:cTn id="68" fill="hold">
                            <p:stCondLst>
                              <p:cond delay="25000"/>
                            </p:stCondLst>
                            <p:childTnLst>
                              <p:par>
                                <p:cTn id="69" presetID="29" presetClass="entr" presetSubtype="0" fill="hold" nodeType="afterEffect">
                                  <p:stCondLst>
                                    <p:cond delay="0"/>
                                  </p:stCondLst>
                                  <p:childTnLst>
                                    <p:set>
                                      <p:cBhvr>
                                        <p:cTn id="70" dur="1" fill="hold">
                                          <p:stCondLst>
                                            <p:cond delay="0"/>
                                          </p:stCondLst>
                                        </p:cTn>
                                        <p:tgtEl>
                                          <p:spTgt spid="53250"/>
                                        </p:tgtEl>
                                        <p:attrNameLst>
                                          <p:attrName>style.visibility</p:attrName>
                                        </p:attrNameLst>
                                      </p:cBhvr>
                                      <p:to>
                                        <p:strVal val="visible"/>
                                      </p:to>
                                    </p:set>
                                    <p:anim calcmode="lin" valueType="num">
                                      <p:cBhvr>
                                        <p:cTn id="71" dur="2000" fill="hold"/>
                                        <p:tgtEl>
                                          <p:spTgt spid="53250"/>
                                        </p:tgtEl>
                                        <p:attrNameLst>
                                          <p:attrName>ppt_x</p:attrName>
                                        </p:attrNameLst>
                                      </p:cBhvr>
                                      <p:tavLst>
                                        <p:tav tm="0">
                                          <p:val>
                                            <p:strVal val="#ppt_x-.2"/>
                                          </p:val>
                                        </p:tav>
                                        <p:tav tm="100000">
                                          <p:val>
                                            <p:strVal val="#ppt_x"/>
                                          </p:val>
                                        </p:tav>
                                      </p:tavLst>
                                    </p:anim>
                                    <p:anim calcmode="lin" valueType="num">
                                      <p:cBhvr>
                                        <p:cTn id="72" dur="2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73" dur="2000"/>
                                        <p:tgtEl>
                                          <p:spTgt spid="53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abejitas.jpg"/>
          <p:cNvPicPr>
            <a:picLocks noChangeAspect="1"/>
          </p:cNvPicPr>
          <p:nvPr/>
        </p:nvPicPr>
        <p:blipFill>
          <a:blip r:embed="rId2">
            <a:lum contrast="20000"/>
          </a:blip>
          <a:stretch>
            <a:fillRect/>
          </a:stretch>
        </p:blipFill>
        <p:spPr>
          <a:xfrm>
            <a:off x="0" y="0"/>
            <a:ext cx="9144000" cy="6858000"/>
          </a:xfrm>
          <a:prstGeom prst="rect">
            <a:avLst/>
          </a:prstGeom>
        </p:spPr>
      </p:pic>
      <p:sp>
        <p:nvSpPr>
          <p:cNvPr id="13" name="12 Lágrima"/>
          <p:cNvSpPr/>
          <p:nvPr/>
        </p:nvSpPr>
        <p:spPr>
          <a:xfrm rot="2611373">
            <a:off x="1911467" y="2234237"/>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47065">
            <a:off x="3626665" y="3877386"/>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7801263">
            <a:off x="3480472" y="439992"/>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887006">
            <a:off x="5334437" y="2221205"/>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1107540">
            <a:off x="4844092" y="1124775"/>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4887782">
            <a:off x="2330550" y="1193225"/>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4822045" y="3321831"/>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1369645">
            <a:off x="2574346" y="3429138"/>
            <a:ext cx="2214578" cy="2286040"/>
          </a:xfrm>
          <a:prstGeom prst="teardrop">
            <a:avLst/>
          </a:prstGeom>
          <a:gradFill flip="none" rotWithShape="1">
            <a:gsLst>
              <a:gs pos="18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1+#ppt_w/2"/>
                                          </p:val>
                                        </p:tav>
                                        <p:tav tm="100000">
                                          <p:val>
                                            <p:strVal val="#ppt_x"/>
                                          </p:val>
                                        </p:tav>
                                      </p:tavLst>
                                    </p:anim>
                                    <p:anim calcmode="lin" valueType="num">
                                      <p:cBhvr additive="base">
                                        <p:cTn id="11" dur="3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ppt_x"/>
                                          </p:val>
                                        </p:tav>
                                        <p:tav tm="100000">
                                          <p:val>
                                            <p:strVal val="#ppt_x"/>
                                          </p:val>
                                        </p:tav>
                                      </p:tavLst>
                                    </p:anim>
                                    <p:anim calcmode="lin" valueType="num">
                                      <p:cBhvr additive="base">
                                        <p:cTn id="15" dur="3000" fill="hold"/>
                                        <p:tgtEl>
                                          <p:spTgt spid="14"/>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ppt_x"/>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0"/>
                                        </p:tgtEl>
                                        <p:attrNameLst>
                                          <p:attrName>r</p:attrName>
                                        </p:attrNameLst>
                                      </p:cBhvr>
                                    </p:animRot>
                                  </p:childTnLst>
                                </p:cTn>
                              </p:par>
                              <p:par>
                                <p:cTn id="56" presetID="6" presetClass="entr" presetSubtype="16" fill="hold" grpId="2"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circle(in)">
                                      <p:cBhvr>
                                        <p:cTn id="58" dur="3000"/>
                                        <p:tgtEl>
                                          <p:spTgt spid="13"/>
                                        </p:tgtEl>
                                      </p:cBhvr>
                                    </p:animEffect>
                                  </p:childTnLst>
                                </p:cTn>
                              </p:par>
                              <p:par>
                                <p:cTn id="59" presetID="6" presetClass="entr" presetSubtype="16" fill="hold" grpId="2"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circle(in)">
                                      <p:cBhvr>
                                        <p:cTn id="61" dur="3000"/>
                                        <p:tgtEl>
                                          <p:spTgt spid="14"/>
                                        </p:tgtEl>
                                      </p:cBhvr>
                                    </p:animEffect>
                                  </p:childTnLst>
                                </p:cTn>
                              </p:par>
                              <p:par>
                                <p:cTn id="62" presetID="6" presetClass="entr" presetSubtype="16" fill="hold" grpId="2"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circle(in)">
                                      <p:cBhvr>
                                        <p:cTn id="64" dur="3000"/>
                                        <p:tgtEl>
                                          <p:spTgt spid="15"/>
                                        </p:tgtEl>
                                      </p:cBhvr>
                                    </p:animEffect>
                                  </p:childTnLst>
                                </p:cTn>
                              </p:par>
                              <p:par>
                                <p:cTn id="65" presetID="6" presetClass="entr" presetSubtype="16" fill="hold" grpId="2"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circle(in)">
                                      <p:cBhvr>
                                        <p:cTn id="67" dur="3000"/>
                                        <p:tgtEl>
                                          <p:spTgt spid="16"/>
                                        </p:tgtEl>
                                      </p:cBhvr>
                                    </p:animEffect>
                                  </p:childTnLst>
                                </p:cTn>
                              </p:par>
                              <p:par>
                                <p:cTn id="68" presetID="6" presetClass="entr" presetSubtype="16" fill="hold" grpId="2"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circle(in)">
                                      <p:cBhvr>
                                        <p:cTn id="70" dur="3000"/>
                                        <p:tgtEl>
                                          <p:spTgt spid="17"/>
                                        </p:tgtEl>
                                      </p:cBhvr>
                                    </p:animEffect>
                                  </p:childTnLst>
                                </p:cTn>
                              </p:par>
                              <p:par>
                                <p:cTn id="71" presetID="6" presetClass="entr" presetSubtype="16" fill="hold" grpId="2"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circle(in)">
                                      <p:cBhvr>
                                        <p:cTn id="73" dur="3000"/>
                                        <p:tgtEl>
                                          <p:spTgt spid="18"/>
                                        </p:tgtEl>
                                      </p:cBhvr>
                                    </p:animEffect>
                                  </p:childTnLst>
                                </p:cTn>
                              </p:par>
                              <p:par>
                                <p:cTn id="74" presetID="6" presetClass="entr" presetSubtype="16" fill="hold" grpId="2"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circle(in)">
                                      <p:cBhvr>
                                        <p:cTn id="76" dur="3000"/>
                                        <p:tgtEl>
                                          <p:spTgt spid="19"/>
                                        </p:tgtEl>
                                      </p:cBhvr>
                                    </p:animEffect>
                                  </p:childTnLst>
                                </p:cTn>
                              </p:par>
                              <p:par>
                                <p:cTn id="77" presetID="6" presetClass="entr" presetSubtype="16" fill="hold" grpId="2" nodeType="with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circle(in)">
                                      <p:cBhvr>
                                        <p:cTn id="79" dur="3000"/>
                                        <p:tgtEl>
                                          <p:spTgt spid="20"/>
                                        </p:tgtEl>
                                      </p:cBhvr>
                                    </p:animEffec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ppt_y"/>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ppt_x"/>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15"/>
                                        </p:tgtEl>
                                        <p:attrNameLst>
                                          <p:attrName>ppt_x</p:attrName>
                                        </p:attrNameLst>
                                      </p:cBhvr>
                                      <p:tavLst>
                                        <p:tav tm="0">
                                          <p:val>
                                            <p:strVal val="ppt_x"/>
                                          </p:val>
                                        </p:tav>
                                        <p:tav tm="100000">
                                          <p:val>
                                            <p:strVal val="ppt_x"/>
                                          </p:val>
                                        </p:tav>
                                      </p:tavLst>
                                    </p:anim>
                                    <p:anim calcmode="lin" valueType="num">
                                      <p:cBhvr additive="base">
                                        <p:cTn id="91" dur="3000"/>
                                        <p:tgtEl>
                                          <p:spTgt spid="15"/>
                                        </p:tgtEl>
                                        <p:attrNameLst>
                                          <p:attrName>ppt_y</p:attrName>
                                        </p:attrNameLst>
                                      </p:cBhvr>
                                      <p:tavLst>
                                        <p:tav tm="0">
                                          <p:val>
                                            <p:strVal val="ppt_y"/>
                                          </p:val>
                                        </p:tav>
                                        <p:tav tm="100000">
                                          <p:val>
                                            <p:strVal val="1+ppt_h/2"/>
                                          </p:val>
                                        </p:tav>
                                      </p:tavLst>
                                    </p:anim>
                                    <p:set>
                                      <p:cBhvr>
                                        <p:cTn id="92" dur="1" fill="hold">
                                          <p:stCondLst>
                                            <p:cond delay="2999"/>
                                          </p:stCondLst>
                                        </p:cTn>
                                        <p:tgtEl>
                                          <p:spTgt spid="15"/>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3000"/>
                                        <p:tgtEl>
                                          <p:spTgt spid="16"/>
                                        </p:tgtEl>
                                        <p:attrNameLst>
                                          <p:attrName>ppt_x</p:attrName>
                                        </p:attrNameLst>
                                      </p:cBhvr>
                                      <p:tavLst>
                                        <p:tav tm="0">
                                          <p:val>
                                            <p:strVal val="ppt_x"/>
                                          </p:val>
                                        </p:tav>
                                        <p:tav tm="100000">
                                          <p:val>
                                            <p:strVal val="0-ppt_w/2"/>
                                          </p:val>
                                        </p:tav>
                                      </p:tavLst>
                                    </p:anim>
                                    <p:anim calcmode="lin" valueType="num">
                                      <p:cBhvr additive="base">
                                        <p:cTn id="95" dur="3000"/>
                                        <p:tgtEl>
                                          <p:spTgt spid="16"/>
                                        </p:tgtEl>
                                        <p:attrNameLst>
                                          <p:attrName>ppt_y</p:attrName>
                                        </p:attrNameLst>
                                      </p:cBhvr>
                                      <p:tavLst>
                                        <p:tav tm="0">
                                          <p:val>
                                            <p:strVal val="ppt_y"/>
                                          </p:val>
                                        </p:tav>
                                        <p:tav tm="100000">
                                          <p:val>
                                            <p:strVal val="ppt_y"/>
                                          </p:val>
                                        </p:tav>
                                      </p:tavLst>
                                    </p:anim>
                                    <p:set>
                                      <p:cBhvr>
                                        <p:cTn id="96" dur="1" fill="hold">
                                          <p:stCondLst>
                                            <p:cond delay="2999"/>
                                          </p:stCondLst>
                                        </p:cTn>
                                        <p:tgtEl>
                                          <p:spTgt spid="16"/>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0-ppt_w/2"/>
                                          </p:val>
                                        </p:tav>
                                      </p:tavLst>
                                    </p:anim>
                                    <p:anim calcmode="lin" valueType="num">
                                      <p:cBhvr additive="base">
                                        <p:cTn id="99" dur="3000"/>
                                        <p:tgtEl>
                                          <p:spTgt spid="17"/>
                                        </p:tgtEl>
                                        <p:attrNameLst>
                                          <p:attrName>ppt_y</p:attrName>
                                        </p:attrNameLst>
                                      </p:cBhvr>
                                      <p:tavLst>
                                        <p:tav tm="0">
                                          <p:val>
                                            <p:strVal val="ppt_y"/>
                                          </p:val>
                                        </p:tav>
                                        <p:tav tm="100000">
                                          <p:val>
                                            <p:strVal val="1+ppt_h/2"/>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1+ppt_w/2"/>
                                          </p:val>
                                        </p:tav>
                                      </p:tavLst>
                                    </p:anim>
                                    <p:anim calcmode="lin" valueType="num">
                                      <p:cBhvr additive="base">
                                        <p:cTn id="103" dur="3000"/>
                                        <p:tgtEl>
                                          <p:spTgt spid="18"/>
                                        </p:tgtEl>
                                        <p:attrNameLst>
                                          <p:attrName>ppt_y</p:attrName>
                                        </p:attrNameLst>
                                      </p:cBhvr>
                                      <p:tavLst>
                                        <p:tav tm="0">
                                          <p:val>
                                            <p:strVal val="ppt_y"/>
                                          </p:val>
                                        </p:tav>
                                        <p:tav tm="100000">
                                          <p:val>
                                            <p:strVal val="1+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3000"/>
                                        <p:tgtEl>
                                          <p:spTgt spid="19"/>
                                        </p:tgtEl>
                                        <p:attrNameLst>
                                          <p:attrName>ppt_x</p:attrName>
                                        </p:attrNameLst>
                                      </p:cBhvr>
                                      <p:tavLst>
                                        <p:tav tm="0">
                                          <p:val>
                                            <p:strVal val="ppt_x"/>
                                          </p:val>
                                        </p:tav>
                                        <p:tav tm="100000">
                                          <p:val>
                                            <p:strVal val="0-ppt_w/2"/>
                                          </p:val>
                                        </p:tav>
                                      </p:tavLst>
                                    </p:anim>
                                    <p:anim calcmode="lin" valueType="num">
                                      <p:cBhvr additive="base">
                                        <p:cTn id="107" dur="3000"/>
                                        <p:tgtEl>
                                          <p:spTgt spid="19"/>
                                        </p:tgtEl>
                                        <p:attrNameLst>
                                          <p:attrName>ppt_y</p:attrName>
                                        </p:attrNameLst>
                                      </p:cBhvr>
                                      <p:tavLst>
                                        <p:tav tm="0">
                                          <p:val>
                                            <p:strVal val="ppt_y"/>
                                          </p:val>
                                        </p:tav>
                                        <p:tav tm="100000">
                                          <p:val>
                                            <p:strVal val="0-ppt_h/2"/>
                                          </p:val>
                                        </p:tav>
                                      </p:tavLst>
                                    </p:anim>
                                    <p:set>
                                      <p:cBhvr>
                                        <p:cTn id="108" dur="1" fill="hold">
                                          <p:stCondLst>
                                            <p:cond delay="2999"/>
                                          </p:stCondLst>
                                        </p:cTn>
                                        <p:tgtEl>
                                          <p:spTgt spid="19"/>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20"/>
                                        </p:tgtEl>
                                        <p:attrNameLst>
                                          <p:attrName>ppt_x</p:attrName>
                                        </p:attrNameLst>
                                      </p:cBhvr>
                                      <p:tavLst>
                                        <p:tav tm="0">
                                          <p:val>
                                            <p:strVal val="ppt_x"/>
                                          </p:val>
                                        </p:tav>
                                        <p:tav tm="100000">
                                          <p:val>
                                            <p:strVal val="1+ppt_w/2"/>
                                          </p:val>
                                        </p:tav>
                                      </p:tavLst>
                                    </p:anim>
                                    <p:anim calcmode="lin" valueType="num">
                                      <p:cBhvr additive="base">
                                        <p:cTn id="111" dur="3000"/>
                                        <p:tgtEl>
                                          <p:spTgt spid="20"/>
                                        </p:tgtEl>
                                        <p:attrNameLst>
                                          <p:attrName>ppt_y</p:attrName>
                                        </p:attrNameLst>
                                      </p:cBhvr>
                                      <p:tavLst>
                                        <p:tav tm="0">
                                          <p:val>
                                            <p:strVal val="ppt_y"/>
                                          </p:val>
                                        </p:tav>
                                        <p:tav tm="100000">
                                          <p:val>
                                            <p:strVal val="0-ppt_h/2"/>
                                          </p:val>
                                        </p:tav>
                                      </p:tavLst>
                                    </p:anim>
                                    <p:set>
                                      <p:cBhvr>
                                        <p:cTn id="112" dur="1" fill="hold">
                                          <p:stCondLst>
                                            <p:cond delay="2999"/>
                                          </p:stCondLst>
                                        </p:cTn>
                                        <p:tgtEl>
                                          <p:spTgt spid="20"/>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6"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circle(out)">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2357422" y="285728"/>
            <a:ext cx="3659400" cy="1200329"/>
          </a:xfrm>
          <a:prstGeom prst="rect">
            <a:avLst/>
          </a:prstGeom>
          <a:noFill/>
        </p:spPr>
        <p:txBody>
          <a:bodyPr wrap="none" rtlCol="0">
            <a:spAutoFit/>
          </a:bodyPr>
          <a:lstStyle/>
          <a:p>
            <a:pPr algn="ctr"/>
            <a:r>
              <a:rPr lang="es-ES" sz="3600" dirty="0" smtClean="0">
                <a:solidFill>
                  <a:srgbClr val="FFFF00"/>
                </a:solidFill>
                <a:effectLst>
                  <a:outerShdw blurRad="38100" dist="38100" dir="2700000" algn="tl">
                    <a:srgbClr val="000000">
                      <a:alpha val="43137"/>
                    </a:srgbClr>
                  </a:outerShdw>
                </a:effectLst>
                <a:latin typeface="Forte" pitchFamily="66" charset="0"/>
              </a:rPr>
              <a:t>Miel de  abejas</a:t>
            </a:r>
          </a:p>
          <a:p>
            <a:pPr algn="ctr"/>
            <a:r>
              <a:rPr lang="es-ES" sz="3600" dirty="0" smtClean="0">
                <a:solidFill>
                  <a:srgbClr val="FFFF00"/>
                </a:solidFill>
                <a:effectLst>
                  <a:outerShdw blurRad="38100" dist="38100" dir="2700000" algn="tl">
                    <a:srgbClr val="000000">
                      <a:alpha val="43137"/>
                    </a:srgbClr>
                  </a:outerShdw>
                </a:effectLst>
                <a:latin typeface="Forte" pitchFamily="66" charset="0"/>
              </a:rPr>
              <a:t> -Su Elaboración- </a:t>
            </a:r>
            <a:endParaRPr lang="es-ES" sz="3600" dirty="0">
              <a:solidFill>
                <a:srgbClr val="FFFF00"/>
              </a:solidFill>
              <a:effectLst>
                <a:outerShdw blurRad="38100" dist="38100" dir="2700000" algn="tl">
                  <a:srgbClr val="000000">
                    <a:alpha val="43137"/>
                  </a:srgbClr>
                </a:outerShdw>
              </a:effectLst>
              <a:latin typeface="Forte" pitchFamily="66" charset="0"/>
            </a:endParaRPr>
          </a:p>
        </p:txBody>
      </p:sp>
      <p:sp>
        <p:nvSpPr>
          <p:cNvPr id="9" name="8 CuadroTexto"/>
          <p:cNvSpPr txBox="1"/>
          <p:nvPr/>
        </p:nvSpPr>
        <p:spPr>
          <a:xfrm>
            <a:off x="642910" y="1643050"/>
            <a:ext cx="6643733"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 miel producida por las abejas melíferas, es decir, que producen miel y que se denominan </a:t>
            </a:r>
            <a:r>
              <a:rPr lang="es-ES" sz="2400" dirty="0" err="1" smtClean="0">
                <a:solidFill>
                  <a:srgbClr val="FFFF00"/>
                </a:solidFill>
                <a:effectLst>
                  <a:outerShdw blurRad="38100" dist="38100" dir="2700000" algn="tl">
                    <a:srgbClr val="000000">
                      <a:alpha val="43137"/>
                    </a:srgbClr>
                  </a:outerShdw>
                </a:effectLst>
                <a:latin typeface="Agency FB" pitchFamily="34" charset="0"/>
              </a:rPr>
              <a:t>apis</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dirty="0" err="1" smtClean="0">
                <a:solidFill>
                  <a:srgbClr val="FFFF00"/>
                </a:solidFill>
                <a:effectLst>
                  <a:outerShdw blurRad="38100" dist="38100" dir="2700000" algn="tl">
                    <a:srgbClr val="000000">
                      <a:alpha val="43137"/>
                    </a:srgbClr>
                  </a:outerShdw>
                </a:effectLst>
                <a:latin typeface="Agency FB" pitchFamily="34" charset="0"/>
              </a:rPr>
              <a:t>mellifera</a:t>
            </a:r>
            <a:r>
              <a:rPr lang="es-ES" sz="2400" dirty="0" smtClean="0">
                <a:solidFill>
                  <a:srgbClr val="FFFF00"/>
                </a:solidFill>
                <a:effectLst>
                  <a:outerShdw blurRad="38100" dist="38100" dir="2700000" algn="tl">
                    <a:srgbClr val="000000">
                      <a:alpha val="43137"/>
                    </a:srgbClr>
                  </a:outerShdw>
                </a:effectLst>
                <a:latin typeface="Agency FB" pitchFamily="34" charset="0"/>
              </a:rPr>
              <a:t>. Estos insectos forman parte de una colonia, una unidad vital, que se denomina enjambre. Para su 'explotación' se utilizan colmenas, que son cajas preparadas para alojar un enjambre con formas y dimensiones adecuadas para favorecer la producción de la miel y sus productos, así como la vida del enjambre. La colmena (o el enjambre) está compuesta por diferentes tipos de abejas, dependiendo de la función que tienen encomendada y puede comprender entre 20.000 y 50.000 individuos</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jpg"/>
          <p:cNvPicPr>
            <a:picLocks noChangeAspect="1"/>
          </p:cNvPicPr>
          <p:nvPr/>
        </p:nvPicPr>
        <p:blipFill>
          <a:blip r:embed="rId2"/>
          <a:stretch>
            <a:fillRect/>
          </a:stretch>
        </p:blipFill>
        <p:spPr>
          <a:xfrm>
            <a:off x="0" y="0"/>
            <a:ext cx="9144000" cy="6858000"/>
          </a:xfrm>
          <a:prstGeom prst="rect">
            <a:avLst/>
          </a:prstGeom>
        </p:spPr>
      </p:pic>
      <p:sp>
        <p:nvSpPr>
          <p:cNvPr id="5" name="4 Sol"/>
          <p:cNvSpPr/>
          <p:nvPr/>
        </p:nvSpPr>
        <p:spPr>
          <a:xfrm>
            <a:off x="1285852" y="0"/>
            <a:ext cx="6858048" cy="6858000"/>
          </a:xfrm>
          <a:prstGeom prst="sun">
            <a:avLst/>
          </a:prstGeom>
          <a:gradFill flip="none" rotWithShape="1">
            <a:gsLst>
              <a:gs pos="0">
                <a:srgbClr val="FF66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rot="20241995">
            <a:off x="1449648" y="139935"/>
            <a:ext cx="6489905" cy="6605238"/>
          </a:xfrm>
          <a:prstGeom prst="sun">
            <a:avLst>
              <a:gd name="adj" fmla="val 23570"/>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6" presetClass="entr" presetSubtype="32"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6" presetClass="entr" presetSubtype="1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3000"/>
                                        <p:tgtEl>
                                          <p:spTgt spid="6"/>
                                        </p:tgtEl>
                                      </p:cBhvr>
                                    </p:animEffect>
                                  </p:childTnLst>
                                </p:cTn>
                              </p:par>
                            </p:childTnLst>
                          </p:cTn>
                        </p:par>
                        <p:par>
                          <p:cTn id="18" fill="hold">
                            <p:stCondLst>
                              <p:cond delay="3000"/>
                            </p:stCondLst>
                            <p:childTnLst>
                              <p:par>
                                <p:cTn id="19" presetID="23" presetClass="exit" presetSubtype="32" fill="hold" grpId="2" nodeType="afterEffect">
                                  <p:stCondLst>
                                    <p:cond delay="0"/>
                                  </p:stCondLst>
                                  <p:childTnLst>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fltVal val="0"/>
                                          </p:val>
                                        </p:tav>
                                      </p:tavLst>
                                    </p:anim>
                                    <p:set>
                                      <p:cBhvr>
                                        <p:cTn id="22" dur="1" fill="hold">
                                          <p:stCondLst>
                                            <p:cond delay="2999"/>
                                          </p:stCondLst>
                                        </p:cTn>
                                        <p:tgtEl>
                                          <p:spTgt spid="6"/>
                                        </p:tgtEl>
                                        <p:attrNameLst>
                                          <p:attrName>style.visibility</p:attrName>
                                        </p:attrNameLst>
                                      </p:cBhvr>
                                      <p:to>
                                        <p:strVal val="hidden"/>
                                      </p:to>
                                    </p:set>
                                  </p:childTnLst>
                                </p:cTn>
                              </p:par>
                              <p:par>
                                <p:cTn id="23" presetID="23" presetClass="exit" presetSubtype="32" fill="hold" grpId="2" nodeType="withEffect">
                                  <p:stCondLst>
                                    <p:cond delay="0"/>
                                  </p:stCondLst>
                                  <p:childTnLst>
                                    <p:anim calcmode="lin" valueType="num">
                                      <p:cBhvr>
                                        <p:cTn id="24" dur="3000"/>
                                        <p:tgtEl>
                                          <p:spTgt spid="5"/>
                                        </p:tgtEl>
                                        <p:attrNameLst>
                                          <p:attrName>ppt_w</p:attrName>
                                        </p:attrNameLst>
                                      </p:cBhvr>
                                      <p:tavLst>
                                        <p:tav tm="0">
                                          <p:val>
                                            <p:strVal val="ppt_w"/>
                                          </p:val>
                                        </p:tav>
                                        <p:tav tm="100000">
                                          <p:val>
                                            <p:fltVal val="0"/>
                                          </p:val>
                                        </p:tav>
                                      </p:tavLst>
                                    </p:anim>
                                    <p:anim calcmode="lin" valueType="num">
                                      <p:cBhvr>
                                        <p:cTn id="25" dur="3000"/>
                                        <p:tgtEl>
                                          <p:spTgt spid="5"/>
                                        </p:tgtEl>
                                        <p:attrNameLst>
                                          <p:attrName>ppt_h</p:attrName>
                                        </p:attrNameLst>
                                      </p:cBhvr>
                                      <p:tavLst>
                                        <p:tav tm="0">
                                          <p:val>
                                            <p:strVal val="ppt_h"/>
                                          </p:val>
                                        </p:tav>
                                        <p:tav tm="100000">
                                          <p:val>
                                            <p:fltVal val="0"/>
                                          </p:val>
                                        </p:tav>
                                      </p:tavLst>
                                    </p:anim>
                                    <p:set>
                                      <p:cBhvr>
                                        <p:cTn id="26" dur="1" fill="hold">
                                          <p:stCondLst>
                                            <p:cond delay="2999"/>
                                          </p:stCondLst>
                                        </p:cTn>
                                        <p:tgtEl>
                                          <p:spTgt spid="5"/>
                                        </p:tgtEl>
                                        <p:attrNameLst>
                                          <p:attrName>style.visibility</p:attrName>
                                        </p:attrNameLst>
                                      </p:cBhvr>
                                      <p:to>
                                        <p:strVal val="hidden"/>
                                      </p:to>
                                    </p:set>
                                  </p:childTnLst>
                                </p:cTn>
                              </p:par>
                              <p:par>
                                <p:cTn id="27" presetID="8" presetClass="emph" presetSubtype="0" fill="hold" grpId="3" nodeType="withEffect">
                                  <p:stCondLst>
                                    <p:cond delay="0"/>
                                  </p:stCondLst>
                                  <p:childTnLst>
                                    <p:animRot by="21600000">
                                      <p:cBhvr>
                                        <p:cTn id="28" dur="3000" fill="hold"/>
                                        <p:tgtEl>
                                          <p:spTgt spid="6"/>
                                        </p:tgtEl>
                                        <p:attrNameLst>
                                          <p:attrName>r</p:attrName>
                                        </p:attrNameLst>
                                      </p:cBhvr>
                                    </p:animRot>
                                  </p:childTnLst>
                                </p:cTn>
                              </p:par>
                              <p:par>
                                <p:cTn id="29" presetID="8" presetClass="emph" presetSubtype="0" fill="hold" grpId="3" nodeType="withEffect">
                                  <p:stCondLst>
                                    <p:cond delay="0"/>
                                  </p:stCondLst>
                                  <p:childTnLst>
                                    <p:animRot by="-21600000">
                                      <p:cBhvr>
                                        <p:cTn id="30" dur="3000" fill="hold"/>
                                        <p:tgtEl>
                                          <p:spTgt spid="5"/>
                                        </p:tgtEl>
                                        <p:attrNameLst>
                                          <p:attrName>r</p:attrName>
                                        </p:attrNameLst>
                                      </p:cBhvr>
                                    </p:animRo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par>
                                <p:cTn id="35" presetID="16" presetClass="entr" presetSubtype="4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outHorizontal)">
                                      <p:cBhvr>
                                        <p:cTn id="3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yydu.jpg"/>
          <p:cNvPicPr>
            <a:picLocks noChangeAspect="1"/>
          </p:cNvPicPr>
          <p:nvPr/>
        </p:nvPicPr>
        <p:blipFill>
          <a:blip r:embed="rId2"/>
          <a:stretch>
            <a:fillRect/>
          </a:stretch>
        </p:blipFill>
        <p:spPr>
          <a:xfrm>
            <a:off x="0" y="0"/>
            <a:ext cx="9152930" cy="6858000"/>
          </a:xfrm>
          <a:prstGeom prst="rect">
            <a:avLst/>
          </a:prstGeom>
        </p:spPr>
      </p:pic>
      <p:sp>
        <p:nvSpPr>
          <p:cNvPr id="5" name="4 Marco"/>
          <p:cNvSpPr/>
          <p:nvPr/>
        </p:nvSpPr>
        <p:spPr>
          <a:xfrm>
            <a:off x="642910" y="428604"/>
            <a:ext cx="7929618" cy="6072230"/>
          </a:xfrm>
          <a:prstGeom prst="frame">
            <a:avLst/>
          </a:prstGeom>
          <a:solidFill>
            <a:srgbClr val="9966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357290" y="1142984"/>
            <a:ext cx="6500858" cy="4643470"/>
          </a:xfrm>
          <a:prstGeom prst="frame">
            <a:avLst>
              <a:gd name="adj1" fmla="val 15708"/>
            </a:avLst>
          </a:prstGeom>
          <a:solidFill>
            <a:srgbClr val="FF99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071670" y="1785926"/>
            <a:ext cx="5072098" cy="3286148"/>
          </a:xfrm>
          <a:prstGeom prst="frame">
            <a:avLst>
              <a:gd name="adj1" fmla="val 21833"/>
            </a:avLst>
          </a:prstGeom>
          <a:solidFill>
            <a:srgbClr val="FFC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childTnLst>
                          </p:cTn>
                        </p:par>
                        <p:par>
                          <p:cTn id="17" fill="hold">
                            <p:stCondLst>
                              <p:cond delay="3000"/>
                            </p:stCondLst>
                            <p:childTnLst>
                              <p:par>
                                <p:cTn id="18" presetID="13" presetClass="exit" presetSubtype="32" fill="hold" grpId="1" nodeType="after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3" presetClass="exit" presetSubtype="32" fill="hold" grpId="1" nodeType="withEffect">
                                  <p:stCondLst>
                                    <p:cond delay="0"/>
                                  </p:stCondLst>
                                  <p:childTnLst>
                                    <p:animEffect transition="out" filter="plus(out)">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3" presetClass="exit" presetSubtype="32" fill="hold" grpId="1" nodeType="withEffect">
                                  <p:stCondLst>
                                    <p:cond delay="0"/>
                                  </p:stCondLst>
                                  <p:childTnLst>
                                    <p:animEffect transition="out" filter="plus(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ox(out)">
                                      <p:cBhvr>
                                        <p:cTn id="3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571472" y="357166"/>
            <a:ext cx="6643766" cy="563231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 La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que es única y la mayor en tamaño, es la única capaz de procrear. Durante el vuelo nupcial, la reina es fecundada una sola vez en su vida. Tiene una vida media entre 4 y 6 años.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obreras</a:t>
            </a:r>
            <a:r>
              <a:rPr lang="es-ES" sz="2400" dirty="0" smtClean="0">
                <a:solidFill>
                  <a:srgbClr val="FFFF00"/>
                </a:solidFill>
                <a:effectLst>
                  <a:outerShdw blurRad="38100" dist="38100" dir="2700000" algn="tl">
                    <a:srgbClr val="000000">
                      <a:alpha val="43137"/>
                    </a:srgbClr>
                  </a:outerShdw>
                </a:effectLst>
                <a:latin typeface="Agency FB" pitchFamily="34" charset="0"/>
              </a:rPr>
              <a:t> son infértiles y tienen como misión recolectar 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de las flores, transportarlo hasta la colmena, producir </a:t>
            </a:r>
            <a:r>
              <a:rPr lang="es-ES" sz="2400" b="1" dirty="0" smtClean="0">
                <a:solidFill>
                  <a:srgbClr val="FFFF00"/>
                </a:solidFill>
                <a:effectLst>
                  <a:outerShdw blurRad="38100" dist="38100" dir="2700000" algn="tl">
                    <a:srgbClr val="000000">
                      <a:alpha val="43137"/>
                    </a:srgbClr>
                  </a:outerShdw>
                </a:effectLst>
                <a:latin typeface="Agency FB" pitchFamily="34" charset="0"/>
              </a:rPr>
              <a:t>cera</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smtClean="0">
                <a:solidFill>
                  <a:srgbClr val="FFFF00"/>
                </a:solidFill>
                <a:effectLst>
                  <a:outerShdw blurRad="38100" dist="38100" dir="2700000" algn="tl">
                    <a:srgbClr val="000000">
                      <a:alpha val="43137"/>
                    </a:srgbClr>
                  </a:outerShdw>
                </a:effectLst>
                <a:latin typeface="Agency FB" pitchFamily="34" charset="0"/>
              </a:rPr>
              <a:t>jalea</a:t>
            </a:r>
            <a:r>
              <a:rPr lang="es-ES" sz="2400" dirty="0" smtClean="0">
                <a:solidFill>
                  <a:srgbClr val="FFFF00"/>
                </a:solidFill>
                <a:effectLst>
                  <a:outerShdw blurRad="38100" dist="38100" dir="2700000" algn="tl">
                    <a:srgbClr val="000000">
                      <a:alpha val="43137"/>
                    </a:srgbClr>
                  </a:outerShdw>
                </a:effectLst>
                <a:latin typeface="Agency FB" pitchFamily="34" charset="0"/>
              </a:rPr>
              <a:t>, así como transportar agua, tan necesaria en la vida de la colmena y llevar a cabo las labores necesarias para el mantenimiento de la colonia. Tienen una vida media de 6 semanas.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Los </a:t>
            </a:r>
            <a:r>
              <a:rPr lang="es-ES" sz="2400" b="1" dirty="0" smtClean="0">
                <a:solidFill>
                  <a:srgbClr val="FFFF00"/>
                </a:solidFill>
                <a:effectLst>
                  <a:outerShdw blurRad="38100" dist="38100" dir="2700000" algn="tl">
                    <a:srgbClr val="000000">
                      <a:alpha val="43137"/>
                    </a:srgbClr>
                  </a:outerShdw>
                </a:effectLst>
                <a:latin typeface="Agency FB" pitchFamily="34" charset="0"/>
              </a:rPr>
              <a:t>zánganos</a:t>
            </a:r>
            <a:r>
              <a:rPr lang="es-ES" sz="2400" dirty="0" smtClean="0">
                <a:solidFill>
                  <a:srgbClr val="FFFF00"/>
                </a:solidFill>
                <a:effectLst>
                  <a:outerShdw blurRad="38100" dist="38100" dir="2700000" algn="tl">
                    <a:srgbClr val="000000">
                      <a:alpha val="43137"/>
                    </a:srgbClr>
                  </a:outerShdw>
                </a:effectLst>
                <a:latin typeface="Agency FB" pitchFamily="34" charset="0"/>
              </a:rPr>
              <a:t> son machos parásitos, nacidos de huevos sin fecundar, cuya misión es aparearse con la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para garantizar la continuación de la especie. Después son eliminados o expulsados de la colonia.</a:t>
            </a:r>
          </a:p>
          <a:p>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900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effectLst>
            <a:reflection blurRad="6350" stA="50000" endA="300" endPos="90000" dir="5400000" sy="-100000" algn="bl" rotWithShape="0"/>
          </a:effectLst>
        </p:spPr>
        <p:txBody>
          <a:bodyPr/>
          <a:lstStyle/>
          <a:p>
            <a:endParaRPr lang="es-ES" dirty="0"/>
          </a:p>
        </p:txBody>
      </p:sp>
      <p:pic>
        <p:nvPicPr>
          <p:cNvPr id="4" name="3 Imagen" descr="melifera-23.jpg"/>
          <p:cNvPicPr>
            <a:picLocks noChangeAspect="1"/>
          </p:cNvPicPr>
          <p:nvPr/>
        </p:nvPicPr>
        <p:blipFill>
          <a:blip r:embed="rId2"/>
          <a:stretch>
            <a:fillRect/>
          </a:stretch>
        </p:blipFill>
        <p:spPr>
          <a:xfrm>
            <a:off x="0" y="0"/>
            <a:ext cx="9144000" cy="6858000"/>
          </a:xfrm>
          <a:prstGeom prst="rect">
            <a:avLst/>
          </a:prstGeom>
          <a:effectLst/>
        </p:spPr>
      </p:pic>
      <p:sp>
        <p:nvSpPr>
          <p:cNvPr id="7" name="6 Triángulo rectángulo"/>
          <p:cNvSpPr/>
          <p:nvPr/>
        </p:nvSpPr>
        <p:spPr>
          <a:xfrm rot="10800000" flipH="1">
            <a:off x="4786314" y="0"/>
            <a:ext cx="4357686"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478631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1000100" y="0"/>
            <a:ext cx="3786214"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10800000" flipH="1">
            <a:off x="4786314" y="0"/>
            <a:ext cx="342902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1928794" y="0"/>
            <a:ext cx="2857520"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rot="10800000" flipH="1">
            <a:off x="4786314" y="0"/>
            <a:ext cx="2571768"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xit" presetSubtype="8" fill="hold" grpId="0" nodeType="withEffect">
                                  <p:stCondLst>
                                    <p:cond delay="0"/>
                                  </p:stCondLst>
                                  <p:childTnLst>
                                    <p:anim calcmode="lin" valueType="num">
                                      <p:cBhvr>
                                        <p:cTn id="9" dur="3000"/>
                                        <p:tgtEl>
                                          <p:spTgt spid="8"/>
                                        </p:tgtEl>
                                        <p:attrNameLst>
                                          <p:attrName>ppt_x</p:attrName>
                                        </p:attrNameLst>
                                      </p:cBhvr>
                                      <p:tavLst>
                                        <p:tav tm="0">
                                          <p:val>
                                            <p:strVal val="ppt_x"/>
                                          </p:val>
                                        </p:tav>
                                        <p:tav tm="100000">
                                          <p:val>
                                            <p:strVal val="ppt_x-ppt_w/2"/>
                                          </p:val>
                                        </p:tav>
                                      </p:tavLst>
                                    </p:anim>
                                    <p:anim calcmode="lin" valueType="num">
                                      <p:cBhvr>
                                        <p:cTn id="10" dur="3000"/>
                                        <p:tgtEl>
                                          <p:spTgt spid="8"/>
                                        </p:tgtEl>
                                        <p:attrNameLst>
                                          <p:attrName>ppt_y</p:attrName>
                                        </p:attrNameLst>
                                      </p:cBhvr>
                                      <p:tavLst>
                                        <p:tav tm="0">
                                          <p:val>
                                            <p:strVal val="ppt_y"/>
                                          </p:val>
                                        </p:tav>
                                        <p:tav tm="100000">
                                          <p:val>
                                            <p:strVal val="ppt_y"/>
                                          </p:val>
                                        </p:tav>
                                      </p:tavLst>
                                    </p:anim>
                                    <p:anim calcmode="lin" valueType="num">
                                      <p:cBhvr>
                                        <p:cTn id="11" dur="3000"/>
                                        <p:tgtEl>
                                          <p:spTgt spid="8"/>
                                        </p:tgtEl>
                                        <p:attrNameLst>
                                          <p:attrName>ppt_w</p:attrName>
                                        </p:attrNameLst>
                                      </p:cBhvr>
                                      <p:tavLst>
                                        <p:tav tm="0">
                                          <p:val>
                                            <p:strVal val="ppt_w"/>
                                          </p:val>
                                        </p:tav>
                                        <p:tav tm="100000">
                                          <p:val>
                                            <p:fltVal val="0"/>
                                          </p:val>
                                        </p:tav>
                                      </p:tavLst>
                                    </p:anim>
                                    <p:anim calcmode="lin" valueType="num">
                                      <p:cBhvr>
                                        <p:cTn id="12" dur="3000"/>
                                        <p:tgtEl>
                                          <p:spTgt spid="8"/>
                                        </p:tgtEl>
                                        <p:attrNameLst>
                                          <p:attrName>ppt_h</p:attrName>
                                        </p:attrNameLst>
                                      </p:cBhvr>
                                      <p:tavLst>
                                        <p:tav tm="0">
                                          <p:val>
                                            <p:strVal val="ppt_h"/>
                                          </p:val>
                                        </p:tav>
                                        <p:tav tm="100000">
                                          <p:val>
                                            <p:strVal val="ppt_h"/>
                                          </p:val>
                                        </p:tav>
                                      </p:tavLst>
                                    </p:anim>
                                    <p:set>
                                      <p:cBhvr>
                                        <p:cTn id="13" dur="1" fill="hold">
                                          <p:stCondLst>
                                            <p:cond delay="2999"/>
                                          </p:stCondLst>
                                        </p:cTn>
                                        <p:tgtEl>
                                          <p:spTgt spid="8"/>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12"/>
                                        </p:tgtEl>
                                        <p:attrNameLst>
                                          <p:attrName>ppt_x</p:attrName>
                                        </p:attrNameLst>
                                      </p:cBhvr>
                                      <p:tavLst>
                                        <p:tav tm="0">
                                          <p:val>
                                            <p:strVal val="ppt_x"/>
                                          </p:val>
                                        </p:tav>
                                        <p:tav tm="100000">
                                          <p:val>
                                            <p:strVal val="ppt_x-ppt_w/2"/>
                                          </p:val>
                                        </p:tav>
                                      </p:tavLst>
                                    </p:anim>
                                    <p:anim calcmode="lin" valueType="num">
                                      <p:cBhvr>
                                        <p:cTn id="16" dur="3000"/>
                                        <p:tgtEl>
                                          <p:spTgt spid="12"/>
                                        </p:tgtEl>
                                        <p:attrNameLst>
                                          <p:attrName>ppt_y</p:attrName>
                                        </p:attrNameLst>
                                      </p:cBhvr>
                                      <p:tavLst>
                                        <p:tav tm="0">
                                          <p:val>
                                            <p:strVal val="ppt_y"/>
                                          </p:val>
                                        </p:tav>
                                        <p:tav tm="100000">
                                          <p:val>
                                            <p:strVal val="ppt_y"/>
                                          </p:val>
                                        </p:tav>
                                      </p:tavLst>
                                    </p:anim>
                                    <p:anim calcmode="lin" valueType="num">
                                      <p:cBhvr>
                                        <p:cTn id="17" dur="3000"/>
                                        <p:tgtEl>
                                          <p:spTgt spid="12"/>
                                        </p:tgtEl>
                                        <p:attrNameLst>
                                          <p:attrName>ppt_w</p:attrName>
                                        </p:attrNameLst>
                                      </p:cBhvr>
                                      <p:tavLst>
                                        <p:tav tm="0">
                                          <p:val>
                                            <p:strVal val="ppt_w"/>
                                          </p:val>
                                        </p:tav>
                                        <p:tav tm="100000">
                                          <p:val>
                                            <p:fltVal val="0"/>
                                          </p:val>
                                        </p:tav>
                                      </p:tavLst>
                                    </p:anim>
                                    <p:anim calcmode="lin" valueType="num">
                                      <p:cBhvr>
                                        <p:cTn id="18" dur="3000"/>
                                        <p:tgtEl>
                                          <p:spTgt spid="12"/>
                                        </p:tgtEl>
                                        <p:attrNameLst>
                                          <p:attrName>ppt_h</p:attrName>
                                        </p:attrNameLst>
                                      </p:cBhvr>
                                      <p:tavLst>
                                        <p:tav tm="0">
                                          <p:val>
                                            <p:strVal val="ppt_h"/>
                                          </p:val>
                                        </p:tav>
                                        <p:tav tm="100000">
                                          <p:val>
                                            <p:strVal val="ppt_h"/>
                                          </p:val>
                                        </p:tav>
                                      </p:tavLst>
                                    </p:anim>
                                    <p:set>
                                      <p:cBhvr>
                                        <p:cTn id="19" dur="1" fill="hold">
                                          <p:stCondLst>
                                            <p:cond delay="2999"/>
                                          </p:stCondLst>
                                        </p:cTn>
                                        <p:tgtEl>
                                          <p:spTgt spid="12"/>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14"/>
                                        </p:tgtEl>
                                        <p:attrNameLst>
                                          <p:attrName>ppt_x</p:attrName>
                                        </p:attrNameLst>
                                      </p:cBhvr>
                                      <p:tavLst>
                                        <p:tav tm="0">
                                          <p:val>
                                            <p:strVal val="ppt_x"/>
                                          </p:val>
                                        </p:tav>
                                        <p:tav tm="100000">
                                          <p:val>
                                            <p:strVal val="ppt_x-ppt_w/2"/>
                                          </p:val>
                                        </p:tav>
                                      </p:tavLst>
                                    </p:anim>
                                    <p:anim calcmode="lin" valueType="num">
                                      <p:cBhvr>
                                        <p:cTn id="22" dur="3000"/>
                                        <p:tgtEl>
                                          <p:spTgt spid="14"/>
                                        </p:tgtEl>
                                        <p:attrNameLst>
                                          <p:attrName>ppt_y</p:attrName>
                                        </p:attrNameLst>
                                      </p:cBhvr>
                                      <p:tavLst>
                                        <p:tav tm="0">
                                          <p:val>
                                            <p:strVal val="ppt_y"/>
                                          </p:val>
                                        </p:tav>
                                        <p:tav tm="100000">
                                          <p:val>
                                            <p:strVal val="ppt_y"/>
                                          </p:val>
                                        </p:tav>
                                      </p:tavLst>
                                    </p:anim>
                                    <p:anim calcmode="lin" valueType="num">
                                      <p:cBhvr>
                                        <p:cTn id="23" dur="3000"/>
                                        <p:tgtEl>
                                          <p:spTgt spid="14"/>
                                        </p:tgtEl>
                                        <p:attrNameLst>
                                          <p:attrName>ppt_w</p:attrName>
                                        </p:attrNameLst>
                                      </p:cBhvr>
                                      <p:tavLst>
                                        <p:tav tm="0">
                                          <p:val>
                                            <p:strVal val="ppt_w"/>
                                          </p:val>
                                        </p:tav>
                                        <p:tav tm="100000">
                                          <p:val>
                                            <p:fltVal val="0"/>
                                          </p:val>
                                        </p:tav>
                                      </p:tavLst>
                                    </p:anim>
                                    <p:anim calcmode="lin" valueType="num">
                                      <p:cBhvr>
                                        <p:cTn id="24" dur="3000"/>
                                        <p:tgtEl>
                                          <p:spTgt spid="14"/>
                                        </p:tgtEl>
                                        <p:attrNameLst>
                                          <p:attrName>ppt_h</p:attrName>
                                        </p:attrNameLst>
                                      </p:cBhvr>
                                      <p:tavLst>
                                        <p:tav tm="0">
                                          <p:val>
                                            <p:strVal val="ppt_h"/>
                                          </p:val>
                                        </p:tav>
                                        <p:tav tm="100000">
                                          <p:val>
                                            <p:strVal val="ppt_h"/>
                                          </p:val>
                                        </p:tav>
                                      </p:tavLst>
                                    </p:anim>
                                    <p:set>
                                      <p:cBhvr>
                                        <p:cTn id="25" dur="1" fill="hold">
                                          <p:stCondLst>
                                            <p:cond delay="2999"/>
                                          </p:stCondLst>
                                        </p:cTn>
                                        <p:tgtEl>
                                          <p:spTgt spid="14"/>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ppt_w/2"/>
                                          </p:val>
                                        </p:tav>
                                      </p:tavLst>
                                    </p:anim>
                                    <p:anim calcmode="lin" valueType="num">
                                      <p:cBhvr>
                                        <p:cTn id="28" dur="3000"/>
                                        <p:tgtEl>
                                          <p:spTgt spid="7"/>
                                        </p:tgtEl>
                                        <p:attrNameLst>
                                          <p:attrName>ppt_y</p:attrName>
                                        </p:attrNameLst>
                                      </p:cBhvr>
                                      <p:tavLst>
                                        <p:tav tm="0">
                                          <p:val>
                                            <p:strVal val="ppt_y"/>
                                          </p:val>
                                        </p:tav>
                                        <p:tav tm="100000">
                                          <p:val>
                                            <p:strVal val="ppt_y"/>
                                          </p:val>
                                        </p:tav>
                                      </p:tavLst>
                                    </p:anim>
                                    <p:anim calcmode="lin" valueType="num">
                                      <p:cBhvr>
                                        <p:cTn id="29" dur="3000"/>
                                        <p:tgtEl>
                                          <p:spTgt spid="7"/>
                                        </p:tgtEl>
                                        <p:attrNameLst>
                                          <p:attrName>ppt_w</p:attrName>
                                        </p:attrNameLst>
                                      </p:cBhvr>
                                      <p:tavLst>
                                        <p:tav tm="0">
                                          <p:val>
                                            <p:strVal val="ppt_w"/>
                                          </p:val>
                                        </p:tav>
                                        <p:tav tm="100000">
                                          <p:val>
                                            <p:fltVal val="0"/>
                                          </p:val>
                                        </p:tav>
                                      </p:tavLst>
                                    </p:anim>
                                    <p:anim calcmode="lin" valueType="num">
                                      <p:cBhvr>
                                        <p:cTn id="30" dur="3000"/>
                                        <p:tgtEl>
                                          <p:spTgt spid="7"/>
                                        </p:tgtEl>
                                        <p:attrNameLst>
                                          <p:attrName>ppt_h</p:attrName>
                                        </p:attrNameLst>
                                      </p:cBhvr>
                                      <p:tavLst>
                                        <p:tav tm="0">
                                          <p:val>
                                            <p:strVal val="ppt_h"/>
                                          </p:val>
                                        </p:tav>
                                        <p:tav tm="100000">
                                          <p:val>
                                            <p:strVal val="ppt_h"/>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13"/>
                                        </p:tgtEl>
                                        <p:attrNameLst>
                                          <p:attrName>ppt_x</p:attrName>
                                        </p:attrNameLst>
                                      </p:cBhvr>
                                      <p:tavLst>
                                        <p:tav tm="0">
                                          <p:val>
                                            <p:strVal val="ppt_x"/>
                                          </p:val>
                                        </p:tav>
                                        <p:tav tm="100000">
                                          <p:val>
                                            <p:strVal val="ppt_x+ppt_w/2"/>
                                          </p:val>
                                        </p:tav>
                                      </p:tavLst>
                                    </p:anim>
                                    <p:anim calcmode="lin" valueType="num">
                                      <p:cBhvr>
                                        <p:cTn id="34" dur="3000"/>
                                        <p:tgtEl>
                                          <p:spTgt spid="13"/>
                                        </p:tgtEl>
                                        <p:attrNameLst>
                                          <p:attrName>ppt_y</p:attrName>
                                        </p:attrNameLst>
                                      </p:cBhvr>
                                      <p:tavLst>
                                        <p:tav tm="0">
                                          <p:val>
                                            <p:strVal val="ppt_y"/>
                                          </p:val>
                                        </p:tav>
                                        <p:tav tm="100000">
                                          <p:val>
                                            <p:strVal val="ppt_y"/>
                                          </p:val>
                                        </p:tav>
                                      </p:tavLst>
                                    </p:anim>
                                    <p:anim calcmode="lin" valueType="num">
                                      <p:cBhvr>
                                        <p:cTn id="35" dur="3000"/>
                                        <p:tgtEl>
                                          <p:spTgt spid="13"/>
                                        </p:tgtEl>
                                        <p:attrNameLst>
                                          <p:attrName>ppt_w</p:attrName>
                                        </p:attrNameLst>
                                      </p:cBhvr>
                                      <p:tavLst>
                                        <p:tav tm="0">
                                          <p:val>
                                            <p:strVal val="ppt_w"/>
                                          </p:val>
                                        </p:tav>
                                        <p:tav tm="100000">
                                          <p:val>
                                            <p:fltVal val="0"/>
                                          </p:val>
                                        </p:tav>
                                      </p:tavLst>
                                    </p:anim>
                                    <p:anim calcmode="lin" valueType="num">
                                      <p:cBhvr>
                                        <p:cTn id="36" dur="3000"/>
                                        <p:tgtEl>
                                          <p:spTgt spid="13"/>
                                        </p:tgtEl>
                                        <p:attrNameLst>
                                          <p:attrName>ppt_h</p:attrName>
                                        </p:attrNameLst>
                                      </p:cBhvr>
                                      <p:tavLst>
                                        <p:tav tm="0">
                                          <p:val>
                                            <p:strVal val="ppt_h"/>
                                          </p:val>
                                        </p:tav>
                                        <p:tav tm="100000">
                                          <p:val>
                                            <p:strVal val="ppt_h"/>
                                          </p:val>
                                        </p:tav>
                                      </p:tavLst>
                                    </p:anim>
                                    <p:set>
                                      <p:cBhvr>
                                        <p:cTn id="37" dur="1" fill="hold">
                                          <p:stCondLst>
                                            <p:cond delay="2999"/>
                                          </p:stCondLst>
                                        </p:cTn>
                                        <p:tgtEl>
                                          <p:spTgt spid="13"/>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5"/>
                                        </p:tgtEl>
                                        <p:attrNameLst>
                                          <p:attrName>ppt_x</p:attrName>
                                        </p:attrNameLst>
                                      </p:cBhvr>
                                      <p:tavLst>
                                        <p:tav tm="0">
                                          <p:val>
                                            <p:strVal val="ppt_x"/>
                                          </p:val>
                                        </p:tav>
                                        <p:tav tm="100000">
                                          <p:val>
                                            <p:strVal val="ppt_x+ppt_w/2"/>
                                          </p:val>
                                        </p:tav>
                                      </p:tavLst>
                                    </p:anim>
                                    <p:anim calcmode="lin" valueType="num">
                                      <p:cBhvr>
                                        <p:cTn id="40" dur="3000"/>
                                        <p:tgtEl>
                                          <p:spTgt spid="15"/>
                                        </p:tgtEl>
                                        <p:attrNameLst>
                                          <p:attrName>ppt_y</p:attrName>
                                        </p:attrNameLst>
                                      </p:cBhvr>
                                      <p:tavLst>
                                        <p:tav tm="0">
                                          <p:val>
                                            <p:strVal val="ppt_y"/>
                                          </p:val>
                                        </p:tav>
                                        <p:tav tm="100000">
                                          <p:val>
                                            <p:strVal val="ppt_y"/>
                                          </p:val>
                                        </p:tav>
                                      </p:tavLst>
                                    </p:anim>
                                    <p:anim calcmode="lin" valueType="num">
                                      <p:cBhvr>
                                        <p:cTn id="41" dur="3000"/>
                                        <p:tgtEl>
                                          <p:spTgt spid="15"/>
                                        </p:tgtEl>
                                        <p:attrNameLst>
                                          <p:attrName>ppt_w</p:attrName>
                                        </p:attrNameLst>
                                      </p:cBhvr>
                                      <p:tavLst>
                                        <p:tav tm="0">
                                          <p:val>
                                            <p:strVal val="ppt_w"/>
                                          </p:val>
                                        </p:tav>
                                        <p:tav tm="100000">
                                          <p:val>
                                            <p:fltVal val="0"/>
                                          </p:val>
                                        </p:tav>
                                      </p:tavLst>
                                    </p:anim>
                                    <p:anim calcmode="lin" valueType="num">
                                      <p:cBhvr>
                                        <p:cTn id="42" dur="3000"/>
                                        <p:tgtEl>
                                          <p:spTgt spid="15"/>
                                        </p:tgtEl>
                                        <p:attrNameLst>
                                          <p:attrName>ppt_h</p:attrName>
                                        </p:attrNameLst>
                                      </p:cBhvr>
                                      <p:tavLst>
                                        <p:tav tm="0">
                                          <p:val>
                                            <p:strVal val="ppt_h"/>
                                          </p:val>
                                        </p:tav>
                                        <p:tav tm="100000">
                                          <p:val>
                                            <p:strVal val="ppt_h"/>
                                          </p:val>
                                        </p:tav>
                                      </p:tavLst>
                                    </p:anim>
                                    <p:set>
                                      <p:cBhvr>
                                        <p:cTn id="43" dur="1" fill="hold">
                                          <p:stCondLst>
                                            <p:cond delay="2999"/>
                                          </p:stCondLst>
                                        </p:cTn>
                                        <p:tgtEl>
                                          <p:spTgt spid="15"/>
                                        </p:tgtEl>
                                        <p:attrNameLst>
                                          <p:attrName>style.visibility</p:attrName>
                                        </p:attrNameLst>
                                      </p:cBhvr>
                                      <p:to>
                                        <p:strVal val="hidden"/>
                                      </p:to>
                                    </p:set>
                                  </p:childTnLst>
                                </p:cTn>
                              </p:par>
                              <p:par>
                                <p:cTn id="44" presetID="3" presetClass="exit" presetSubtype="5" fill="hold" grpId="1" nodeType="withEffect">
                                  <p:stCondLst>
                                    <p:cond delay="0"/>
                                  </p:stCondLst>
                                  <p:childTnLst>
                                    <p:animEffect transition="out" filter="blinds(vertical)">
                                      <p:cBhvr>
                                        <p:cTn id="45" dur="3000"/>
                                        <p:tgtEl>
                                          <p:spTgt spid="8"/>
                                        </p:tgtEl>
                                      </p:cBhvr>
                                    </p:animEffect>
                                    <p:set>
                                      <p:cBhvr>
                                        <p:cTn id="46" dur="1" fill="hold">
                                          <p:stCondLst>
                                            <p:cond delay="2999"/>
                                          </p:stCondLst>
                                        </p:cTn>
                                        <p:tgtEl>
                                          <p:spTgt spid="8"/>
                                        </p:tgtEl>
                                        <p:attrNameLst>
                                          <p:attrName>style.visibility</p:attrName>
                                        </p:attrNameLst>
                                      </p:cBhvr>
                                      <p:to>
                                        <p:strVal val="hidden"/>
                                      </p:to>
                                    </p:set>
                                  </p:childTnLst>
                                </p:cTn>
                              </p:par>
                              <p:par>
                                <p:cTn id="47" presetID="3" presetClass="exit" presetSubtype="5" fill="hold" grpId="1" nodeType="withEffect">
                                  <p:stCondLst>
                                    <p:cond delay="0"/>
                                  </p:stCondLst>
                                  <p:childTnLst>
                                    <p:animEffect transition="out" filter="blinds(vertical)">
                                      <p:cBhvr>
                                        <p:cTn id="48" dur="3000"/>
                                        <p:tgtEl>
                                          <p:spTgt spid="12"/>
                                        </p:tgtEl>
                                      </p:cBhvr>
                                    </p:animEffect>
                                    <p:set>
                                      <p:cBhvr>
                                        <p:cTn id="49" dur="1" fill="hold">
                                          <p:stCondLst>
                                            <p:cond delay="2999"/>
                                          </p:stCondLst>
                                        </p:cTn>
                                        <p:tgtEl>
                                          <p:spTgt spid="12"/>
                                        </p:tgtEl>
                                        <p:attrNameLst>
                                          <p:attrName>style.visibility</p:attrName>
                                        </p:attrNameLst>
                                      </p:cBhvr>
                                      <p:to>
                                        <p:strVal val="hidden"/>
                                      </p:to>
                                    </p:set>
                                  </p:childTnLst>
                                </p:cTn>
                              </p:par>
                              <p:par>
                                <p:cTn id="50" presetID="3" presetClass="exit" presetSubtype="5" fill="hold" grpId="1" nodeType="withEffect">
                                  <p:stCondLst>
                                    <p:cond delay="0"/>
                                  </p:stCondLst>
                                  <p:childTnLst>
                                    <p:animEffect transition="out" filter="blinds(vertical)">
                                      <p:cBhvr>
                                        <p:cTn id="51" dur="3000"/>
                                        <p:tgtEl>
                                          <p:spTgt spid="14"/>
                                        </p:tgtEl>
                                      </p:cBhvr>
                                    </p:animEffect>
                                    <p:set>
                                      <p:cBhvr>
                                        <p:cTn id="52" dur="1" fill="hold">
                                          <p:stCondLst>
                                            <p:cond delay="2999"/>
                                          </p:stCondLst>
                                        </p:cTn>
                                        <p:tgtEl>
                                          <p:spTgt spid="14"/>
                                        </p:tgtEl>
                                        <p:attrNameLst>
                                          <p:attrName>style.visibility</p:attrName>
                                        </p:attrNameLst>
                                      </p:cBhvr>
                                      <p:to>
                                        <p:strVal val="hidden"/>
                                      </p:to>
                                    </p:set>
                                  </p:childTnLst>
                                </p:cTn>
                              </p:par>
                              <p:par>
                                <p:cTn id="53" presetID="3" presetClass="exit" presetSubtype="5" fill="hold" grpId="1" nodeType="withEffect">
                                  <p:stCondLst>
                                    <p:cond delay="0"/>
                                  </p:stCondLst>
                                  <p:childTnLst>
                                    <p:animEffect transition="out" filter="blinds(vertical)">
                                      <p:cBhvr>
                                        <p:cTn id="54" dur="3000"/>
                                        <p:tgtEl>
                                          <p:spTgt spid="7"/>
                                        </p:tgtEl>
                                      </p:cBhvr>
                                    </p:animEffect>
                                    <p:set>
                                      <p:cBhvr>
                                        <p:cTn id="55" dur="1" fill="hold">
                                          <p:stCondLst>
                                            <p:cond delay="2999"/>
                                          </p:stCondLst>
                                        </p:cTn>
                                        <p:tgtEl>
                                          <p:spTgt spid="7"/>
                                        </p:tgtEl>
                                        <p:attrNameLst>
                                          <p:attrName>style.visibility</p:attrName>
                                        </p:attrNameLst>
                                      </p:cBhvr>
                                      <p:to>
                                        <p:strVal val="hidden"/>
                                      </p:to>
                                    </p:set>
                                  </p:childTnLst>
                                </p:cTn>
                              </p:par>
                              <p:par>
                                <p:cTn id="56" presetID="3" presetClass="exit" presetSubtype="5" fill="hold" grpId="1" nodeType="withEffect">
                                  <p:stCondLst>
                                    <p:cond delay="0"/>
                                  </p:stCondLst>
                                  <p:childTnLst>
                                    <p:animEffect transition="out" filter="blinds(vertical)">
                                      <p:cBhvr>
                                        <p:cTn id="57" dur="3000"/>
                                        <p:tgtEl>
                                          <p:spTgt spid="13"/>
                                        </p:tgtEl>
                                      </p:cBhvr>
                                    </p:animEffect>
                                    <p:set>
                                      <p:cBhvr>
                                        <p:cTn id="58" dur="1" fill="hold">
                                          <p:stCondLst>
                                            <p:cond delay="2999"/>
                                          </p:stCondLst>
                                        </p:cTn>
                                        <p:tgtEl>
                                          <p:spTgt spid="13"/>
                                        </p:tgtEl>
                                        <p:attrNameLst>
                                          <p:attrName>style.visibility</p:attrName>
                                        </p:attrNameLst>
                                      </p:cBhvr>
                                      <p:to>
                                        <p:strVal val="hidden"/>
                                      </p:to>
                                    </p:set>
                                  </p:childTnLst>
                                </p:cTn>
                              </p:par>
                              <p:par>
                                <p:cTn id="59" presetID="3" presetClass="exit" presetSubtype="5" fill="hold" grpId="1" nodeType="withEffect">
                                  <p:stCondLst>
                                    <p:cond delay="0"/>
                                  </p:stCondLst>
                                  <p:childTnLst>
                                    <p:animEffect transition="out" filter="blinds(vertical)">
                                      <p:cBhvr>
                                        <p:cTn id="60" dur="3000"/>
                                        <p:tgtEl>
                                          <p:spTgt spid="15"/>
                                        </p:tgtEl>
                                      </p:cBhvr>
                                    </p:animEffect>
                                    <p:set>
                                      <p:cBhvr>
                                        <p:cTn id="61" dur="1" fill="hold">
                                          <p:stCondLst>
                                            <p:cond delay="2999"/>
                                          </p:stCondLst>
                                        </p:cTn>
                                        <p:tgtEl>
                                          <p:spTgt spid="15"/>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2" grpId="0" animBg="1"/>
      <p:bldP spid="12" grpId="1" animBg="1"/>
      <p:bldP spid="13" grpId="0" animBg="1"/>
      <p:bldP spid="13" grpId="1" animBg="1"/>
      <p:bldP spid="14" grpId="0" animBg="1"/>
      <p:bldP spid="14" grpId="1" animBg="1"/>
      <p:bldP spid="15" grpId="0" animBg="1"/>
      <p:bldP spid="15" grpId="1"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uu7.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786610" cy="6858000"/>
          </a:xfrm>
          <a:prstGeom prst="donut">
            <a:avLst>
              <a:gd name="adj" fmla="val 12945"/>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1071546"/>
            <a:ext cx="4786346" cy="4714908"/>
          </a:xfrm>
          <a:prstGeom prst="donut">
            <a:avLst>
              <a:gd name="adj" fmla="val 14971"/>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2071678"/>
            <a:ext cx="2786082" cy="2786082"/>
          </a:xfrm>
          <a:prstGeom prst="donut">
            <a:avLst>
              <a:gd name="adj" fmla="val 2290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35" presetClass="entr" presetSubtype="0"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style.rotation</p:attrName>
                                        </p:attrNameLst>
                                      </p:cBhvr>
                                      <p:tavLst>
                                        <p:tav tm="0">
                                          <p:val>
                                            <p:fltVal val="720"/>
                                          </p:val>
                                        </p:tav>
                                        <p:tav tm="100000">
                                          <p:val>
                                            <p:fltVal val="0"/>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childTnLst>
                                </p:cTn>
                              </p:par>
                              <p:par>
                                <p:cTn id="23" presetID="35" presetClass="entr" presetSubtype="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style.rotation</p:attrName>
                                        </p:attrNameLst>
                                      </p:cBhvr>
                                      <p:tavLst>
                                        <p:tav tm="0">
                                          <p:val>
                                            <p:fltVal val="720"/>
                                          </p:val>
                                        </p:tav>
                                        <p:tav tm="100000">
                                          <p:val>
                                            <p:fltVal val="0"/>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anim calcmode="lin" valueType="num">
                                      <p:cBhvr>
                                        <p:cTn id="28" dur="3000" fill="hold"/>
                                        <p:tgtEl>
                                          <p:spTgt spid="6"/>
                                        </p:tgtEl>
                                        <p:attrNameLst>
                                          <p:attrName>ppt_w</p:attrName>
                                        </p:attrNameLst>
                                      </p:cBhvr>
                                      <p:tavLst>
                                        <p:tav tm="0">
                                          <p:val>
                                            <p:fltVal val="0"/>
                                          </p:val>
                                        </p:tav>
                                        <p:tav tm="100000">
                                          <p:val>
                                            <p:strVal val="#ppt_w"/>
                                          </p:val>
                                        </p:tav>
                                      </p:tavLst>
                                    </p:anim>
                                  </p:childTnLst>
                                </p:cTn>
                              </p:par>
                              <p:par>
                                <p:cTn id="29" presetID="35" presetClass="entr" presetSubtype="0"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anim calcmode="lin" valueType="num">
                                      <p:cBhvr>
                                        <p:cTn id="32" dur="3000" fill="hold"/>
                                        <p:tgtEl>
                                          <p:spTgt spid="7"/>
                                        </p:tgtEl>
                                        <p:attrNameLst>
                                          <p:attrName>style.rotation</p:attrName>
                                        </p:attrNameLst>
                                      </p:cBhvr>
                                      <p:tavLst>
                                        <p:tav tm="0">
                                          <p:val>
                                            <p:fltVal val="720"/>
                                          </p:val>
                                        </p:tav>
                                        <p:tav tm="100000">
                                          <p:val>
                                            <p:fltVal val="0"/>
                                          </p:val>
                                        </p:tav>
                                      </p:tavLst>
                                    </p:anim>
                                    <p:anim calcmode="lin" valueType="num">
                                      <p:cBhvr>
                                        <p:cTn id="33" dur="3000" fill="hold"/>
                                        <p:tgtEl>
                                          <p:spTgt spid="7"/>
                                        </p:tgtEl>
                                        <p:attrNameLst>
                                          <p:attrName>ppt_h</p:attrName>
                                        </p:attrNameLst>
                                      </p:cBhvr>
                                      <p:tavLst>
                                        <p:tav tm="0">
                                          <p:val>
                                            <p:fltVal val="0"/>
                                          </p:val>
                                        </p:tav>
                                        <p:tav tm="100000">
                                          <p:val>
                                            <p:strVal val="#ppt_h"/>
                                          </p:val>
                                        </p:tav>
                                      </p:tavLst>
                                    </p:anim>
                                    <p:anim calcmode="lin" valueType="num">
                                      <p:cBhvr>
                                        <p:cTn id="34" dur="3000" fill="hold"/>
                                        <p:tgtEl>
                                          <p:spTgt spid="7"/>
                                        </p:tgtEl>
                                        <p:attrNameLst>
                                          <p:attrName>ppt_w</p:attrName>
                                        </p:attrNameLst>
                                      </p:cBhvr>
                                      <p:tavLst>
                                        <p:tav tm="0">
                                          <p:val>
                                            <p:fltVal val="0"/>
                                          </p:val>
                                        </p:tav>
                                        <p:tav tm="100000">
                                          <p:val>
                                            <p:strVal val="#ppt_w"/>
                                          </p:val>
                                        </p:tav>
                                      </p:tavLst>
                                    </p:anim>
                                  </p:childTnLst>
                                </p:cTn>
                              </p:par>
                            </p:childTnLst>
                          </p:cTn>
                        </p:par>
                        <p:par>
                          <p:cTn id="35" fill="hold">
                            <p:stCondLst>
                              <p:cond delay="3000"/>
                            </p:stCondLst>
                            <p:childTnLst>
                              <p:par>
                                <p:cTn id="36" presetID="35" presetClass="exit" presetSubtype="0" fill="hold" grpId="2" nodeType="afterEffect">
                                  <p:stCondLst>
                                    <p:cond delay="0"/>
                                  </p:stCondLst>
                                  <p:childTnLst>
                                    <p:animEffect transition="out" filter="fade">
                                      <p:cBhvr>
                                        <p:cTn id="37" dur="3000"/>
                                        <p:tgtEl>
                                          <p:spTgt spid="5"/>
                                        </p:tgtEl>
                                      </p:cBhvr>
                                    </p:animEffect>
                                    <p:anim calcmode="lin" valueType="num">
                                      <p:cBhvr>
                                        <p:cTn id="38" dur="3000"/>
                                        <p:tgtEl>
                                          <p:spTgt spid="5"/>
                                        </p:tgtEl>
                                        <p:attrNameLst>
                                          <p:attrName>style.rotation</p:attrName>
                                        </p:attrNameLst>
                                      </p:cBhvr>
                                      <p:tavLst>
                                        <p:tav tm="0">
                                          <p:val>
                                            <p:fltVal val="0"/>
                                          </p:val>
                                        </p:tav>
                                        <p:tav tm="100000">
                                          <p:val>
                                            <p:fltVal val="720"/>
                                          </p:val>
                                        </p:tav>
                                      </p:tavLst>
                                    </p:anim>
                                    <p:anim calcmode="lin" valueType="num">
                                      <p:cBhvr>
                                        <p:cTn id="39" dur="3000"/>
                                        <p:tgtEl>
                                          <p:spTgt spid="5"/>
                                        </p:tgtEl>
                                        <p:attrNameLst>
                                          <p:attrName>ppt_h</p:attrName>
                                        </p:attrNameLst>
                                      </p:cBhvr>
                                      <p:tavLst>
                                        <p:tav tm="0">
                                          <p:val>
                                            <p:strVal val="ppt_h"/>
                                          </p:val>
                                        </p:tav>
                                        <p:tav tm="100000">
                                          <p:val>
                                            <p:fltVal val="0"/>
                                          </p:val>
                                        </p:tav>
                                      </p:tavLst>
                                    </p:anim>
                                    <p:anim calcmode="lin" valueType="num">
                                      <p:cBhvr>
                                        <p:cTn id="40" dur="3000"/>
                                        <p:tgtEl>
                                          <p:spTgt spid="5"/>
                                        </p:tgtEl>
                                        <p:attrNameLst>
                                          <p:attrName>ppt_w</p:attrName>
                                        </p:attrNameLst>
                                      </p:cBhvr>
                                      <p:tavLst>
                                        <p:tav tm="0">
                                          <p:val>
                                            <p:strVal val="ppt_w"/>
                                          </p:val>
                                        </p:tav>
                                        <p:tav tm="100000">
                                          <p:val>
                                            <p:fltVal val="0"/>
                                          </p:val>
                                        </p:tav>
                                      </p:tavLst>
                                    </p:anim>
                                    <p:set>
                                      <p:cBhvr>
                                        <p:cTn id="41" dur="1" fill="hold">
                                          <p:stCondLst>
                                            <p:cond delay="2999"/>
                                          </p:stCondLst>
                                        </p:cTn>
                                        <p:tgtEl>
                                          <p:spTgt spid="5"/>
                                        </p:tgtEl>
                                        <p:attrNameLst>
                                          <p:attrName>style.visibility</p:attrName>
                                        </p:attrNameLst>
                                      </p:cBhvr>
                                      <p:to>
                                        <p:strVal val="hidden"/>
                                      </p:to>
                                    </p:set>
                                  </p:childTnLst>
                                </p:cTn>
                              </p:par>
                              <p:par>
                                <p:cTn id="42" presetID="35" presetClass="exit" presetSubtype="0" fill="hold" grpId="2" nodeType="withEffect">
                                  <p:stCondLst>
                                    <p:cond delay="0"/>
                                  </p:stCondLst>
                                  <p:childTnLst>
                                    <p:animEffect transition="out" filter="fade">
                                      <p:cBhvr>
                                        <p:cTn id="43" dur="3000"/>
                                        <p:tgtEl>
                                          <p:spTgt spid="6"/>
                                        </p:tgtEl>
                                      </p:cBhvr>
                                    </p:animEffect>
                                    <p:anim calcmode="lin" valueType="num">
                                      <p:cBhvr>
                                        <p:cTn id="44" dur="3000"/>
                                        <p:tgtEl>
                                          <p:spTgt spid="6"/>
                                        </p:tgtEl>
                                        <p:attrNameLst>
                                          <p:attrName>style.rotation</p:attrName>
                                        </p:attrNameLst>
                                      </p:cBhvr>
                                      <p:tavLst>
                                        <p:tav tm="0">
                                          <p:val>
                                            <p:fltVal val="0"/>
                                          </p:val>
                                        </p:tav>
                                        <p:tav tm="100000">
                                          <p:val>
                                            <p:fltVal val="720"/>
                                          </p:val>
                                        </p:tav>
                                      </p:tavLst>
                                    </p:anim>
                                    <p:anim calcmode="lin" valueType="num">
                                      <p:cBhvr>
                                        <p:cTn id="45" dur="3000"/>
                                        <p:tgtEl>
                                          <p:spTgt spid="6"/>
                                        </p:tgtEl>
                                        <p:attrNameLst>
                                          <p:attrName>ppt_h</p:attrName>
                                        </p:attrNameLst>
                                      </p:cBhvr>
                                      <p:tavLst>
                                        <p:tav tm="0">
                                          <p:val>
                                            <p:strVal val="ppt_h"/>
                                          </p:val>
                                        </p:tav>
                                        <p:tav tm="100000">
                                          <p:val>
                                            <p:fltVal val="0"/>
                                          </p:val>
                                        </p:tav>
                                      </p:tavLst>
                                    </p:anim>
                                    <p:anim calcmode="lin" valueType="num">
                                      <p:cBhvr>
                                        <p:cTn id="46" dur="3000"/>
                                        <p:tgtEl>
                                          <p:spTgt spid="6"/>
                                        </p:tgtEl>
                                        <p:attrNameLst>
                                          <p:attrName>ppt_w</p:attrName>
                                        </p:attrNameLst>
                                      </p:cBhvr>
                                      <p:tavLst>
                                        <p:tav tm="0">
                                          <p:val>
                                            <p:strVal val="ppt_w"/>
                                          </p:val>
                                        </p:tav>
                                        <p:tav tm="100000">
                                          <p:val>
                                            <p:fltVal val="0"/>
                                          </p:val>
                                        </p:tav>
                                      </p:tavLst>
                                    </p:anim>
                                    <p:set>
                                      <p:cBhvr>
                                        <p:cTn id="47" dur="1" fill="hold">
                                          <p:stCondLst>
                                            <p:cond delay="2999"/>
                                          </p:stCondLst>
                                        </p:cTn>
                                        <p:tgtEl>
                                          <p:spTgt spid="6"/>
                                        </p:tgtEl>
                                        <p:attrNameLst>
                                          <p:attrName>style.visibility</p:attrName>
                                        </p:attrNameLst>
                                      </p:cBhvr>
                                      <p:to>
                                        <p:strVal val="hidden"/>
                                      </p:to>
                                    </p:set>
                                  </p:childTnLst>
                                </p:cTn>
                              </p:par>
                              <p:par>
                                <p:cTn id="48" presetID="35" presetClass="exit" presetSubtype="0" fill="hold" grpId="2" nodeType="withEffect">
                                  <p:stCondLst>
                                    <p:cond delay="0"/>
                                  </p:stCondLst>
                                  <p:childTnLst>
                                    <p:animEffect transition="out" filter="fade">
                                      <p:cBhvr>
                                        <p:cTn id="49" dur="3000"/>
                                        <p:tgtEl>
                                          <p:spTgt spid="7"/>
                                        </p:tgtEl>
                                      </p:cBhvr>
                                    </p:animEffect>
                                    <p:anim calcmode="lin" valueType="num">
                                      <p:cBhvr>
                                        <p:cTn id="50" dur="3000"/>
                                        <p:tgtEl>
                                          <p:spTgt spid="7"/>
                                        </p:tgtEl>
                                        <p:attrNameLst>
                                          <p:attrName>style.rotation</p:attrName>
                                        </p:attrNameLst>
                                      </p:cBhvr>
                                      <p:tavLst>
                                        <p:tav tm="0">
                                          <p:val>
                                            <p:fltVal val="0"/>
                                          </p:val>
                                        </p:tav>
                                        <p:tav tm="100000">
                                          <p:val>
                                            <p:fltVal val="720"/>
                                          </p:val>
                                        </p:tav>
                                      </p:tavLst>
                                    </p:anim>
                                    <p:anim calcmode="lin" valueType="num">
                                      <p:cBhvr>
                                        <p:cTn id="51" dur="3000"/>
                                        <p:tgtEl>
                                          <p:spTgt spid="7"/>
                                        </p:tgtEl>
                                        <p:attrNameLst>
                                          <p:attrName>ppt_h</p:attrName>
                                        </p:attrNameLst>
                                      </p:cBhvr>
                                      <p:tavLst>
                                        <p:tav tm="0">
                                          <p:val>
                                            <p:strVal val="ppt_h"/>
                                          </p:val>
                                        </p:tav>
                                        <p:tav tm="100000">
                                          <p:val>
                                            <p:fltVal val="0"/>
                                          </p:val>
                                        </p:tav>
                                      </p:tavLst>
                                    </p:anim>
                                    <p:anim calcmode="lin" valueType="num">
                                      <p:cBhvr>
                                        <p:cTn id="52" dur="3000"/>
                                        <p:tgtEl>
                                          <p:spTgt spid="7"/>
                                        </p:tgtEl>
                                        <p:attrNameLst>
                                          <p:attrName>ppt_w</p:attrName>
                                        </p:attrNameLst>
                                      </p:cBhvr>
                                      <p:tavLst>
                                        <p:tav tm="0">
                                          <p:val>
                                            <p:strVal val="ppt_w"/>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par>
                                <p:cTn id="58" presetID="6"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ircle(out)">
                                      <p:cBhvr>
                                        <p:cTn id="6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428596" y="357166"/>
            <a:ext cx="6429420" cy="563231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pone sus huevos en las celdas de la </a:t>
            </a:r>
            <a:r>
              <a:rPr lang="es-ES" sz="2400" b="1" dirty="0" smtClean="0">
                <a:solidFill>
                  <a:srgbClr val="FFFF00"/>
                </a:solidFill>
                <a:effectLst>
                  <a:outerShdw blurRad="38100" dist="38100" dir="2700000" algn="tl">
                    <a:srgbClr val="000000">
                      <a:alpha val="43137"/>
                    </a:srgbClr>
                  </a:outerShdw>
                </a:effectLst>
                <a:latin typeface="Agency FB" pitchFamily="34" charset="0"/>
              </a:rPr>
              <a:t>colmena</a:t>
            </a:r>
            <a:r>
              <a:rPr lang="es-ES" sz="2400" dirty="0" smtClean="0">
                <a:solidFill>
                  <a:srgbClr val="FFFF00"/>
                </a:solidFill>
                <a:effectLst>
                  <a:outerShdw blurRad="38100" dist="38100" dir="2700000" algn="tl">
                    <a:srgbClr val="000000">
                      <a:alpha val="43137"/>
                    </a:srgbClr>
                  </a:outerShdw>
                </a:effectLst>
                <a:latin typeface="Agency FB" pitchFamily="34" charset="0"/>
              </a:rPr>
              <a:t> y la colonia selecciona la que será su futura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obreras</a:t>
            </a:r>
            <a:r>
              <a:rPr lang="es-ES" sz="2400" dirty="0" smtClean="0">
                <a:solidFill>
                  <a:srgbClr val="FFFF00"/>
                </a:solidFill>
                <a:effectLst>
                  <a:outerShdw blurRad="38100" dist="38100" dir="2700000" algn="tl">
                    <a:srgbClr val="000000">
                      <a:alpha val="43137"/>
                    </a:srgbClr>
                  </a:outerShdw>
                </a:effectLst>
                <a:latin typeface="Agency FB" pitchFamily="34" charset="0"/>
              </a:rPr>
              <a:t> y los </a:t>
            </a:r>
            <a:r>
              <a:rPr lang="es-ES" sz="2400" b="1" dirty="0" smtClean="0">
                <a:solidFill>
                  <a:srgbClr val="FFFF00"/>
                </a:solidFill>
                <a:effectLst>
                  <a:outerShdw blurRad="38100" dist="38100" dir="2700000" algn="tl">
                    <a:srgbClr val="000000">
                      <a:alpha val="43137"/>
                    </a:srgbClr>
                  </a:outerShdw>
                </a:effectLst>
                <a:latin typeface="Agency FB" pitchFamily="34" charset="0"/>
              </a:rPr>
              <a:t>zánganos</a:t>
            </a:r>
            <a:r>
              <a:rPr lang="es-ES" sz="2400" dirty="0" smtClean="0">
                <a:solidFill>
                  <a:srgbClr val="FFFF00"/>
                </a:solidFill>
                <a:effectLst>
                  <a:outerShdw blurRad="38100" dist="38100" dir="2700000" algn="tl">
                    <a:srgbClr val="000000">
                      <a:alpha val="43137"/>
                    </a:srgbClr>
                  </a:outerShdw>
                </a:effectLst>
                <a:latin typeface="Agency FB" pitchFamily="34" charset="0"/>
              </a:rPr>
              <a:t>, por medio de la alimentación que les suministran. La futura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será alimentada con </a:t>
            </a:r>
            <a:r>
              <a:rPr lang="es-ES" sz="2400" b="1" dirty="0" smtClean="0">
                <a:solidFill>
                  <a:srgbClr val="FFFF00"/>
                </a:solidFill>
                <a:effectLst>
                  <a:outerShdw blurRad="38100" dist="38100" dir="2700000" algn="tl">
                    <a:srgbClr val="000000">
                      <a:alpha val="43137"/>
                    </a:srgbClr>
                  </a:outerShdw>
                </a:effectLst>
                <a:latin typeface="Agency FB" pitchFamily="34" charset="0"/>
              </a:rPr>
              <a:t>jalea real</a:t>
            </a:r>
            <a:r>
              <a:rPr lang="es-ES" sz="2400" dirty="0" smtClean="0">
                <a:solidFill>
                  <a:srgbClr val="FFFF00"/>
                </a:solidFill>
                <a:effectLst>
                  <a:outerShdw blurRad="38100" dist="38100" dir="2700000" algn="tl">
                    <a:srgbClr val="000000">
                      <a:alpha val="43137"/>
                    </a:srgbClr>
                  </a:outerShdw>
                </a:effectLst>
                <a:latin typeface="Agency FB" pitchFamily="34" charset="0"/>
              </a:rPr>
              <a:t>, mientras que las larvas a las que nutren con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y una dieta más pobre de </a:t>
            </a:r>
            <a:r>
              <a:rPr lang="es-ES" sz="2400" b="1" dirty="0" smtClean="0">
                <a:solidFill>
                  <a:srgbClr val="FFFF00"/>
                </a:solidFill>
                <a:effectLst>
                  <a:outerShdw blurRad="38100" dist="38100" dir="2700000" algn="tl">
                    <a:srgbClr val="000000">
                      <a:alpha val="43137"/>
                    </a:srgbClr>
                  </a:outerShdw>
                </a:effectLst>
                <a:latin typeface="Agency FB" pitchFamily="34" charset="0"/>
              </a:rPr>
              <a:t>jalea</a:t>
            </a:r>
            <a:r>
              <a:rPr lang="es-ES" sz="2400" dirty="0" smtClean="0">
                <a:solidFill>
                  <a:srgbClr val="FFFF00"/>
                </a:solidFill>
                <a:effectLst>
                  <a:outerShdw blurRad="38100" dist="38100" dir="2700000" algn="tl">
                    <a:srgbClr val="000000">
                      <a:alpha val="43137"/>
                    </a:srgbClr>
                  </a:outerShdw>
                </a:effectLst>
                <a:latin typeface="Agency FB" pitchFamily="34" charset="0"/>
              </a:rPr>
              <a:t>, se convertirán en </a:t>
            </a:r>
            <a:r>
              <a:rPr lang="es-ES" sz="2400" b="1" dirty="0" smtClean="0">
                <a:solidFill>
                  <a:srgbClr val="FFFF00"/>
                </a:solidFill>
                <a:effectLst>
                  <a:outerShdw blurRad="38100" dist="38100" dir="2700000" algn="tl">
                    <a:srgbClr val="000000">
                      <a:alpha val="43137"/>
                    </a:srgbClr>
                  </a:outerShdw>
                </a:effectLst>
                <a:latin typeface="Agency FB" pitchFamily="34" charset="0"/>
              </a:rPr>
              <a:t>obreras</a:t>
            </a:r>
            <a:r>
              <a:rPr lang="es-ES" sz="2400" dirty="0" smtClean="0">
                <a:solidFill>
                  <a:srgbClr val="FFFF00"/>
                </a:solidFill>
                <a:effectLst>
                  <a:outerShdw blurRad="38100" dist="38100" dir="2700000" algn="tl">
                    <a:srgbClr val="000000">
                      <a:alpha val="43137"/>
                    </a:srgbClr>
                  </a:outerShdw>
                </a:effectLst>
                <a:latin typeface="Agency FB" pitchFamily="34" charset="0"/>
              </a:rPr>
              <a:t>.</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La 'inteligencia' común de la colonia, regula el número de nacimientos, anuncia a la reina cuándo debe abandonar la colmena, protege a las aspirantes a reinas de la agresividad de la madre o tolera que las mayores acaben con sus hermanas. Además 'tolera' la existencia de los machos parásitos el tiempo justo para asegurar la fecundación de la </a:t>
            </a:r>
            <a:r>
              <a:rPr lang="es-ES" sz="2400" b="1" dirty="0" smtClean="0">
                <a:solidFill>
                  <a:srgbClr val="FFFF00"/>
                </a:solidFill>
                <a:effectLst>
                  <a:outerShdw blurRad="38100" dist="38100" dir="2700000" algn="tl">
                    <a:srgbClr val="000000">
                      <a:alpha val="43137"/>
                    </a:srgbClr>
                  </a:outerShdw>
                </a:effectLst>
                <a:latin typeface="Agency FB" pitchFamily="34" charset="0"/>
              </a:rPr>
              <a:t>reina</a:t>
            </a:r>
            <a:r>
              <a:rPr lang="es-ES" sz="2400" dirty="0" smtClean="0">
                <a:solidFill>
                  <a:srgbClr val="FFFF00"/>
                </a:solidFill>
                <a:effectLst>
                  <a:outerShdw blurRad="38100" dist="38100" dir="2700000" algn="tl">
                    <a:srgbClr val="000000">
                      <a:alpha val="43137"/>
                    </a:srgbClr>
                  </a:outerShdw>
                </a:effectLst>
                <a:latin typeface="Agency FB" pitchFamily="34" charset="0"/>
              </a:rPr>
              <a:t>, tras lo que son eliminados. También establece el comportamiento de las obreras de mantenimiento para la regulación de la temperatura y humedad de la </a:t>
            </a:r>
            <a:r>
              <a:rPr lang="es-ES" sz="2400" b="1" dirty="0" smtClean="0">
                <a:solidFill>
                  <a:srgbClr val="FFFF00"/>
                </a:solidFill>
                <a:effectLst>
                  <a:outerShdw blurRad="38100" dist="38100" dir="2700000" algn="tl">
                    <a:srgbClr val="000000">
                      <a:alpha val="43137"/>
                    </a:srgbClr>
                  </a:outerShdw>
                </a:effectLst>
                <a:latin typeface="Agency FB" pitchFamily="34" charset="0"/>
              </a:rPr>
              <a:t>colmena</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jpg"/>
          <p:cNvPicPr>
            <a:picLocks noChangeAspect="1"/>
          </p:cNvPicPr>
          <p:nvPr/>
        </p:nvPicPr>
        <p:blipFill>
          <a:blip r:embed="rId2"/>
          <a:stretch>
            <a:fillRect/>
          </a:stretch>
        </p:blipFill>
        <p:spPr>
          <a:xfrm>
            <a:off x="-1" y="0"/>
            <a:ext cx="9161859" cy="6858000"/>
          </a:xfrm>
          <a:prstGeom prst="rect">
            <a:avLst/>
          </a:prstGeom>
          <a:effectLst/>
        </p:spPr>
      </p:pic>
      <p:sp>
        <p:nvSpPr>
          <p:cNvPr id="5" name="4 Lágrima"/>
          <p:cNvSpPr/>
          <p:nvPr/>
        </p:nvSpPr>
        <p:spPr>
          <a:xfrm>
            <a:off x="1857388" y="0"/>
            <a:ext cx="2428860"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flipH="1">
            <a:off x="4714876" y="0"/>
            <a:ext cx="2357454"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1000132" y="785794"/>
            <a:ext cx="2428860"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flipH="1">
            <a:off x="5715008" y="928670"/>
            <a:ext cx="2357454"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0" y="1857364"/>
            <a:ext cx="2428860"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flipH="1">
            <a:off x="6786546" y="1857364"/>
            <a:ext cx="2357454" cy="2428868"/>
          </a:xfrm>
          <a:prstGeom prst="teardrop">
            <a:avLst/>
          </a:prstGeom>
          <a:gradFill flip="none" rotWithShape="1">
            <a:gsLst>
              <a:gs pos="39000">
                <a:srgbClr val="92D050">
                  <a:shade val="30000"/>
                  <a:satMod val="115000"/>
                  <a:alpha val="32000"/>
                </a:srgbClr>
              </a:gs>
              <a:gs pos="50000">
                <a:srgbClr val="92D050">
                  <a:shade val="67500"/>
                  <a:satMod val="115000"/>
                </a:srgbClr>
              </a:gs>
              <a:gs pos="100000">
                <a:srgbClr val="92D050">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xit" presetSubtype="1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0-ppt_w/2"/>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12"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1+ppt_h/2"/>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6" fill="hold" grpId="0" nodeType="withEffect">
                                  <p:stCondLst>
                                    <p:cond delay="0"/>
                                  </p:stCondLst>
                                  <p:childTnLst>
                                    <p:anim calcmode="lin" valueType="num">
                                      <p:cBhvr additive="base">
                                        <p:cTn id="21" dur="3000"/>
                                        <p:tgtEl>
                                          <p:spTgt spid="8"/>
                                        </p:tgtEl>
                                        <p:attrNameLst>
                                          <p:attrName>ppt_x</p:attrName>
                                        </p:attrNameLst>
                                      </p:cBhvr>
                                      <p:tavLst>
                                        <p:tav tm="0">
                                          <p:val>
                                            <p:strVal val="ppt_x"/>
                                          </p:val>
                                        </p:tav>
                                        <p:tav tm="100000">
                                          <p:val>
                                            <p:strVal val="1+ppt_w/2"/>
                                          </p:val>
                                        </p:tav>
                                      </p:tavLst>
                                    </p:anim>
                                    <p:anim calcmode="lin" valueType="num">
                                      <p:cBhvr additive="base">
                                        <p:cTn id="22" dur="3000"/>
                                        <p:tgtEl>
                                          <p:spTgt spid="8"/>
                                        </p:tgtEl>
                                        <p:attrNameLst>
                                          <p:attrName>ppt_y</p:attrName>
                                        </p:attrNameLst>
                                      </p:cBhvr>
                                      <p:tavLst>
                                        <p:tav tm="0">
                                          <p:val>
                                            <p:strVal val="ppt_y"/>
                                          </p:val>
                                        </p:tav>
                                        <p:tav tm="100000">
                                          <p:val>
                                            <p:strVal val="1+ppt_h/2"/>
                                          </p:val>
                                        </p:tav>
                                      </p:tavLst>
                                    </p:anim>
                                    <p:set>
                                      <p:cBhvr>
                                        <p:cTn id="23" dur="1" fill="hold">
                                          <p:stCondLst>
                                            <p:cond delay="2999"/>
                                          </p:stCondLst>
                                        </p:cTn>
                                        <p:tgtEl>
                                          <p:spTgt spid="8"/>
                                        </p:tgtEl>
                                        <p:attrNameLst>
                                          <p:attrName>style.visibility</p:attrName>
                                        </p:attrNameLst>
                                      </p:cBhvr>
                                      <p:to>
                                        <p:strVal val="hidden"/>
                                      </p:to>
                                    </p:set>
                                  </p:childTnLst>
                                </p:cTn>
                              </p:par>
                              <p:par>
                                <p:cTn id="24" presetID="2" presetClass="exit" presetSubtype="12" fill="hold" grpId="0" nodeType="withEffect">
                                  <p:stCondLst>
                                    <p:cond delay="0"/>
                                  </p:stCondLst>
                                  <p:childTnLst>
                                    <p:anim calcmode="lin" valueType="num">
                                      <p:cBhvr additive="base">
                                        <p:cTn id="25" dur="3000"/>
                                        <p:tgtEl>
                                          <p:spTgt spid="9"/>
                                        </p:tgtEl>
                                        <p:attrNameLst>
                                          <p:attrName>ppt_x</p:attrName>
                                        </p:attrNameLst>
                                      </p:cBhvr>
                                      <p:tavLst>
                                        <p:tav tm="0">
                                          <p:val>
                                            <p:strVal val="ppt_x"/>
                                          </p:val>
                                        </p:tav>
                                        <p:tav tm="100000">
                                          <p:val>
                                            <p:strVal val="0-ppt_w/2"/>
                                          </p:val>
                                        </p:tav>
                                      </p:tavLst>
                                    </p:anim>
                                    <p:anim calcmode="lin" valueType="num">
                                      <p:cBhvr additive="base">
                                        <p:cTn id="26" dur="3000"/>
                                        <p:tgtEl>
                                          <p:spTgt spid="9"/>
                                        </p:tgtEl>
                                        <p:attrNameLst>
                                          <p:attrName>ppt_y</p:attrName>
                                        </p:attrNameLst>
                                      </p:cBhvr>
                                      <p:tavLst>
                                        <p:tav tm="0">
                                          <p:val>
                                            <p:strVal val="ppt_y"/>
                                          </p:val>
                                        </p:tav>
                                        <p:tav tm="100000">
                                          <p:val>
                                            <p:strVal val="1+ppt_h/2"/>
                                          </p:val>
                                        </p:tav>
                                      </p:tavLst>
                                    </p:anim>
                                    <p:set>
                                      <p:cBhvr>
                                        <p:cTn id="27" dur="1" fill="hold">
                                          <p:stCondLst>
                                            <p:cond delay="2999"/>
                                          </p:stCondLst>
                                        </p:cTn>
                                        <p:tgtEl>
                                          <p:spTgt spid="9"/>
                                        </p:tgtEl>
                                        <p:attrNameLst>
                                          <p:attrName>style.visibility</p:attrName>
                                        </p:attrNameLst>
                                      </p:cBhvr>
                                      <p:to>
                                        <p:strVal val="hidden"/>
                                      </p:to>
                                    </p:set>
                                  </p:childTnLst>
                                </p:cTn>
                              </p:par>
                              <p:par>
                                <p:cTn id="28" presetID="2" presetClass="exit" presetSubtype="6" fill="hold" grpId="0" nodeType="withEffect">
                                  <p:stCondLst>
                                    <p:cond delay="0"/>
                                  </p:stCondLst>
                                  <p:childTnLst>
                                    <p:anim calcmode="lin" valueType="num">
                                      <p:cBhvr additive="base">
                                        <p:cTn id="29" dur="3000"/>
                                        <p:tgtEl>
                                          <p:spTgt spid="10"/>
                                        </p:tgtEl>
                                        <p:attrNameLst>
                                          <p:attrName>ppt_x</p:attrName>
                                        </p:attrNameLst>
                                      </p:cBhvr>
                                      <p:tavLst>
                                        <p:tav tm="0">
                                          <p:val>
                                            <p:strVal val="ppt_x"/>
                                          </p:val>
                                        </p:tav>
                                        <p:tav tm="100000">
                                          <p:val>
                                            <p:strVal val="1+ppt_w/2"/>
                                          </p:val>
                                        </p:tav>
                                      </p:tavLst>
                                    </p:anim>
                                    <p:anim calcmode="lin" valueType="num">
                                      <p:cBhvr additive="base">
                                        <p:cTn id="30" dur="3000"/>
                                        <p:tgtEl>
                                          <p:spTgt spid="10"/>
                                        </p:tgtEl>
                                        <p:attrNameLst>
                                          <p:attrName>ppt_y</p:attrName>
                                        </p:attrNameLst>
                                      </p:cBhvr>
                                      <p:tavLst>
                                        <p:tav tm="0">
                                          <p:val>
                                            <p:strVal val="ppt_y"/>
                                          </p:val>
                                        </p:tav>
                                        <p:tav tm="100000">
                                          <p:val>
                                            <p:strVal val="1+ppt_h/2"/>
                                          </p:val>
                                        </p:tav>
                                      </p:tavLst>
                                    </p:anim>
                                    <p:set>
                                      <p:cBhvr>
                                        <p:cTn id="31" dur="1" fill="hold">
                                          <p:stCondLst>
                                            <p:cond delay="2999"/>
                                          </p:stCondLst>
                                        </p:cTn>
                                        <p:tgtEl>
                                          <p:spTgt spid="10"/>
                                        </p:tgtEl>
                                        <p:attrNameLst>
                                          <p:attrName>style.visibility</p:attrName>
                                        </p:attrNameLst>
                                      </p:cBhvr>
                                      <p:to>
                                        <p:strVal val="hidden"/>
                                      </p:to>
                                    </p:set>
                                  </p:childTnLst>
                                </p:cTn>
                              </p:par>
                              <p:par>
                                <p:cTn id="32" presetID="2" presetClass="entr" presetSubtype="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ppt_x"/>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ys.jpg"/>
          <p:cNvPicPr>
            <a:picLocks noChangeAspect="1"/>
          </p:cNvPicPr>
          <p:nvPr/>
        </p:nvPicPr>
        <p:blipFill>
          <a:blip r:embed="rId2"/>
          <a:stretch>
            <a:fillRect/>
          </a:stretch>
        </p:blipFill>
        <p:spPr>
          <a:xfrm>
            <a:off x="-1" y="0"/>
            <a:ext cx="9144001" cy="6858000"/>
          </a:xfrm>
          <a:prstGeom prst="rect">
            <a:avLst/>
          </a:prstGeom>
        </p:spPr>
      </p:pic>
      <p:sp>
        <p:nvSpPr>
          <p:cNvPr id="5" name="4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rys.jpg"/>
          <p:cNvPicPr>
            <a:picLocks noChangeAspect="1"/>
          </p:cNvPicPr>
          <p:nvPr/>
        </p:nvPicPr>
        <p:blipFill>
          <a:blip r:embed="rId2"/>
          <a:stretch>
            <a:fillRect/>
          </a:stretch>
        </p:blipFill>
        <p:spPr>
          <a:xfrm>
            <a:off x="0" y="0"/>
            <a:ext cx="9144001" cy="6858000"/>
          </a:xfrm>
          <a:prstGeom prst="rect">
            <a:avLst/>
          </a:prstGeom>
        </p:spPr>
      </p:pic>
      <p:sp>
        <p:nvSpPr>
          <p:cNvPr id="8" name="7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1500166" y="0"/>
            <a:ext cx="7643834"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0"/>
            <a:ext cx="7786710"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3214678" y="0"/>
            <a:ext cx="592932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0" y="0"/>
            <a:ext cx="628651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2" fill="hold" grpId="0" nodeType="withEffect">
                                  <p:stCondLst>
                                    <p:cond delay="0"/>
                                  </p:stCondLst>
                                  <p:childTnLst>
                                    <p:anim calcmode="lin" valueType="num">
                                      <p:cBhvr>
                                        <p:cTn id="9" dur="3000"/>
                                        <p:tgtEl>
                                          <p:spTgt spid="9"/>
                                        </p:tgtEl>
                                        <p:attrNameLst>
                                          <p:attrName>ppt_x</p:attrName>
                                        </p:attrNameLst>
                                      </p:cBhvr>
                                      <p:tavLst>
                                        <p:tav tm="0">
                                          <p:val>
                                            <p:strVal val="ppt_x"/>
                                          </p:val>
                                        </p:tav>
                                        <p:tav tm="100000">
                                          <p:val>
                                            <p:strVal val="ppt_x+ppt_w/2"/>
                                          </p:val>
                                        </p:tav>
                                      </p:tavLst>
                                    </p:anim>
                                    <p:anim calcmode="lin" valueType="num">
                                      <p:cBhvr>
                                        <p:cTn id="10" dur="3000"/>
                                        <p:tgtEl>
                                          <p:spTgt spid="9"/>
                                        </p:tgtEl>
                                        <p:attrNameLst>
                                          <p:attrName>ppt_y</p:attrName>
                                        </p:attrNameLst>
                                      </p:cBhvr>
                                      <p:tavLst>
                                        <p:tav tm="0">
                                          <p:val>
                                            <p:strVal val="ppt_y"/>
                                          </p:val>
                                        </p:tav>
                                        <p:tav tm="100000">
                                          <p:val>
                                            <p:strVal val="ppt_y"/>
                                          </p:val>
                                        </p:tav>
                                      </p:tavLst>
                                    </p:anim>
                                    <p:anim calcmode="lin" valueType="num">
                                      <p:cBhvr>
                                        <p:cTn id="11" dur="3000"/>
                                        <p:tgtEl>
                                          <p:spTgt spid="9"/>
                                        </p:tgtEl>
                                        <p:attrNameLst>
                                          <p:attrName>ppt_w</p:attrName>
                                        </p:attrNameLst>
                                      </p:cBhvr>
                                      <p:tavLst>
                                        <p:tav tm="0">
                                          <p:val>
                                            <p:strVal val="ppt_w"/>
                                          </p:val>
                                        </p:tav>
                                        <p:tav tm="100000">
                                          <p:val>
                                            <p:fltVal val="0"/>
                                          </p:val>
                                        </p:tav>
                                      </p:tavLst>
                                    </p:anim>
                                    <p:anim calcmode="lin" valueType="num">
                                      <p:cBhvr>
                                        <p:cTn id="12" dur="3000"/>
                                        <p:tgtEl>
                                          <p:spTgt spid="9"/>
                                        </p:tgtEl>
                                        <p:attrNameLst>
                                          <p:attrName>ppt_h</p:attrName>
                                        </p:attrNameLst>
                                      </p:cBhvr>
                                      <p:tavLst>
                                        <p:tav tm="0">
                                          <p:val>
                                            <p:strVal val="ppt_h"/>
                                          </p:val>
                                        </p:tav>
                                        <p:tav tm="100000">
                                          <p:val>
                                            <p:strVal val="ppt_h"/>
                                          </p:val>
                                        </p:tav>
                                      </p:tavLst>
                                    </p:anim>
                                    <p:set>
                                      <p:cBhvr>
                                        <p:cTn id="13" dur="1" fill="hold">
                                          <p:stCondLst>
                                            <p:cond delay="2999"/>
                                          </p:stCondLst>
                                        </p:cTn>
                                        <p:tgtEl>
                                          <p:spTgt spid="9"/>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10"/>
                                        </p:tgtEl>
                                        <p:attrNameLst>
                                          <p:attrName>ppt_x</p:attrName>
                                        </p:attrNameLst>
                                      </p:cBhvr>
                                      <p:tavLst>
                                        <p:tav tm="0">
                                          <p:val>
                                            <p:strVal val="ppt_x"/>
                                          </p:val>
                                        </p:tav>
                                        <p:tav tm="100000">
                                          <p:val>
                                            <p:strVal val="ppt_x+ppt_w/2"/>
                                          </p:val>
                                        </p:tav>
                                      </p:tavLst>
                                    </p:anim>
                                    <p:anim calcmode="lin" valueType="num">
                                      <p:cBhvr>
                                        <p:cTn id="16" dur="3000"/>
                                        <p:tgtEl>
                                          <p:spTgt spid="10"/>
                                        </p:tgtEl>
                                        <p:attrNameLst>
                                          <p:attrName>ppt_y</p:attrName>
                                        </p:attrNameLst>
                                      </p:cBhvr>
                                      <p:tavLst>
                                        <p:tav tm="0">
                                          <p:val>
                                            <p:strVal val="ppt_y"/>
                                          </p:val>
                                        </p:tav>
                                        <p:tav tm="100000">
                                          <p:val>
                                            <p:strVal val="ppt_y"/>
                                          </p:val>
                                        </p:tav>
                                      </p:tavLst>
                                    </p:anim>
                                    <p:anim calcmode="lin" valueType="num">
                                      <p:cBhvr>
                                        <p:cTn id="17" dur="3000"/>
                                        <p:tgtEl>
                                          <p:spTgt spid="10"/>
                                        </p:tgtEl>
                                        <p:attrNameLst>
                                          <p:attrName>ppt_w</p:attrName>
                                        </p:attrNameLst>
                                      </p:cBhvr>
                                      <p:tavLst>
                                        <p:tav tm="0">
                                          <p:val>
                                            <p:strVal val="ppt_w"/>
                                          </p:val>
                                        </p:tav>
                                        <p:tav tm="100000">
                                          <p:val>
                                            <p:fltVal val="0"/>
                                          </p:val>
                                        </p:tav>
                                      </p:tavLst>
                                    </p:anim>
                                    <p:anim calcmode="lin" valueType="num">
                                      <p:cBhvr>
                                        <p:cTn id="18" dur="3000"/>
                                        <p:tgtEl>
                                          <p:spTgt spid="10"/>
                                        </p:tgtEl>
                                        <p:attrNameLst>
                                          <p:attrName>ppt_h</p:attrName>
                                        </p:attrNameLst>
                                      </p:cBhvr>
                                      <p:tavLst>
                                        <p:tav tm="0">
                                          <p:val>
                                            <p:strVal val="ppt_h"/>
                                          </p:val>
                                        </p:tav>
                                        <p:tav tm="100000">
                                          <p:val>
                                            <p:strVal val="ppt_h"/>
                                          </p:val>
                                        </p:tav>
                                      </p:tavLst>
                                    </p:anim>
                                    <p:set>
                                      <p:cBhvr>
                                        <p:cTn id="19" dur="1" fill="hold">
                                          <p:stCondLst>
                                            <p:cond delay="2999"/>
                                          </p:stCondLst>
                                        </p:cTn>
                                        <p:tgtEl>
                                          <p:spTgt spid="10"/>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1"/>
                                        </p:tgtEl>
                                        <p:attrNameLst>
                                          <p:attrName>ppt_x</p:attrName>
                                        </p:attrNameLst>
                                      </p:cBhvr>
                                      <p:tavLst>
                                        <p:tav tm="0">
                                          <p:val>
                                            <p:strVal val="ppt_x"/>
                                          </p:val>
                                        </p:tav>
                                        <p:tav tm="100000">
                                          <p:val>
                                            <p:strVal val="ppt_x-ppt_w/2"/>
                                          </p:val>
                                        </p:tav>
                                      </p:tavLst>
                                    </p:anim>
                                    <p:anim calcmode="lin" valueType="num">
                                      <p:cBhvr>
                                        <p:cTn id="28" dur="3000"/>
                                        <p:tgtEl>
                                          <p:spTgt spid="11"/>
                                        </p:tgtEl>
                                        <p:attrNameLst>
                                          <p:attrName>ppt_y</p:attrName>
                                        </p:attrNameLst>
                                      </p:cBhvr>
                                      <p:tavLst>
                                        <p:tav tm="0">
                                          <p:val>
                                            <p:strVal val="ppt_y"/>
                                          </p:val>
                                        </p:tav>
                                        <p:tav tm="100000">
                                          <p:val>
                                            <p:strVal val="ppt_y"/>
                                          </p:val>
                                        </p:tav>
                                      </p:tavLst>
                                    </p:anim>
                                    <p:anim calcmode="lin" valueType="num">
                                      <p:cBhvr>
                                        <p:cTn id="29" dur="3000"/>
                                        <p:tgtEl>
                                          <p:spTgt spid="11"/>
                                        </p:tgtEl>
                                        <p:attrNameLst>
                                          <p:attrName>ppt_w</p:attrName>
                                        </p:attrNameLst>
                                      </p:cBhvr>
                                      <p:tavLst>
                                        <p:tav tm="0">
                                          <p:val>
                                            <p:strVal val="ppt_w"/>
                                          </p:val>
                                        </p:tav>
                                        <p:tav tm="100000">
                                          <p:val>
                                            <p:fltVal val="0"/>
                                          </p:val>
                                        </p:tav>
                                      </p:tavLst>
                                    </p:anim>
                                    <p:anim calcmode="lin" valueType="num">
                                      <p:cBhvr>
                                        <p:cTn id="30" dur="3000"/>
                                        <p:tgtEl>
                                          <p:spTgt spid="11"/>
                                        </p:tgtEl>
                                        <p:attrNameLst>
                                          <p:attrName>ppt_h</p:attrName>
                                        </p:attrNameLst>
                                      </p:cBhvr>
                                      <p:tavLst>
                                        <p:tav tm="0">
                                          <p:val>
                                            <p:strVal val="ppt_h"/>
                                          </p:val>
                                        </p:tav>
                                        <p:tav tm="100000">
                                          <p:val>
                                            <p:strVal val="ppt_h"/>
                                          </p:val>
                                        </p:tav>
                                      </p:tavLst>
                                    </p:anim>
                                    <p:set>
                                      <p:cBhvr>
                                        <p:cTn id="31" dur="1" fill="hold">
                                          <p:stCondLst>
                                            <p:cond delay="2999"/>
                                          </p:stCondLst>
                                        </p:cTn>
                                        <p:tgtEl>
                                          <p:spTgt spid="11"/>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12"/>
                                        </p:tgtEl>
                                        <p:attrNameLst>
                                          <p:attrName>ppt_x</p:attrName>
                                        </p:attrNameLst>
                                      </p:cBhvr>
                                      <p:tavLst>
                                        <p:tav tm="0">
                                          <p:val>
                                            <p:strVal val="ppt_x"/>
                                          </p:val>
                                        </p:tav>
                                        <p:tav tm="100000">
                                          <p:val>
                                            <p:strVal val="ppt_x+ppt_w/2"/>
                                          </p:val>
                                        </p:tav>
                                      </p:tavLst>
                                    </p:anim>
                                    <p:anim calcmode="lin" valueType="num">
                                      <p:cBhvr>
                                        <p:cTn id="34" dur="3000"/>
                                        <p:tgtEl>
                                          <p:spTgt spid="12"/>
                                        </p:tgtEl>
                                        <p:attrNameLst>
                                          <p:attrName>ppt_y</p:attrName>
                                        </p:attrNameLst>
                                      </p:cBhvr>
                                      <p:tavLst>
                                        <p:tav tm="0">
                                          <p:val>
                                            <p:strVal val="ppt_y"/>
                                          </p:val>
                                        </p:tav>
                                        <p:tav tm="100000">
                                          <p:val>
                                            <p:strVal val="ppt_y"/>
                                          </p:val>
                                        </p:tav>
                                      </p:tavLst>
                                    </p:anim>
                                    <p:anim calcmode="lin" valueType="num">
                                      <p:cBhvr>
                                        <p:cTn id="35" dur="3000"/>
                                        <p:tgtEl>
                                          <p:spTgt spid="12"/>
                                        </p:tgtEl>
                                        <p:attrNameLst>
                                          <p:attrName>ppt_w</p:attrName>
                                        </p:attrNameLst>
                                      </p:cBhvr>
                                      <p:tavLst>
                                        <p:tav tm="0">
                                          <p:val>
                                            <p:strVal val="ppt_w"/>
                                          </p:val>
                                        </p:tav>
                                        <p:tav tm="100000">
                                          <p:val>
                                            <p:fltVal val="0"/>
                                          </p:val>
                                        </p:tav>
                                      </p:tavLst>
                                    </p:anim>
                                    <p:anim calcmode="lin" valueType="num">
                                      <p:cBhvr>
                                        <p:cTn id="36" dur="3000"/>
                                        <p:tgtEl>
                                          <p:spTgt spid="12"/>
                                        </p:tgtEl>
                                        <p:attrNameLst>
                                          <p:attrName>ppt_h</p:attrName>
                                        </p:attrNameLst>
                                      </p:cBhvr>
                                      <p:tavLst>
                                        <p:tav tm="0">
                                          <p:val>
                                            <p:strVal val="ppt_h"/>
                                          </p:val>
                                        </p:tav>
                                        <p:tav tm="100000">
                                          <p:val>
                                            <p:strVal val="ppt_h"/>
                                          </p:val>
                                        </p:tav>
                                      </p:tavLst>
                                    </p:anim>
                                    <p:set>
                                      <p:cBhvr>
                                        <p:cTn id="37" dur="1" fill="hold">
                                          <p:stCondLst>
                                            <p:cond delay="2999"/>
                                          </p:stCondLst>
                                        </p:cTn>
                                        <p:tgtEl>
                                          <p:spTgt spid="12"/>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3"/>
                                        </p:tgtEl>
                                        <p:attrNameLst>
                                          <p:attrName>ppt_x</p:attrName>
                                        </p:attrNameLst>
                                      </p:cBhvr>
                                      <p:tavLst>
                                        <p:tav tm="0">
                                          <p:val>
                                            <p:strVal val="ppt_x"/>
                                          </p:val>
                                        </p:tav>
                                        <p:tav tm="100000">
                                          <p:val>
                                            <p:strVal val="ppt_x-ppt_w/2"/>
                                          </p:val>
                                        </p:tav>
                                      </p:tavLst>
                                    </p:anim>
                                    <p:anim calcmode="lin" valueType="num">
                                      <p:cBhvr>
                                        <p:cTn id="40" dur="3000"/>
                                        <p:tgtEl>
                                          <p:spTgt spid="13"/>
                                        </p:tgtEl>
                                        <p:attrNameLst>
                                          <p:attrName>ppt_y</p:attrName>
                                        </p:attrNameLst>
                                      </p:cBhvr>
                                      <p:tavLst>
                                        <p:tav tm="0">
                                          <p:val>
                                            <p:strVal val="ppt_y"/>
                                          </p:val>
                                        </p:tav>
                                        <p:tav tm="100000">
                                          <p:val>
                                            <p:strVal val="ppt_y"/>
                                          </p:val>
                                        </p:tav>
                                      </p:tavLst>
                                    </p:anim>
                                    <p:anim calcmode="lin" valueType="num">
                                      <p:cBhvr>
                                        <p:cTn id="41" dur="3000"/>
                                        <p:tgtEl>
                                          <p:spTgt spid="13"/>
                                        </p:tgtEl>
                                        <p:attrNameLst>
                                          <p:attrName>ppt_w</p:attrName>
                                        </p:attrNameLst>
                                      </p:cBhvr>
                                      <p:tavLst>
                                        <p:tav tm="0">
                                          <p:val>
                                            <p:strVal val="ppt_w"/>
                                          </p:val>
                                        </p:tav>
                                        <p:tav tm="100000">
                                          <p:val>
                                            <p:fltVal val="0"/>
                                          </p:val>
                                        </p:tav>
                                      </p:tavLst>
                                    </p:anim>
                                    <p:anim calcmode="lin" valueType="num">
                                      <p:cBhvr>
                                        <p:cTn id="42" dur="3000"/>
                                        <p:tgtEl>
                                          <p:spTgt spid="13"/>
                                        </p:tgtEl>
                                        <p:attrNameLst>
                                          <p:attrName>ppt_h</p:attrName>
                                        </p:attrNameLst>
                                      </p:cBhvr>
                                      <p:tavLst>
                                        <p:tav tm="0">
                                          <p:val>
                                            <p:strVal val="ppt_h"/>
                                          </p:val>
                                        </p:tav>
                                        <p:tav tm="100000">
                                          <p:val>
                                            <p:strVal val="ppt_h"/>
                                          </p:val>
                                        </p:tav>
                                      </p:tavLst>
                                    </p:anim>
                                    <p:set>
                                      <p:cBhvr>
                                        <p:cTn id="43" dur="1" fill="hold">
                                          <p:stCondLst>
                                            <p:cond delay="2999"/>
                                          </p:stCondLst>
                                        </p:cTn>
                                        <p:tgtEl>
                                          <p:spTgt spid="13"/>
                                        </p:tgtEl>
                                        <p:attrNameLst>
                                          <p:attrName>style.visibility</p:attrName>
                                        </p:attrNameLst>
                                      </p:cBhvr>
                                      <p:to>
                                        <p:strVal val="hidden"/>
                                      </p:to>
                                    </p:set>
                                  </p:childTnLst>
                                </p:cTn>
                              </p:par>
                              <p:par>
                                <p:cTn id="44" presetID="23" presetClass="entr" presetSubtype="272"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p:val>
                                            <p:strVal val="2/3*#ppt_w"/>
                                          </p:val>
                                        </p:tav>
                                        <p:tav tm="100000">
                                          <p:val>
                                            <p:strVal val="#ppt_w"/>
                                          </p:val>
                                        </p:tav>
                                      </p:tavLst>
                                    </p:anim>
                                    <p:anim calcmode="lin" valueType="num">
                                      <p:cBhvr>
                                        <p:cTn id="47" dur="3000" fill="hold"/>
                                        <p:tgtEl>
                                          <p:spTgt spid="7"/>
                                        </p:tgtEl>
                                        <p:attrNameLst>
                                          <p:attrName>ppt_h</p:attrName>
                                        </p:attrNameLst>
                                      </p:cBhvr>
                                      <p:tavLst>
                                        <p:tav tm="0">
                                          <p:val>
                                            <p:strVal val="2/3*#ppt_h"/>
                                          </p:val>
                                        </p:tav>
                                        <p:tav tm="100000">
                                          <p:val>
                                            <p:strVal val="#ppt_h"/>
                                          </p:val>
                                        </p:tav>
                                      </p:tavLst>
                                    </p:anim>
                                  </p:childTnLst>
                                </p:cTn>
                              </p:par>
                              <p:par>
                                <p:cTn id="48" presetID="4" presetClass="entr" presetSubtype="32"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ox(out)">
                                      <p:cBhvr>
                                        <p:cTn id="5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357166"/>
            <a:ext cx="7143768" cy="5632311"/>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es el alimento de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obtenido a partir del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de las flores.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construyen celdas para el almacenamiento de la miel utilizando otra materia que generan ellas mismas que es la </a:t>
            </a:r>
            <a:r>
              <a:rPr lang="es-ES" sz="2400" b="1" dirty="0" smtClean="0">
                <a:solidFill>
                  <a:srgbClr val="FFFF00"/>
                </a:solidFill>
                <a:effectLst>
                  <a:outerShdw blurRad="38100" dist="38100" dir="2700000" algn="tl">
                    <a:srgbClr val="000000">
                      <a:alpha val="43137"/>
                    </a:srgbClr>
                  </a:outerShdw>
                </a:effectLst>
                <a:latin typeface="Agency FB" pitchFamily="34" charset="0"/>
              </a:rPr>
              <a:t>cera</a:t>
            </a:r>
            <a:r>
              <a:rPr lang="es-ES" sz="2400" dirty="0" smtClean="0">
                <a:solidFill>
                  <a:srgbClr val="FFFF00"/>
                </a:solidFill>
                <a:effectLst>
                  <a:outerShdw blurRad="38100" dist="38100" dir="2700000" algn="tl">
                    <a:srgbClr val="000000">
                      <a:alpha val="43137"/>
                    </a:srgbClr>
                  </a:outerShdw>
                </a:effectLst>
                <a:latin typeface="Agency FB" pitchFamily="34" charset="0"/>
              </a:rPr>
              <a:t>. Las celdas son de sección hexagonal que es la forma más eficiente para almacenar con la máxima capacidad y el mínimo gasto de material.</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La cera la producen en forma líquida las</a:t>
            </a:r>
            <a:r>
              <a:rPr lang="es-ES" sz="2400" b="1" dirty="0" smtClean="0">
                <a:solidFill>
                  <a:srgbClr val="FFFF00"/>
                </a:solidFill>
                <a:effectLst>
                  <a:outerShdw blurRad="38100" dist="38100" dir="2700000" algn="tl">
                    <a:srgbClr val="000000">
                      <a:alpha val="43137"/>
                    </a:srgbClr>
                  </a:outerShdw>
                </a:effectLst>
                <a:latin typeface="Agency FB" pitchFamily="34" charset="0"/>
              </a:rPr>
              <a:t> obreras</a:t>
            </a:r>
            <a:r>
              <a:rPr lang="es-ES" sz="2400" dirty="0" smtClean="0">
                <a:solidFill>
                  <a:srgbClr val="FFFF00"/>
                </a:solidFill>
                <a:effectLst>
                  <a:outerShdw blurRad="38100" dist="38100" dir="2700000" algn="tl">
                    <a:srgbClr val="000000">
                      <a:alpha val="43137"/>
                    </a:srgbClr>
                  </a:outerShdw>
                </a:effectLst>
                <a:latin typeface="Agency FB" pitchFamily="34" charset="0"/>
              </a:rPr>
              <a:t> por medio de unas glándulas especiales y que van dando forma con sus mandíbulas mientras se va solidificando. Para cada gramo de cera se requieren de 3 a 4 gramos de miel.</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En estas celdas se va almacenando la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que es el resultado de la secreción del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obtenido de las flores y una enzima producida por las glándulas salivares de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obreras</a:t>
            </a:r>
            <a:r>
              <a:rPr lang="es-ES" sz="2400" dirty="0" smtClean="0">
                <a:solidFill>
                  <a:srgbClr val="FFFF00"/>
                </a:solidFill>
                <a:effectLst>
                  <a:outerShdw blurRad="38100" dist="38100" dir="2700000" algn="tl">
                    <a:srgbClr val="000000">
                      <a:alpha val="43137"/>
                    </a:srgbClr>
                  </a:outerShdw>
                </a:effectLst>
                <a:latin typeface="Agency FB" pitchFamily="34" charset="0"/>
              </a:rPr>
              <a:t>. Cuando una celda está llena de miel, las abejas se encargan de cerrarla y sellarla con una capa de cera que se denomina </a:t>
            </a:r>
            <a:r>
              <a:rPr lang="es-ES" sz="2400" b="1" dirty="0" smtClean="0">
                <a:solidFill>
                  <a:srgbClr val="FFFF00"/>
                </a:solidFill>
                <a:effectLst>
                  <a:outerShdw blurRad="38100" dist="38100" dir="2700000" algn="tl">
                    <a:srgbClr val="000000">
                      <a:alpha val="43137"/>
                    </a:srgbClr>
                  </a:outerShdw>
                </a:effectLst>
                <a:latin typeface="Agency FB" pitchFamily="34" charset="0"/>
              </a:rPr>
              <a:t>opérculo</a:t>
            </a:r>
            <a:r>
              <a:rPr lang="es-ES" sz="2400" dirty="0" smtClean="0">
                <a:solidFill>
                  <a:srgbClr val="FFFF00"/>
                </a:solidFill>
                <a:effectLst>
                  <a:outerShdw blurRad="38100" dist="38100" dir="2700000" algn="tl">
                    <a:srgbClr val="000000">
                      <a:alpha val="43137"/>
                    </a:srgbClr>
                  </a:outerShdw>
                </a:effectLst>
                <a:latin typeface="Agency FB" pitchFamily="34" charset="0"/>
              </a:rPr>
              <a:t>, lo que elimina la posibilidad de fermentación o que la miel absorba agua.</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p:txBody>
          <a:bodyPr/>
          <a:lstStyle/>
          <a:p>
            <a:endParaRPr lang="es-ES"/>
          </a:p>
        </p:txBody>
      </p:sp>
      <p:pic>
        <p:nvPicPr>
          <p:cNvPr id="4" name="3 Imagen" descr="5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rgbClr val="996600">
                  <a:shade val="30000"/>
                  <a:satMod val="115000"/>
                  <a:alpha val="2500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5 (4).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0" y="0"/>
            <a:ext cx="9144000" cy="6858000"/>
          </a:xfrm>
          <a:prstGeom prst="rect">
            <a:avLst/>
          </a:prstGeom>
          <a:gradFill flip="none" rotWithShape="1">
            <a:gsLst>
              <a:gs pos="0">
                <a:schemeClr val="accent6">
                  <a:lumMod val="50000"/>
                  <a:shade val="30000"/>
                  <a:satMod val="115000"/>
                  <a:alpha val="50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grpId="2"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3"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2" animBg="1"/>
      <p:bldP spid="5" grpId="3"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500034" y="1214422"/>
            <a:ext cx="6572296" cy="3785652"/>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 comunidad envía abejas</a:t>
            </a:r>
            <a:r>
              <a:rPr lang="es-ES" sz="2400" b="1" dirty="0" smtClean="0">
                <a:solidFill>
                  <a:srgbClr val="FFFF00"/>
                </a:solidFill>
                <a:effectLst>
                  <a:outerShdw blurRad="38100" dist="38100" dir="2700000" algn="tl">
                    <a:srgbClr val="000000">
                      <a:alpha val="43137"/>
                    </a:srgbClr>
                  </a:outerShdw>
                </a:effectLst>
                <a:latin typeface="Agency FB" pitchFamily="34" charset="0"/>
              </a:rPr>
              <a:t> exploradoras</a:t>
            </a:r>
            <a:r>
              <a:rPr lang="es-ES" sz="2400" dirty="0" smtClean="0">
                <a:solidFill>
                  <a:srgbClr val="FFFF00"/>
                </a:solidFill>
                <a:effectLst>
                  <a:outerShdw blurRad="38100" dist="38100" dir="2700000" algn="tl">
                    <a:srgbClr val="000000">
                      <a:alpha val="43137"/>
                    </a:srgbClr>
                  </a:outerShdw>
                </a:effectLst>
                <a:latin typeface="Agency FB" pitchFamily="34" charset="0"/>
              </a:rPr>
              <a:t> que localizan las flores por medio de su olfato y sus ojos especializados para ver radiaciones ultravioleta. Cuando localizan las flores, regresan a la </a:t>
            </a:r>
            <a:r>
              <a:rPr lang="es-ES" sz="2400" b="1" dirty="0" smtClean="0">
                <a:solidFill>
                  <a:srgbClr val="FFFF00"/>
                </a:solidFill>
                <a:effectLst>
                  <a:outerShdw blurRad="38100" dist="38100" dir="2700000" algn="tl">
                    <a:srgbClr val="000000">
                      <a:alpha val="43137"/>
                    </a:srgbClr>
                  </a:outerShdw>
                </a:effectLst>
                <a:latin typeface="Agency FB" pitchFamily="34" charset="0"/>
              </a:rPr>
              <a:t>colmena</a:t>
            </a:r>
            <a:r>
              <a:rPr lang="es-ES" sz="2400" dirty="0" smtClean="0">
                <a:solidFill>
                  <a:srgbClr val="FFFF00"/>
                </a:solidFill>
                <a:effectLst>
                  <a:outerShdw blurRad="38100" dist="38100" dir="2700000" algn="tl">
                    <a:srgbClr val="000000">
                      <a:alpha val="43137"/>
                    </a:srgbClr>
                  </a:outerShdw>
                </a:effectLst>
                <a:latin typeface="Agency FB" pitchFamily="34" charset="0"/>
              </a:rPr>
              <a:t> y avisan de su hallazgo por medio de diferentes 'danzas' que las demás interpretan. Además, el resto de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olfatean a la exploradora para detectar el olor de las flores encontradas.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exploradoras</a:t>
            </a:r>
            <a:r>
              <a:rPr lang="es-ES" sz="2400" dirty="0" smtClean="0">
                <a:solidFill>
                  <a:srgbClr val="FFFF00"/>
                </a:solidFill>
                <a:effectLst>
                  <a:outerShdw blurRad="38100" dist="38100" dir="2700000" algn="tl">
                    <a:srgbClr val="000000">
                      <a:alpha val="43137"/>
                    </a:srgbClr>
                  </a:outerShdw>
                </a:effectLst>
                <a:latin typeface="Agency FB" pitchFamily="34" charset="0"/>
              </a:rPr>
              <a:t> comunican más datos por medio del zumbido de sus alas, la posición de su cabeza y los movimientos ejecutados, dando información sobre la distancia y dirección, así como la calidad y cantidad de las flores localizadas</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us.jpg"/>
          <p:cNvPicPr>
            <a:picLocks noChangeAspect="1"/>
          </p:cNvPicPr>
          <p:nvPr/>
        </p:nvPicPr>
        <p:blipFill>
          <a:blip r:embed="rId2"/>
          <a:stretch>
            <a:fillRect/>
          </a:stretch>
        </p:blipFill>
        <p:spPr>
          <a:xfrm>
            <a:off x="-1" y="0"/>
            <a:ext cx="9152929" cy="6858000"/>
          </a:xfrm>
          <a:prstGeom prst="rect">
            <a:avLst/>
          </a:prstGeom>
        </p:spPr>
      </p:pic>
      <p:sp>
        <p:nvSpPr>
          <p:cNvPr id="5" name="4 Lágrima"/>
          <p:cNvSpPr/>
          <p:nvPr/>
        </p:nvSpPr>
        <p:spPr>
          <a:xfrm rot="2611373">
            <a:off x="1911467" y="2234237"/>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47065">
            <a:off x="3626665" y="3877386"/>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801263">
            <a:off x="3480472" y="439992"/>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87006">
            <a:off x="5334437" y="2221205"/>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107540">
            <a:off x="4844092" y="1124775"/>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887782">
            <a:off x="2330550" y="1193225"/>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822045" y="3321831"/>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369645">
            <a:off x="2574346" y="3429138"/>
            <a:ext cx="2214578" cy="2286040"/>
          </a:xfrm>
          <a:prstGeom prst="teardrop">
            <a:avLst/>
          </a:prstGeom>
          <a:gradFill flip="none" rotWithShape="1">
            <a:gsLst>
              <a:gs pos="49000">
                <a:srgbClr val="FF6600">
                  <a:shade val="30000"/>
                  <a:satMod val="115000"/>
                  <a:alpha val="1800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6"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6"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circle(out)">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lum contrast="20000"/>
          </a:blip>
          <a:stretch>
            <a:fillRect/>
          </a:stretch>
        </p:blipFill>
        <p:spPr>
          <a:xfrm>
            <a:off x="0" y="0"/>
            <a:ext cx="9161858" cy="6858000"/>
          </a:xfrm>
          <a:prstGeom prst="rect">
            <a:avLst/>
          </a:prstGeom>
        </p:spPr>
      </p:pic>
      <p:pic>
        <p:nvPicPr>
          <p:cNvPr id="5" name="4 Imagen" descr="rys.jpg"/>
          <p:cNvPicPr>
            <a:picLocks noChangeAspect="1"/>
          </p:cNvPicPr>
          <p:nvPr/>
        </p:nvPicPr>
        <p:blipFill>
          <a:blip r:embed="rId3"/>
          <a:stretch>
            <a:fillRect/>
          </a:stretch>
        </p:blipFill>
        <p:spPr>
          <a:xfrm>
            <a:off x="-1" y="0"/>
            <a:ext cx="9144001" cy="6858000"/>
          </a:xfrm>
          <a:prstGeom prst="rect">
            <a:avLst/>
          </a:prstGeom>
        </p:spPr>
      </p:pic>
      <p:sp>
        <p:nvSpPr>
          <p:cNvPr id="9" name="8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1500166" y="0"/>
            <a:ext cx="7643834"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0"/>
            <a:ext cx="7786710"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flipV="1">
            <a:off x="3214678" y="0"/>
            <a:ext cx="592932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0" y="0"/>
            <a:ext cx="628651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2048 (5).jpg"/>
          <p:cNvPicPr>
            <a:picLocks noChangeAspect="1"/>
          </p:cNvPicPr>
          <p:nvPr/>
        </p:nvPicPr>
        <p:blipFill>
          <a:blip r:embed="rId2">
            <a:lum contrast="20000"/>
          </a:blip>
          <a:stretch>
            <a:fillRect/>
          </a:stretch>
        </p:blipFill>
        <p:spPr>
          <a:xfrm>
            <a:off x="0" y="0"/>
            <a:ext cx="9144000" cy="6858000"/>
          </a:xfrm>
          <a:prstGeom prst="rect">
            <a:avLst/>
          </a:prstGeom>
        </p:spPr>
      </p:pic>
      <p:sp>
        <p:nvSpPr>
          <p:cNvPr id="17" name="16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flipV="1">
            <a:off x="1500166" y="0"/>
            <a:ext cx="7643834"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a:off x="0" y="0"/>
            <a:ext cx="7286612"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flipV="1">
            <a:off x="3214678" y="0"/>
            <a:ext cx="592932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0" y="0"/>
            <a:ext cx="628651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17" presetClass="exit" presetSubtype="2" fill="hold" grpId="0" nodeType="withEffect">
                                  <p:stCondLst>
                                    <p:cond delay="0"/>
                                  </p:stCondLst>
                                  <p:childTnLst>
                                    <p:anim calcmode="lin" valueType="num">
                                      <p:cBhvr>
                                        <p:cTn id="9" dur="3000"/>
                                        <p:tgtEl>
                                          <p:spTgt spid="10"/>
                                        </p:tgtEl>
                                        <p:attrNameLst>
                                          <p:attrName>ppt_x</p:attrName>
                                        </p:attrNameLst>
                                      </p:cBhvr>
                                      <p:tavLst>
                                        <p:tav tm="0">
                                          <p:val>
                                            <p:strVal val="ppt_x"/>
                                          </p:val>
                                        </p:tav>
                                        <p:tav tm="100000">
                                          <p:val>
                                            <p:strVal val="ppt_x+ppt_w/2"/>
                                          </p:val>
                                        </p:tav>
                                      </p:tavLst>
                                    </p:anim>
                                    <p:anim calcmode="lin" valueType="num">
                                      <p:cBhvr>
                                        <p:cTn id="10" dur="3000"/>
                                        <p:tgtEl>
                                          <p:spTgt spid="10"/>
                                        </p:tgtEl>
                                        <p:attrNameLst>
                                          <p:attrName>ppt_y</p:attrName>
                                        </p:attrNameLst>
                                      </p:cBhvr>
                                      <p:tavLst>
                                        <p:tav tm="0">
                                          <p:val>
                                            <p:strVal val="ppt_y"/>
                                          </p:val>
                                        </p:tav>
                                        <p:tav tm="100000">
                                          <p:val>
                                            <p:strVal val="ppt_y"/>
                                          </p:val>
                                        </p:tav>
                                      </p:tavLst>
                                    </p:anim>
                                    <p:anim calcmode="lin" valueType="num">
                                      <p:cBhvr>
                                        <p:cTn id="11" dur="3000"/>
                                        <p:tgtEl>
                                          <p:spTgt spid="10"/>
                                        </p:tgtEl>
                                        <p:attrNameLst>
                                          <p:attrName>ppt_w</p:attrName>
                                        </p:attrNameLst>
                                      </p:cBhvr>
                                      <p:tavLst>
                                        <p:tav tm="0">
                                          <p:val>
                                            <p:strVal val="ppt_w"/>
                                          </p:val>
                                        </p:tav>
                                        <p:tav tm="100000">
                                          <p:val>
                                            <p:fltVal val="0"/>
                                          </p:val>
                                        </p:tav>
                                      </p:tavLst>
                                    </p:anim>
                                    <p:anim calcmode="lin" valueType="num">
                                      <p:cBhvr>
                                        <p:cTn id="12" dur="3000"/>
                                        <p:tgtEl>
                                          <p:spTgt spid="10"/>
                                        </p:tgtEl>
                                        <p:attrNameLst>
                                          <p:attrName>ppt_h</p:attrName>
                                        </p:attrNameLst>
                                      </p:cBhvr>
                                      <p:tavLst>
                                        <p:tav tm="0">
                                          <p:val>
                                            <p:strVal val="ppt_h"/>
                                          </p:val>
                                        </p:tav>
                                        <p:tav tm="100000">
                                          <p:val>
                                            <p:strVal val="ppt_h"/>
                                          </p:val>
                                        </p:tav>
                                      </p:tavLst>
                                    </p:anim>
                                    <p:set>
                                      <p:cBhvr>
                                        <p:cTn id="13" dur="1" fill="hold">
                                          <p:stCondLst>
                                            <p:cond delay="2999"/>
                                          </p:stCondLst>
                                        </p:cTn>
                                        <p:tgtEl>
                                          <p:spTgt spid="10"/>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11"/>
                                        </p:tgtEl>
                                        <p:attrNameLst>
                                          <p:attrName>ppt_x</p:attrName>
                                        </p:attrNameLst>
                                      </p:cBhvr>
                                      <p:tavLst>
                                        <p:tav tm="0">
                                          <p:val>
                                            <p:strVal val="ppt_x"/>
                                          </p:val>
                                        </p:tav>
                                        <p:tav tm="100000">
                                          <p:val>
                                            <p:strVal val="ppt_x+ppt_w/2"/>
                                          </p:val>
                                        </p:tav>
                                      </p:tavLst>
                                    </p:anim>
                                    <p:anim calcmode="lin" valueType="num">
                                      <p:cBhvr>
                                        <p:cTn id="16" dur="3000"/>
                                        <p:tgtEl>
                                          <p:spTgt spid="11"/>
                                        </p:tgtEl>
                                        <p:attrNameLst>
                                          <p:attrName>ppt_y</p:attrName>
                                        </p:attrNameLst>
                                      </p:cBhvr>
                                      <p:tavLst>
                                        <p:tav tm="0">
                                          <p:val>
                                            <p:strVal val="ppt_y"/>
                                          </p:val>
                                        </p:tav>
                                        <p:tav tm="100000">
                                          <p:val>
                                            <p:strVal val="ppt_y"/>
                                          </p:val>
                                        </p:tav>
                                      </p:tavLst>
                                    </p:anim>
                                    <p:anim calcmode="lin" valueType="num">
                                      <p:cBhvr>
                                        <p:cTn id="17" dur="3000"/>
                                        <p:tgtEl>
                                          <p:spTgt spid="11"/>
                                        </p:tgtEl>
                                        <p:attrNameLst>
                                          <p:attrName>ppt_w</p:attrName>
                                        </p:attrNameLst>
                                      </p:cBhvr>
                                      <p:tavLst>
                                        <p:tav tm="0">
                                          <p:val>
                                            <p:strVal val="ppt_w"/>
                                          </p:val>
                                        </p:tav>
                                        <p:tav tm="100000">
                                          <p:val>
                                            <p:fltVal val="0"/>
                                          </p:val>
                                        </p:tav>
                                      </p:tavLst>
                                    </p:anim>
                                    <p:anim calcmode="lin" valueType="num">
                                      <p:cBhvr>
                                        <p:cTn id="18" dur="3000"/>
                                        <p:tgtEl>
                                          <p:spTgt spid="11"/>
                                        </p:tgtEl>
                                        <p:attrNameLst>
                                          <p:attrName>ppt_h</p:attrName>
                                        </p:attrNameLst>
                                      </p:cBhvr>
                                      <p:tavLst>
                                        <p:tav tm="0">
                                          <p:val>
                                            <p:strVal val="ppt_h"/>
                                          </p:val>
                                        </p:tav>
                                        <p:tav tm="100000">
                                          <p:val>
                                            <p:strVal val="ppt_h"/>
                                          </p:val>
                                        </p:tav>
                                      </p:tavLst>
                                    </p:anim>
                                    <p:set>
                                      <p:cBhvr>
                                        <p:cTn id="19" dur="1" fill="hold">
                                          <p:stCondLst>
                                            <p:cond delay="2999"/>
                                          </p:stCondLst>
                                        </p:cTn>
                                        <p:tgtEl>
                                          <p:spTgt spid="11"/>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2"/>
                                        </p:tgtEl>
                                        <p:attrNameLst>
                                          <p:attrName>ppt_x</p:attrName>
                                        </p:attrNameLst>
                                      </p:cBhvr>
                                      <p:tavLst>
                                        <p:tav tm="0">
                                          <p:val>
                                            <p:strVal val="ppt_x"/>
                                          </p:val>
                                        </p:tav>
                                        <p:tav tm="100000">
                                          <p:val>
                                            <p:strVal val="ppt_x-ppt_w/2"/>
                                          </p:val>
                                        </p:tav>
                                      </p:tavLst>
                                    </p:anim>
                                    <p:anim calcmode="lin" valueType="num">
                                      <p:cBhvr>
                                        <p:cTn id="28" dur="3000"/>
                                        <p:tgtEl>
                                          <p:spTgt spid="12"/>
                                        </p:tgtEl>
                                        <p:attrNameLst>
                                          <p:attrName>ppt_y</p:attrName>
                                        </p:attrNameLst>
                                      </p:cBhvr>
                                      <p:tavLst>
                                        <p:tav tm="0">
                                          <p:val>
                                            <p:strVal val="ppt_y"/>
                                          </p:val>
                                        </p:tav>
                                        <p:tav tm="100000">
                                          <p:val>
                                            <p:strVal val="ppt_y"/>
                                          </p:val>
                                        </p:tav>
                                      </p:tavLst>
                                    </p:anim>
                                    <p:anim calcmode="lin" valueType="num">
                                      <p:cBhvr>
                                        <p:cTn id="29" dur="3000"/>
                                        <p:tgtEl>
                                          <p:spTgt spid="12"/>
                                        </p:tgtEl>
                                        <p:attrNameLst>
                                          <p:attrName>ppt_w</p:attrName>
                                        </p:attrNameLst>
                                      </p:cBhvr>
                                      <p:tavLst>
                                        <p:tav tm="0">
                                          <p:val>
                                            <p:strVal val="ppt_w"/>
                                          </p:val>
                                        </p:tav>
                                        <p:tav tm="100000">
                                          <p:val>
                                            <p:fltVal val="0"/>
                                          </p:val>
                                        </p:tav>
                                      </p:tavLst>
                                    </p:anim>
                                    <p:anim calcmode="lin" valueType="num">
                                      <p:cBhvr>
                                        <p:cTn id="30" dur="3000"/>
                                        <p:tgtEl>
                                          <p:spTgt spid="12"/>
                                        </p:tgtEl>
                                        <p:attrNameLst>
                                          <p:attrName>ppt_h</p:attrName>
                                        </p:attrNameLst>
                                      </p:cBhvr>
                                      <p:tavLst>
                                        <p:tav tm="0">
                                          <p:val>
                                            <p:strVal val="ppt_h"/>
                                          </p:val>
                                        </p:tav>
                                        <p:tav tm="100000">
                                          <p:val>
                                            <p:strVal val="ppt_h"/>
                                          </p:val>
                                        </p:tav>
                                      </p:tavLst>
                                    </p:anim>
                                    <p:set>
                                      <p:cBhvr>
                                        <p:cTn id="31" dur="1" fill="hold">
                                          <p:stCondLst>
                                            <p:cond delay="2999"/>
                                          </p:stCondLst>
                                        </p:cTn>
                                        <p:tgtEl>
                                          <p:spTgt spid="12"/>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13"/>
                                        </p:tgtEl>
                                        <p:attrNameLst>
                                          <p:attrName>ppt_x</p:attrName>
                                        </p:attrNameLst>
                                      </p:cBhvr>
                                      <p:tavLst>
                                        <p:tav tm="0">
                                          <p:val>
                                            <p:strVal val="ppt_x"/>
                                          </p:val>
                                        </p:tav>
                                        <p:tav tm="100000">
                                          <p:val>
                                            <p:strVal val="ppt_x+ppt_w/2"/>
                                          </p:val>
                                        </p:tav>
                                      </p:tavLst>
                                    </p:anim>
                                    <p:anim calcmode="lin" valueType="num">
                                      <p:cBhvr>
                                        <p:cTn id="34" dur="3000"/>
                                        <p:tgtEl>
                                          <p:spTgt spid="13"/>
                                        </p:tgtEl>
                                        <p:attrNameLst>
                                          <p:attrName>ppt_y</p:attrName>
                                        </p:attrNameLst>
                                      </p:cBhvr>
                                      <p:tavLst>
                                        <p:tav tm="0">
                                          <p:val>
                                            <p:strVal val="ppt_y"/>
                                          </p:val>
                                        </p:tav>
                                        <p:tav tm="100000">
                                          <p:val>
                                            <p:strVal val="ppt_y"/>
                                          </p:val>
                                        </p:tav>
                                      </p:tavLst>
                                    </p:anim>
                                    <p:anim calcmode="lin" valueType="num">
                                      <p:cBhvr>
                                        <p:cTn id="35" dur="3000"/>
                                        <p:tgtEl>
                                          <p:spTgt spid="13"/>
                                        </p:tgtEl>
                                        <p:attrNameLst>
                                          <p:attrName>ppt_w</p:attrName>
                                        </p:attrNameLst>
                                      </p:cBhvr>
                                      <p:tavLst>
                                        <p:tav tm="0">
                                          <p:val>
                                            <p:strVal val="ppt_w"/>
                                          </p:val>
                                        </p:tav>
                                        <p:tav tm="100000">
                                          <p:val>
                                            <p:fltVal val="0"/>
                                          </p:val>
                                        </p:tav>
                                      </p:tavLst>
                                    </p:anim>
                                    <p:anim calcmode="lin" valueType="num">
                                      <p:cBhvr>
                                        <p:cTn id="36" dur="3000"/>
                                        <p:tgtEl>
                                          <p:spTgt spid="13"/>
                                        </p:tgtEl>
                                        <p:attrNameLst>
                                          <p:attrName>ppt_h</p:attrName>
                                        </p:attrNameLst>
                                      </p:cBhvr>
                                      <p:tavLst>
                                        <p:tav tm="0">
                                          <p:val>
                                            <p:strVal val="ppt_h"/>
                                          </p:val>
                                        </p:tav>
                                        <p:tav tm="100000">
                                          <p:val>
                                            <p:strVal val="ppt_h"/>
                                          </p:val>
                                        </p:tav>
                                      </p:tavLst>
                                    </p:anim>
                                    <p:set>
                                      <p:cBhvr>
                                        <p:cTn id="37" dur="1" fill="hold">
                                          <p:stCondLst>
                                            <p:cond delay="2999"/>
                                          </p:stCondLst>
                                        </p:cTn>
                                        <p:tgtEl>
                                          <p:spTgt spid="13"/>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4"/>
                                        </p:tgtEl>
                                        <p:attrNameLst>
                                          <p:attrName>ppt_x</p:attrName>
                                        </p:attrNameLst>
                                      </p:cBhvr>
                                      <p:tavLst>
                                        <p:tav tm="0">
                                          <p:val>
                                            <p:strVal val="ppt_x"/>
                                          </p:val>
                                        </p:tav>
                                        <p:tav tm="100000">
                                          <p:val>
                                            <p:strVal val="ppt_x-ppt_w/2"/>
                                          </p:val>
                                        </p:tav>
                                      </p:tavLst>
                                    </p:anim>
                                    <p:anim calcmode="lin" valueType="num">
                                      <p:cBhvr>
                                        <p:cTn id="40" dur="3000"/>
                                        <p:tgtEl>
                                          <p:spTgt spid="14"/>
                                        </p:tgtEl>
                                        <p:attrNameLst>
                                          <p:attrName>ppt_y</p:attrName>
                                        </p:attrNameLst>
                                      </p:cBhvr>
                                      <p:tavLst>
                                        <p:tav tm="0">
                                          <p:val>
                                            <p:strVal val="ppt_y"/>
                                          </p:val>
                                        </p:tav>
                                        <p:tav tm="100000">
                                          <p:val>
                                            <p:strVal val="ppt_y"/>
                                          </p:val>
                                        </p:tav>
                                      </p:tavLst>
                                    </p:anim>
                                    <p:anim calcmode="lin" valueType="num">
                                      <p:cBhvr>
                                        <p:cTn id="41" dur="3000"/>
                                        <p:tgtEl>
                                          <p:spTgt spid="14"/>
                                        </p:tgtEl>
                                        <p:attrNameLst>
                                          <p:attrName>ppt_w</p:attrName>
                                        </p:attrNameLst>
                                      </p:cBhvr>
                                      <p:tavLst>
                                        <p:tav tm="0">
                                          <p:val>
                                            <p:strVal val="ppt_w"/>
                                          </p:val>
                                        </p:tav>
                                        <p:tav tm="100000">
                                          <p:val>
                                            <p:fltVal val="0"/>
                                          </p:val>
                                        </p:tav>
                                      </p:tavLst>
                                    </p:anim>
                                    <p:anim calcmode="lin" valueType="num">
                                      <p:cBhvr>
                                        <p:cTn id="42" dur="3000"/>
                                        <p:tgtEl>
                                          <p:spTgt spid="14"/>
                                        </p:tgtEl>
                                        <p:attrNameLst>
                                          <p:attrName>ppt_h</p:attrName>
                                        </p:attrNameLst>
                                      </p:cBhvr>
                                      <p:tavLst>
                                        <p:tav tm="0">
                                          <p:val>
                                            <p:strVal val="ppt_h"/>
                                          </p:val>
                                        </p:tav>
                                        <p:tav tm="100000">
                                          <p:val>
                                            <p:strVal val="ppt_h"/>
                                          </p:val>
                                        </p:tav>
                                      </p:tavLst>
                                    </p:anim>
                                    <p:set>
                                      <p:cBhvr>
                                        <p:cTn id="43" dur="1" fill="hold">
                                          <p:stCondLst>
                                            <p:cond delay="2999"/>
                                          </p:stCondLst>
                                        </p:cTn>
                                        <p:tgtEl>
                                          <p:spTgt spid="14"/>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3000"/>
                                        <p:tgtEl>
                                          <p:spTgt spid="18"/>
                                        </p:tgtEl>
                                        <p:attrNameLst>
                                          <p:attrName>ppt_x</p:attrName>
                                        </p:attrNameLst>
                                      </p:cBhvr>
                                      <p:tavLst>
                                        <p:tav tm="0">
                                          <p:val>
                                            <p:strVal val="ppt_x"/>
                                          </p:val>
                                        </p:tav>
                                        <p:tav tm="100000">
                                          <p:val>
                                            <p:strVal val="ppt_x+ppt_w/2"/>
                                          </p:val>
                                        </p:tav>
                                      </p:tavLst>
                                    </p:anim>
                                    <p:anim calcmode="lin" valueType="num">
                                      <p:cBhvr>
                                        <p:cTn id="46" dur="3000"/>
                                        <p:tgtEl>
                                          <p:spTgt spid="18"/>
                                        </p:tgtEl>
                                        <p:attrNameLst>
                                          <p:attrName>ppt_y</p:attrName>
                                        </p:attrNameLst>
                                      </p:cBhvr>
                                      <p:tavLst>
                                        <p:tav tm="0">
                                          <p:val>
                                            <p:strVal val="ppt_y"/>
                                          </p:val>
                                        </p:tav>
                                        <p:tav tm="100000">
                                          <p:val>
                                            <p:strVal val="ppt_y"/>
                                          </p:val>
                                        </p:tav>
                                      </p:tavLst>
                                    </p:anim>
                                    <p:anim calcmode="lin" valueType="num">
                                      <p:cBhvr>
                                        <p:cTn id="47" dur="3000"/>
                                        <p:tgtEl>
                                          <p:spTgt spid="18"/>
                                        </p:tgtEl>
                                        <p:attrNameLst>
                                          <p:attrName>ppt_w</p:attrName>
                                        </p:attrNameLst>
                                      </p:cBhvr>
                                      <p:tavLst>
                                        <p:tav tm="0">
                                          <p:val>
                                            <p:strVal val="ppt_w"/>
                                          </p:val>
                                        </p:tav>
                                        <p:tav tm="100000">
                                          <p:val>
                                            <p:fltVal val="0"/>
                                          </p:val>
                                        </p:tav>
                                      </p:tavLst>
                                    </p:anim>
                                    <p:anim calcmode="lin" valueType="num">
                                      <p:cBhvr>
                                        <p:cTn id="48" dur="3000"/>
                                        <p:tgtEl>
                                          <p:spTgt spid="18"/>
                                        </p:tgtEl>
                                        <p:attrNameLst>
                                          <p:attrName>ppt_h</p:attrName>
                                        </p:attrNameLst>
                                      </p:cBhvr>
                                      <p:tavLst>
                                        <p:tav tm="0">
                                          <p:val>
                                            <p:strVal val="ppt_h"/>
                                          </p:val>
                                        </p:tav>
                                        <p:tav tm="100000">
                                          <p:val>
                                            <p:strVal val="ppt_h"/>
                                          </p:val>
                                        </p:tav>
                                      </p:tavLst>
                                    </p:anim>
                                    <p:set>
                                      <p:cBhvr>
                                        <p:cTn id="49" dur="1" fill="hold">
                                          <p:stCondLst>
                                            <p:cond delay="2999"/>
                                          </p:stCondLst>
                                        </p:cTn>
                                        <p:tgtEl>
                                          <p:spTgt spid="18"/>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19"/>
                                        </p:tgtEl>
                                        <p:attrNameLst>
                                          <p:attrName>ppt_x</p:attrName>
                                        </p:attrNameLst>
                                      </p:cBhvr>
                                      <p:tavLst>
                                        <p:tav tm="0">
                                          <p:val>
                                            <p:strVal val="ppt_x"/>
                                          </p:val>
                                        </p:tav>
                                        <p:tav tm="100000">
                                          <p:val>
                                            <p:strVal val="ppt_x+ppt_w/2"/>
                                          </p:val>
                                        </p:tav>
                                      </p:tavLst>
                                    </p:anim>
                                    <p:anim calcmode="lin" valueType="num">
                                      <p:cBhvr>
                                        <p:cTn id="52" dur="3000"/>
                                        <p:tgtEl>
                                          <p:spTgt spid="19"/>
                                        </p:tgtEl>
                                        <p:attrNameLst>
                                          <p:attrName>ppt_y</p:attrName>
                                        </p:attrNameLst>
                                      </p:cBhvr>
                                      <p:tavLst>
                                        <p:tav tm="0">
                                          <p:val>
                                            <p:strVal val="ppt_y"/>
                                          </p:val>
                                        </p:tav>
                                        <p:tav tm="100000">
                                          <p:val>
                                            <p:strVal val="ppt_y"/>
                                          </p:val>
                                        </p:tav>
                                      </p:tavLst>
                                    </p:anim>
                                    <p:anim calcmode="lin" valueType="num">
                                      <p:cBhvr>
                                        <p:cTn id="53" dur="3000"/>
                                        <p:tgtEl>
                                          <p:spTgt spid="19"/>
                                        </p:tgtEl>
                                        <p:attrNameLst>
                                          <p:attrName>ppt_w</p:attrName>
                                        </p:attrNameLst>
                                      </p:cBhvr>
                                      <p:tavLst>
                                        <p:tav tm="0">
                                          <p:val>
                                            <p:strVal val="ppt_w"/>
                                          </p:val>
                                        </p:tav>
                                        <p:tav tm="100000">
                                          <p:val>
                                            <p:fltVal val="0"/>
                                          </p:val>
                                        </p:tav>
                                      </p:tavLst>
                                    </p:anim>
                                    <p:anim calcmode="lin" valueType="num">
                                      <p:cBhvr>
                                        <p:cTn id="54" dur="3000"/>
                                        <p:tgtEl>
                                          <p:spTgt spid="19"/>
                                        </p:tgtEl>
                                        <p:attrNameLst>
                                          <p:attrName>ppt_h</p:attrName>
                                        </p:attrNameLst>
                                      </p:cBhvr>
                                      <p:tavLst>
                                        <p:tav tm="0">
                                          <p:val>
                                            <p:strVal val="ppt_h"/>
                                          </p:val>
                                        </p:tav>
                                        <p:tav tm="100000">
                                          <p:val>
                                            <p:strVal val="ppt_h"/>
                                          </p:val>
                                        </p:tav>
                                      </p:tavLst>
                                    </p:anim>
                                    <p:set>
                                      <p:cBhvr>
                                        <p:cTn id="55" dur="1" fill="hold">
                                          <p:stCondLst>
                                            <p:cond delay="2999"/>
                                          </p:stCondLst>
                                        </p:cTn>
                                        <p:tgtEl>
                                          <p:spTgt spid="19"/>
                                        </p:tgtEl>
                                        <p:attrNameLst>
                                          <p:attrName>style.visibility</p:attrName>
                                        </p:attrNameLst>
                                      </p:cBhvr>
                                      <p:to>
                                        <p:strVal val="hidden"/>
                                      </p:to>
                                    </p:set>
                                  </p:childTnLst>
                                </p:cTn>
                              </p:par>
                              <p:par>
                                <p:cTn id="56" presetID="17" presetClass="exit" presetSubtype="8" fill="hold" grpId="0" nodeType="withEffect">
                                  <p:stCondLst>
                                    <p:cond delay="0"/>
                                  </p:stCondLst>
                                  <p:childTnLst>
                                    <p:anim calcmode="lin" valueType="num">
                                      <p:cBhvr>
                                        <p:cTn id="57" dur="3000"/>
                                        <p:tgtEl>
                                          <p:spTgt spid="17"/>
                                        </p:tgtEl>
                                        <p:attrNameLst>
                                          <p:attrName>ppt_x</p:attrName>
                                        </p:attrNameLst>
                                      </p:cBhvr>
                                      <p:tavLst>
                                        <p:tav tm="0">
                                          <p:val>
                                            <p:strVal val="ppt_x"/>
                                          </p:val>
                                        </p:tav>
                                        <p:tav tm="100000">
                                          <p:val>
                                            <p:strVal val="ppt_x-ppt_w/2"/>
                                          </p:val>
                                        </p:tav>
                                      </p:tavLst>
                                    </p:anim>
                                    <p:anim calcmode="lin" valueType="num">
                                      <p:cBhvr>
                                        <p:cTn id="58" dur="3000"/>
                                        <p:tgtEl>
                                          <p:spTgt spid="17"/>
                                        </p:tgtEl>
                                        <p:attrNameLst>
                                          <p:attrName>ppt_y</p:attrName>
                                        </p:attrNameLst>
                                      </p:cBhvr>
                                      <p:tavLst>
                                        <p:tav tm="0">
                                          <p:val>
                                            <p:strVal val="ppt_y"/>
                                          </p:val>
                                        </p:tav>
                                        <p:tav tm="100000">
                                          <p:val>
                                            <p:strVal val="ppt_y"/>
                                          </p:val>
                                        </p:tav>
                                      </p:tavLst>
                                    </p:anim>
                                    <p:anim calcmode="lin" valueType="num">
                                      <p:cBhvr>
                                        <p:cTn id="59" dur="3000"/>
                                        <p:tgtEl>
                                          <p:spTgt spid="17"/>
                                        </p:tgtEl>
                                        <p:attrNameLst>
                                          <p:attrName>ppt_w</p:attrName>
                                        </p:attrNameLst>
                                      </p:cBhvr>
                                      <p:tavLst>
                                        <p:tav tm="0">
                                          <p:val>
                                            <p:strVal val="ppt_w"/>
                                          </p:val>
                                        </p:tav>
                                        <p:tav tm="100000">
                                          <p:val>
                                            <p:fltVal val="0"/>
                                          </p:val>
                                        </p:tav>
                                      </p:tavLst>
                                    </p:anim>
                                    <p:anim calcmode="lin" valueType="num">
                                      <p:cBhvr>
                                        <p:cTn id="60" dur="3000"/>
                                        <p:tgtEl>
                                          <p:spTgt spid="17"/>
                                        </p:tgtEl>
                                        <p:attrNameLst>
                                          <p:attrName>ppt_h</p:attrName>
                                        </p:attrNameLst>
                                      </p:cBhvr>
                                      <p:tavLst>
                                        <p:tav tm="0">
                                          <p:val>
                                            <p:strVal val="ppt_h"/>
                                          </p:val>
                                        </p:tav>
                                        <p:tav tm="100000">
                                          <p:val>
                                            <p:strVal val="ppt_h"/>
                                          </p:val>
                                        </p:tav>
                                      </p:tavLst>
                                    </p:anim>
                                    <p:set>
                                      <p:cBhvr>
                                        <p:cTn id="61" dur="1" fill="hold">
                                          <p:stCondLst>
                                            <p:cond delay="2999"/>
                                          </p:stCondLst>
                                        </p:cTn>
                                        <p:tgtEl>
                                          <p:spTgt spid="17"/>
                                        </p:tgtEl>
                                        <p:attrNameLst>
                                          <p:attrName>style.visibility</p:attrName>
                                        </p:attrNameLst>
                                      </p:cBhvr>
                                      <p:to>
                                        <p:strVal val="hidden"/>
                                      </p:to>
                                    </p:set>
                                  </p:childTnLst>
                                </p:cTn>
                              </p:par>
                              <p:par>
                                <p:cTn id="62" presetID="17" presetClass="exit" presetSubtype="8" fill="hold" grpId="0" nodeType="withEffect">
                                  <p:stCondLst>
                                    <p:cond delay="0"/>
                                  </p:stCondLst>
                                  <p:childTnLst>
                                    <p:anim calcmode="lin" valueType="num">
                                      <p:cBhvr>
                                        <p:cTn id="63" dur="3000"/>
                                        <p:tgtEl>
                                          <p:spTgt spid="20"/>
                                        </p:tgtEl>
                                        <p:attrNameLst>
                                          <p:attrName>ppt_x</p:attrName>
                                        </p:attrNameLst>
                                      </p:cBhvr>
                                      <p:tavLst>
                                        <p:tav tm="0">
                                          <p:val>
                                            <p:strVal val="ppt_x"/>
                                          </p:val>
                                        </p:tav>
                                        <p:tav tm="100000">
                                          <p:val>
                                            <p:strVal val="ppt_x-ppt_w/2"/>
                                          </p:val>
                                        </p:tav>
                                      </p:tavLst>
                                    </p:anim>
                                    <p:anim calcmode="lin" valueType="num">
                                      <p:cBhvr>
                                        <p:cTn id="64" dur="3000"/>
                                        <p:tgtEl>
                                          <p:spTgt spid="20"/>
                                        </p:tgtEl>
                                        <p:attrNameLst>
                                          <p:attrName>ppt_y</p:attrName>
                                        </p:attrNameLst>
                                      </p:cBhvr>
                                      <p:tavLst>
                                        <p:tav tm="0">
                                          <p:val>
                                            <p:strVal val="ppt_y"/>
                                          </p:val>
                                        </p:tav>
                                        <p:tav tm="100000">
                                          <p:val>
                                            <p:strVal val="ppt_y"/>
                                          </p:val>
                                        </p:tav>
                                      </p:tavLst>
                                    </p:anim>
                                    <p:anim calcmode="lin" valueType="num">
                                      <p:cBhvr>
                                        <p:cTn id="65" dur="3000"/>
                                        <p:tgtEl>
                                          <p:spTgt spid="20"/>
                                        </p:tgtEl>
                                        <p:attrNameLst>
                                          <p:attrName>ppt_w</p:attrName>
                                        </p:attrNameLst>
                                      </p:cBhvr>
                                      <p:tavLst>
                                        <p:tav tm="0">
                                          <p:val>
                                            <p:strVal val="ppt_w"/>
                                          </p:val>
                                        </p:tav>
                                        <p:tav tm="100000">
                                          <p:val>
                                            <p:fltVal val="0"/>
                                          </p:val>
                                        </p:tav>
                                      </p:tavLst>
                                    </p:anim>
                                    <p:anim calcmode="lin" valueType="num">
                                      <p:cBhvr>
                                        <p:cTn id="66" dur="3000"/>
                                        <p:tgtEl>
                                          <p:spTgt spid="20"/>
                                        </p:tgtEl>
                                        <p:attrNameLst>
                                          <p:attrName>ppt_h</p:attrName>
                                        </p:attrNameLst>
                                      </p:cBhvr>
                                      <p:tavLst>
                                        <p:tav tm="0">
                                          <p:val>
                                            <p:strVal val="ppt_h"/>
                                          </p:val>
                                        </p:tav>
                                        <p:tav tm="100000">
                                          <p:val>
                                            <p:strVal val="ppt_h"/>
                                          </p:val>
                                        </p:tav>
                                      </p:tavLst>
                                    </p:anim>
                                    <p:set>
                                      <p:cBhvr>
                                        <p:cTn id="67" dur="1" fill="hold">
                                          <p:stCondLst>
                                            <p:cond delay="2999"/>
                                          </p:stCondLst>
                                        </p:cTn>
                                        <p:tgtEl>
                                          <p:spTgt spid="20"/>
                                        </p:tgtEl>
                                        <p:attrNameLst>
                                          <p:attrName>style.visibility</p:attrName>
                                        </p:attrNameLst>
                                      </p:cBhvr>
                                      <p:to>
                                        <p:strVal val="hidden"/>
                                      </p:to>
                                    </p:set>
                                  </p:childTnLst>
                                </p:cTn>
                              </p:par>
                              <p:par>
                                <p:cTn id="68" presetID="17" presetClass="exit" presetSubtype="2" fill="hold" grpId="0" nodeType="withEffect">
                                  <p:stCondLst>
                                    <p:cond delay="0"/>
                                  </p:stCondLst>
                                  <p:childTnLst>
                                    <p:anim calcmode="lin" valueType="num">
                                      <p:cBhvr>
                                        <p:cTn id="69" dur="3000"/>
                                        <p:tgtEl>
                                          <p:spTgt spid="21"/>
                                        </p:tgtEl>
                                        <p:attrNameLst>
                                          <p:attrName>ppt_x</p:attrName>
                                        </p:attrNameLst>
                                      </p:cBhvr>
                                      <p:tavLst>
                                        <p:tav tm="0">
                                          <p:val>
                                            <p:strVal val="ppt_x"/>
                                          </p:val>
                                        </p:tav>
                                        <p:tav tm="100000">
                                          <p:val>
                                            <p:strVal val="ppt_x+ppt_w/2"/>
                                          </p:val>
                                        </p:tav>
                                      </p:tavLst>
                                    </p:anim>
                                    <p:anim calcmode="lin" valueType="num">
                                      <p:cBhvr>
                                        <p:cTn id="70" dur="3000"/>
                                        <p:tgtEl>
                                          <p:spTgt spid="21"/>
                                        </p:tgtEl>
                                        <p:attrNameLst>
                                          <p:attrName>ppt_y</p:attrName>
                                        </p:attrNameLst>
                                      </p:cBhvr>
                                      <p:tavLst>
                                        <p:tav tm="0">
                                          <p:val>
                                            <p:strVal val="ppt_y"/>
                                          </p:val>
                                        </p:tav>
                                        <p:tav tm="100000">
                                          <p:val>
                                            <p:strVal val="ppt_y"/>
                                          </p:val>
                                        </p:tav>
                                      </p:tavLst>
                                    </p:anim>
                                    <p:anim calcmode="lin" valueType="num">
                                      <p:cBhvr>
                                        <p:cTn id="71" dur="3000"/>
                                        <p:tgtEl>
                                          <p:spTgt spid="21"/>
                                        </p:tgtEl>
                                        <p:attrNameLst>
                                          <p:attrName>ppt_w</p:attrName>
                                        </p:attrNameLst>
                                      </p:cBhvr>
                                      <p:tavLst>
                                        <p:tav tm="0">
                                          <p:val>
                                            <p:strVal val="ppt_w"/>
                                          </p:val>
                                        </p:tav>
                                        <p:tav tm="100000">
                                          <p:val>
                                            <p:fltVal val="0"/>
                                          </p:val>
                                        </p:tav>
                                      </p:tavLst>
                                    </p:anim>
                                    <p:anim calcmode="lin" valueType="num">
                                      <p:cBhvr>
                                        <p:cTn id="72" dur="3000"/>
                                        <p:tgtEl>
                                          <p:spTgt spid="21"/>
                                        </p:tgtEl>
                                        <p:attrNameLst>
                                          <p:attrName>ppt_h</p:attrName>
                                        </p:attrNameLst>
                                      </p:cBhvr>
                                      <p:tavLst>
                                        <p:tav tm="0">
                                          <p:val>
                                            <p:strVal val="ppt_h"/>
                                          </p:val>
                                        </p:tav>
                                        <p:tav tm="100000">
                                          <p:val>
                                            <p:strVal val="ppt_h"/>
                                          </p:val>
                                        </p:tav>
                                      </p:tavLst>
                                    </p:anim>
                                    <p:set>
                                      <p:cBhvr>
                                        <p:cTn id="73" dur="1" fill="hold">
                                          <p:stCondLst>
                                            <p:cond delay="2999"/>
                                          </p:stCondLst>
                                        </p:cTn>
                                        <p:tgtEl>
                                          <p:spTgt spid="21"/>
                                        </p:tgtEl>
                                        <p:attrNameLst>
                                          <p:attrName>style.visibility</p:attrName>
                                        </p:attrNameLst>
                                      </p:cBhvr>
                                      <p:to>
                                        <p:strVal val="hidden"/>
                                      </p:to>
                                    </p:set>
                                  </p:childTnLst>
                                </p:cTn>
                              </p:par>
                              <p:par>
                                <p:cTn id="74" presetID="17" presetClass="exit" presetSubtype="8" fill="hold" grpId="0" nodeType="withEffect">
                                  <p:stCondLst>
                                    <p:cond delay="0"/>
                                  </p:stCondLst>
                                  <p:childTnLst>
                                    <p:anim calcmode="lin" valueType="num">
                                      <p:cBhvr>
                                        <p:cTn id="75" dur="3000"/>
                                        <p:tgtEl>
                                          <p:spTgt spid="22"/>
                                        </p:tgtEl>
                                        <p:attrNameLst>
                                          <p:attrName>ppt_x</p:attrName>
                                        </p:attrNameLst>
                                      </p:cBhvr>
                                      <p:tavLst>
                                        <p:tav tm="0">
                                          <p:val>
                                            <p:strVal val="ppt_x"/>
                                          </p:val>
                                        </p:tav>
                                        <p:tav tm="100000">
                                          <p:val>
                                            <p:strVal val="ppt_x-ppt_w/2"/>
                                          </p:val>
                                        </p:tav>
                                      </p:tavLst>
                                    </p:anim>
                                    <p:anim calcmode="lin" valueType="num">
                                      <p:cBhvr>
                                        <p:cTn id="76" dur="3000"/>
                                        <p:tgtEl>
                                          <p:spTgt spid="22"/>
                                        </p:tgtEl>
                                        <p:attrNameLst>
                                          <p:attrName>ppt_y</p:attrName>
                                        </p:attrNameLst>
                                      </p:cBhvr>
                                      <p:tavLst>
                                        <p:tav tm="0">
                                          <p:val>
                                            <p:strVal val="ppt_y"/>
                                          </p:val>
                                        </p:tav>
                                        <p:tav tm="100000">
                                          <p:val>
                                            <p:strVal val="ppt_y"/>
                                          </p:val>
                                        </p:tav>
                                      </p:tavLst>
                                    </p:anim>
                                    <p:anim calcmode="lin" valueType="num">
                                      <p:cBhvr>
                                        <p:cTn id="77" dur="3000"/>
                                        <p:tgtEl>
                                          <p:spTgt spid="22"/>
                                        </p:tgtEl>
                                        <p:attrNameLst>
                                          <p:attrName>ppt_w</p:attrName>
                                        </p:attrNameLst>
                                      </p:cBhvr>
                                      <p:tavLst>
                                        <p:tav tm="0">
                                          <p:val>
                                            <p:strVal val="ppt_w"/>
                                          </p:val>
                                        </p:tav>
                                        <p:tav tm="100000">
                                          <p:val>
                                            <p:fltVal val="0"/>
                                          </p:val>
                                        </p:tav>
                                      </p:tavLst>
                                    </p:anim>
                                    <p:anim calcmode="lin" valueType="num">
                                      <p:cBhvr>
                                        <p:cTn id="78" dur="3000"/>
                                        <p:tgtEl>
                                          <p:spTgt spid="22"/>
                                        </p:tgtEl>
                                        <p:attrNameLst>
                                          <p:attrName>ppt_h</p:attrName>
                                        </p:attrNameLst>
                                      </p:cBhvr>
                                      <p:tavLst>
                                        <p:tav tm="0">
                                          <p:val>
                                            <p:strVal val="ppt_h"/>
                                          </p:val>
                                        </p:tav>
                                        <p:tav tm="100000">
                                          <p:val>
                                            <p:strVal val="ppt_h"/>
                                          </p:val>
                                        </p:tav>
                                      </p:tavLst>
                                    </p:anim>
                                    <p:set>
                                      <p:cBhvr>
                                        <p:cTn id="79" dur="1" fill="hold">
                                          <p:stCondLst>
                                            <p:cond delay="2999"/>
                                          </p:stCondLst>
                                        </p:cTn>
                                        <p:tgtEl>
                                          <p:spTgt spid="22"/>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3000" fill="hold"/>
                                        <p:tgtEl>
                                          <p:spTgt spid="15"/>
                                        </p:tgtEl>
                                        <p:attrNameLst>
                                          <p:attrName>ppt_w</p:attrName>
                                        </p:attrNameLst>
                                      </p:cBhvr>
                                      <p:tavLst>
                                        <p:tav tm="0">
                                          <p:val>
                                            <p:strVal val="4/3*#ppt_w"/>
                                          </p:val>
                                        </p:tav>
                                        <p:tav tm="100000">
                                          <p:val>
                                            <p:strVal val="#ppt_w"/>
                                          </p:val>
                                        </p:tav>
                                      </p:tavLst>
                                    </p:anim>
                                    <p:anim calcmode="lin" valueType="num">
                                      <p:cBhvr>
                                        <p:cTn id="83" dur="3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7" grpId="0" animBg="1"/>
      <p:bldP spid="18" grpId="0" animBg="1"/>
      <p:bldP spid="19" grpId="0" animBg="1"/>
      <p:bldP spid="20" grpId="0" animBg="1"/>
      <p:bldP spid="21" grpId="0" animBg="1"/>
      <p:bldP spid="22" grpId="0" animBg="1"/>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0"/>
            <a:ext cx="6786610" cy="6370975"/>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Mientras unas </a:t>
            </a:r>
            <a:r>
              <a:rPr lang="es-ES" sz="2400" b="1" dirty="0" smtClean="0">
                <a:solidFill>
                  <a:srgbClr val="FFFF00"/>
                </a:solidFill>
                <a:effectLst>
                  <a:outerShdw blurRad="38100" dist="38100" dir="2700000" algn="tl">
                    <a:srgbClr val="000000">
                      <a:alpha val="43137"/>
                    </a:srgbClr>
                  </a:outerShdw>
                </a:effectLst>
                <a:latin typeface="Agency FB" pitchFamily="34" charset="0"/>
              </a:rPr>
              <a:t>obreras</a:t>
            </a:r>
            <a:r>
              <a:rPr lang="es-ES" sz="2400" dirty="0" smtClean="0">
                <a:solidFill>
                  <a:srgbClr val="FFFF00"/>
                </a:solidFill>
                <a:effectLst>
                  <a:outerShdw blurRad="38100" dist="38100" dir="2700000" algn="tl">
                    <a:srgbClr val="000000">
                      <a:alpha val="43137"/>
                    </a:srgbClr>
                  </a:outerShdw>
                </a:effectLst>
                <a:latin typeface="Agency FB" pitchFamily="34" charset="0"/>
              </a:rPr>
              <a:t> con capacidad para volar se trasladan hasta las flores para recolectar 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y el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otras se dedican a diferentes tareas en la colmena para mantenerla en buenas condiciones:</a:t>
            </a:r>
            <a:r>
              <a:rPr lang="es-ES" sz="2400" b="1" dirty="0" smtClean="0">
                <a:solidFill>
                  <a:srgbClr val="FFFF00"/>
                </a:solidFill>
                <a:effectLst>
                  <a:outerShdw blurRad="38100" dist="38100" dir="2700000" algn="tl">
                    <a:srgbClr val="000000">
                      <a:alpha val="43137"/>
                    </a:srgbClr>
                  </a:outerShdw>
                </a:effectLst>
                <a:latin typeface="Agency FB" pitchFamily="34" charset="0"/>
              </a:rPr>
              <a:t> nodrizas</a:t>
            </a:r>
            <a:r>
              <a:rPr lang="es-ES" sz="2400" dirty="0" smtClean="0">
                <a:solidFill>
                  <a:srgbClr val="FFFF00"/>
                </a:solidFill>
                <a:effectLst>
                  <a:outerShdw blurRad="38100" dist="38100" dir="2700000" algn="tl">
                    <a:srgbClr val="000000">
                      <a:alpha val="43137"/>
                    </a:srgbClr>
                  </a:outerShdw>
                </a:effectLst>
                <a:latin typeface="Agency FB" pitchFamily="34" charset="0"/>
              </a:rPr>
              <a:t> para las crías,</a:t>
            </a:r>
            <a:r>
              <a:rPr lang="es-ES" sz="2400" b="1" dirty="0" smtClean="0">
                <a:solidFill>
                  <a:srgbClr val="FFFF00"/>
                </a:solidFill>
                <a:effectLst>
                  <a:outerShdw blurRad="38100" dist="38100" dir="2700000" algn="tl">
                    <a:srgbClr val="000000">
                      <a:alpha val="43137"/>
                    </a:srgbClr>
                  </a:outerShdw>
                </a:effectLst>
                <a:latin typeface="Agency FB" pitchFamily="34" charset="0"/>
              </a:rPr>
              <a:t> cuidadoras</a:t>
            </a:r>
            <a:r>
              <a:rPr lang="es-ES" sz="2400" dirty="0" smtClean="0">
                <a:solidFill>
                  <a:srgbClr val="FFFF00"/>
                </a:solidFill>
                <a:effectLst>
                  <a:outerShdw blurRad="38100" dist="38100" dir="2700000" algn="tl">
                    <a:srgbClr val="000000">
                      <a:alpha val="43137"/>
                    </a:srgbClr>
                  </a:outerShdw>
                </a:effectLst>
                <a:latin typeface="Agency FB" pitchFamily="34" charset="0"/>
              </a:rPr>
              <a:t> de la</a:t>
            </a:r>
            <a:r>
              <a:rPr lang="es-ES" sz="2400" b="1" dirty="0" smtClean="0">
                <a:solidFill>
                  <a:srgbClr val="FFFF00"/>
                </a:solidFill>
                <a:effectLst>
                  <a:outerShdw blurRad="38100" dist="38100" dir="2700000" algn="tl">
                    <a:srgbClr val="000000">
                      <a:alpha val="43137"/>
                    </a:srgbClr>
                  </a:outerShdw>
                </a:effectLst>
                <a:latin typeface="Agency FB" pitchFamily="34" charset="0"/>
              </a:rPr>
              <a:t> reina</a:t>
            </a:r>
            <a:r>
              <a:rPr lang="es-ES" sz="2400" dirty="0" smtClean="0">
                <a:solidFill>
                  <a:srgbClr val="FFFF00"/>
                </a:solidFill>
                <a:effectLst>
                  <a:outerShdw blurRad="38100" dist="38100" dir="2700000" algn="tl">
                    <a:srgbClr val="000000">
                      <a:alpha val="43137"/>
                    </a:srgbClr>
                  </a:outerShdw>
                </a:effectLst>
                <a:latin typeface="Agency FB" pitchFamily="34" charset="0"/>
              </a:rPr>
              <a:t>,</a:t>
            </a:r>
            <a:r>
              <a:rPr lang="es-ES" sz="2400" b="1" dirty="0" smtClean="0">
                <a:solidFill>
                  <a:srgbClr val="FFFF00"/>
                </a:solidFill>
                <a:effectLst>
                  <a:outerShdw blurRad="38100" dist="38100" dir="2700000" algn="tl">
                    <a:srgbClr val="000000">
                      <a:alpha val="43137"/>
                    </a:srgbClr>
                  </a:outerShdw>
                </a:effectLst>
                <a:latin typeface="Agency FB" pitchFamily="34" charset="0"/>
              </a:rPr>
              <a:t> ventiladoras</a:t>
            </a:r>
            <a:r>
              <a:rPr lang="es-ES" sz="2400" dirty="0" smtClean="0">
                <a:solidFill>
                  <a:srgbClr val="FFFF00"/>
                </a:solidFill>
                <a:effectLst>
                  <a:outerShdw blurRad="38100" dist="38100" dir="2700000" algn="tl">
                    <a:srgbClr val="000000">
                      <a:alpha val="43137"/>
                    </a:srgbClr>
                  </a:outerShdw>
                </a:effectLst>
                <a:latin typeface="Agency FB" pitchFamily="34" charset="0"/>
              </a:rPr>
              <a:t> que baten las alas en la entrada de la colmena para mantener la temperatura en niveles adecuados,</a:t>
            </a:r>
            <a:r>
              <a:rPr lang="es-ES" sz="2400" b="1" dirty="0" smtClean="0">
                <a:solidFill>
                  <a:srgbClr val="FFFF00"/>
                </a:solidFill>
                <a:effectLst>
                  <a:outerShdw blurRad="38100" dist="38100" dir="2700000" algn="tl">
                    <a:srgbClr val="000000">
                      <a:alpha val="43137"/>
                    </a:srgbClr>
                  </a:outerShdw>
                </a:effectLst>
                <a:latin typeface="Agency FB" pitchFamily="34" charset="0"/>
              </a:rPr>
              <a:t> productoras </a:t>
            </a:r>
            <a:r>
              <a:rPr lang="es-ES" sz="2400" dirty="0" smtClean="0">
                <a:solidFill>
                  <a:srgbClr val="FFFF00"/>
                </a:solidFill>
                <a:effectLst>
                  <a:outerShdw blurRad="38100" dist="38100" dir="2700000" algn="tl">
                    <a:srgbClr val="000000">
                      <a:alpha val="43137"/>
                    </a:srgbClr>
                  </a:outerShdw>
                </a:effectLst>
                <a:latin typeface="Agency FB" pitchFamily="34" charset="0"/>
              </a:rPr>
              <a:t>de </a:t>
            </a:r>
            <a:r>
              <a:rPr lang="es-ES" sz="2400" b="1" dirty="0" smtClean="0">
                <a:solidFill>
                  <a:srgbClr val="FFFF00"/>
                </a:solidFill>
                <a:effectLst>
                  <a:outerShdw blurRad="38100" dist="38100" dir="2700000" algn="tl">
                    <a:srgbClr val="000000">
                      <a:alpha val="43137"/>
                    </a:srgbClr>
                  </a:outerShdw>
                </a:effectLst>
                <a:latin typeface="Agency FB" pitchFamily="34" charset="0"/>
              </a:rPr>
              <a:t>cera</a:t>
            </a:r>
            <a:r>
              <a:rPr lang="es-ES" sz="2400" dirty="0" smtClean="0">
                <a:solidFill>
                  <a:srgbClr val="FFFF00"/>
                </a:solidFill>
                <a:effectLst>
                  <a:outerShdw blurRad="38100" dist="38100" dir="2700000" algn="tl">
                    <a:srgbClr val="000000">
                      <a:alpha val="43137"/>
                    </a:srgbClr>
                  </a:outerShdw>
                </a:effectLst>
                <a:latin typeface="Agency FB" pitchFamily="34" charset="0"/>
              </a:rPr>
              <a:t> y</a:t>
            </a:r>
            <a:r>
              <a:rPr lang="es-ES" sz="2400" b="1" dirty="0" smtClean="0">
                <a:solidFill>
                  <a:srgbClr val="FFFF00"/>
                </a:solidFill>
                <a:effectLst>
                  <a:outerShdw blurRad="38100" dist="38100" dir="2700000" algn="tl">
                    <a:srgbClr val="000000">
                      <a:alpha val="43137"/>
                    </a:srgbClr>
                  </a:outerShdw>
                </a:effectLst>
                <a:latin typeface="Agency FB" pitchFamily="34" charset="0"/>
              </a:rPr>
              <a:t> constructoras</a:t>
            </a:r>
            <a:r>
              <a:rPr lang="es-ES" sz="2400" dirty="0" smtClean="0">
                <a:solidFill>
                  <a:srgbClr val="FFFF00"/>
                </a:solidFill>
                <a:effectLst>
                  <a:outerShdw blurRad="38100" dist="38100" dir="2700000" algn="tl">
                    <a:srgbClr val="000000">
                      <a:alpha val="43137"/>
                    </a:srgbClr>
                  </a:outerShdw>
                </a:effectLst>
                <a:latin typeface="Agency FB" pitchFamily="34" charset="0"/>
              </a:rPr>
              <a:t> de celdas en los </a:t>
            </a:r>
            <a:r>
              <a:rPr lang="es-ES" sz="2400" b="1" dirty="0" smtClean="0">
                <a:solidFill>
                  <a:srgbClr val="FFFF00"/>
                </a:solidFill>
                <a:effectLst>
                  <a:outerShdw blurRad="38100" dist="38100" dir="2700000" algn="tl">
                    <a:srgbClr val="000000">
                      <a:alpha val="43137"/>
                    </a:srgbClr>
                  </a:outerShdw>
                </a:effectLst>
                <a:latin typeface="Agency FB" pitchFamily="34" charset="0"/>
              </a:rPr>
              <a:t>panales</a:t>
            </a:r>
            <a:r>
              <a:rPr lang="es-ES" sz="2400" dirty="0" smtClean="0">
                <a:solidFill>
                  <a:srgbClr val="FFFF00"/>
                </a:solidFill>
                <a:effectLst>
                  <a:outerShdw blurRad="38100" dist="38100" dir="2700000" algn="tl">
                    <a:srgbClr val="000000">
                      <a:alpha val="43137"/>
                    </a:srgbClr>
                  </a:outerShdw>
                </a:effectLst>
                <a:latin typeface="Agency FB" pitchFamily="34" charset="0"/>
              </a:rPr>
              <a:t>,</a:t>
            </a:r>
            <a:r>
              <a:rPr lang="es-ES" sz="2400" b="1" dirty="0" smtClean="0">
                <a:solidFill>
                  <a:srgbClr val="FFFF00"/>
                </a:solidFill>
                <a:effectLst>
                  <a:outerShdw blurRad="38100" dist="38100" dir="2700000" algn="tl">
                    <a:srgbClr val="000000">
                      <a:alpha val="43137"/>
                    </a:srgbClr>
                  </a:outerShdw>
                </a:effectLst>
                <a:latin typeface="Agency FB" pitchFamily="34" charset="0"/>
              </a:rPr>
              <a:t> recolectoras </a:t>
            </a:r>
            <a:r>
              <a:rPr lang="es-ES" sz="2400" dirty="0" smtClean="0">
                <a:solidFill>
                  <a:srgbClr val="FFFF00"/>
                </a:solidFill>
                <a:effectLst>
                  <a:outerShdw blurRad="38100" dist="38100" dir="2700000" algn="tl">
                    <a:srgbClr val="000000">
                      <a:alpha val="43137"/>
                    </a:srgbClr>
                  </a:outerShdw>
                </a:effectLst>
                <a:latin typeface="Agency FB" pitchFamily="34" charset="0"/>
              </a:rPr>
              <a:t>especializadas en</a:t>
            </a:r>
            <a:r>
              <a:rPr lang="es-ES" sz="2400" b="1" dirty="0" smtClean="0">
                <a:solidFill>
                  <a:srgbClr val="FFFF00"/>
                </a:solidFill>
                <a:effectLst>
                  <a:outerShdw blurRad="38100" dist="38100" dir="2700000" algn="tl">
                    <a:srgbClr val="000000">
                      <a:alpha val="43137"/>
                    </a:srgbClr>
                  </a:outerShdw>
                </a:effectLst>
                <a:latin typeface="Agency FB" pitchFamily="34" charset="0"/>
              </a:rPr>
              <a:t> 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y</a:t>
            </a:r>
            <a:r>
              <a:rPr lang="es-ES" sz="2400" b="1" dirty="0" smtClean="0">
                <a:solidFill>
                  <a:srgbClr val="FFFF00"/>
                </a:solidFill>
                <a:effectLst>
                  <a:outerShdw blurRad="38100" dist="38100" dir="2700000" algn="tl">
                    <a:srgbClr val="000000">
                      <a:alpha val="43137"/>
                    </a:srgbClr>
                  </a:outerShdw>
                </a:effectLst>
                <a:latin typeface="Agency FB" pitchFamily="34" charset="0"/>
              </a:rPr>
              <a:t> polen</a:t>
            </a:r>
            <a:r>
              <a:rPr lang="es-ES" sz="2400" dirty="0" smtClean="0">
                <a:solidFill>
                  <a:srgbClr val="FFFF00"/>
                </a:solidFill>
                <a:effectLst>
                  <a:outerShdw blurRad="38100" dist="38100" dir="2700000" algn="tl">
                    <a:srgbClr val="000000">
                      <a:alpha val="43137"/>
                    </a:srgbClr>
                  </a:outerShdw>
                </a:effectLst>
                <a:latin typeface="Agency FB" pitchFamily="34" charset="0"/>
              </a:rPr>
              <a:t>, agua y sal,</a:t>
            </a:r>
            <a:r>
              <a:rPr lang="es-ES" sz="2400" b="1"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err="1" smtClean="0">
                <a:solidFill>
                  <a:srgbClr val="FFFF00"/>
                </a:solidFill>
                <a:effectLst>
                  <a:outerShdw blurRad="38100" dist="38100" dir="2700000" algn="tl">
                    <a:srgbClr val="000000">
                      <a:alpha val="43137"/>
                    </a:srgbClr>
                  </a:outerShdw>
                </a:effectLst>
                <a:latin typeface="Agency FB" pitchFamily="34" charset="0"/>
              </a:rPr>
              <a:t>basureras</a:t>
            </a:r>
            <a:r>
              <a:rPr lang="es-ES" sz="2400" dirty="0" smtClean="0">
                <a:solidFill>
                  <a:srgbClr val="FFFF00"/>
                </a:solidFill>
                <a:effectLst>
                  <a:outerShdw blurRad="38100" dist="38100" dir="2700000" algn="tl">
                    <a:srgbClr val="000000">
                      <a:alpha val="43137"/>
                    </a:srgbClr>
                  </a:outerShdw>
                </a:effectLst>
                <a:latin typeface="Agency FB" pitchFamily="34" charset="0"/>
              </a:rPr>
              <a:t> que eliminan cadáveres,</a:t>
            </a:r>
            <a:r>
              <a:rPr lang="es-ES" sz="2400" b="1" dirty="0" smtClean="0">
                <a:solidFill>
                  <a:srgbClr val="FFFF00"/>
                </a:solidFill>
                <a:effectLst>
                  <a:outerShdw blurRad="38100" dist="38100" dir="2700000" algn="tl">
                    <a:srgbClr val="000000">
                      <a:alpha val="43137"/>
                    </a:srgbClr>
                  </a:outerShdw>
                </a:effectLst>
                <a:latin typeface="Agency FB" pitchFamily="34" charset="0"/>
              </a:rPr>
              <a:t> centinelas</a:t>
            </a:r>
            <a:r>
              <a:rPr lang="es-ES" sz="2400" dirty="0" smtClean="0">
                <a:solidFill>
                  <a:srgbClr val="FFFF00"/>
                </a:solidFill>
                <a:effectLst>
                  <a:outerShdw blurRad="38100" dist="38100" dir="2700000" algn="tl">
                    <a:srgbClr val="000000">
                      <a:alpha val="43137"/>
                    </a:srgbClr>
                  </a:outerShdw>
                </a:effectLst>
                <a:latin typeface="Agency FB" pitchFamily="34" charset="0"/>
              </a:rPr>
              <a:t> para defender la colonia, etc. Estas funciones o trabajos se asignan dependiendo de la edad de las obreras: las más jóvenes se dedican a la limpieza, después a cuidar de las larvas, posteriormente a reparar o construir panales, almacenar polen y miel en las celdas y, más tarde, defienden la colmena. Más tarde, ya con capacidad para volar, se encargan de traer néctar y polen desde las flores, además de acarrear gotas de agua para regular la humedad y temperatura de la colonia.</a:t>
            </a:r>
            <a:br>
              <a:rPr lang="es-ES" sz="2400" dirty="0" smtClean="0">
                <a:solidFill>
                  <a:srgbClr val="FFFF00"/>
                </a:solidFill>
                <a:effectLst>
                  <a:outerShdw blurRad="38100" dist="38100" dir="2700000" algn="tl">
                    <a:srgbClr val="000000">
                      <a:alpha val="43137"/>
                    </a:srgbClr>
                  </a:outerShdw>
                </a:effectLst>
                <a:latin typeface="Agency FB" pitchFamily="34" charset="0"/>
              </a:rPr>
            </a:b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Bienenkoenigin_43a.jpg"/>
          <p:cNvPicPr>
            <a:picLocks noChangeAspect="1"/>
          </p:cNvPicPr>
          <p:nvPr/>
        </p:nvPicPr>
        <p:blipFill>
          <a:blip r:embed="rId2"/>
          <a:stretch>
            <a:fillRect/>
          </a:stretch>
        </p:blipFill>
        <p:spPr>
          <a:xfrm>
            <a:off x="0" y="3345"/>
            <a:ext cx="9144000" cy="6851309"/>
          </a:xfrm>
          <a:prstGeom prst="rect">
            <a:avLst/>
          </a:prstGeom>
        </p:spPr>
      </p:pic>
      <p:sp>
        <p:nvSpPr>
          <p:cNvPr id="5" name="4 Marco"/>
          <p:cNvSpPr/>
          <p:nvPr/>
        </p:nvSpPr>
        <p:spPr>
          <a:xfrm>
            <a:off x="642910" y="428604"/>
            <a:ext cx="7929618" cy="6072230"/>
          </a:xfrm>
          <a:prstGeom prst="frame">
            <a:avLst/>
          </a:prstGeom>
          <a:solidFill>
            <a:srgbClr val="9966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357290" y="1142984"/>
            <a:ext cx="6500858" cy="4643470"/>
          </a:xfrm>
          <a:prstGeom prst="frame">
            <a:avLst>
              <a:gd name="adj1" fmla="val 15708"/>
            </a:avLst>
          </a:prstGeom>
          <a:solidFill>
            <a:srgbClr val="FF99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071670" y="1785926"/>
            <a:ext cx="5072098" cy="3286148"/>
          </a:xfrm>
          <a:prstGeom prst="frame">
            <a:avLst>
              <a:gd name="adj1" fmla="val 21833"/>
            </a:avLst>
          </a:prstGeom>
          <a:solidFill>
            <a:srgbClr val="FFC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childTnLst>
                          </p:cTn>
                        </p:par>
                        <p:par>
                          <p:cTn id="17" fill="hold">
                            <p:stCondLst>
                              <p:cond delay="3000"/>
                            </p:stCondLst>
                            <p:childTnLst>
                              <p:par>
                                <p:cTn id="18" presetID="13" presetClass="exit" presetSubtype="32" fill="hold" grpId="1" nodeType="after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3" presetClass="exit" presetSubtype="32" fill="hold" grpId="1" nodeType="withEffect">
                                  <p:stCondLst>
                                    <p:cond delay="0"/>
                                  </p:stCondLst>
                                  <p:childTnLst>
                                    <p:animEffect transition="out" filter="plus(out)">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3" presetClass="exit" presetSubtype="32" fill="hold" grpId="1" nodeType="withEffect">
                                  <p:stCondLst>
                                    <p:cond delay="0"/>
                                  </p:stCondLst>
                                  <p:childTnLst>
                                    <p:animEffect transition="out" filter="plus(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ox(out)">
                                      <p:cBhvr>
                                        <p:cTn id="3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67.jpg"/>
          <p:cNvPicPr>
            <a:picLocks noChangeAspect="1"/>
          </p:cNvPicPr>
          <p:nvPr/>
        </p:nvPicPr>
        <p:blipFill>
          <a:blip r:embed="rId2"/>
          <a:stretch>
            <a:fillRect/>
          </a:stretch>
        </p:blipFill>
        <p:spPr>
          <a:xfrm>
            <a:off x="0" y="3345"/>
            <a:ext cx="9144000" cy="6851309"/>
          </a:xfrm>
          <a:prstGeom prst="rect">
            <a:avLst/>
          </a:prstGeom>
        </p:spPr>
      </p:pic>
      <p:sp>
        <p:nvSpPr>
          <p:cNvPr id="6" name="5 Sol"/>
          <p:cNvSpPr/>
          <p:nvPr/>
        </p:nvSpPr>
        <p:spPr>
          <a:xfrm>
            <a:off x="1285852" y="0"/>
            <a:ext cx="6858048" cy="6858000"/>
          </a:xfrm>
          <a:prstGeom prst="sun">
            <a:avLst/>
          </a:prstGeom>
          <a:gradFill flip="none" rotWithShape="1">
            <a:gsLst>
              <a:gs pos="0">
                <a:srgbClr val="FF6600"/>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20241995">
            <a:off x="1449648" y="139935"/>
            <a:ext cx="6489905" cy="6605238"/>
          </a:xfrm>
          <a:prstGeom prst="sun">
            <a:avLst>
              <a:gd name="adj" fmla="val 23570"/>
            </a:avLst>
          </a:prstGeom>
          <a:solidFill>
            <a:srgbClr val="51361B"/>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6" presetClass="entr" presetSubtype="32"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6" presetClass="entr" presetSubtype="16"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3000"/>
                                        <p:tgtEl>
                                          <p:spTgt spid="7"/>
                                        </p:tgtEl>
                                      </p:cBhvr>
                                    </p:animEffect>
                                  </p:childTnLst>
                                </p:cTn>
                              </p:par>
                            </p:childTnLst>
                          </p:cTn>
                        </p:par>
                        <p:par>
                          <p:cTn id="18" fill="hold">
                            <p:stCondLst>
                              <p:cond delay="3000"/>
                            </p:stCondLst>
                            <p:childTnLst>
                              <p:par>
                                <p:cTn id="19" presetID="23" presetClass="exit" presetSubtype="32" fill="hold" grpId="2" nodeType="afterEffect">
                                  <p:stCondLst>
                                    <p:cond delay="0"/>
                                  </p:stCondLst>
                                  <p:childTnLst>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23" presetClass="exit" presetSubtype="32" fill="hold" grpId="2" nodeType="with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fltVal val="0"/>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fill="hold" grpId="3"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fill="hold" grpId="3" nodeType="withEffect">
                                  <p:stCondLst>
                                    <p:cond delay="0"/>
                                  </p:stCondLst>
                                  <p:childTnLst>
                                    <p:animRot by="-21600000">
                                      <p:cBhvr>
                                        <p:cTn id="30" dur="3000" fill="hold"/>
                                        <p:tgtEl>
                                          <p:spTgt spid="6"/>
                                        </p:tgtEl>
                                        <p:attrNameLst>
                                          <p:attrName>r</p:attrName>
                                        </p:attrNameLst>
                                      </p:cBhvr>
                                    </p:animRot>
                                  </p:childTnLst>
                                </p:cTn>
                              </p:par>
                              <p:par>
                                <p:cTn id="31" presetID="23" presetClass="entr" presetSubtype="288"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4/3*#ppt_w"/>
                                          </p:val>
                                        </p:tav>
                                        <p:tav tm="100000">
                                          <p:val>
                                            <p:strVal val="#ppt_w"/>
                                          </p:val>
                                        </p:tav>
                                      </p:tavLst>
                                    </p:anim>
                                    <p:anim calcmode="lin" valueType="num">
                                      <p:cBhvr>
                                        <p:cTn id="34" dur="3000" fill="hold"/>
                                        <p:tgtEl>
                                          <p:spTgt spid="4"/>
                                        </p:tgtEl>
                                        <p:attrNameLst>
                                          <p:attrName>ppt_h</p:attrName>
                                        </p:attrNameLst>
                                      </p:cBhvr>
                                      <p:tavLst>
                                        <p:tav tm="0">
                                          <p:val>
                                            <p:strVal val="4/3*#ppt_h"/>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circle(out)">
                                      <p:cBhvr>
                                        <p:cTn id="3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285728"/>
            <a:ext cx="6858048" cy="6001643"/>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smtClean="0">
                <a:solidFill>
                  <a:srgbClr val="FFFF00"/>
                </a:solidFill>
                <a:effectLst>
                  <a:outerShdw blurRad="38100" dist="38100" dir="2700000" algn="tl">
                    <a:srgbClr val="000000">
                      <a:alpha val="43137"/>
                    </a:srgbClr>
                  </a:outerShdw>
                </a:effectLst>
                <a:latin typeface="Agency FB" pitchFamily="34" charset="0"/>
              </a:rPr>
              <a:t>recolectoras</a:t>
            </a:r>
            <a:r>
              <a:rPr lang="es-ES" sz="2400" dirty="0" smtClean="0">
                <a:solidFill>
                  <a:srgbClr val="FFFF00"/>
                </a:solidFill>
                <a:effectLst>
                  <a:outerShdw blurRad="38100" dist="38100" dir="2700000" algn="tl">
                    <a:srgbClr val="000000">
                      <a:alpha val="43137"/>
                    </a:srgbClr>
                  </a:outerShdw>
                </a:effectLst>
                <a:latin typeface="Agency FB" pitchFamily="34" charset="0"/>
              </a:rPr>
              <a:t> pueden volar hasta a 24 Km por hora en sus viajes. 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libado de las flores lo depositan en el buche o 'saco de la miel' (</a:t>
            </a:r>
            <a:r>
              <a:rPr lang="es-ES" sz="2400" b="1" dirty="0" smtClean="0">
                <a:solidFill>
                  <a:srgbClr val="FFFF00"/>
                </a:solidFill>
                <a:effectLst>
                  <a:outerShdw blurRad="38100" dist="38100" dir="2700000" algn="tl">
                    <a:srgbClr val="000000">
                      <a:alpha val="43137"/>
                    </a:srgbClr>
                  </a:outerShdw>
                </a:effectLst>
                <a:latin typeface="Agency FB" pitchFamily="34" charset="0"/>
              </a:rPr>
              <a:t>pecoreo</a:t>
            </a:r>
            <a:r>
              <a:rPr lang="es-ES" sz="2400" dirty="0" smtClean="0">
                <a:solidFill>
                  <a:srgbClr val="FFFF00"/>
                </a:solidFill>
                <a:effectLst>
                  <a:outerShdw blurRad="38100" dist="38100" dir="2700000" algn="tl">
                    <a:srgbClr val="000000">
                      <a:alpha val="43137"/>
                    </a:srgbClr>
                  </a:outerShdw>
                </a:effectLst>
                <a:latin typeface="Agency FB" pitchFamily="34" charset="0"/>
              </a:rPr>
              <a:t>). Cuando regresan a la colmena, regurgitan 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a:t>
            </a:r>
            <a:r>
              <a:rPr lang="es-ES" sz="2400" dirty="0" smtClean="0">
                <a:solidFill>
                  <a:srgbClr val="FFFF00"/>
                </a:solidFill>
                <a:effectLst>
                  <a:outerShdw blurRad="38100" dist="38100" dir="2700000" algn="tl">
                    <a:srgbClr val="000000">
                      <a:alpha val="43137"/>
                    </a:srgbClr>
                  </a:outerShdw>
                </a:effectLst>
                <a:latin typeface="Agency FB" pitchFamily="34" charset="0"/>
              </a:rPr>
              <a:t> en las celdas o lo entregan a otras obreras para que lo almacenen. Las glándulas salivares especiales de la obrera producen</a:t>
            </a:r>
            <a:r>
              <a:rPr lang="es-ES" sz="2400" b="1"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err="1" smtClean="0">
                <a:solidFill>
                  <a:srgbClr val="FFFF00"/>
                </a:solidFill>
                <a:effectLst>
                  <a:outerShdw blurRad="38100" dist="38100" dir="2700000" algn="tl">
                    <a:srgbClr val="000000">
                      <a:alpha val="43137"/>
                    </a:srgbClr>
                  </a:outerShdw>
                </a:effectLst>
                <a:latin typeface="Agency FB" pitchFamily="34" charset="0"/>
              </a:rPr>
              <a:t>invertasa</a:t>
            </a:r>
            <a:r>
              <a:rPr lang="es-ES" sz="2400" dirty="0" smtClean="0">
                <a:solidFill>
                  <a:srgbClr val="FFFF00"/>
                </a:solidFill>
                <a:effectLst>
                  <a:outerShdw blurRad="38100" dist="38100" dir="2700000" algn="tl">
                    <a:srgbClr val="000000">
                      <a:alpha val="43137"/>
                    </a:srgbClr>
                  </a:outerShdw>
                </a:effectLst>
                <a:latin typeface="Agency FB" pitchFamily="34" charset="0"/>
              </a:rPr>
              <a:t>, una </a:t>
            </a:r>
            <a:r>
              <a:rPr lang="es-ES" sz="2400" b="1" dirty="0" smtClean="0">
                <a:solidFill>
                  <a:srgbClr val="FFFF00"/>
                </a:solidFill>
                <a:effectLst>
                  <a:outerShdw blurRad="38100" dist="38100" dir="2700000" algn="tl">
                    <a:srgbClr val="000000">
                      <a:alpha val="43137"/>
                    </a:srgbClr>
                  </a:outerShdw>
                </a:effectLst>
                <a:latin typeface="Agency FB" pitchFamily="34" charset="0"/>
              </a:rPr>
              <a:t>enzima</a:t>
            </a:r>
            <a:r>
              <a:rPr lang="es-ES" sz="2400" dirty="0" smtClean="0">
                <a:solidFill>
                  <a:srgbClr val="FFFF00"/>
                </a:solidFill>
                <a:effectLst>
                  <a:outerShdw blurRad="38100" dist="38100" dir="2700000" algn="tl">
                    <a:srgbClr val="000000">
                      <a:alpha val="43137"/>
                    </a:srgbClr>
                  </a:outerShdw>
                </a:effectLst>
                <a:latin typeface="Agency FB" pitchFamily="34" charset="0"/>
              </a:rPr>
              <a:t> que transforma el </a:t>
            </a:r>
            <a:r>
              <a:rPr lang="es-ES" sz="2400" b="1" dirty="0" smtClean="0">
                <a:solidFill>
                  <a:srgbClr val="FFFF00"/>
                </a:solidFill>
                <a:effectLst>
                  <a:outerShdw blurRad="38100" dist="38100" dir="2700000" algn="tl">
                    <a:srgbClr val="000000">
                      <a:alpha val="43137"/>
                    </a:srgbClr>
                  </a:outerShdw>
                </a:effectLst>
                <a:latin typeface="Agency FB" pitchFamily="34" charset="0"/>
              </a:rPr>
              <a:t>néctar floral</a:t>
            </a:r>
            <a:r>
              <a:rPr lang="es-ES" sz="2400" dirty="0" smtClean="0">
                <a:solidFill>
                  <a:srgbClr val="FFFF00"/>
                </a:solidFill>
                <a:effectLst>
                  <a:outerShdw blurRad="38100" dist="38100" dir="2700000" algn="tl">
                    <a:srgbClr val="000000">
                      <a:alpha val="43137"/>
                    </a:srgbClr>
                  </a:outerShdw>
                </a:effectLst>
                <a:latin typeface="Agency FB" pitchFamily="34" charset="0"/>
              </a:rPr>
              <a:t> en miel. Una vez almacenada la miel en las celdas, la temperatura de la colmena produce una lenta deshidratación que se denomina 'maduración de la miel'. Si la temperatura de la colmena es baja, las abejas se dedican a irse pasando la miel de unas a otras para que se produzca el mismo fenómeno y quede totalmente elaborada, antes de su definitivo almacenamiento en las celdillas.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Para la producción de 1 litro de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las abejas deben efectuar entre 80.000 y 160.000 viajes hasta las flores y regreso, lo que equivaldría, a escala humana, a unos 4 viajes alrededor del mundo.</a:t>
            </a:r>
            <a:br>
              <a:rPr lang="es-ES" sz="2400" dirty="0" smtClean="0">
                <a:solidFill>
                  <a:srgbClr val="FFFF00"/>
                </a:solidFill>
                <a:effectLst>
                  <a:outerShdw blurRad="38100" dist="38100" dir="2700000" algn="tl">
                    <a:srgbClr val="000000">
                      <a:alpha val="43137"/>
                    </a:srgbClr>
                  </a:outerShdw>
                </a:effectLst>
                <a:latin typeface="Agency FB" pitchFamily="34" charset="0"/>
              </a:rPr>
            </a:b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pi 7.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rot="10800000" flipH="1">
            <a:off x="4786314" y="0"/>
            <a:ext cx="4357686"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478631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000100" y="0"/>
            <a:ext cx="3786214"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flipH="1">
            <a:off x="4786314" y="0"/>
            <a:ext cx="342902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1928794" y="0"/>
            <a:ext cx="2857520"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flipH="1">
            <a:off x="4786314" y="0"/>
            <a:ext cx="2571768"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10"/>
                                        </p:tgtEl>
                                        <p:attrNameLst>
                                          <p:attrName>ppt_x</p:attrName>
                                        </p:attrNameLst>
                                      </p:cBhvr>
                                      <p:tavLst>
                                        <p:tav tm="0">
                                          <p:val>
                                            <p:strVal val="ppt_x"/>
                                          </p:val>
                                        </p:tav>
                                        <p:tav tm="100000">
                                          <p:val>
                                            <p:strVal val="ppt_x-ppt_w/2"/>
                                          </p:val>
                                        </p:tav>
                                      </p:tavLst>
                                    </p:anim>
                                    <p:anim calcmode="lin" valueType="num">
                                      <p:cBhvr>
                                        <p:cTn id="22" dur="3000"/>
                                        <p:tgtEl>
                                          <p:spTgt spid="10"/>
                                        </p:tgtEl>
                                        <p:attrNameLst>
                                          <p:attrName>ppt_y</p:attrName>
                                        </p:attrNameLst>
                                      </p:cBhvr>
                                      <p:tavLst>
                                        <p:tav tm="0">
                                          <p:val>
                                            <p:strVal val="ppt_y"/>
                                          </p:val>
                                        </p:tav>
                                        <p:tav tm="100000">
                                          <p:val>
                                            <p:strVal val="ppt_y"/>
                                          </p:val>
                                        </p:tav>
                                      </p:tavLst>
                                    </p:anim>
                                    <p:anim calcmode="lin" valueType="num">
                                      <p:cBhvr>
                                        <p:cTn id="23" dur="3000"/>
                                        <p:tgtEl>
                                          <p:spTgt spid="10"/>
                                        </p:tgtEl>
                                        <p:attrNameLst>
                                          <p:attrName>ppt_w</p:attrName>
                                        </p:attrNameLst>
                                      </p:cBhvr>
                                      <p:tavLst>
                                        <p:tav tm="0">
                                          <p:val>
                                            <p:strVal val="ppt_w"/>
                                          </p:val>
                                        </p:tav>
                                        <p:tav tm="100000">
                                          <p:val>
                                            <p:fltVal val="0"/>
                                          </p:val>
                                        </p:tav>
                                      </p:tavLst>
                                    </p:anim>
                                    <p:anim calcmode="lin" valueType="num">
                                      <p:cBhvr>
                                        <p:cTn id="24" dur="3000"/>
                                        <p:tgtEl>
                                          <p:spTgt spid="10"/>
                                        </p:tgtEl>
                                        <p:attrNameLst>
                                          <p:attrName>ppt_h</p:attrName>
                                        </p:attrNameLst>
                                      </p:cBhvr>
                                      <p:tavLst>
                                        <p:tav tm="0">
                                          <p:val>
                                            <p:strVal val="ppt_h"/>
                                          </p:val>
                                        </p:tav>
                                        <p:tav tm="100000">
                                          <p:val>
                                            <p:strVal val="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ppt_w/2"/>
                                          </p:val>
                                        </p:tav>
                                      </p:tavLst>
                                    </p:anim>
                                    <p:anim calcmode="lin" valueType="num">
                                      <p:cBhvr>
                                        <p:cTn id="28" dur="3000"/>
                                        <p:tgtEl>
                                          <p:spTgt spid="6"/>
                                        </p:tgtEl>
                                        <p:attrNameLst>
                                          <p:attrName>ppt_y</p:attrName>
                                        </p:attrNameLst>
                                      </p:cBhvr>
                                      <p:tavLst>
                                        <p:tav tm="0">
                                          <p:val>
                                            <p:strVal val="ppt_y"/>
                                          </p:val>
                                        </p:tav>
                                        <p:tav tm="100000">
                                          <p:val>
                                            <p:strVal val="ppt_y"/>
                                          </p:val>
                                        </p:tav>
                                      </p:tavLst>
                                    </p:anim>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3" presetClass="exit" presetSubtype="5" fill="hold" grpId="1" nodeType="withEffect">
                                  <p:stCondLst>
                                    <p:cond delay="0"/>
                                  </p:stCondLst>
                                  <p:childTnLst>
                                    <p:animEffect transition="out" filter="blinds(vertical)">
                                      <p:cBhvr>
                                        <p:cTn id="45" dur="3000"/>
                                        <p:tgtEl>
                                          <p:spTgt spid="7"/>
                                        </p:tgtEl>
                                      </p:cBhvr>
                                    </p:animEffect>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1" nodeType="withEffect">
                                  <p:stCondLst>
                                    <p:cond delay="0"/>
                                  </p:stCondLst>
                                  <p:childTnLst>
                                    <p:animEffect transition="out" filter="blinds(vertical)">
                                      <p:cBhvr>
                                        <p:cTn id="48" dur="3000"/>
                                        <p:tgtEl>
                                          <p:spTgt spid="8"/>
                                        </p:tgtEl>
                                      </p:cBhvr>
                                    </p:animEffect>
                                    <p:set>
                                      <p:cBhvr>
                                        <p:cTn id="49" dur="1" fill="hold">
                                          <p:stCondLst>
                                            <p:cond delay="2999"/>
                                          </p:stCondLst>
                                        </p:cTn>
                                        <p:tgtEl>
                                          <p:spTgt spid="8"/>
                                        </p:tgtEl>
                                        <p:attrNameLst>
                                          <p:attrName>style.visibility</p:attrName>
                                        </p:attrNameLst>
                                      </p:cBhvr>
                                      <p:to>
                                        <p:strVal val="hidden"/>
                                      </p:to>
                                    </p:set>
                                  </p:childTnLst>
                                </p:cTn>
                              </p:par>
                              <p:par>
                                <p:cTn id="50" presetID="3" presetClass="exit" presetSubtype="5" fill="hold" grpId="1" nodeType="withEffect">
                                  <p:stCondLst>
                                    <p:cond delay="0"/>
                                  </p:stCondLst>
                                  <p:childTnLst>
                                    <p:animEffect transition="out" filter="blinds(vertical)">
                                      <p:cBhvr>
                                        <p:cTn id="51" dur="3000"/>
                                        <p:tgtEl>
                                          <p:spTgt spid="10"/>
                                        </p:tgtEl>
                                      </p:cBhvr>
                                    </p:animEffect>
                                    <p:set>
                                      <p:cBhvr>
                                        <p:cTn id="52" dur="1" fill="hold">
                                          <p:stCondLst>
                                            <p:cond delay="2999"/>
                                          </p:stCondLst>
                                        </p:cTn>
                                        <p:tgtEl>
                                          <p:spTgt spid="10"/>
                                        </p:tgtEl>
                                        <p:attrNameLst>
                                          <p:attrName>style.visibility</p:attrName>
                                        </p:attrNameLst>
                                      </p:cBhvr>
                                      <p:to>
                                        <p:strVal val="hidden"/>
                                      </p:to>
                                    </p:set>
                                  </p:childTnLst>
                                </p:cTn>
                              </p:par>
                              <p:par>
                                <p:cTn id="53" presetID="3" presetClass="exit" presetSubtype="5" fill="hold" grpId="1" nodeType="withEffect">
                                  <p:stCondLst>
                                    <p:cond delay="0"/>
                                  </p:stCondLst>
                                  <p:childTnLst>
                                    <p:animEffect transition="out" filter="blinds(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3" presetClass="exit" presetSubtype="5" fill="hold" grpId="1" nodeType="withEffect">
                                  <p:stCondLst>
                                    <p:cond delay="0"/>
                                  </p:stCondLst>
                                  <p:childTnLst>
                                    <p:animEffect transition="out" filter="blinds(vertical)">
                                      <p:cBhvr>
                                        <p:cTn id="57" dur="3000"/>
                                        <p:tgtEl>
                                          <p:spTgt spid="9"/>
                                        </p:tgtEl>
                                      </p:cBhvr>
                                    </p:animEffect>
                                    <p:set>
                                      <p:cBhvr>
                                        <p:cTn id="58" dur="1" fill="hold">
                                          <p:stCondLst>
                                            <p:cond delay="2999"/>
                                          </p:stCondLst>
                                        </p:cTn>
                                        <p:tgtEl>
                                          <p:spTgt spid="9"/>
                                        </p:tgtEl>
                                        <p:attrNameLst>
                                          <p:attrName>style.visibility</p:attrName>
                                        </p:attrNameLst>
                                      </p:cBhvr>
                                      <p:to>
                                        <p:strVal val="hidden"/>
                                      </p:to>
                                    </p:set>
                                  </p:childTnLst>
                                </p:cTn>
                              </p:par>
                              <p:par>
                                <p:cTn id="59" presetID="3" presetClass="exit" presetSubtype="5" fill="hold" grpId="1" nodeType="withEffect">
                                  <p:stCondLst>
                                    <p:cond delay="0"/>
                                  </p:stCondLst>
                                  <p:childTnLst>
                                    <p:animEffect transition="out" filter="blinds(vertical)">
                                      <p:cBhvr>
                                        <p:cTn id="60" dur="3000"/>
                                        <p:tgtEl>
                                          <p:spTgt spid="11"/>
                                        </p:tgtEl>
                                      </p:cBhvr>
                                    </p:animEffect>
                                    <p:set>
                                      <p:cBhvr>
                                        <p:cTn id="61" dur="1" fill="hold">
                                          <p:stCondLst>
                                            <p:cond delay="2999"/>
                                          </p:stCondLst>
                                        </p:cTn>
                                        <p:tgtEl>
                                          <p:spTgt spid="11"/>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t2.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1214414" y="0"/>
            <a:ext cx="6786610" cy="6858000"/>
          </a:xfrm>
          <a:prstGeom prst="donut">
            <a:avLst>
              <a:gd name="adj" fmla="val 12945"/>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1071546"/>
            <a:ext cx="4786346" cy="4714908"/>
          </a:xfrm>
          <a:prstGeom prst="donut">
            <a:avLst>
              <a:gd name="adj" fmla="val 14971"/>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86116" y="2071678"/>
            <a:ext cx="2786082" cy="2786082"/>
          </a:xfrm>
          <a:prstGeom prst="donut">
            <a:avLst>
              <a:gd name="adj" fmla="val 2290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35" presetClass="entr" presetSubtype="0"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3000"/>
                                        <p:tgtEl>
                                          <p:spTgt spid="6"/>
                                        </p:tgtEl>
                                      </p:cBhvr>
                                    </p:animEffect>
                                    <p:anim calcmode="lin" valueType="num">
                                      <p:cBhvr>
                                        <p:cTn id="20" dur="3000" fill="hold"/>
                                        <p:tgtEl>
                                          <p:spTgt spid="6"/>
                                        </p:tgtEl>
                                        <p:attrNameLst>
                                          <p:attrName>style.rotation</p:attrName>
                                        </p:attrNameLst>
                                      </p:cBhvr>
                                      <p:tavLst>
                                        <p:tav tm="0">
                                          <p:val>
                                            <p:fltVal val="720"/>
                                          </p:val>
                                        </p:tav>
                                        <p:tav tm="100000">
                                          <p:val>
                                            <p:fltVal val="0"/>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anim calcmode="lin" valueType="num">
                                      <p:cBhvr>
                                        <p:cTn id="22" dur="3000" fill="hold"/>
                                        <p:tgtEl>
                                          <p:spTgt spid="6"/>
                                        </p:tgtEl>
                                        <p:attrNameLst>
                                          <p:attrName>ppt_w</p:attrName>
                                        </p:attrNameLst>
                                      </p:cBhvr>
                                      <p:tavLst>
                                        <p:tav tm="0">
                                          <p:val>
                                            <p:fltVal val="0"/>
                                          </p:val>
                                        </p:tav>
                                        <p:tav tm="100000">
                                          <p:val>
                                            <p:strVal val="#ppt_w"/>
                                          </p:val>
                                        </p:tav>
                                      </p:tavLst>
                                    </p:anim>
                                  </p:childTnLst>
                                </p:cTn>
                              </p:par>
                              <p:par>
                                <p:cTn id="23" presetID="35" presetClass="entr" presetSubtype="0"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style.rotation</p:attrName>
                                        </p:attrNameLst>
                                      </p:cBhvr>
                                      <p:tavLst>
                                        <p:tav tm="0">
                                          <p:val>
                                            <p:fltVal val="720"/>
                                          </p:val>
                                        </p:tav>
                                        <p:tav tm="100000">
                                          <p:val>
                                            <p:fltVal val="0"/>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ppt_w</p:attrName>
                                        </p:attrNameLst>
                                      </p:cBhvr>
                                      <p:tavLst>
                                        <p:tav tm="0">
                                          <p:val>
                                            <p:fltVal val="0"/>
                                          </p:val>
                                        </p:tav>
                                        <p:tav tm="100000">
                                          <p:val>
                                            <p:strVal val="#ppt_w"/>
                                          </p:val>
                                        </p:tav>
                                      </p:tavLst>
                                    </p:anim>
                                  </p:childTnLst>
                                </p:cTn>
                              </p:par>
                              <p:par>
                                <p:cTn id="29" presetID="35" presetClass="entr" presetSubtype="0"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style.rotation</p:attrName>
                                        </p:attrNameLst>
                                      </p:cBhvr>
                                      <p:tavLst>
                                        <p:tav tm="0">
                                          <p:val>
                                            <p:fltVal val="720"/>
                                          </p:val>
                                        </p:tav>
                                        <p:tav tm="100000">
                                          <p:val>
                                            <p:fltVal val="0"/>
                                          </p:val>
                                        </p:tav>
                                      </p:tavLst>
                                    </p:anim>
                                    <p:anim calcmode="lin" valueType="num">
                                      <p:cBhvr>
                                        <p:cTn id="33" dur="3000" fill="hold"/>
                                        <p:tgtEl>
                                          <p:spTgt spid="8"/>
                                        </p:tgtEl>
                                        <p:attrNameLst>
                                          <p:attrName>ppt_h</p:attrName>
                                        </p:attrNameLst>
                                      </p:cBhvr>
                                      <p:tavLst>
                                        <p:tav tm="0">
                                          <p:val>
                                            <p:fltVal val="0"/>
                                          </p:val>
                                        </p:tav>
                                        <p:tav tm="100000">
                                          <p:val>
                                            <p:strVal val="#ppt_h"/>
                                          </p:val>
                                        </p:tav>
                                      </p:tavLst>
                                    </p:anim>
                                    <p:anim calcmode="lin" valueType="num">
                                      <p:cBhvr>
                                        <p:cTn id="34" dur="3000" fill="hold"/>
                                        <p:tgtEl>
                                          <p:spTgt spid="8"/>
                                        </p:tgtEl>
                                        <p:attrNameLst>
                                          <p:attrName>ppt_w</p:attrName>
                                        </p:attrNameLst>
                                      </p:cBhvr>
                                      <p:tavLst>
                                        <p:tav tm="0">
                                          <p:val>
                                            <p:fltVal val="0"/>
                                          </p:val>
                                        </p:tav>
                                        <p:tav tm="100000">
                                          <p:val>
                                            <p:strVal val="#ppt_w"/>
                                          </p:val>
                                        </p:tav>
                                      </p:tavLst>
                                    </p:anim>
                                  </p:childTnLst>
                                </p:cTn>
                              </p:par>
                            </p:childTnLst>
                          </p:cTn>
                        </p:par>
                        <p:par>
                          <p:cTn id="35" fill="hold">
                            <p:stCondLst>
                              <p:cond delay="3000"/>
                            </p:stCondLst>
                            <p:childTnLst>
                              <p:par>
                                <p:cTn id="36" presetID="35" presetClass="exit" presetSubtype="0" fill="hold" grpId="2" nodeType="afterEffect">
                                  <p:stCondLst>
                                    <p:cond delay="0"/>
                                  </p:stCondLst>
                                  <p:childTnLst>
                                    <p:animEffect transition="out" filter="fade">
                                      <p:cBhvr>
                                        <p:cTn id="37" dur="3000"/>
                                        <p:tgtEl>
                                          <p:spTgt spid="6"/>
                                        </p:tgtEl>
                                      </p:cBhvr>
                                    </p:animEffect>
                                    <p:anim calcmode="lin" valueType="num">
                                      <p:cBhvr>
                                        <p:cTn id="38" dur="3000"/>
                                        <p:tgtEl>
                                          <p:spTgt spid="6"/>
                                        </p:tgtEl>
                                        <p:attrNameLst>
                                          <p:attrName>style.rotation</p:attrName>
                                        </p:attrNameLst>
                                      </p:cBhvr>
                                      <p:tavLst>
                                        <p:tav tm="0">
                                          <p:val>
                                            <p:fltVal val="0"/>
                                          </p:val>
                                        </p:tav>
                                        <p:tav tm="100000">
                                          <p:val>
                                            <p:fltVal val="720"/>
                                          </p:val>
                                        </p:tav>
                                      </p:tavLst>
                                    </p:anim>
                                    <p:anim calcmode="lin" valueType="num">
                                      <p:cBhvr>
                                        <p:cTn id="39" dur="3000"/>
                                        <p:tgtEl>
                                          <p:spTgt spid="6"/>
                                        </p:tgtEl>
                                        <p:attrNameLst>
                                          <p:attrName>ppt_h</p:attrName>
                                        </p:attrNameLst>
                                      </p:cBhvr>
                                      <p:tavLst>
                                        <p:tav tm="0">
                                          <p:val>
                                            <p:strVal val="ppt_h"/>
                                          </p:val>
                                        </p:tav>
                                        <p:tav tm="100000">
                                          <p:val>
                                            <p:fltVal val="0"/>
                                          </p:val>
                                        </p:tav>
                                      </p:tavLst>
                                    </p:anim>
                                    <p:anim calcmode="lin" valueType="num">
                                      <p:cBhvr>
                                        <p:cTn id="40" dur="3000"/>
                                        <p:tgtEl>
                                          <p:spTgt spid="6"/>
                                        </p:tgtEl>
                                        <p:attrNameLst>
                                          <p:attrName>ppt_w</p:attrName>
                                        </p:attrNameLst>
                                      </p:cBhvr>
                                      <p:tavLst>
                                        <p:tav tm="0">
                                          <p:val>
                                            <p:strVal val="ppt_w"/>
                                          </p:val>
                                        </p:tav>
                                        <p:tav tm="100000">
                                          <p:val>
                                            <p:fltVal val="0"/>
                                          </p:val>
                                        </p:tav>
                                      </p:tavLst>
                                    </p:anim>
                                    <p:set>
                                      <p:cBhvr>
                                        <p:cTn id="41" dur="1" fill="hold">
                                          <p:stCondLst>
                                            <p:cond delay="2999"/>
                                          </p:stCondLst>
                                        </p:cTn>
                                        <p:tgtEl>
                                          <p:spTgt spid="6"/>
                                        </p:tgtEl>
                                        <p:attrNameLst>
                                          <p:attrName>style.visibility</p:attrName>
                                        </p:attrNameLst>
                                      </p:cBhvr>
                                      <p:to>
                                        <p:strVal val="hidden"/>
                                      </p:to>
                                    </p:set>
                                  </p:childTnLst>
                                </p:cTn>
                              </p:par>
                              <p:par>
                                <p:cTn id="42" presetID="35" presetClass="exit" presetSubtype="0" fill="hold" grpId="2" nodeType="withEffect">
                                  <p:stCondLst>
                                    <p:cond delay="0"/>
                                  </p:stCondLst>
                                  <p:childTnLst>
                                    <p:animEffect transition="out" filter="fade">
                                      <p:cBhvr>
                                        <p:cTn id="43" dur="3000"/>
                                        <p:tgtEl>
                                          <p:spTgt spid="7"/>
                                        </p:tgtEl>
                                      </p:cBhvr>
                                    </p:animEffect>
                                    <p:anim calcmode="lin" valueType="num">
                                      <p:cBhvr>
                                        <p:cTn id="44" dur="3000"/>
                                        <p:tgtEl>
                                          <p:spTgt spid="7"/>
                                        </p:tgtEl>
                                        <p:attrNameLst>
                                          <p:attrName>style.rotation</p:attrName>
                                        </p:attrNameLst>
                                      </p:cBhvr>
                                      <p:tavLst>
                                        <p:tav tm="0">
                                          <p:val>
                                            <p:fltVal val="0"/>
                                          </p:val>
                                        </p:tav>
                                        <p:tav tm="100000">
                                          <p:val>
                                            <p:fltVal val="720"/>
                                          </p:val>
                                        </p:tav>
                                      </p:tavLst>
                                    </p:anim>
                                    <p:anim calcmode="lin" valueType="num">
                                      <p:cBhvr>
                                        <p:cTn id="45" dur="3000"/>
                                        <p:tgtEl>
                                          <p:spTgt spid="7"/>
                                        </p:tgtEl>
                                        <p:attrNameLst>
                                          <p:attrName>ppt_h</p:attrName>
                                        </p:attrNameLst>
                                      </p:cBhvr>
                                      <p:tavLst>
                                        <p:tav tm="0">
                                          <p:val>
                                            <p:strVal val="ppt_h"/>
                                          </p:val>
                                        </p:tav>
                                        <p:tav tm="100000">
                                          <p:val>
                                            <p:fltVal val="0"/>
                                          </p:val>
                                        </p:tav>
                                      </p:tavLst>
                                    </p:anim>
                                    <p:anim calcmode="lin" valueType="num">
                                      <p:cBhvr>
                                        <p:cTn id="46" dur="3000"/>
                                        <p:tgtEl>
                                          <p:spTgt spid="7"/>
                                        </p:tgtEl>
                                        <p:attrNameLst>
                                          <p:attrName>ppt_w</p:attrName>
                                        </p:attrNameLst>
                                      </p:cBhvr>
                                      <p:tavLst>
                                        <p:tav tm="0">
                                          <p:val>
                                            <p:strVal val="ppt_w"/>
                                          </p:val>
                                        </p:tav>
                                        <p:tav tm="100000">
                                          <p:val>
                                            <p:fltVal val="0"/>
                                          </p:val>
                                        </p:tav>
                                      </p:tavLst>
                                    </p:anim>
                                    <p:set>
                                      <p:cBhvr>
                                        <p:cTn id="47" dur="1" fill="hold">
                                          <p:stCondLst>
                                            <p:cond delay="2999"/>
                                          </p:stCondLst>
                                        </p:cTn>
                                        <p:tgtEl>
                                          <p:spTgt spid="7"/>
                                        </p:tgtEl>
                                        <p:attrNameLst>
                                          <p:attrName>style.visibility</p:attrName>
                                        </p:attrNameLst>
                                      </p:cBhvr>
                                      <p:to>
                                        <p:strVal val="hidden"/>
                                      </p:to>
                                    </p:set>
                                  </p:childTnLst>
                                </p:cTn>
                              </p:par>
                              <p:par>
                                <p:cTn id="48" presetID="35" presetClass="exit" presetSubtype="0" fill="hold" grpId="2" nodeType="withEffect">
                                  <p:stCondLst>
                                    <p:cond delay="0"/>
                                  </p:stCondLst>
                                  <p:childTnLst>
                                    <p:animEffect transition="out" filter="fade">
                                      <p:cBhvr>
                                        <p:cTn id="49" dur="3000"/>
                                        <p:tgtEl>
                                          <p:spTgt spid="8"/>
                                        </p:tgtEl>
                                      </p:cBhvr>
                                    </p:animEffect>
                                    <p:anim calcmode="lin" valueType="num">
                                      <p:cBhvr>
                                        <p:cTn id="50" dur="3000"/>
                                        <p:tgtEl>
                                          <p:spTgt spid="8"/>
                                        </p:tgtEl>
                                        <p:attrNameLst>
                                          <p:attrName>style.rotation</p:attrName>
                                        </p:attrNameLst>
                                      </p:cBhvr>
                                      <p:tavLst>
                                        <p:tav tm="0">
                                          <p:val>
                                            <p:fltVal val="0"/>
                                          </p:val>
                                        </p:tav>
                                        <p:tav tm="100000">
                                          <p:val>
                                            <p:fltVal val="720"/>
                                          </p:val>
                                        </p:tav>
                                      </p:tavLst>
                                    </p:anim>
                                    <p:anim calcmode="lin" valueType="num">
                                      <p:cBhvr>
                                        <p:cTn id="51" dur="3000"/>
                                        <p:tgtEl>
                                          <p:spTgt spid="8"/>
                                        </p:tgtEl>
                                        <p:attrNameLst>
                                          <p:attrName>ppt_h</p:attrName>
                                        </p:attrNameLst>
                                      </p:cBhvr>
                                      <p:tavLst>
                                        <p:tav tm="0">
                                          <p:val>
                                            <p:strVal val="ppt_h"/>
                                          </p:val>
                                        </p:tav>
                                        <p:tav tm="100000">
                                          <p:val>
                                            <p:fltVal val="0"/>
                                          </p:val>
                                        </p:tav>
                                      </p:tavLst>
                                    </p:anim>
                                    <p:anim calcmode="lin" valueType="num">
                                      <p:cBhvr>
                                        <p:cTn id="52" dur="3000"/>
                                        <p:tgtEl>
                                          <p:spTgt spid="8"/>
                                        </p:tgtEl>
                                        <p:attrNameLst>
                                          <p:attrName>ppt_w</p:attrName>
                                        </p:attrNameLst>
                                      </p:cBhvr>
                                      <p:tavLst>
                                        <p:tav tm="0">
                                          <p:val>
                                            <p:strVal val="ppt_w"/>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4/3*#ppt_w"/>
                                          </p:val>
                                        </p:tav>
                                        <p:tav tm="100000">
                                          <p:val>
                                            <p:strVal val="#ppt_w"/>
                                          </p:val>
                                        </p:tav>
                                      </p:tavLst>
                                    </p:anim>
                                    <p:anim calcmode="lin" valueType="num">
                                      <p:cBhvr>
                                        <p:cTn id="57" dur="3000" fill="hold"/>
                                        <p:tgtEl>
                                          <p:spTgt spid="4"/>
                                        </p:tgtEl>
                                        <p:attrNameLst>
                                          <p:attrName>ppt_h</p:attrName>
                                        </p:attrNameLst>
                                      </p:cBhvr>
                                      <p:tavLst>
                                        <p:tav tm="0">
                                          <p:val>
                                            <p:strVal val="4/3*#ppt_h"/>
                                          </p:val>
                                        </p:tav>
                                        <p:tav tm="100000">
                                          <p:val>
                                            <p:strVal val="#ppt_h"/>
                                          </p:val>
                                        </p:tav>
                                      </p:tavLst>
                                    </p:anim>
                                  </p:childTnLst>
                                </p:cTn>
                              </p:par>
                              <p:par>
                                <p:cTn id="58" presetID="6"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ircle(out)">
                                      <p:cBhvr>
                                        <p:cTn id="6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428596" y="285728"/>
            <a:ext cx="6715172" cy="6001643"/>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Las abejas recolectan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de las flores que humedecen con el néctar para hacer pequeñas bolas que depositan en las cestillas que tienen en sus patas traseras para transportarlo. Una vez en la colmena, el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se deposita en celdas preparadas para almacenarlo y otras obreras se encargan de deshacer las bolitas traídas y prensarlo con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para su perfecta conservación.</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También recolectan resinas especiales de los brotes de ciertas plantas y árboles, que se utiliza para reparar celdas, recubrir cadáveres, etc. Y que en su conjunto se denomina</a:t>
            </a:r>
            <a:r>
              <a:rPr lang="es-ES" sz="2400" b="1" dirty="0" smtClean="0">
                <a:solidFill>
                  <a:srgbClr val="FFFF00"/>
                </a:solidFill>
                <a:effectLst>
                  <a:outerShdw blurRad="38100" dist="38100" dir="2700000" algn="tl">
                    <a:srgbClr val="000000">
                      <a:alpha val="43137"/>
                    </a:srgbClr>
                  </a:outerShdw>
                </a:effectLst>
                <a:latin typeface="Agency FB" pitchFamily="34" charset="0"/>
              </a:rPr>
              <a:t> </a:t>
            </a:r>
            <a:r>
              <a:rPr lang="es-ES" sz="2400" b="1" dirty="0" err="1" smtClean="0">
                <a:solidFill>
                  <a:srgbClr val="FFFF00"/>
                </a:solidFill>
                <a:effectLst>
                  <a:outerShdw blurRad="38100" dist="38100" dir="2700000" algn="tl">
                    <a:srgbClr val="000000">
                      <a:alpha val="43137"/>
                    </a:srgbClr>
                  </a:outerShdw>
                </a:effectLst>
                <a:latin typeface="Agency FB" pitchFamily="34" charset="0"/>
              </a:rPr>
              <a:t>propóleo</a:t>
            </a:r>
            <a:r>
              <a:rPr lang="es-ES" sz="2400" dirty="0" smtClean="0">
                <a:solidFill>
                  <a:srgbClr val="FFFF00"/>
                </a:solidFill>
                <a:effectLst>
                  <a:outerShdw blurRad="38100" dist="38100" dir="2700000" algn="tl">
                    <a:srgbClr val="000000">
                      <a:alpha val="43137"/>
                    </a:srgbClr>
                  </a:outerShdw>
                </a:effectLst>
                <a:latin typeface="Agency FB" pitchFamily="34" charset="0"/>
              </a:rPr>
              <a:t>.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junto a otros insectos y aves, son fundamentales para la </a:t>
            </a:r>
            <a:r>
              <a:rPr lang="es-ES" sz="2400" b="1" dirty="0" smtClean="0">
                <a:solidFill>
                  <a:srgbClr val="FFFF00"/>
                </a:solidFill>
                <a:effectLst>
                  <a:outerShdw blurRad="38100" dist="38100" dir="2700000" algn="tl">
                    <a:srgbClr val="000000">
                      <a:alpha val="43137"/>
                    </a:srgbClr>
                  </a:outerShdw>
                </a:effectLst>
                <a:latin typeface="Agency FB" pitchFamily="34" charset="0"/>
              </a:rPr>
              <a:t>polinización</a:t>
            </a:r>
            <a:r>
              <a:rPr lang="es-ES" sz="2400" dirty="0" smtClean="0">
                <a:solidFill>
                  <a:srgbClr val="FFFF00"/>
                </a:solidFill>
                <a:effectLst>
                  <a:outerShdw blurRad="38100" dist="38100" dir="2700000" algn="tl">
                    <a:srgbClr val="000000">
                      <a:alpha val="43137"/>
                    </a:srgbClr>
                  </a:outerShdw>
                </a:effectLst>
                <a:latin typeface="Agency FB" pitchFamily="34" charset="0"/>
              </a:rPr>
              <a:t> de las plantas. Éstas entregan su néctar a cambio de un traslado de su polen a otras flores para asegurar su existencia. Se calcula que, sin las abejas, la humanidad no duraría muchos años al desaparecer muchas especies vegetales por falta de </a:t>
            </a:r>
            <a:r>
              <a:rPr lang="es-ES" sz="2400" b="1" dirty="0" smtClean="0">
                <a:solidFill>
                  <a:srgbClr val="FFFF00"/>
                </a:solidFill>
                <a:effectLst>
                  <a:outerShdw blurRad="38100" dist="38100" dir="2700000" algn="tl">
                    <a:srgbClr val="000000">
                      <a:alpha val="43137"/>
                    </a:srgbClr>
                  </a:outerShdw>
                </a:effectLst>
                <a:latin typeface="Agency FB" pitchFamily="34" charset="0"/>
              </a:rPr>
              <a:t>polinización</a:t>
            </a:r>
            <a:r>
              <a:rPr lang="es-ES" sz="2400" dirty="0" smtClean="0">
                <a:solidFill>
                  <a:srgbClr val="FFFF00"/>
                </a:solidFill>
                <a:effectLst>
                  <a:outerShdw blurRad="38100" dist="38100" dir="2700000" algn="tl">
                    <a:srgbClr val="000000">
                      <a:alpha val="43137"/>
                    </a:srgbClr>
                  </a:outerShdw>
                </a:effectLst>
                <a:latin typeface="Agency FB" pitchFamily="34" charset="0"/>
              </a:rPr>
              <a:t>.</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1+#ppt_w/2"/>
                                          </p:val>
                                        </p:tav>
                                        <p:tav tm="100000">
                                          <p:val>
                                            <p:strVal val="#ppt_x"/>
                                          </p:val>
                                        </p:tav>
                                      </p:tavLst>
                                    </p:anim>
                                    <p:anim calcmode="lin" valueType="num">
                                      <p:cBhvr additive="base">
                                        <p:cTn id="8" dur="5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cuadru-de-cría-con-realeres.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1857388" y="0"/>
            <a:ext cx="2428860"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flipH="1">
            <a:off x="4714876" y="0"/>
            <a:ext cx="2357454"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1000132" y="785794"/>
            <a:ext cx="2428860"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flipH="1">
            <a:off x="5715008" y="928670"/>
            <a:ext cx="2357454"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0" y="1857364"/>
            <a:ext cx="2428860"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flipH="1">
            <a:off x="6786546" y="1857364"/>
            <a:ext cx="2357454" cy="2428868"/>
          </a:xfrm>
          <a:prstGeom prst="teardrop">
            <a:avLst/>
          </a:prstGeom>
          <a:gradFill flip="none" rotWithShape="1">
            <a:gsLst>
              <a:gs pos="0">
                <a:srgbClr val="996600">
                  <a:shade val="30000"/>
                  <a:satMod val="115000"/>
                  <a:alpha val="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xit" presetSubtype="1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0-ppt_w/2"/>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12"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1+ppt_h/2"/>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6" fill="hold" grpId="0" nodeType="withEffect">
                                  <p:stCondLst>
                                    <p:cond delay="0"/>
                                  </p:stCondLst>
                                  <p:childTnLst>
                                    <p:anim calcmode="lin" valueType="num">
                                      <p:cBhvr additive="base">
                                        <p:cTn id="21" dur="3000"/>
                                        <p:tgtEl>
                                          <p:spTgt spid="8"/>
                                        </p:tgtEl>
                                        <p:attrNameLst>
                                          <p:attrName>ppt_x</p:attrName>
                                        </p:attrNameLst>
                                      </p:cBhvr>
                                      <p:tavLst>
                                        <p:tav tm="0">
                                          <p:val>
                                            <p:strVal val="ppt_x"/>
                                          </p:val>
                                        </p:tav>
                                        <p:tav tm="100000">
                                          <p:val>
                                            <p:strVal val="1+ppt_w/2"/>
                                          </p:val>
                                        </p:tav>
                                      </p:tavLst>
                                    </p:anim>
                                    <p:anim calcmode="lin" valueType="num">
                                      <p:cBhvr additive="base">
                                        <p:cTn id="22" dur="3000"/>
                                        <p:tgtEl>
                                          <p:spTgt spid="8"/>
                                        </p:tgtEl>
                                        <p:attrNameLst>
                                          <p:attrName>ppt_y</p:attrName>
                                        </p:attrNameLst>
                                      </p:cBhvr>
                                      <p:tavLst>
                                        <p:tav tm="0">
                                          <p:val>
                                            <p:strVal val="ppt_y"/>
                                          </p:val>
                                        </p:tav>
                                        <p:tav tm="100000">
                                          <p:val>
                                            <p:strVal val="1+ppt_h/2"/>
                                          </p:val>
                                        </p:tav>
                                      </p:tavLst>
                                    </p:anim>
                                    <p:set>
                                      <p:cBhvr>
                                        <p:cTn id="23" dur="1" fill="hold">
                                          <p:stCondLst>
                                            <p:cond delay="2999"/>
                                          </p:stCondLst>
                                        </p:cTn>
                                        <p:tgtEl>
                                          <p:spTgt spid="8"/>
                                        </p:tgtEl>
                                        <p:attrNameLst>
                                          <p:attrName>style.visibility</p:attrName>
                                        </p:attrNameLst>
                                      </p:cBhvr>
                                      <p:to>
                                        <p:strVal val="hidden"/>
                                      </p:to>
                                    </p:set>
                                  </p:childTnLst>
                                </p:cTn>
                              </p:par>
                              <p:par>
                                <p:cTn id="24" presetID="2" presetClass="exit" presetSubtype="12" fill="hold" grpId="0" nodeType="withEffect">
                                  <p:stCondLst>
                                    <p:cond delay="0"/>
                                  </p:stCondLst>
                                  <p:childTnLst>
                                    <p:anim calcmode="lin" valueType="num">
                                      <p:cBhvr additive="base">
                                        <p:cTn id="25" dur="3000"/>
                                        <p:tgtEl>
                                          <p:spTgt spid="9"/>
                                        </p:tgtEl>
                                        <p:attrNameLst>
                                          <p:attrName>ppt_x</p:attrName>
                                        </p:attrNameLst>
                                      </p:cBhvr>
                                      <p:tavLst>
                                        <p:tav tm="0">
                                          <p:val>
                                            <p:strVal val="ppt_x"/>
                                          </p:val>
                                        </p:tav>
                                        <p:tav tm="100000">
                                          <p:val>
                                            <p:strVal val="0-ppt_w/2"/>
                                          </p:val>
                                        </p:tav>
                                      </p:tavLst>
                                    </p:anim>
                                    <p:anim calcmode="lin" valueType="num">
                                      <p:cBhvr additive="base">
                                        <p:cTn id="26" dur="3000"/>
                                        <p:tgtEl>
                                          <p:spTgt spid="9"/>
                                        </p:tgtEl>
                                        <p:attrNameLst>
                                          <p:attrName>ppt_y</p:attrName>
                                        </p:attrNameLst>
                                      </p:cBhvr>
                                      <p:tavLst>
                                        <p:tav tm="0">
                                          <p:val>
                                            <p:strVal val="ppt_y"/>
                                          </p:val>
                                        </p:tav>
                                        <p:tav tm="100000">
                                          <p:val>
                                            <p:strVal val="1+ppt_h/2"/>
                                          </p:val>
                                        </p:tav>
                                      </p:tavLst>
                                    </p:anim>
                                    <p:set>
                                      <p:cBhvr>
                                        <p:cTn id="27" dur="1" fill="hold">
                                          <p:stCondLst>
                                            <p:cond delay="2999"/>
                                          </p:stCondLst>
                                        </p:cTn>
                                        <p:tgtEl>
                                          <p:spTgt spid="9"/>
                                        </p:tgtEl>
                                        <p:attrNameLst>
                                          <p:attrName>style.visibility</p:attrName>
                                        </p:attrNameLst>
                                      </p:cBhvr>
                                      <p:to>
                                        <p:strVal val="hidden"/>
                                      </p:to>
                                    </p:set>
                                  </p:childTnLst>
                                </p:cTn>
                              </p:par>
                              <p:par>
                                <p:cTn id="28" presetID="2" presetClass="exit" presetSubtype="6" fill="hold" grpId="0" nodeType="withEffect">
                                  <p:stCondLst>
                                    <p:cond delay="0"/>
                                  </p:stCondLst>
                                  <p:childTnLst>
                                    <p:anim calcmode="lin" valueType="num">
                                      <p:cBhvr additive="base">
                                        <p:cTn id="29" dur="3000"/>
                                        <p:tgtEl>
                                          <p:spTgt spid="10"/>
                                        </p:tgtEl>
                                        <p:attrNameLst>
                                          <p:attrName>ppt_x</p:attrName>
                                        </p:attrNameLst>
                                      </p:cBhvr>
                                      <p:tavLst>
                                        <p:tav tm="0">
                                          <p:val>
                                            <p:strVal val="ppt_x"/>
                                          </p:val>
                                        </p:tav>
                                        <p:tav tm="100000">
                                          <p:val>
                                            <p:strVal val="1+ppt_w/2"/>
                                          </p:val>
                                        </p:tav>
                                      </p:tavLst>
                                    </p:anim>
                                    <p:anim calcmode="lin" valueType="num">
                                      <p:cBhvr additive="base">
                                        <p:cTn id="30" dur="3000"/>
                                        <p:tgtEl>
                                          <p:spTgt spid="10"/>
                                        </p:tgtEl>
                                        <p:attrNameLst>
                                          <p:attrName>ppt_y</p:attrName>
                                        </p:attrNameLst>
                                      </p:cBhvr>
                                      <p:tavLst>
                                        <p:tav tm="0">
                                          <p:val>
                                            <p:strVal val="ppt_y"/>
                                          </p:val>
                                        </p:tav>
                                        <p:tav tm="100000">
                                          <p:val>
                                            <p:strVal val="1+ppt_h/2"/>
                                          </p:val>
                                        </p:tav>
                                      </p:tavLst>
                                    </p:anim>
                                    <p:set>
                                      <p:cBhvr>
                                        <p:cTn id="31" dur="1" fill="hold">
                                          <p:stCondLst>
                                            <p:cond delay="2999"/>
                                          </p:stCondLst>
                                        </p:cTn>
                                        <p:tgtEl>
                                          <p:spTgt spid="10"/>
                                        </p:tgtEl>
                                        <p:attrNameLst>
                                          <p:attrName>style.visibility</p:attrName>
                                        </p:attrNameLst>
                                      </p:cBhvr>
                                      <p:to>
                                        <p:strVal val="hidden"/>
                                      </p:to>
                                    </p:set>
                                  </p:childTnLst>
                                </p:cTn>
                              </p:par>
                              <p:par>
                                <p:cTn id="32" presetID="2" presetClass="entr" presetSubtype="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ppt_x"/>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5juiAgefj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gradFill flip="none" rotWithShape="1">
            <a:gsLst>
              <a:gs pos="0">
                <a:srgbClr val="996600">
                  <a:shade val="30000"/>
                  <a:satMod val="115000"/>
                  <a:alpha val="25000"/>
                </a:srgbClr>
              </a:gs>
              <a:gs pos="50000">
                <a:srgbClr val="996600">
                  <a:shade val="67500"/>
                  <a:satMod val="115000"/>
                </a:srgbClr>
              </a:gs>
              <a:gs pos="100000">
                <a:srgbClr val="9966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xit" presetSubtype="288" fill="hold" grpId="1" nodeType="withEffect">
                                  <p:stCondLst>
                                    <p:cond delay="0"/>
                                  </p:stCondLst>
                                  <p:childTnLst>
                                    <p:anim calcmode="lin" valueType="num">
                                      <p:cBhvr>
                                        <p:cTn id="9" dur="3000"/>
                                        <p:tgtEl>
                                          <p:spTgt spid="6"/>
                                        </p:tgtEl>
                                        <p:attrNameLst>
                                          <p:attrName>ppt_w</p:attrName>
                                        </p:attrNameLst>
                                      </p:cBhvr>
                                      <p:tavLst>
                                        <p:tav tm="0">
                                          <p:val>
                                            <p:strVal val="ppt_w"/>
                                          </p:val>
                                        </p:tav>
                                        <p:tav tm="100000">
                                          <p:val>
                                            <p:strVal val="2/3*ppt_w"/>
                                          </p:val>
                                        </p:tav>
                                      </p:tavLst>
                                    </p:anim>
                                    <p:anim calcmode="lin" valueType="num">
                                      <p:cBhvr>
                                        <p:cTn id="10" dur="3000"/>
                                        <p:tgtEl>
                                          <p:spTgt spid="6"/>
                                        </p:tgtEl>
                                        <p:attrNameLst>
                                          <p:attrName>ppt_h</p:attrName>
                                        </p:attrNameLst>
                                      </p:cBhvr>
                                      <p:tavLst>
                                        <p:tav tm="0">
                                          <p:val>
                                            <p:strVal val="ppt_h"/>
                                          </p:val>
                                        </p:tav>
                                        <p:tav tm="100000">
                                          <p:val>
                                            <p:strVal val="2/3*ppt_h"/>
                                          </p:val>
                                        </p:tav>
                                      </p:tavLst>
                                    </p:anim>
                                    <p:set>
                                      <p:cBhvr>
                                        <p:cTn id="11" dur="1" fill="hold">
                                          <p:stCondLst>
                                            <p:cond delay="2999"/>
                                          </p:stCondLst>
                                        </p:cTn>
                                        <p:tgtEl>
                                          <p:spTgt spid="6"/>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285728"/>
            <a:ext cx="7215238"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Los monocultivos masivos obligan a las abejas a consumir polen de una sola especie, lo que redunda en una carencia de suficientes nutrientes, tanto para la miel como para las propias abejas. Los pesticidas y herbicidas también son agresivos para estos insectos colaboradores que están desapareciendo en algunos países. El </a:t>
            </a:r>
            <a:r>
              <a:rPr lang="es-ES" sz="2400" b="1" dirty="0" smtClean="0">
                <a:solidFill>
                  <a:srgbClr val="FFFF00"/>
                </a:solidFill>
                <a:effectLst>
                  <a:outerShdw blurRad="38100" dist="38100" dir="2700000" algn="tl">
                    <a:srgbClr val="000000">
                      <a:alpha val="43137"/>
                    </a:srgbClr>
                  </a:outerShdw>
                </a:effectLst>
                <a:latin typeface="Agency FB" pitchFamily="34" charset="0"/>
              </a:rPr>
              <a:t>polen</a:t>
            </a:r>
            <a:r>
              <a:rPr lang="es-ES" sz="2400" dirty="0" smtClean="0">
                <a:solidFill>
                  <a:srgbClr val="FFFF00"/>
                </a:solidFill>
                <a:effectLst>
                  <a:outerShdw blurRad="38100" dist="38100" dir="2700000" algn="tl">
                    <a:srgbClr val="000000">
                      <a:alpha val="43137"/>
                    </a:srgbClr>
                  </a:outerShdw>
                </a:effectLst>
                <a:latin typeface="Agency FB" pitchFamily="34" charset="0"/>
              </a:rPr>
              <a:t> contaminado extermina a su vez muchas especies vegetales al ser trasladado de unas flores a otras por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La actividad </a:t>
            </a:r>
            <a:r>
              <a:rPr lang="es-ES" sz="2400" b="1" dirty="0" smtClean="0">
                <a:solidFill>
                  <a:srgbClr val="FFFF00"/>
                </a:solidFill>
                <a:effectLst>
                  <a:outerShdw blurRad="38100" dist="38100" dir="2700000" algn="tl">
                    <a:srgbClr val="000000">
                      <a:alpha val="43137"/>
                    </a:srgbClr>
                  </a:outerShdw>
                </a:effectLst>
                <a:latin typeface="Agency FB" pitchFamily="34" charset="0"/>
              </a:rPr>
              <a:t>apicultora</a:t>
            </a:r>
            <a:r>
              <a:rPr lang="es-ES" sz="2400" dirty="0" smtClean="0">
                <a:solidFill>
                  <a:srgbClr val="FFFF00"/>
                </a:solidFill>
                <a:effectLst>
                  <a:outerShdw blurRad="38100" dist="38100" dir="2700000" algn="tl">
                    <a:srgbClr val="000000">
                      <a:alpha val="43137"/>
                    </a:srgbClr>
                  </a:outerShdw>
                </a:effectLst>
                <a:latin typeface="Agency FB" pitchFamily="34" charset="0"/>
              </a:rPr>
              <a:t> se desarrolla como la ganadería. Las </a:t>
            </a:r>
            <a:r>
              <a:rPr lang="es-ES" sz="2400" b="1" dirty="0" smtClean="0">
                <a:solidFill>
                  <a:srgbClr val="FFFF00"/>
                </a:solidFill>
                <a:effectLst>
                  <a:outerShdw blurRad="38100" dist="38100" dir="2700000" algn="tl">
                    <a:srgbClr val="000000">
                      <a:alpha val="43137"/>
                    </a:srgbClr>
                  </a:outerShdw>
                </a:effectLst>
                <a:latin typeface="Agency FB" pitchFamily="34" charset="0"/>
              </a:rPr>
              <a:t>abejas</a:t>
            </a:r>
            <a:r>
              <a:rPr lang="es-ES" sz="2400" dirty="0" smtClean="0">
                <a:solidFill>
                  <a:srgbClr val="FFFF00"/>
                </a:solidFill>
                <a:effectLst>
                  <a:outerShdw blurRad="38100" dist="38100" dir="2700000" algn="tl">
                    <a:srgbClr val="000000">
                      <a:alpha val="43137"/>
                    </a:srgbClr>
                  </a:outerShdw>
                </a:effectLst>
                <a:latin typeface="Agency FB" pitchFamily="34" charset="0"/>
              </a:rPr>
              <a:t> en sus colmenas se trasladan para que 'pasten' en las zonas y épocas en que se dan las diferentes flores, siendo por tanto una actividad itinerante. Cuando se recolecta la </a:t>
            </a:r>
            <a:r>
              <a:rPr lang="es-ES" sz="2400" b="1" dirty="0" smtClean="0">
                <a:solidFill>
                  <a:srgbClr val="FFFF00"/>
                </a:solidFill>
                <a:effectLst>
                  <a:outerShdw blurRad="38100" dist="38100" dir="2700000" algn="tl">
                    <a:srgbClr val="000000">
                      <a:alpha val="43137"/>
                    </a:srgbClr>
                  </a:outerShdw>
                </a:effectLst>
                <a:latin typeface="Agency FB" pitchFamily="34" charset="0"/>
              </a:rPr>
              <a:t>miel</a:t>
            </a:r>
            <a:r>
              <a:rPr lang="es-ES" sz="2400" dirty="0" smtClean="0">
                <a:solidFill>
                  <a:srgbClr val="FFFF00"/>
                </a:solidFill>
                <a:effectLst>
                  <a:outerShdw blurRad="38100" dist="38100" dir="2700000" algn="tl">
                    <a:srgbClr val="000000">
                      <a:alpha val="43137"/>
                    </a:srgbClr>
                  </a:outerShdw>
                </a:effectLst>
                <a:latin typeface="Agency FB" pitchFamily="34" charset="0"/>
              </a:rPr>
              <a:t>, los apicultores retiran el alimento natural de los insectos, por lo que deben suministrarles un equivalente para garantizar la continuidad de la colonia, que normalmente es una </a:t>
            </a:r>
            <a:r>
              <a:rPr lang="es-ES" sz="2400" b="1" dirty="0" smtClean="0">
                <a:solidFill>
                  <a:srgbClr val="FFFF00"/>
                </a:solidFill>
                <a:effectLst>
                  <a:outerShdw blurRad="38100" dist="38100" dir="2700000" algn="tl">
                    <a:srgbClr val="000000">
                      <a:alpha val="43137"/>
                    </a:srgbClr>
                  </a:outerShdw>
                </a:effectLst>
                <a:latin typeface="Agency FB" pitchFamily="34" charset="0"/>
              </a:rPr>
              <a:t>sacarosa</a:t>
            </a:r>
            <a:r>
              <a:rPr lang="es-ES" sz="2400" dirty="0" smtClean="0">
                <a:solidFill>
                  <a:srgbClr val="FFFF00"/>
                </a:solidFill>
                <a:effectLst>
                  <a:outerShdw blurRad="38100" dist="38100" dir="2700000" algn="tl">
                    <a:srgbClr val="000000">
                      <a:alpha val="43137"/>
                    </a:srgbClr>
                  </a:outerShdw>
                </a:effectLst>
                <a:latin typeface="Agency FB" pitchFamily="34" charset="0"/>
              </a:rPr>
              <a:t> derivada del maíz, y que mantiene a la colmena alimentada sin la miel. </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piario 3.pn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10"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5400000" scaled="1"/>
            <a:tileRect/>
          </a:gradFill>
          <a:ln>
            <a:noFill/>
          </a:ln>
        </p:spPr>
        <p:txBody>
          <a:bodyPr/>
          <a:lstStyle/>
          <a:p>
            <a:endParaRPr lang="es-ES" dirty="0"/>
          </a:p>
        </p:txBody>
      </p:sp>
      <p:pic>
        <p:nvPicPr>
          <p:cNvPr id="4" name="3 Imagen" descr="imagen_77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611373">
            <a:off x="1911467" y="2234237"/>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47065">
            <a:off x="3626665" y="3877386"/>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801263">
            <a:off x="3480472" y="439992"/>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87006">
            <a:off x="5334437" y="2221205"/>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107540">
            <a:off x="4844092" y="1124775"/>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55060">
            <a:off x="2383632" y="1245518"/>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750607" y="3250393"/>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369645">
            <a:off x="2574346" y="3429138"/>
            <a:ext cx="2214578" cy="2286040"/>
          </a:xfrm>
          <a:prstGeom prst="teardrop">
            <a:avLst/>
          </a:prstGeom>
          <a:gradFill flip="none" rotWithShape="1">
            <a:gsLst>
              <a:gs pos="38000">
                <a:schemeClr val="accent3">
                  <a:lumMod val="50000"/>
                  <a:shade val="30000"/>
                  <a:satMod val="115000"/>
                  <a:alpha val="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6"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642918"/>
            <a:ext cx="6858048" cy="5262979"/>
          </a:xfrm>
          <a:prstGeom prst="rect">
            <a:avLst/>
          </a:prstGeom>
          <a:noFill/>
        </p:spPr>
        <p:txBody>
          <a:bodyPr wrap="square" rtlCol="0">
            <a:spAutoFit/>
          </a:bodyPr>
          <a:lstStyle/>
          <a:p>
            <a:r>
              <a:rPr lang="es-ES" sz="2400" dirty="0" smtClean="0">
                <a:solidFill>
                  <a:srgbClr val="FFFF00"/>
                </a:solidFill>
                <a:effectLst>
                  <a:outerShdw blurRad="38100" dist="38100" dir="2700000" algn="tl">
                    <a:srgbClr val="000000">
                      <a:alpha val="43137"/>
                    </a:srgbClr>
                  </a:outerShdw>
                </a:effectLst>
                <a:latin typeface="Agency FB" pitchFamily="34" charset="0"/>
              </a:rPr>
              <a:t>Los tableros o </a:t>
            </a:r>
            <a:r>
              <a:rPr lang="es-ES" sz="2400" b="1" dirty="0" smtClean="0">
                <a:solidFill>
                  <a:srgbClr val="FFFF00"/>
                </a:solidFill>
                <a:effectLst>
                  <a:outerShdw blurRad="38100" dist="38100" dir="2700000" algn="tl">
                    <a:srgbClr val="000000">
                      <a:alpha val="43137"/>
                    </a:srgbClr>
                  </a:outerShdw>
                </a:effectLst>
                <a:latin typeface="Agency FB" pitchFamily="34" charset="0"/>
              </a:rPr>
              <a:t>panales</a:t>
            </a:r>
            <a:r>
              <a:rPr lang="es-ES" sz="2400" dirty="0" smtClean="0">
                <a:solidFill>
                  <a:srgbClr val="FFFF00"/>
                </a:solidFill>
                <a:effectLst>
                  <a:outerShdw blurRad="38100" dist="38100" dir="2700000" algn="tl">
                    <a:srgbClr val="000000">
                      <a:alpha val="43137"/>
                    </a:srgbClr>
                  </a:outerShdw>
                </a:effectLst>
                <a:latin typeface="Agency FB" pitchFamily="34" charset="0"/>
              </a:rPr>
              <a:t> se extraen, se retira el sello de cera que recubre las celdas, y de ellos se escurre la miel para, posteriormente, centrifugarlos y obtener el resto. En esta centrifugación se separa gran parte de la cera de la miel. La miel se filtra a continuación para eliminar impurezas o partículas no deseadas y, en algunos casos, se somete a un proceso de </a:t>
            </a:r>
            <a:r>
              <a:rPr lang="es-ES" sz="2400" b="1" dirty="0" err="1" smtClean="0">
                <a:solidFill>
                  <a:srgbClr val="FFFF00"/>
                </a:solidFill>
                <a:effectLst>
                  <a:outerShdw blurRad="38100" dist="38100" dir="2700000" algn="tl">
                    <a:srgbClr val="000000">
                      <a:alpha val="43137"/>
                    </a:srgbClr>
                  </a:outerShdw>
                </a:effectLst>
                <a:latin typeface="Agency FB" pitchFamily="34" charset="0"/>
              </a:rPr>
              <a:t>uperización</a:t>
            </a:r>
            <a:r>
              <a:rPr lang="es-ES" sz="2400" dirty="0" smtClean="0">
                <a:solidFill>
                  <a:srgbClr val="FFFF00"/>
                </a:solidFill>
                <a:effectLst>
                  <a:outerShdw blurRad="38100" dist="38100" dir="2700000" algn="tl">
                    <a:srgbClr val="000000">
                      <a:alpha val="43137"/>
                    </a:srgbClr>
                  </a:outerShdw>
                </a:effectLst>
                <a:latin typeface="Agency FB" pitchFamily="34" charset="0"/>
              </a:rPr>
              <a:t>, que consiste en someter la miel a un chorro de vapor sobrecalentado durante menos de un segundo, lo que tiene una gran propiedad </a:t>
            </a:r>
            <a:r>
              <a:rPr lang="es-ES" sz="2400" dirty="0" err="1" smtClean="0">
                <a:solidFill>
                  <a:srgbClr val="FFFF00"/>
                </a:solidFill>
                <a:effectLst>
                  <a:outerShdw blurRad="38100" dist="38100" dir="2700000" algn="tl">
                    <a:srgbClr val="000000">
                      <a:alpha val="43137"/>
                    </a:srgbClr>
                  </a:outerShdw>
                </a:effectLst>
                <a:latin typeface="Agency FB" pitchFamily="34" charset="0"/>
              </a:rPr>
              <a:t>esterilizante</a:t>
            </a:r>
            <a:r>
              <a:rPr lang="es-ES" sz="2400" dirty="0" smtClean="0">
                <a:solidFill>
                  <a:srgbClr val="FFFF00"/>
                </a:solidFill>
                <a:effectLst>
                  <a:outerShdw blurRad="38100" dist="38100" dir="2700000" algn="tl">
                    <a:srgbClr val="000000">
                      <a:alpha val="43137"/>
                    </a:srgbClr>
                  </a:outerShdw>
                </a:effectLst>
                <a:latin typeface="Agency FB" pitchFamily="34" charset="0"/>
              </a:rPr>
              <a:t>, aunque este procedimiento está sujeto a debate por parte de algunos que opinan que se produce la ruptura de moléculas de miel para transformarse en simples azúcares.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A continuación se deposita en contenedores donde se homogeniza y se termina de madurar, antes de su envasado.</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 </a:t>
            </a: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ker-DW-Wirtschaft-Krottorf.jpg"/>
          <p:cNvPicPr>
            <a:picLocks noChangeAspect="1"/>
          </p:cNvPicPr>
          <p:nvPr/>
        </p:nvPicPr>
        <p:blipFill>
          <a:blip r:embed="rId2"/>
          <a:stretch>
            <a:fillRect/>
          </a:stretch>
        </p:blipFill>
        <p:spPr>
          <a:xfrm>
            <a:off x="0" y="0"/>
            <a:ext cx="9144000" cy="6858000"/>
          </a:xfrm>
          <a:prstGeom prst="rect">
            <a:avLst/>
          </a:prstGeom>
        </p:spPr>
      </p:pic>
      <p:sp>
        <p:nvSpPr>
          <p:cNvPr id="7" name="6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500166" y="0"/>
            <a:ext cx="7643834"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7786710"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3214678" y="0"/>
            <a:ext cx="592932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0"/>
            <a:ext cx="628651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2" fill="hold" grpId="0" nodeType="withEffect">
                                  <p:stCondLst>
                                    <p:cond delay="0"/>
                                  </p:stCondLst>
                                  <p:childTnLst>
                                    <p:anim calcmode="lin" valueType="num">
                                      <p:cBhvr>
                                        <p:cTn id="9" dur="3000"/>
                                        <p:tgtEl>
                                          <p:spTgt spid="8"/>
                                        </p:tgtEl>
                                        <p:attrNameLst>
                                          <p:attrName>ppt_x</p:attrName>
                                        </p:attrNameLst>
                                      </p:cBhvr>
                                      <p:tavLst>
                                        <p:tav tm="0">
                                          <p:val>
                                            <p:strVal val="ppt_x"/>
                                          </p:val>
                                        </p:tav>
                                        <p:tav tm="100000">
                                          <p:val>
                                            <p:strVal val="ppt_x+ppt_w/2"/>
                                          </p:val>
                                        </p:tav>
                                      </p:tavLst>
                                    </p:anim>
                                    <p:anim calcmode="lin" valueType="num">
                                      <p:cBhvr>
                                        <p:cTn id="10" dur="3000"/>
                                        <p:tgtEl>
                                          <p:spTgt spid="8"/>
                                        </p:tgtEl>
                                        <p:attrNameLst>
                                          <p:attrName>ppt_y</p:attrName>
                                        </p:attrNameLst>
                                      </p:cBhvr>
                                      <p:tavLst>
                                        <p:tav tm="0">
                                          <p:val>
                                            <p:strVal val="ppt_y"/>
                                          </p:val>
                                        </p:tav>
                                        <p:tav tm="100000">
                                          <p:val>
                                            <p:strVal val="ppt_y"/>
                                          </p:val>
                                        </p:tav>
                                      </p:tavLst>
                                    </p:anim>
                                    <p:anim calcmode="lin" valueType="num">
                                      <p:cBhvr>
                                        <p:cTn id="11" dur="3000"/>
                                        <p:tgtEl>
                                          <p:spTgt spid="8"/>
                                        </p:tgtEl>
                                        <p:attrNameLst>
                                          <p:attrName>ppt_w</p:attrName>
                                        </p:attrNameLst>
                                      </p:cBhvr>
                                      <p:tavLst>
                                        <p:tav tm="0">
                                          <p:val>
                                            <p:strVal val="ppt_w"/>
                                          </p:val>
                                        </p:tav>
                                        <p:tav tm="100000">
                                          <p:val>
                                            <p:fltVal val="0"/>
                                          </p:val>
                                        </p:tav>
                                      </p:tavLst>
                                    </p:anim>
                                    <p:anim calcmode="lin" valueType="num">
                                      <p:cBhvr>
                                        <p:cTn id="12" dur="3000"/>
                                        <p:tgtEl>
                                          <p:spTgt spid="8"/>
                                        </p:tgtEl>
                                        <p:attrNameLst>
                                          <p:attrName>ppt_h</p:attrName>
                                        </p:attrNameLst>
                                      </p:cBhvr>
                                      <p:tavLst>
                                        <p:tav tm="0">
                                          <p:val>
                                            <p:strVal val="ppt_h"/>
                                          </p:val>
                                        </p:tav>
                                        <p:tav tm="100000">
                                          <p:val>
                                            <p:strVal val="ppt_h"/>
                                          </p:val>
                                        </p:tav>
                                      </p:tavLst>
                                    </p:anim>
                                    <p:set>
                                      <p:cBhvr>
                                        <p:cTn id="13" dur="1" fill="hold">
                                          <p:stCondLst>
                                            <p:cond delay="2999"/>
                                          </p:stCondLst>
                                        </p:cTn>
                                        <p:tgtEl>
                                          <p:spTgt spid="8"/>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9"/>
                                        </p:tgtEl>
                                        <p:attrNameLst>
                                          <p:attrName>ppt_x</p:attrName>
                                        </p:attrNameLst>
                                      </p:cBhvr>
                                      <p:tavLst>
                                        <p:tav tm="0">
                                          <p:val>
                                            <p:strVal val="ppt_x"/>
                                          </p:val>
                                        </p:tav>
                                        <p:tav tm="100000">
                                          <p:val>
                                            <p:strVal val="ppt_x+ppt_w/2"/>
                                          </p:val>
                                        </p:tav>
                                      </p:tavLst>
                                    </p:anim>
                                    <p:anim calcmode="lin" valueType="num">
                                      <p:cBhvr>
                                        <p:cTn id="16" dur="3000"/>
                                        <p:tgtEl>
                                          <p:spTgt spid="9"/>
                                        </p:tgtEl>
                                        <p:attrNameLst>
                                          <p:attrName>ppt_y</p:attrName>
                                        </p:attrNameLst>
                                      </p:cBhvr>
                                      <p:tavLst>
                                        <p:tav tm="0">
                                          <p:val>
                                            <p:strVal val="ppt_y"/>
                                          </p:val>
                                        </p:tav>
                                        <p:tav tm="100000">
                                          <p:val>
                                            <p:strVal val="ppt_y"/>
                                          </p:val>
                                        </p:tav>
                                      </p:tavLst>
                                    </p:anim>
                                    <p:anim calcmode="lin" valueType="num">
                                      <p:cBhvr>
                                        <p:cTn id="17" dur="3000"/>
                                        <p:tgtEl>
                                          <p:spTgt spid="9"/>
                                        </p:tgtEl>
                                        <p:attrNameLst>
                                          <p:attrName>ppt_w</p:attrName>
                                        </p:attrNameLst>
                                      </p:cBhvr>
                                      <p:tavLst>
                                        <p:tav tm="0">
                                          <p:val>
                                            <p:strVal val="ppt_w"/>
                                          </p:val>
                                        </p:tav>
                                        <p:tav tm="100000">
                                          <p:val>
                                            <p:fltVal val="0"/>
                                          </p:val>
                                        </p:tav>
                                      </p:tavLst>
                                    </p:anim>
                                    <p:anim calcmode="lin" valueType="num">
                                      <p:cBhvr>
                                        <p:cTn id="18" dur="3000"/>
                                        <p:tgtEl>
                                          <p:spTgt spid="9"/>
                                        </p:tgtEl>
                                        <p:attrNameLst>
                                          <p:attrName>ppt_h</p:attrName>
                                        </p:attrNameLst>
                                      </p:cBhvr>
                                      <p:tavLst>
                                        <p:tav tm="0">
                                          <p:val>
                                            <p:strVal val="ppt_h"/>
                                          </p:val>
                                        </p:tav>
                                        <p:tav tm="100000">
                                          <p:val>
                                            <p:strVal val="ppt_h"/>
                                          </p:val>
                                        </p:tav>
                                      </p:tavLst>
                                    </p:anim>
                                    <p:set>
                                      <p:cBhvr>
                                        <p:cTn id="19" dur="1" fill="hold">
                                          <p:stCondLst>
                                            <p:cond delay="2999"/>
                                          </p:stCondLst>
                                        </p:cTn>
                                        <p:tgtEl>
                                          <p:spTgt spid="9"/>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7"/>
                                        </p:tgtEl>
                                        <p:attrNameLst>
                                          <p:attrName>ppt_x</p:attrName>
                                        </p:attrNameLst>
                                      </p:cBhvr>
                                      <p:tavLst>
                                        <p:tav tm="0">
                                          <p:val>
                                            <p:strVal val="ppt_x"/>
                                          </p:val>
                                        </p:tav>
                                        <p:tav tm="100000">
                                          <p:val>
                                            <p:strVal val="ppt_x-ppt_w/2"/>
                                          </p:val>
                                        </p:tav>
                                      </p:tavLst>
                                    </p:anim>
                                    <p:anim calcmode="lin" valueType="num">
                                      <p:cBhvr>
                                        <p:cTn id="22" dur="3000"/>
                                        <p:tgtEl>
                                          <p:spTgt spid="7"/>
                                        </p:tgtEl>
                                        <p:attrNameLst>
                                          <p:attrName>ppt_y</p:attrName>
                                        </p:attrNameLst>
                                      </p:cBhvr>
                                      <p:tavLst>
                                        <p:tav tm="0">
                                          <p:val>
                                            <p:strVal val="ppt_y"/>
                                          </p:val>
                                        </p:tav>
                                        <p:tav tm="100000">
                                          <p:val>
                                            <p:strVal val="ppt_y"/>
                                          </p:val>
                                        </p:tav>
                                      </p:tavLst>
                                    </p:anim>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strVal val="ppt_h"/>
                                          </p:val>
                                        </p:tav>
                                      </p:tavLst>
                                    </p:anim>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llly.jpg"/>
          <p:cNvPicPr>
            <a:picLocks noChangeAspect="1"/>
          </p:cNvPicPr>
          <p:nvPr/>
        </p:nvPicPr>
        <p:blipFill>
          <a:blip r:embed="rId2"/>
          <a:stretch>
            <a:fillRect/>
          </a:stretch>
        </p:blipFill>
        <p:spPr>
          <a:xfrm>
            <a:off x="0" y="3345"/>
            <a:ext cx="9144000" cy="6851309"/>
          </a:xfrm>
          <a:prstGeom prst="rect">
            <a:avLst/>
          </a:prstGeom>
        </p:spPr>
      </p:pic>
      <p:sp>
        <p:nvSpPr>
          <p:cNvPr id="5" name="4 Marco"/>
          <p:cNvSpPr/>
          <p:nvPr/>
        </p:nvSpPr>
        <p:spPr>
          <a:xfrm>
            <a:off x="642910" y="428604"/>
            <a:ext cx="7929618" cy="6072230"/>
          </a:xfrm>
          <a:prstGeom prst="frame">
            <a:avLst/>
          </a:prstGeom>
          <a:solidFill>
            <a:srgbClr val="9966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357290" y="1142984"/>
            <a:ext cx="6500858" cy="4643470"/>
          </a:xfrm>
          <a:prstGeom prst="frame">
            <a:avLst>
              <a:gd name="adj1" fmla="val 15708"/>
            </a:avLst>
          </a:prstGeom>
          <a:solidFill>
            <a:srgbClr val="FF99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071670" y="1785926"/>
            <a:ext cx="5072098" cy="3286148"/>
          </a:xfrm>
          <a:prstGeom prst="frame">
            <a:avLst>
              <a:gd name="adj1" fmla="val 21833"/>
            </a:avLst>
          </a:prstGeom>
          <a:solidFill>
            <a:srgbClr val="FFC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childTnLst>
                          </p:cTn>
                        </p:par>
                        <p:par>
                          <p:cTn id="17" fill="hold">
                            <p:stCondLst>
                              <p:cond delay="3000"/>
                            </p:stCondLst>
                            <p:childTnLst>
                              <p:par>
                                <p:cTn id="18" presetID="13" presetClass="exit" presetSubtype="32" fill="hold" grpId="1" nodeType="after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3" presetClass="exit" presetSubtype="32" fill="hold" grpId="1" nodeType="withEffect">
                                  <p:stCondLst>
                                    <p:cond delay="0"/>
                                  </p:stCondLst>
                                  <p:childTnLst>
                                    <p:animEffect transition="out" filter="plus(out)">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3" presetClass="exit" presetSubtype="32" fill="hold" grpId="1" nodeType="withEffect">
                                  <p:stCondLst>
                                    <p:cond delay="0"/>
                                  </p:stCondLst>
                                  <p:childTnLst>
                                    <p:animEffect transition="out" filter="plus(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23" presetClass="entr" presetSubtype="27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strVal val="2/3*#ppt_w"/>
                                          </p:val>
                                        </p:tav>
                                        <p:tav tm="100000">
                                          <p:val>
                                            <p:strVal val="#ppt_w"/>
                                          </p:val>
                                        </p:tav>
                                      </p:tavLst>
                                    </p:anim>
                                    <p:anim calcmode="lin" valueType="num">
                                      <p:cBhvr>
                                        <p:cTn id="30" dur="3000" fill="hold"/>
                                        <p:tgtEl>
                                          <p:spTgt spid="4"/>
                                        </p:tgtEl>
                                        <p:attrNameLst>
                                          <p:attrName>ppt_h</p:attrName>
                                        </p:attrNameLst>
                                      </p:cBhvr>
                                      <p:tavLst>
                                        <p:tav tm="0">
                                          <p:val>
                                            <p:strVal val="2/3*#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ox(out)">
                                      <p:cBhvr>
                                        <p:cTn id="3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928662" y="1428736"/>
            <a:ext cx="6215106" cy="4524315"/>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Agency FB" pitchFamily="34" charset="0"/>
              </a:rPr>
              <a:t>Propiedades y beneficios de la miel de abeja para la salud. </a:t>
            </a:r>
          </a:p>
          <a:p>
            <a:r>
              <a:rPr lang="es-ES" sz="2400" dirty="0" smtClean="0">
                <a:solidFill>
                  <a:srgbClr val="FFFF00"/>
                </a:solidFill>
                <a:effectLst>
                  <a:outerShdw blurRad="38100" dist="38100" dir="2700000" algn="tl">
                    <a:srgbClr val="000000">
                      <a:alpha val="43137"/>
                    </a:srgbClr>
                  </a:outerShdw>
                </a:effectLst>
                <a:latin typeface="Agency FB" pitchFamily="34" charset="0"/>
              </a:rPr>
              <a:t>La miel es una gran alternativa para endulzar el té o el café, pero ¿sabías que la miel tiene beneficios para la salud?</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La miel cruda tiene muchas cualidades saludables y se puede utilizar de varias maneras.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La miel cruda es dulce miel del panal. No esa pasteurizada y, por tanto, todavía está llena de enzimas saludables. Se dice que la miel pasteurizada comprada no es mejor que el azúcar blanco. El calor de la pasteurización mata las enzimas beneficiosas haciéndolos inútiles para el cuerpo.</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Propiedades y beneficios de la miel de abeja para la salud</a:t>
            </a:r>
            <a:br>
              <a:rPr lang="es-ES" sz="2400" dirty="0" smtClean="0">
                <a:solidFill>
                  <a:srgbClr val="FFFF00"/>
                </a:solidFill>
                <a:effectLst>
                  <a:outerShdw blurRad="38100" dist="38100" dir="2700000" algn="tl">
                    <a:srgbClr val="000000">
                      <a:alpha val="43137"/>
                    </a:srgbClr>
                  </a:outerShdw>
                </a:effectLst>
                <a:latin typeface="Agency FB" pitchFamily="34" charset="0"/>
              </a:rPr>
            </a:br>
            <a:endParaRPr lang="es-ES" sz="24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jpg"/>
          <p:cNvPicPr>
            <a:picLocks noChangeAspect="1"/>
          </p:cNvPicPr>
          <p:nvPr/>
        </p:nvPicPr>
        <p:blipFill>
          <a:blip r:embed="rId2"/>
          <a:stretch>
            <a:fillRect/>
          </a:stretch>
        </p:blipFill>
        <p:spPr>
          <a:xfrm>
            <a:off x="-1" y="0"/>
            <a:ext cx="9141027" cy="6858000"/>
          </a:xfrm>
          <a:prstGeom prst="rect">
            <a:avLst/>
          </a:prstGeom>
        </p:spPr>
      </p:pic>
      <p:sp>
        <p:nvSpPr>
          <p:cNvPr id="6" name="5 Sol"/>
          <p:cNvSpPr/>
          <p:nvPr/>
        </p:nvSpPr>
        <p:spPr>
          <a:xfrm>
            <a:off x="1285852" y="0"/>
            <a:ext cx="6858048" cy="6858000"/>
          </a:xfrm>
          <a:prstGeom prst="sun">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20241995">
            <a:off x="1449648" y="139935"/>
            <a:ext cx="6489905" cy="6605238"/>
          </a:xfrm>
          <a:prstGeom prst="sun">
            <a:avLst>
              <a:gd name="adj" fmla="val 23570"/>
            </a:avLst>
          </a:prstGeom>
          <a:solidFill>
            <a:srgbClr val="51361B"/>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6" presetClass="entr" presetSubtype="32"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6" presetClass="entr" presetSubtype="16"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3000"/>
                                        <p:tgtEl>
                                          <p:spTgt spid="7"/>
                                        </p:tgtEl>
                                      </p:cBhvr>
                                    </p:animEffect>
                                  </p:childTnLst>
                                </p:cTn>
                              </p:par>
                            </p:childTnLst>
                          </p:cTn>
                        </p:par>
                        <p:par>
                          <p:cTn id="18" fill="hold">
                            <p:stCondLst>
                              <p:cond delay="3000"/>
                            </p:stCondLst>
                            <p:childTnLst>
                              <p:par>
                                <p:cTn id="19" presetID="23" presetClass="exit" presetSubtype="32" fill="hold" grpId="2" nodeType="afterEffect">
                                  <p:stCondLst>
                                    <p:cond delay="0"/>
                                  </p:stCondLst>
                                  <p:childTnLst>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23" presetClass="exit" presetSubtype="32" fill="hold" grpId="2" nodeType="with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fltVal val="0"/>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fill="hold" grpId="3"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fill="hold" grpId="3" nodeType="withEffect">
                                  <p:stCondLst>
                                    <p:cond delay="0"/>
                                  </p:stCondLst>
                                  <p:childTnLst>
                                    <p:animRot by="-21600000">
                                      <p:cBhvr>
                                        <p:cTn id="30" dur="3000" fill="hold"/>
                                        <p:tgtEl>
                                          <p:spTgt spid="6"/>
                                        </p:tgtEl>
                                        <p:attrNameLst>
                                          <p:attrName>r</p:attrName>
                                        </p:attrNameLst>
                                      </p:cBhvr>
                                    </p:animRo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circle(out)">
                                      <p:cBhvr>
                                        <p:cTn id="3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1355453_582.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rot="10800000" flipH="1">
            <a:off x="4786314" y="0"/>
            <a:ext cx="4357686"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478631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000100" y="0"/>
            <a:ext cx="3786214"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flipH="1">
            <a:off x="4786314" y="0"/>
            <a:ext cx="342902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1928794" y="0"/>
            <a:ext cx="2857520"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flipH="1">
            <a:off x="4786314" y="0"/>
            <a:ext cx="2571768"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10"/>
                                        </p:tgtEl>
                                        <p:attrNameLst>
                                          <p:attrName>ppt_x</p:attrName>
                                        </p:attrNameLst>
                                      </p:cBhvr>
                                      <p:tavLst>
                                        <p:tav tm="0">
                                          <p:val>
                                            <p:strVal val="ppt_x"/>
                                          </p:val>
                                        </p:tav>
                                        <p:tav tm="100000">
                                          <p:val>
                                            <p:strVal val="ppt_x-ppt_w/2"/>
                                          </p:val>
                                        </p:tav>
                                      </p:tavLst>
                                    </p:anim>
                                    <p:anim calcmode="lin" valueType="num">
                                      <p:cBhvr>
                                        <p:cTn id="22" dur="3000"/>
                                        <p:tgtEl>
                                          <p:spTgt spid="10"/>
                                        </p:tgtEl>
                                        <p:attrNameLst>
                                          <p:attrName>ppt_y</p:attrName>
                                        </p:attrNameLst>
                                      </p:cBhvr>
                                      <p:tavLst>
                                        <p:tav tm="0">
                                          <p:val>
                                            <p:strVal val="ppt_y"/>
                                          </p:val>
                                        </p:tav>
                                        <p:tav tm="100000">
                                          <p:val>
                                            <p:strVal val="ppt_y"/>
                                          </p:val>
                                        </p:tav>
                                      </p:tavLst>
                                    </p:anim>
                                    <p:anim calcmode="lin" valueType="num">
                                      <p:cBhvr>
                                        <p:cTn id="23" dur="3000"/>
                                        <p:tgtEl>
                                          <p:spTgt spid="10"/>
                                        </p:tgtEl>
                                        <p:attrNameLst>
                                          <p:attrName>ppt_w</p:attrName>
                                        </p:attrNameLst>
                                      </p:cBhvr>
                                      <p:tavLst>
                                        <p:tav tm="0">
                                          <p:val>
                                            <p:strVal val="ppt_w"/>
                                          </p:val>
                                        </p:tav>
                                        <p:tav tm="100000">
                                          <p:val>
                                            <p:fltVal val="0"/>
                                          </p:val>
                                        </p:tav>
                                      </p:tavLst>
                                    </p:anim>
                                    <p:anim calcmode="lin" valueType="num">
                                      <p:cBhvr>
                                        <p:cTn id="24" dur="3000"/>
                                        <p:tgtEl>
                                          <p:spTgt spid="10"/>
                                        </p:tgtEl>
                                        <p:attrNameLst>
                                          <p:attrName>ppt_h</p:attrName>
                                        </p:attrNameLst>
                                      </p:cBhvr>
                                      <p:tavLst>
                                        <p:tav tm="0">
                                          <p:val>
                                            <p:strVal val="ppt_h"/>
                                          </p:val>
                                        </p:tav>
                                        <p:tav tm="100000">
                                          <p:val>
                                            <p:strVal val="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ppt_w/2"/>
                                          </p:val>
                                        </p:tav>
                                      </p:tavLst>
                                    </p:anim>
                                    <p:anim calcmode="lin" valueType="num">
                                      <p:cBhvr>
                                        <p:cTn id="28" dur="3000"/>
                                        <p:tgtEl>
                                          <p:spTgt spid="6"/>
                                        </p:tgtEl>
                                        <p:attrNameLst>
                                          <p:attrName>ppt_y</p:attrName>
                                        </p:attrNameLst>
                                      </p:cBhvr>
                                      <p:tavLst>
                                        <p:tav tm="0">
                                          <p:val>
                                            <p:strVal val="ppt_y"/>
                                          </p:val>
                                        </p:tav>
                                        <p:tav tm="100000">
                                          <p:val>
                                            <p:strVal val="ppt_y"/>
                                          </p:val>
                                        </p:tav>
                                      </p:tavLst>
                                    </p:anim>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3" presetClass="exit" presetSubtype="5" fill="hold" grpId="1" nodeType="withEffect">
                                  <p:stCondLst>
                                    <p:cond delay="0"/>
                                  </p:stCondLst>
                                  <p:childTnLst>
                                    <p:animEffect transition="out" filter="blinds(vertical)">
                                      <p:cBhvr>
                                        <p:cTn id="45" dur="3000"/>
                                        <p:tgtEl>
                                          <p:spTgt spid="7"/>
                                        </p:tgtEl>
                                      </p:cBhvr>
                                    </p:animEffect>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1" nodeType="withEffect">
                                  <p:stCondLst>
                                    <p:cond delay="0"/>
                                  </p:stCondLst>
                                  <p:childTnLst>
                                    <p:animEffect transition="out" filter="blinds(vertical)">
                                      <p:cBhvr>
                                        <p:cTn id="48" dur="3000"/>
                                        <p:tgtEl>
                                          <p:spTgt spid="8"/>
                                        </p:tgtEl>
                                      </p:cBhvr>
                                    </p:animEffect>
                                    <p:set>
                                      <p:cBhvr>
                                        <p:cTn id="49" dur="1" fill="hold">
                                          <p:stCondLst>
                                            <p:cond delay="2999"/>
                                          </p:stCondLst>
                                        </p:cTn>
                                        <p:tgtEl>
                                          <p:spTgt spid="8"/>
                                        </p:tgtEl>
                                        <p:attrNameLst>
                                          <p:attrName>style.visibility</p:attrName>
                                        </p:attrNameLst>
                                      </p:cBhvr>
                                      <p:to>
                                        <p:strVal val="hidden"/>
                                      </p:to>
                                    </p:set>
                                  </p:childTnLst>
                                </p:cTn>
                              </p:par>
                              <p:par>
                                <p:cTn id="50" presetID="3" presetClass="exit" presetSubtype="5" fill="hold" grpId="1" nodeType="withEffect">
                                  <p:stCondLst>
                                    <p:cond delay="0"/>
                                  </p:stCondLst>
                                  <p:childTnLst>
                                    <p:animEffect transition="out" filter="blinds(vertical)">
                                      <p:cBhvr>
                                        <p:cTn id="51" dur="3000"/>
                                        <p:tgtEl>
                                          <p:spTgt spid="10"/>
                                        </p:tgtEl>
                                      </p:cBhvr>
                                    </p:animEffect>
                                    <p:set>
                                      <p:cBhvr>
                                        <p:cTn id="52" dur="1" fill="hold">
                                          <p:stCondLst>
                                            <p:cond delay="2999"/>
                                          </p:stCondLst>
                                        </p:cTn>
                                        <p:tgtEl>
                                          <p:spTgt spid="10"/>
                                        </p:tgtEl>
                                        <p:attrNameLst>
                                          <p:attrName>style.visibility</p:attrName>
                                        </p:attrNameLst>
                                      </p:cBhvr>
                                      <p:to>
                                        <p:strVal val="hidden"/>
                                      </p:to>
                                    </p:set>
                                  </p:childTnLst>
                                </p:cTn>
                              </p:par>
                              <p:par>
                                <p:cTn id="53" presetID="3" presetClass="exit" presetSubtype="5" fill="hold" grpId="1" nodeType="withEffect">
                                  <p:stCondLst>
                                    <p:cond delay="0"/>
                                  </p:stCondLst>
                                  <p:childTnLst>
                                    <p:animEffect transition="out" filter="blinds(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3" presetClass="exit" presetSubtype="5" fill="hold" grpId="1" nodeType="withEffect">
                                  <p:stCondLst>
                                    <p:cond delay="0"/>
                                  </p:stCondLst>
                                  <p:childTnLst>
                                    <p:animEffect transition="out" filter="blinds(vertical)">
                                      <p:cBhvr>
                                        <p:cTn id="57" dur="3000"/>
                                        <p:tgtEl>
                                          <p:spTgt spid="9"/>
                                        </p:tgtEl>
                                      </p:cBhvr>
                                    </p:animEffect>
                                    <p:set>
                                      <p:cBhvr>
                                        <p:cTn id="58" dur="1" fill="hold">
                                          <p:stCondLst>
                                            <p:cond delay="2999"/>
                                          </p:stCondLst>
                                        </p:cTn>
                                        <p:tgtEl>
                                          <p:spTgt spid="9"/>
                                        </p:tgtEl>
                                        <p:attrNameLst>
                                          <p:attrName>style.visibility</p:attrName>
                                        </p:attrNameLst>
                                      </p:cBhvr>
                                      <p:to>
                                        <p:strVal val="hidden"/>
                                      </p:to>
                                    </p:set>
                                  </p:childTnLst>
                                </p:cTn>
                              </p:par>
                              <p:par>
                                <p:cTn id="59" presetID="3" presetClass="exit" presetSubtype="5" fill="hold" grpId="1" nodeType="withEffect">
                                  <p:stCondLst>
                                    <p:cond delay="0"/>
                                  </p:stCondLst>
                                  <p:childTnLst>
                                    <p:animEffect transition="out" filter="blinds(vertical)">
                                      <p:cBhvr>
                                        <p:cTn id="60" dur="3000"/>
                                        <p:tgtEl>
                                          <p:spTgt spid="11"/>
                                        </p:tgtEl>
                                      </p:cBhvr>
                                    </p:animEffect>
                                    <p:set>
                                      <p:cBhvr>
                                        <p:cTn id="61" dur="1" fill="hold">
                                          <p:stCondLst>
                                            <p:cond delay="2999"/>
                                          </p:stCondLst>
                                        </p:cTn>
                                        <p:tgtEl>
                                          <p:spTgt spid="11"/>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500034" y="210026"/>
            <a:ext cx="7072362" cy="5632311"/>
          </a:xfrm>
          <a:prstGeom prst="rect">
            <a:avLst/>
          </a:prstGeom>
          <a:noFill/>
        </p:spPr>
        <p:txBody>
          <a:bodyPr wrap="square" rtlCol="0">
            <a:spAutoFit/>
          </a:bodyPr>
          <a:lstStyle/>
          <a:p>
            <a:r>
              <a:rPr lang="es-ES" sz="2400" b="1" dirty="0" smtClean="0">
                <a:solidFill>
                  <a:srgbClr val="FF6600"/>
                </a:solidFill>
                <a:effectLst>
                  <a:outerShdw blurRad="38100" dist="38100" dir="2700000" algn="tl">
                    <a:srgbClr val="000000">
                      <a:alpha val="43137"/>
                    </a:srgbClr>
                  </a:outerShdw>
                </a:effectLst>
                <a:latin typeface="Agency FB" pitchFamily="34" charset="0"/>
              </a:rPr>
              <a:t>1.</a:t>
            </a:r>
            <a:r>
              <a:rPr lang="es-ES" sz="2400" dirty="0" smtClean="0">
                <a:solidFill>
                  <a:srgbClr val="FFFF00"/>
                </a:solidFill>
                <a:effectLst>
                  <a:outerShdw blurRad="38100" dist="38100" dir="2700000" algn="tl">
                    <a:srgbClr val="000000">
                      <a:alpha val="43137"/>
                    </a:srgbClr>
                  </a:outerShdw>
                </a:effectLst>
                <a:latin typeface="Agency FB" pitchFamily="34" charset="0"/>
              </a:rPr>
              <a:t>Tratamiento de la herida</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Debido a las propiedades antibacterianas de la miel se ha utilizado durante siglos para tratar heridas y ayudar a prevenir la infección.</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b="1" dirty="0" smtClean="0">
                <a:solidFill>
                  <a:srgbClr val="FF6600"/>
                </a:solidFill>
                <a:effectLst>
                  <a:outerShdw blurRad="38100" dist="38100" dir="2700000" algn="tl">
                    <a:srgbClr val="000000">
                      <a:alpha val="43137"/>
                    </a:srgbClr>
                  </a:outerShdw>
                </a:effectLst>
                <a:latin typeface="Agency FB" pitchFamily="34" charset="0"/>
              </a:rPr>
              <a:t>2. </a:t>
            </a:r>
            <a:r>
              <a:rPr lang="es-ES" sz="2400" dirty="0" smtClean="0">
                <a:solidFill>
                  <a:srgbClr val="FFFF00"/>
                </a:solidFill>
                <a:effectLst>
                  <a:outerShdw blurRad="38100" dist="38100" dir="2700000" algn="tl">
                    <a:srgbClr val="000000">
                      <a:alpha val="43137"/>
                    </a:srgbClr>
                  </a:outerShdw>
                </a:effectLst>
                <a:latin typeface="Agency FB" pitchFamily="34" charset="0"/>
              </a:rPr>
              <a:t>Calmar el dolor de garganta</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La miel es una excelente alternativa natural a los medicamentos para la tos ya que puede reducir la tos y calmar ese dolor de garganta.</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b="1" dirty="0" smtClean="0">
                <a:solidFill>
                  <a:srgbClr val="FF6600"/>
                </a:solidFill>
                <a:effectLst>
                  <a:outerShdw blurRad="38100" dist="38100" dir="2700000" algn="tl">
                    <a:srgbClr val="000000">
                      <a:alpha val="43137"/>
                    </a:srgbClr>
                  </a:outerShdw>
                </a:effectLst>
                <a:latin typeface="Agency FB" pitchFamily="34" charset="0"/>
              </a:rPr>
              <a:t>3. </a:t>
            </a:r>
            <a:r>
              <a:rPr lang="es-ES" sz="2400" dirty="0" smtClean="0">
                <a:solidFill>
                  <a:srgbClr val="FFFF00"/>
                </a:solidFill>
                <a:effectLst>
                  <a:outerShdw blurRad="38100" dist="38100" dir="2700000" algn="tl">
                    <a:srgbClr val="000000">
                      <a:alpha val="43137"/>
                    </a:srgbClr>
                  </a:outerShdw>
                </a:effectLst>
                <a:latin typeface="Agency FB" pitchFamily="34" charset="0"/>
              </a:rPr>
              <a:t>La prevención de las alergias</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Tomando unas cuantas cucharaditas de miel cruda por día antes y durante la temporada de alergias puede prevenir sus síntomas de alergia.</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Propiedades y beneficios de la miel de abeja para la salud</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b="1" dirty="0" smtClean="0">
                <a:solidFill>
                  <a:srgbClr val="FF6600"/>
                </a:solidFill>
                <a:effectLst>
                  <a:outerShdw blurRad="38100" dist="38100" dir="2700000" algn="tl">
                    <a:srgbClr val="000000">
                      <a:alpha val="43137"/>
                    </a:srgbClr>
                  </a:outerShdw>
                </a:effectLst>
                <a:latin typeface="Agency FB" pitchFamily="34" charset="0"/>
              </a:rPr>
              <a:t>4. </a:t>
            </a:r>
            <a:r>
              <a:rPr lang="es-ES" sz="2400" dirty="0" smtClean="0">
                <a:solidFill>
                  <a:srgbClr val="FFFF00"/>
                </a:solidFill>
                <a:effectLst>
                  <a:outerShdw blurRad="38100" dist="38100" dir="2700000" algn="tl">
                    <a:srgbClr val="000000">
                      <a:alpha val="43137"/>
                    </a:srgbClr>
                  </a:outerShdw>
                </a:effectLst>
                <a:latin typeface="Agency FB" pitchFamily="34" charset="0"/>
              </a:rPr>
              <a:t>Quemaduras del sol</a:t>
            </a:r>
            <a:br>
              <a:rPr lang="es-ES" sz="2400" dirty="0" smtClean="0">
                <a:solidFill>
                  <a:srgbClr val="FFFF00"/>
                </a:solidFill>
                <a:effectLst>
                  <a:outerShdw blurRad="38100" dist="38100" dir="2700000" algn="tl">
                    <a:srgbClr val="000000">
                      <a:alpha val="43137"/>
                    </a:srgbClr>
                  </a:outerShdw>
                </a:effectLst>
                <a:latin typeface="Agency FB" pitchFamily="34" charset="0"/>
              </a:rPr>
            </a:br>
            <a:r>
              <a:rPr lang="es-ES" sz="2400" dirty="0" smtClean="0">
                <a:solidFill>
                  <a:srgbClr val="FFFF00"/>
                </a:solidFill>
                <a:effectLst>
                  <a:outerShdw blurRad="38100" dist="38100" dir="2700000" algn="tl">
                    <a:srgbClr val="000000">
                      <a:alpha val="43137"/>
                    </a:srgbClr>
                  </a:outerShdw>
                </a:effectLst>
                <a:latin typeface="Agency FB" pitchFamily="34" charset="0"/>
              </a:rPr>
              <a:t>Para aliviar las quemaduras solares, se puede aplicar una fina capa de miel para ayudar a sanar la piel.</a:t>
            </a:r>
            <a:br>
              <a:rPr lang="es-ES" sz="2400" dirty="0" smtClean="0">
                <a:solidFill>
                  <a:srgbClr val="FFFF00"/>
                </a:solidFill>
                <a:effectLst>
                  <a:outerShdw blurRad="38100" dist="38100" dir="2700000" algn="tl">
                    <a:srgbClr val="000000">
                      <a:alpha val="43137"/>
                    </a:srgbClr>
                  </a:outerShdw>
                </a:effectLst>
                <a:latin typeface="Agency FB" pitchFamily="34" charset="0"/>
              </a:rPr>
            </a:br>
            <a:endParaRPr lang="es-ES" sz="2400" dirty="0">
              <a:effectLst>
                <a:outerShdw blurRad="38100" dist="38100" dir="2700000" algn="tl">
                  <a:srgbClr val="000000">
                    <a:alpha val="43137"/>
                  </a:srgbClr>
                </a:outerShdw>
              </a:effectLst>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 (7).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1214414" y="0"/>
            <a:ext cx="6786610" cy="6858000"/>
          </a:xfrm>
          <a:prstGeom prst="donut">
            <a:avLst>
              <a:gd name="adj" fmla="val 12945"/>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1071546"/>
            <a:ext cx="4786346" cy="4714908"/>
          </a:xfrm>
          <a:prstGeom prst="donut">
            <a:avLst>
              <a:gd name="adj" fmla="val 14971"/>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86116" y="2071678"/>
            <a:ext cx="2786082" cy="2786082"/>
          </a:xfrm>
          <a:prstGeom prst="donut">
            <a:avLst>
              <a:gd name="adj" fmla="val 2290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35" presetClass="entr" presetSubtype="0"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3000"/>
                                        <p:tgtEl>
                                          <p:spTgt spid="6"/>
                                        </p:tgtEl>
                                      </p:cBhvr>
                                    </p:animEffect>
                                    <p:anim calcmode="lin" valueType="num">
                                      <p:cBhvr>
                                        <p:cTn id="20" dur="3000" fill="hold"/>
                                        <p:tgtEl>
                                          <p:spTgt spid="6"/>
                                        </p:tgtEl>
                                        <p:attrNameLst>
                                          <p:attrName>style.rotation</p:attrName>
                                        </p:attrNameLst>
                                      </p:cBhvr>
                                      <p:tavLst>
                                        <p:tav tm="0">
                                          <p:val>
                                            <p:fltVal val="720"/>
                                          </p:val>
                                        </p:tav>
                                        <p:tav tm="100000">
                                          <p:val>
                                            <p:fltVal val="0"/>
                                          </p:val>
                                        </p:tav>
                                      </p:tavLst>
                                    </p:anim>
                                    <p:anim calcmode="lin" valueType="num">
                                      <p:cBhvr>
                                        <p:cTn id="21" dur="3000" fill="hold"/>
                                        <p:tgtEl>
                                          <p:spTgt spid="6"/>
                                        </p:tgtEl>
                                        <p:attrNameLst>
                                          <p:attrName>ppt_h</p:attrName>
                                        </p:attrNameLst>
                                      </p:cBhvr>
                                      <p:tavLst>
                                        <p:tav tm="0">
                                          <p:val>
                                            <p:fltVal val="0"/>
                                          </p:val>
                                        </p:tav>
                                        <p:tav tm="100000">
                                          <p:val>
                                            <p:strVal val="#ppt_h"/>
                                          </p:val>
                                        </p:tav>
                                      </p:tavLst>
                                    </p:anim>
                                    <p:anim calcmode="lin" valueType="num">
                                      <p:cBhvr>
                                        <p:cTn id="22" dur="3000" fill="hold"/>
                                        <p:tgtEl>
                                          <p:spTgt spid="6"/>
                                        </p:tgtEl>
                                        <p:attrNameLst>
                                          <p:attrName>ppt_w</p:attrName>
                                        </p:attrNameLst>
                                      </p:cBhvr>
                                      <p:tavLst>
                                        <p:tav tm="0">
                                          <p:val>
                                            <p:fltVal val="0"/>
                                          </p:val>
                                        </p:tav>
                                        <p:tav tm="100000">
                                          <p:val>
                                            <p:strVal val="#ppt_w"/>
                                          </p:val>
                                        </p:tav>
                                      </p:tavLst>
                                    </p:anim>
                                  </p:childTnLst>
                                </p:cTn>
                              </p:par>
                              <p:par>
                                <p:cTn id="23" presetID="35" presetClass="entr" presetSubtype="0"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style.rotation</p:attrName>
                                        </p:attrNameLst>
                                      </p:cBhvr>
                                      <p:tavLst>
                                        <p:tav tm="0">
                                          <p:val>
                                            <p:fltVal val="720"/>
                                          </p:val>
                                        </p:tav>
                                        <p:tav tm="100000">
                                          <p:val>
                                            <p:fltVal val="0"/>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ppt_w</p:attrName>
                                        </p:attrNameLst>
                                      </p:cBhvr>
                                      <p:tavLst>
                                        <p:tav tm="0">
                                          <p:val>
                                            <p:fltVal val="0"/>
                                          </p:val>
                                        </p:tav>
                                        <p:tav tm="100000">
                                          <p:val>
                                            <p:strVal val="#ppt_w"/>
                                          </p:val>
                                        </p:tav>
                                      </p:tavLst>
                                    </p:anim>
                                  </p:childTnLst>
                                </p:cTn>
                              </p:par>
                              <p:par>
                                <p:cTn id="29" presetID="35" presetClass="entr" presetSubtype="0"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style.rotation</p:attrName>
                                        </p:attrNameLst>
                                      </p:cBhvr>
                                      <p:tavLst>
                                        <p:tav tm="0">
                                          <p:val>
                                            <p:fltVal val="720"/>
                                          </p:val>
                                        </p:tav>
                                        <p:tav tm="100000">
                                          <p:val>
                                            <p:fltVal val="0"/>
                                          </p:val>
                                        </p:tav>
                                      </p:tavLst>
                                    </p:anim>
                                    <p:anim calcmode="lin" valueType="num">
                                      <p:cBhvr>
                                        <p:cTn id="33" dur="3000" fill="hold"/>
                                        <p:tgtEl>
                                          <p:spTgt spid="8"/>
                                        </p:tgtEl>
                                        <p:attrNameLst>
                                          <p:attrName>ppt_h</p:attrName>
                                        </p:attrNameLst>
                                      </p:cBhvr>
                                      <p:tavLst>
                                        <p:tav tm="0">
                                          <p:val>
                                            <p:fltVal val="0"/>
                                          </p:val>
                                        </p:tav>
                                        <p:tav tm="100000">
                                          <p:val>
                                            <p:strVal val="#ppt_h"/>
                                          </p:val>
                                        </p:tav>
                                      </p:tavLst>
                                    </p:anim>
                                    <p:anim calcmode="lin" valueType="num">
                                      <p:cBhvr>
                                        <p:cTn id="34" dur="3000" fill="hold"/>
                                        <p:tgtEl>
                                          <p:spTgt spid="8"/>
                                        </p:tgtEl>
                                        <p:attrNameLst>
                                          <p:attrName>ppt_w</p:attrName>
                                        </p:attrNameLst>
                                      </p:cBhvr>
                                      <p:tavLst>
                                        <p:tav tm="0">
                                          <p:val>
                                            <p:fltVal val="0"/>
                                          </p:val>
                                        </p:tav>
                                        <p:tav tm="100000">
                                          <p:val>
                                            <p:strVal val="#ppt_w"/>
                                          </p:val>
                                        </p:tav>
                                      </p:tavLst>
                                    </p:anim>
                                  </p:childTnLst>
                                </p:cTn>
                              </p:par>
                            </p:childTnLst>
                          </p:cTn>
                        </p:par>
                        <p:par>
                          <p:cTn id="35" fill="hold">
                            <p:stCondLst>
                              <p:cond delay="3000"/>
                            </p:stCondLst>
                            <p:childTnLst>
                              <p:par>
                                <p:cTn id="36" presetID="35" presetClass="exit" presetSubtype="0" fill="hold" grpId="2" nodeType="afterEffect">
                                  <p:stCondLst>
                                    <p:cond delay="0"/>
                                  </p:stCondLst>
                                  <p:childTnLst>
                                    <p:animEffect transition="out" filter="fade">
                                      <p:cBhvr>
                                        <p:cTn id="37" dur="3000"/>
                                        <p:tgtEl>
                                          <p:spTgt spid="6"/>
                                        </p:tgtEl>
                                      </p:cBhvr>
                                    </p:animEffect>
                                    <p:anim calcmode="lin" valueType="num">
                                      <p:cBhvr>
                                        <p:cTn id="38" dur="3000"/>
                                        <p:tgtEl>
                                          <p:spTgt spid="6"/>
                                        </p:tgtEl>
                                        <p:attrNameLst>
                                          <p:attrName>style.rotation</p:attrName>
                                        </p:attrNameLst>
                                      </p:cBhvr>
                                      <p:tavLst>
                                        <p:tav tm="0">
                                          <p:val>
                                            <p:fltVal val="0"/>
                                          </p:val>
                                        </p:tav>
                                        <p:tav tm="100000">
                                          <p:val>
                                            <p:fltVal val="720"/>
                                          </p:val>
                                        </p:tav>
                                      </p:tavLst>
                                    </p:anim>
                                    <p:anim calcmode="lin" valueType="num">
                                      <p:cBhvr>
                                        <p:cTn id="39" dur="3000"/>
                                        <p:tgtEl>
                                          <p:spTgt spid="6"/>
                                        </p:tgtEl>
                                        <p:attrNameLst>
                                          <p:attrName>ppt_h</p:attrName>
                                        </p:attrNameLst>
                                      </p:cBhvr>
                                      <p:tavLst>
                                        <p:tav tm="0">
                                          <p:val>
                                            <p:strVal val="ppt_h"/>
                                          </p:val>
                                        </p:tav>
                                        <p:tav tm="100000">
                                          <p:val>
                                            <p:fltVal val="0"/>
                                          </p:val>
                                        </p:tav>
                                      </p:tavLst>
                                    </p:anim>
                                    <p:anim calcmode="lin" valueType="num">
                                      <p:cBhvr>
                                        <p:cTn id="40" dur="3000"/>
                                        <p:tgtEl>
                                          <p:spTgt spid="6"/>
                                        </p:tgtEl>
                                        <p:attrNameLst>
                                          <p:attrName>ppt_w</p:attrName>
                                        </p:attrNameLst>
                                      </p:cBhvr>
                                      <p:tavLst>
                                        <p:tav tm="0">
                                          <p:val>
                                            <p:strVal val="ppt_w"/>
                                          </p:val>
                                        </p:tav>
                                        <p:tav tm="100000">
                                          <p:val>
                                            <p:fltVal val="0"/>
                                          </p:val>
                                        </p:tav>
                                      </p:tavLst>
                                    </p:anim>
                                    <p:set>
                                      <p:cBhvr>
                                        <p:cTn id="41" dur="1" fill="hold">
                                          <p:stCondLst>
                                            <p:cond delay="2999"/>
                                          </p:stCondLst>
                                        </p:cTn>
                                        <p:tgtEl>
                                          <p:spTgt spid="6"/>
                                        </p:tgtEl>
                                        <p:attrNameLst>
                                          <p:attrName>style.visibility</p:attrName>
                                        </p:attrNameLst>
                                      </p:cBhvr>
                                      <p:to>
                                        <p:strVal val="hidden"/>
                                      </p:to>
                                    </p:set>
                                  </p:childTnLst>
                                </p:cTn>
                              </p:par>
                              <p:par>
                                <p:cTn id="42" presetID="35" presetClass="exit" presetSubtype="0" fill="hold" grpId="2" nodeType="withEffect">
                                  <p:stCondLst>
                                    <p:cond delay="0"/>
                                  </p:stCondLst>
                                  <p:childTnLst>
                                    <p:animEffect transition="out" filter="fade">
                                      <p:cBhvr>
                                        <p:cTn id="43" dur="3000"/>
                                        <p:tgtEl>
                                          <p:spTgt spid="7"/>
                                        </p:tgtEl>
                                      </p:cBhvr>
                                    </p:animEffect>
                                    <p:anim calcmode="lin" valueType="num">
                                      <p:cBhvr>
                                        <p:cTn id="44" dur="3000"/>
                                        <p:tgtEl>
                                          <p:spTgt spid="7"/>
                                        </p:tgtEl>
                                        <p:attrNameLst>
                                          <p:attrName>style.rotation</p:attrName>
                                        </p:attrNameLst>
                                      </p:cBhvr>
                                      <p:tavLst>
                                        <p:tav tm="0">
                                          <p:val>
                                            <p:fltVal val="0"/>
                                          </p:val>
                                        </p:tav>
                                        <p:tav tm="100000">
                                          <p:val>
                                            <p:fltVal val="720"/>
                                          </p:val>
                                        </p:tav>
                                      </p:tavLst>
                                    </p:anim>
                                    <p:anim calcmode="lin" valueType="num">
                                      <p:cBhvr>
                                        <p:cTn id="45" dur="3000"/>
                                        <p:tgtEl>
                                          <p:spTgt spid="7"/>
                                        </p:tgtEl>
                                        <p:attrNameLst>
                                          <p:attrName>ppt_h</p:attrName>
                                        </p:attrNameLst>
                                      </p:cBhvr>
                                      <p:tavLst>
                                        <p:tav tm="0">
                                          <p:val>
                                            <p:strVal val="ppt_h"/>
                                          </p:val>
                                        </p:tav>
                                        <p:tav tm="100000">
                                          <p:val>
                                            <p:fltVal val="0"/>
                                          </p:val>
                                        </p:tav>
                                      </p:tavLst>
                                    </p:anim>
                                    <p:anim calcmode="lin" valueType="num">
                                      <p:cBhvr>
                                        <p:cTn id="46" dur="3000"/>
                                        <p:tgtEl>
                                          <p:spTgt spid="7"/>
                                        </p:tgtEl>
                                        <p:attrNameLst>
                                          <p:attrName>ppt_w</p:attrName>
                                        </p:attrNameLst>
                                      </p:cBhvr>
                                      <p:tavLst>
                                        <p:tav tm="0">
                                          <p:val>
                                            <p:strVal val="ppt_w"/>
                                          </p:val>
                                        </p:tav>
                                        <p:tav tm="100000">
                                          <p:val>
                                            <p:fltVal val="0"/>
                                          </p:val>
                                        </p:tav>
                                      </p:tavLst>
                                    </p:anim>
                                    <p:set>
                                      <p:cBhvr>
                                        <p:cTn id="47" dur="1" fill="hold">
                                          <p:stCondLst>
                                            <p:cond delay="2999"/>
                                          </p:stCondLst>
                                        </p:cTn>
                                        <p:tgtEl>
                                          <p:spTgt spid="7"/>
                                        </p:tgtEl>
                                        <p:attrNameLst>
                                          <p:attrName>style.visibility</p:attrName>
                                        </p:attrNameLst>
                                      </p:cBhvr>
                                      <p:to>
                                        <p:strVal val="hidden"/>
                                      </p:to>
                                    </p:set>
                                  </p:childTnLst>
                                </p:cTn>
                              </p:par>
                              <p:par>
                                <p:cTn id="48" presetID="35" presetClass="exit" presetSubtype="0" fill="hold" grpId="2" nodeType="withEffect">
                                  <p:stCondLst>
                                    <p:cond delay="0"/>
                                  </p:stCondLst>
                                  <p:childTnLst>
                                    <p:animEffect transition="out" filter="fade">
                                      <p:cBhvr>
                                        <p:cTn id="49" dur="3000"/>
                                        <p:tgtEl>
                                          <p:spTgt spid="8"/>
                                        </p:tgtEl>
                                      </p:cBhvr>
                                    </p:animEffect>
                                    <p:anim calcmode="lin" valueType="num">
                                      <p:cBhvr>
                                        <p:cTn id="50" dur="3000"/>
                                        <p:tgtEl>
                                          <p:spTgt spid="8"/>
                                        </p:tgtEl>
                                        <p:attrNameLst>
                                          <p:attrName>style.rotation</p:attrName>
                                        </p:attrNameLst>
                                      </p:cBhvr>
                                      <p:tavLst>
                                        <p:tav tm="0">
                                          <p:val>
                                            <p:fltVal val="0"/>
                                          </p:val>
                                        </p:tav>
                                        <p:tav tm="100000">
                                          <p:val>
                                            <p:fltVal val="720"/>
                                          </p:val>
                                        </p:tav>
                                      </p:tavLst>
                                    </p:anim>
                                    <p:anim calcmode="lin" valueType="num">
                                      <p:cBhvr>
                                        <p:cTn id="51" dur="3000"/>
                                        <p:tgtEl>
                                          <p:spTgt spid="8"/>
                                        </p:tgtEl>
                                        <p:attrNameLst>
                                          <p:attrName>ppt_h</p:attrName>
                                        </p:attrNameLst>
                                      </p:cBhvr>
                                      <p:tavLst>
                                        <p:tav tm="0">
                                          <p:val>
                                            <p:strVal val="ppt_h"/>
                                          </p:val>
                                        </p:tav>
                                        <p:tav tm="100000">
                                          <p:val>
                                            <p:fltVal val="0"/>
                                          </p:val>
                                        </p:tav>
                                      </p:tavLst>
                                    </p:anim>
                                    <p:anim calcmode="lin" valueType="num">
                                      <p:cBhvr>
                                        <p:cTn id="52" dur="3000"/>
                                        <p:tgtEl>
                                          <p:spTgt spid="8"/>
                                        </p:tgtEl>
                                        <p:attrNameLst>
                                          <p:attrName>ppt_w</p:attrName>
                                        </p:attrNameLst>
                                      </p:cBhvr>
                                      <p:tavLst>
                                        <p:tav tm="0">
                                          <p:val>
                                            <p:strVal val="ppt_w"/>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3000" fill="hold"/>
                                        <p:tgtEl>
                                          <p:spTgt spid="5"/>
                                        </p:tgtEl>
                                        <p:attrNameLst>
                                          <p:attrName>ppt_w</p:attrName>
                                        </p:attrNameLst>
                                      </p:cBhvr>
                                      <p:tavLst>
                                        <p:tav tm="0">
                                          <p:val>
                                            <p:strVal val="2/3*#ppt_w"/>
                                          </p:val>
                                        </p:tav>
                                        <p:tav tm="100000">
                                          <p:val>
                                            <p:strVal val="#ppt_w"/>
                                          </p:val>
                                        </p:tav>
                                      </p:tavLst>
                                    </p:anim>
                                    <p:anim calcmode="lin" valueType="num">
                                      <p:cBhvr>
                                        <p:cTn id="57" dur="3000" fill="hold"/>
                                        <p:tgtEl>
                                          <p:spTgt spid="5"/>
                                        </p:tgtEl>
                                        <p:attrNameLst>
                                          <p:attrName>ppt_h</p:attrName>
                                        </p:attrNameLst>
                                      </p:cBhvr>
                                      <p:tavLst>
                                        <p:tav tm="0">
                                          <p:val>
                                            <p:strVal val="2/3*#ppt_h"/>
                                          </p:val>
                                        </p:tav>
                                        <p:tav tm="100000">
                                          <p:val>
                                            <p:strVal val="#ppt_h"/>
                                          </p:val>
                                        </p:tav>
                                      </p:tavLst>
                                    </p:anim>
                                  </p:childTnLst>
                                </p:cTn>
                              </p:par>
                              <p:par>
                                <p:cTn id="58" presetID="6" presetClass="entr" presetSubtype="32"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circle(out)">
                                      <p:cBhvr>
                                        <p:cTn id="6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neficios-de-la-miel-con-canela-1.jpg"/>
          <p:cNvPicPr>
            <a:picLocks noChangeAspect="1"/>
          </p:cNvPicPr>
          <p:nvPr/>
        </p:nvPicPr>
        <p:blipFill>
          <a:blip r:embed="rId2"/>
          <a:stretch>
            <a:fillRect/>
          </a:stretch>
        </p:blipFill>
        <p:spPr>
          <a:xfrm>
            <a:off x="0" y="13342"/>
            <a:ext cx="9144000" cy="6844658"/>
          </a:xfrm>
          <a:prstGeom prst="rect">
            <a:avLst/>
          </a:prstGeom>
        </p:spPr>
      </p:pic>
      <p:sp>
        <p:nvSpPr>
          <p:cNvPr id="5" name="4 Rectángulo"/>
          <p:cNvSpPr/>
          <p:nvPr/>
        </p:nvSpPr>
        <p:spPr>
          <a:xfrm>
            <a:off x="0" y="0"/>
            <a:ext cx="9144000" cy="6858000"/>
          </a:xfrm>
          <a:prstGeom prst="rect">
            <a:avLst/>
          </a:prstGeom>
          <a:gradFill flip="none" rotWithShape="1">
            <a:gsLst>
              <a:gs pos="43000">
                <a:schemeClr val="accent6">
                  <a:lumMod val="75000"/>
                  <a:shade val="30000"/>
                  <a:satMod val="115000"/>
                  <a:alpha val="4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d:\Mis documentos\ppsx\miel\abeja.png"/>
          <p:cNvPicPr>
            <a:picLocks noChangeAspect="1" noChangeArrowheads="1"/>
          </p:cNvPicPr>
          <p:nvPr/>
        </p:nvPicPr>
        <p:blipFill>
          <a:blip r:embed="rId2"/>
          <a:srcRect/>
          <a:stretch>
            <a:fillRect/>
          </a:stretch>
        </p:blipFill>
        <p:spPr bwMode="auto">
          <a:xfrm>
            <a:off x="7143768" y="5643578"/>
            <a:ext cx="1487011" cy="928670"/>
          </a:xfrm>
          <a:prstGeom prst="rect">
            <a:avLst/>
          </a:prstGeom>
          <a:noFill/>
        </p:spPr>
      </p:pic>
      <p:pic>
        <p:nvPicPr>
          <p:cNvPr id="6" name="Picture 3" descr="d:\Mis documentos\ppsx\miel\abeja.png"/>
          <p:cNvPicPr>
            <a:picLocks noChangeAspect="1" noChangeArrowheads="1"/>
          </p:cNvPicPr>
          <p:nvPr/>
        </p:nvPicPr>
        <p:blipFill>
          <a:blip r:embed="rId2"/>
          <a:srcRect/>
          <a:stretch>
            <a:fillRect/>
          </a:stretch>
        </p:blipFill>
        <p:spPr bwMode="auto">
          <a:xfrm flipH="1">
            <a:off x="0" y="5805491"/>
            <a:ext cx="1510986" cy="1052509"/>
          </a:xfrm>
          <a:prstGeom prst="rect">
            <a:avLst/>
          </a:prstGeom>
          <a:noFill/>
        </p:spPr>
      </p:pic>
      <p:pic>
        <p:nvPicPr>
          <p:cNvPr id="7" name="Picture 5" descr="http://www.mielinfrance.fr/modeles/fr/Modele1/images/images/cuillere-miel.png"/>
          <p:cNvPicPr>
            <a:picLocks noChangeAspect="1" noChangeArrowheads="1"/>
          </p:cNvPicPr>
          <p:nvPr/>
        </p:nvPicPr>
        <p:blipFill>
          <a:blip r:embed="rId3"/>
          <a:srcRect/>
          <a:stretch>
            <a:fillRect/>
          </a:stretch>
        </p:blipFill>
        <p:spPr bwMode="auto">
          <a:xfrm>
            <a:off x="7215206" y="-1"/>
            <a:ext cx="1928794" cy="2893181"/>
          </a:xfrm>
          <a:prstGeom prst="rect">
            <a:avLst/>
          </a:prstGeom>
          <a:noFill/>
        </p:spPr>
      </p:pic>
      <p:sp>
        <p:nvSpPr>
          <p:cNvPr id="8" name="7 CuadroTexto"/>
          <p:cNvSpPr txBox="1"/>
          <p:nvPr/>
        </p:nvSpPr>
        <p:spPr>
          <a:xfrm>
            <a:off x="357158" y="285728"/>
            <a:ext cx="7215270" cy="5909310"/>
          </a:xfrm>
          <a:prstGeom prst="rect">
            <a:avLst/>
          </a:prstGeom>
          <a:noFill/>
        </p:spPr>
        <p:txBody>
          <a:bodyPr wrap="square" rtlCol="0">
            <a:spAutoFit/>
          </a:bodyPr>
          <a:lstStyle/>
          <a:p>
            <a:r>
              <a:rPr lang="es-ES" sz="2000" b="1" dirty="0" smtClean="0">
                <a:solidFill>
                  <a:srgbClr val="FF6600"/>
                </a:solidFill>
                <a:effectLst>
                  <a:outerShdw blurRad="38100" dist="38100" dir="2700000" algn="tl">
                    <a:srgbClr val="000000">
                      <a:alpha val="43137"/>
                    </a:srgbClr>
                  </a:outerShdw>
                </a:effectLst>
                <a:latin typeface="Agency FB" pitchFamily="34" charset="0"/>
              </a:rPr>
              <a:t>5. </a:t>
            </a:r>
            <a:r>
              <a:rPr lang="es-ES" sz="2000" dirty="0" smtClean="0">
                <a:solidFill>
                  <a:srgbClr val="FFFF00"/>
                </a:solidFill>
                <a:effectLst>
                  <a:outerShdw blurRad="38100" dist="38100" dir="2700000" algn="tl">
                    <a:srgbClr val="000000">
                      <a:alpha val="43137"/>
                    </a:srgbClr>
                  </a:outerShdw>
                </a:effectLst>
                <a:latin typeface="Agency FB" pitchFamily="34" charset="0"/>
              </a:rPr>
              <a:t>Acné</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Aplicado como tratamiento localizado en la noche, la miel va a mejorar la apariencia de tu piel en poco tiempo.</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6600"/>
                </a:solidFill>
                <a:effectLst>
                  <a:outerShdw blurRad="38100" dist="38100" dir="2700000" algn="tl">
                    <a:srgbClr val="000000">
                      <a:alpha val="43137"/>
                    </a:srgbClr>
                  </a:outerShdw>
                </a:effectLst>
                <a:latin typeface="Agency FB" pitchFamily="34" charset="0"/>
              </a:rPr>
              <a:t>6. </a:t>
            </a:r>
            <a:r>
              <a:rPr lang="es-ES" sz="2000" dirty="0" smtClean="0">
                <a:solidFill>
                  <a:srgbClr val="FFFF00"/>
                </a:solidFill>
                <a:effectLst>
                  <a:outerShdw blurRad="38100" dist="38100" dir="2700000" algn="tl">
                    <a:srgbClr val="000000">
                      <a:alpha val="43137"/>
                    </a:srgbClr>
                  </a:outerShdw>
                </a:effectLst>
                <a:latin typeface="Agency FB" pitchFamily="34" charset="0"/>
              </a:rPr>
              <a:t>Lucha contra la indigestión</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Tomar una cucharadita o dos para ayudar a combatir la indigestión.</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6600"/>
                </a:solidFill>
                <a:effectLst>
                  <a:outerShdw blurRad="38100" dist="38100" dir="2700000" algn="tl">
                    <a:srgbClr val="000000">
                      <a:alpha val="43137"/>
                    </a:srgbClr>
                  </a:outerShdw>
                </a:effectLst>
                <a:latin typeface="Agency FB" pitchFamily="34" charset="0"/>
              </a:rPr>
              <a:t>7. </a:t>
            </a:r>
            <a:r>
              <a:rPr lang="es-ES" sz="2000" dirty="0" smtClean="0">
                <a:solidFill>
                  <a:srgbClr val="FFFF00"/>
                </a:solidFill>
                <a:effectLst>
                  <a:outerShdw blurRad="38100" dist="38100" dir="2700000" algn="tl">
                    <a:srgbClr val="000000">
                      <a:alpha val="43137"/>
                    </a:srgbClr>
                  </a:outerShdw>
                </a:effectLst>
                <a:latin typeface="Agency FB" pitchFamily="34" charset="0"/>
              </a:rPr>
              <a:t>Beneficios Minerales</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La miel cruda contiene varios minerales que el cuerpo necesita, incluyendo potasio, magnesio, zinc y hierro.</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Propiedades y beneficios de la miel de abeja para la salud</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6600"/>
                </a:solidFill>
                <a:effectLst>
                  <a:outerShdw blurRad="38100" dist="38100" dir="2700000" algn="tl">
                    <a:srgbClr val="000000">
                      <a:alpha val="43137"/>
                    </a:srgbClr>
                  </a:outerShdw>
                </a:effectLst>
                <a:latin typeface="Agency FB" pitchFamily="34" charset="0"/>
              </a:rPr>
              <a:t>8. </a:t>
            </a:r>
            <a:r>
              <a:rPr lang="es-ES" sz="2000" dirty="0" smtClean="0">
                <a:solidFill>
                  <a:srgbClr val="FFFF00"/>
                </a:solidFill>
                <a:effectLst>
                  <a:outerShdw blurRad="38100" dist="38100" dir="2700000" algn="tl">
                    <a:srgbClr val="000000">
                      <a:alpha val="43137"/>
                    </a:srgbClr>
                  </a:outerShdw>
                </a:effectLst>
                <a:latin typeface="Agency FB" pitchFamily="34" charset="0"/>
              </a:rPr>
              <a:t>Vitaminas</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FF00"/>
                </a:solidFill>
                <a:effectLst>
                  <a:outerShdw blurRad="38100" dist="38100" dir="2700000" algn="tl">
                    <a:srgbClr val="000000">
                      <a:alpha val="43137"/>
                    </a:srgbClr>
                  </a:outerShdw>
                </a:effectLst>
                <a:latin typeface="Agency FB" pitchFamily="34" charset="0"/>
              </a:rPr>
              <a:t>La miel contiene naturalmente las vitaminas B2, B3, B5, B6 y vitamina C.</a:t>
            </a:r>
            <a:br>
              <a:rPr lang="es-ES" sz="2000" b="1"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6600"/>
                </a:solidFill>
                <a:effectLst>
                  <a:outerShdw blurRad="38100" dist="38100" dir="2700000" algn="tl">
                    <a:srgbClr val="000000">
                      <a:alpha val="43137"/>
                    </a:srgbClr>
                  </a:outerShdw>
                </a:effectLst>
                <a:latin typeface="Agency FB" pitchFamily="34" charset="0"/>
              </a:rPr>
              <a:t>9. </a:t>
            </a:r>
            <a:r>
              <a:rPr lang="es-ES" sz="2000" dirty="0" smtClean="0">
                <a:solidFill>
                  <a:srgbClr val="FFFF00"/>
                </a:solidFill>
                <a:effectLst>
                  <a:outerShdw blurRad="38100" dist="38100" dir="2700000" algn="tl">
                    <a:srgbClr val="000000">
                      <a:alpha val="43137"/>
                    </a:srgbClr>
                  </a:outerShdw>
                </a:effectLst>
                <a:latin typeface="Agency FB" pitchFamily="34" charset="0"/>
              </a:rPr>
              <a:t>Estreñimiento</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Cuando se mezcla con vinagre de sidra de manzana la miel cruda puede ayudar a aliviar el estreñimiento de manera natural.</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b="1" dirty="0" smtClean="0">
                <a:solidFill>
                  <a:srgbClr val="FF6600"/>
                </a:solidFill>
                <a:effectLst>
                  <a:outerShdw blurRad="38100" dist="38100" dir="2700000" algn="tl">
                    <a:srgbClr val="000000">
                      <a:alpha val="43137"/>
                    </a:srgbClr>
                  </a:outerShdw>
                </a:effectLst>
                <a:latin typeface="Agency FB" pitchFamily="34" charset="0"/>
              </a:rPr>
              <a:t>10. </a:t>
            </a:r>
            <a:r>
              <a:rPr lang="es-ES" sz="2000" dirty="0" smtClean="0">
                <a:solidFill>
                  <a:srgbClr val="FFFF00"/>
                </a:solidFill>
                <a:effectLst>
                  <a:outerShdw blurRad="38100" dist="38100" dir="2700000" algn="tl">
                    <a:srgbClr val="000000">
                      <a:alpha val="43137"/>
                    </a:srgbClr>
                  </a:outerShdw>
                </a:effectLst>
                <a:latin typeface="Agency FB" pitchFamily="34" charset="0"/>
              </a:rPr>
              <a:t>Antiséptico</a:t>
            </a:r>
            <a:br>
              <a:rPr lang="es-ES" sz="2000" dirty="0" smtClean="0">
                <a:solidFill>
                  <a:srgbClr val="FFFF00"/>
                </a:solidFill>
                <a:effectLst>
                  <a:outerShdw blurRad="38100" dist="38100" dir="2700000" algn="tl">
                    <a:srgbClr val="000000">
                      <a:alpha val="43137"/>
                    </a:srgbClr>
                  </a:outerShdw>
                </a:effectLst>
                <a:latin typeface="Agency FB" pitchFamily="34" charset="0"/>
              </a:rPr>
            </a:br>
            <a:r>
              <a:rPr lang="es-ES" sz="2000" dirty="0" smtClean="0">
                <a:solidFill>
                  <a:srgbClr val="FFFF00"/>
                </a:solidFill>
                <a:effectLst>
                  <a:outerShdw blurRad="38100" dist="38100" dir="2700000" algn="tl">
                    <a:srgbClr val="000000">
                      <a:alpha val="43137"/>
                    </a:srgbClr>
                  </a:outerShdw>
                </a:effectLst>
                <a:latin typeface="Agency FB" pitchFamily="34" charset="0"/>
              </a:rPr>
              <a:t>La miel cruda es antiséptico que significa que previene el crecimiento de microorganismos causantes de enfermedades. Se utiliza por vía tópica, a diferencia de otros antisépticos no va a dañar tu piel.</a:t>
            </a:r>
          </a:p>
          <a:p>
            <a:endParaRPr lang="es-ES" sz="2000" dirty="0">
              <a:solidFill>
                <a:srgbClr val="FFFF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60" presetClass="path" presetSubtype="0" repeatCount="indefinite" accel="50000" decel="50000" fill="hold" nodeType="withEffect">
                                  <p:stCondLst>
                                    <p:cond delay="0"/>
                                  </p:stCondLst>
                                  <p:childTnLst>
                                    <p:animMotion origin="layout" path="M -0.81128 -0.01574 C -0.80417 0.00995 -0.78559 0.04653 -0.71667 0.04583 C -0.61736 0.04583 -0.61024 -0.07523 -0.49167 -0.07546 C -0.38542 -0.07546 -0.44201 0.03009 -0.33976 0.0294 C -0.23247 0.0294 -0.28993 -0.04722 -0.17587 -0.04722 C -0.07292 -0.04722 -0.12969 0.00463 -0.03854 0.00463 C 0.04931 0.00463 0.00382 -0.03495 0.08385 -0.03495 C 0.12934 -0.03495 0.13299 -0.02407 0.1375 -0.01574 " pathEditMode="relative" rAng="0" ptsTypes="ffffffff">
                                      <p:cBhvr>
                                        <p:cTn id="10" dur="5000" spd="-100000" fill="hold"/>
                                        <p:tgtEl>
                                          <p:spTgt spid="5"/>
                                        </p:tgtEl>
                                        <p:attrNameLst>
                                          <p:attrName>ppt_x</p:attrName>
                                          <p:attrName>ppt_y</p:attrName>
                                        </p:attrNameLst>
                                      </p:cBhvr>
                                      <p:rCtr x="474" y="1"/>
                                    </p:animMotion>
                                  </p:childTnLst>
                                </p:cTn>
                              </p:par>
                              <p:par>
                                <p:cTn id="11" presetID="60" presetClass="path" presetSubtype="0" repeatCount="indefinite" accel="50000" decel="50000" fill="hold" nodeType="withEffect">
                                  <p:stCondLst>
                                    <p:cond delay="0"/>
                                  </p:stCondLst>
                                  <p:childTnLst>
                                    <p:animMotion origin="layout" path="M 0.04722 1.85185E-6 C 0.05382 0.02801 0.06962 0.06736 0.12847 0.06666 C 0.21337 0.06666 0.21962 -0.06482 0.32083 -0.06505 C 0.4118 -0.06505 0.36319 0.04977 0.45087 0.04907 C 0.54253 0.04907 0.4934 -0.03403 0.59114 -0.03403 C 0.67899 -0.03403 0.63021 0.02222 0.70833 0.02222 C 0.78351 0.02222 0.74462 -0.02084 0.81302 -0.02084 C 0.85208 -0.02084 0.85486 -0.00903 0.85833 1.85185E-6 " pathEditMode="relative" rAng="0" ptsTypes="ffffffff">
                                      <p:cBhvr>
                                        <p:cTn id="12" dur="5000" fill="hold"/>
                                        <p:tgtEl>
                                          <p:spTgt spid="6"/>
                                        </p:tgtEl>
                                        <p:attrNameLst>
                                          <p:attrName>ppt_x</p:attrName>
                                          <p:attrName>ppt_y</p:attrName>
                                        </p:attrNameLst>
                                      </p:cBhvr>
                                      <p:rCtr x="406"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1857388" y="0"/>
            <a:ext cx="2428860"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flipH="1">
            <a:off x="4714876" y="0"/>
            <a:ext cx="2357454"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1000132" y="785794"/>
            <a:ext cx="2428860"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flipH="1">
            <a:off x="5715008" y="928670"/>
            <a:ext cx="2357454"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0" y="1857364"/>
            <a:ext cx="2428860"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flipH="1">
            <a:off x="6786546" y="1857364"/>
            <a:ext cx="2357454" cy="2428868"/>
          </a:xfrm>
          <a:prstGeom prst="teardrop">
            <a:avLst/>
          </a:prstGeom>
          <a:gradFill flip="none" rotWithShape="1">
            <a:gsLst>
              <a:gs pos="21000">
                <a:srgbClr val="FF6600">
                  <a:shade val="30000"/>
                  <a:satMod val="115000"/>
                  <a:alpha val="0"/>
                </a:srgbClr>
              </a:gs>
              <a:gs pos="50000">
                <a:srgbClr val="FF6600">
                  <a:shade val="67500"/>
                  <a:satMod val="115000"/>
                </a:srgbClr>
              </a:gs>
              <a:gs pos="100000">
                <a:srgbClr val="FF660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xit" presetSubtype="1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0-ppt_w/2"/>
                                          </p:val>
                                        </p:tav>
                                      </p:tavLst>
                                    </p:anim>
                                    <p:anim calcmode="lin" valueType="num">
                                      <p:cBhvr additive="base">
                                        <p:cTn id="10" dur="3000"/>
                                        <p:tgtEl>
                                          <p:spTgt spid="5"/>
                                        </p:tgtEl>
                                        <p:attrNameLst>
                                          <p:attrName>ppt_y</p:attrName>
                                        </p:attrNameLst>
                                      </p:cBhvr>
                                      <p:tavLst>
                                        <p:tav tm="0">
                                          <p:val>
                                            <p:strVal val="ppt_y"/>
                                          </p:val>
                                        </p:tav>
                                        <p:tav tm="100000">
                                          <p:val>
                                            <p:strVal val="1+ppt_h/2"/>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12"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0-ppt_w/2"/>
                                          </p:val>
                                        </p:tav>
                                      </p:tavLst>
                                    </p:anim>
                                    <p:anim calcmode="lin" valueType="num">
                                      <p:cBhvr additive="base">
                                        <p:cTn id="18" dur="3000"/>
                                        <p:tgtEl>
                                          <p:spTgt spid="7"/>
                                        </p:tgtEl>
                                        <p:attrNameLst>
                                          <p:attrName>ppt_y</p:attrName>
                                        </p:attrNameLst>
                                      </p:cBhvr>
                                      <p:tavLst>
                                        <p:tav tm="0">
                                          <p:val>
                                            <p:strVal val="ppt_y"/>
                                          </p:val>
                                        </p:tav>
                                        <p:tav tm="100000">
                                          <p:val>
                                            <p:strVal val="1+ppt_h/2"/>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6" fill="hold" grpId="0" nodeType="withEffect">
                                  <p:stCondLst>
                                    <p:cond delay="0"/>
                                  </p:stCondLst>
                                  <p:childTnLst>
                                    <p:anim calcmode="lin" valueType="num">
                                      <p:cBhvr additive="base">
                                        <p:cTn id="21" dur="3000"/>
                                        <p:tgtEl>
                                          <p:spTgt spid="8"/>
                                        </p:tgtEl>
                                        <p:attrNameLst>
                                          <p:attrName>ppt_x</p:attrName>
                                        </p:attrNameLst>
                                      </p:cBhvr>
                                      <p:tavLst>
                                        <p:tav tm="0">
                                          <p:val>
                                            <p:strVal val="ppt_x"/>
                                          </p:val>
                                        </p:tav>
                                        <p:tav tm="100000">
                                          <p:val>
                                            <p:strVal val="1+ppt_w/2"/>
                                          </p:val>
                                        </p:tav>
                                      </p:tavLst>
                                    </p:anim>
                                    <p:anim calcmode="lin" valueType="num">
                                      <p:cBhvr additive="base">
                                        <p:cTn id="22" dur="3000"/>
                                        <p:tgtEl>
                                          <p:spTgt spid="8"/>
                                        </p:tgtEl>
                                        <p:attrNameLst>
                                          <p:attrName>ppt_y</p:attrName>
                                        </p:attrNameLst>
                                      </p:cBhvr>
                                      <p:tavLst>
                                        <p:tav tm="0">
                                          <p:val>
                                            <p:strVal val="ppt_y"/>
                                          </p:val>
                                        </p:tav>
                                        <p:tav tm="100000">
                                          <p:val>
                                            <p:strVal val="1+ppt_h/2"/>
                                          </p:val>
                                        </p:tav>
                                      </p:tavLst>
                                    </p:anim>
                                    <p:set>
                                      <p:cBhvr>
                                        <p:cTn id="23" dur="1" fill="hold">
                                          <p:stCondLst>
                                            <p:cond delay="2999"/>
                                          </p:stCondLst>
                                        </p:cTn>
                                        <p:tgtEl>
                                          <p:spTgt spid="8"/>
                                        </p:tgtEl>
                                        <p:attrNameLst>
                                          <p:attrName>style.visibility</p:attrName>
                                        </p:attrNameLst>
                                      </p:cBhvr>
                                      <p:to>
                                        <p:strVal val="hidden"/>
                                      </p:to>
                                    </p:set>
                                  </p:childTnLst>
                                </p:cTn>
                              </p:par>
                              <p:par>
                                <p:cTn id="24" presetID="2" presetClass="exit" presetSubtype="12" fill="hold" grpId="0" nodeType="withEffect">
                                  <p:stCondLst>
                                    <p:cond delay="0"/>
                                  </p:stCondLst>
                                  <p:childTnLst>
                                    <p:anim calcmode="lin" valueType="num">
                                      <p:cBhvr additive="base">
                                        <p:cTn id="25" dur="3000"/>
                                        <p:tgtEl>
                                          <p:spTgt spid="9"/>
                                        </p:tgtEl>
                                        <p:attrNameLst>
                                          <p:attrName>ppt_x</p:attrName>
                                        </p:attrNameLst>
                                      </p:cBhvr>
                                      <p:tavLst>
                                        <p:tav tm="0">
                                          <p:val>
                                            <p:strVal val="ppt_x"/>
                                          </p:val>
                                        </p:tav>
                                        <p:tav tm="100000">
                                          <p:val>
                                            <p:strVal val="0-ppt_w/2"/>
                                          </p:val>
                                        </p:tav>
                                      </p:tavLst>
                                    </p:anim>
                                    <p:anim calcmode="lin" valueType="num">
                                      <p:cBhvr additive="base">
                                        <p:cTn id="26" dur="3000"/>
                                        <p:tgtEl>
                                          <p:spTgt spid="9"/>
                                        </p:tgtEl>
                                        <p:attrNameLst>
                                          <p:attrName>ppt_y</p:attrName>
                                        </p:attrNameLst>
                                      </p:cBhvr>
                                      <p:tavLst>
                                        <p:tav tm="0">
                                          <p:val>
                                            <p:strVal val="ppt_y"/>
                                          </p:val>
                                        </p:tav>
                                        <p:tav tm="100000">
                                          <p:val>
                                            <p:strVal val="1+ppt_h/2"/>
                                          </p:val>
                                        </p:tav>
                                      </p:tavLst>
                                    </p:anim>
                                    <p:set>
                                      <p:cBhvr>
                                        <p:cTn id="27" dur="1" fill="hold">
                                          <p:stCondLst>
                                            <p:cond delay="2999"/>
                                          </p:stCondLst>
                                        </p:cTn>
                                        <p:tgtEl>
                                          <p:spTgt spid="9"/>
                                        </p:tgtEl>
                                        <p:attrNameLst>
                                          <p:attrName>style.visibility</p:attrName>
                                        </p:attrNameLst>
                                      </p:cBhvr>
                                      <p:to>
                                        <p:strVal val="hidden"/>
                                      </p:to>
                                    </p:set>
                                  </p:childTnLst>
                                </p:cTn>
                              </p:par>
                              <p:par>
                                <p:cTn id="28" presetID="2" presetClass="exit" presetSubtype="6" fill="hold" grpId="0" nodeType="withEffect">
                                  <p:stCondLst>
                                    <p:cond delay="0"/>
                                  </p:stCondLst>
                                  <p:childTnLst>
                                    <p:anim calcmode="lin" valueType="num">
                                      <p:cBhvr additive="base">
                                        <p:cTn id="29" dur="3000"/>
                                        <p:tgtEl>
                                          <p:spTgt spid="10"/>
                                        </p:tgtEl>
                                        <p:attrNameLst>
                                          <p:attrName>ppt_x</p:attrName>
                                        </p:attrNameLst>
                                      </p:cBhvr>
                                      <p:tavLst>
                                        <p:tav tm="0">
                                          <p:val>
                                            <p:strVal val="ppt_x"/>
                                          </p:val>
                                        </p:tav>
                                        <p:tav tm="100000">
                                          <p:val>
                                            <p:strVal val="1+ppt_w/2"/>
                                          </p:val>
                                        </p:tav>
                                      </p:tavLst>
                                    </p:anim>
                                    <p:anim calcmode="lin" valueType="num">
                                      <p:cBhvr additive="base">
                                        <p:cTn id="30" dur="3000"/>
                                        <p:tgtEl>
                                          <p:spTgt spid="10"/>
                                        </p:tgtEl>
                                        <p:attrNameLst>
                                          <p:attrName>ppt_y</p:attrName>
                                        </p:attrNameLst>
                                      </p:cBhvr>
                                      <p:tavLst>
                                        <p:tav tm="0">
                                          <p:val>
                                            <p:strVal val="ppt_y"/>
                                          </p:val>
                                        </p:tav>
                                        <p:tav tm="100000">
                                          <p:val>
                                            <p:strVal val="1+ppt_h/2"/>
                                          </p:val>
                                        </p:tav>
                                      </p:tavLst>
                                    </p:anim>
                                    <p:set>
                                      <p:cBhvr>
                                        <p:cTn id="31" dur="1" fill="hold">
                                          <p:stCondLst>
                                            <p:cond delay="2999"/>
                                          </p:stCondLst>
                                        </p:cTn>
                                        <p:tgtEl>
                                          <p:spTgt spid="10"/>
                                        </p:tgtEl>
                                        <p:attrNameLst>
                                          <p:attrName>style.visibility</p:attrName>
                                        </p:attrNameLst>
                                      </p:cBhvr>
                                      <p:to>
                                        <p:strVal val="hidden"/>
                                      </p:to>
                                    </p:set>
                                  </p:childTnLst>
                                </p:cTn>
                              </p:par>
                              <p:par>
                                <p:cTn id="32" presetID="2" presetClass="entr" presetSubtype="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ppt_x"/>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el.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0"/>
            <a:ext cx="9144000" cy="6858000"/>
          </a:xfrm>
          <a:prstGeom prst="rect">
            <a:avLst/>
          </a:prstGeom>
          <a:gradFill flip="none" rotWithShape="1">
            <a:gsLst>
              <a:gs pos="56000">
                <a:schemeClr val="accent6">
                  <a:lumMod val="50000"/>
                  <a:shade val="30000"/>
                  <a:satMod val="115000"/>
                  <a:alpha val="48000"/>
                </a:schemeClr>
              </a:gs>
              <a:gs pos="50000">
                <a:schemeClr val="accent6">
                  <a:lumMod val="50000"/>
                  <a:shade val="67500"/>
                  <a:satMod val="115000"/>
                </a:schemeClr>
              </a:gs>
              <a:gs pos="100000">
                <a:schemeClr val="accent6">
                  <a:lumMod val="50000"/>
                  <a:shade val="100000"/>
                  <a:satMod val="115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xit" presetSubtype="288" fill="hold" grpId="1"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2/3*ppt_w"/>
                                          </p:val>
                                        </p:tav>
                                      </p:tavLst>
                                    </p:anim>
                                    <p:anim calcmode="lin" valueType="num">
                                      <p:cBhvr>
                                        <p:cTn id="10" dur="3000"/>
                                        <p:tgtEl>
                                          <p:spTgt spid="5"/>
                                        </p:tgtEl>
                                        <p:attrNameLst>
                                          <p:attrName>ppt_h</p:attrName>
                                        </p:attrNameLst>
                                      </p:cBhvr>
                                      <p:tavLst>
                                        <p:tav tm="0">
                                          <p:val>
                                            <p:strVal val="ppt_h"/>
                                          </p:val>
                                        </p:tav>
                                        <p:tav tm="100000">
                                          <p:val>
                                            <p:strVal val="2/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anish_Honey.jpg"/>
          <p:cNvPicPr>
            <a:picLocks noChangeAspect="1"/>
          </p:cNvPicPr>
          <p:nvPr/>
        </p:nvPicPr>
        <p:blipFill>
          <a:blip r:embed="rId2"/>
          <a:stretch>
            <a:fillRect/>
          </a:stretch>
        </p:blipFill>
        <p:spPr>
          <a:xfrm>
            <a:off x="0" y="0"/>
            <a:ext cx="9143999" cy="6858000"/>
          </a:xfrm>
          <a:prstGeom prst="rect">
            <a:avLst/>
          </a:prstGeom>
        </p:spPr>
      </p:pic>
      <p:sp>
        <p:nvSpPr>
          <p:cNvPr id="5" name="4 Lágrima"/>
          <p:cNvSpPr/>
          <p:nvPr/>
        </p:nvSpPr>
        <p:spPr>
          <a:xfrm rot="2611373">
            <a:off x="1911467" y="2234237"/>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47065">
            <a:off x="3626665" y="3877386"/>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801263">
            <a:off x="3480472" y="439992"/>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87006">
            <a:off x="5334437" y="2221205"/>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1107540">
            <a:off x="4844092" y="1124775"/>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955060">
            <a:off x="2383632" y="1245518"/>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750607" y="3250393"/>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369645">
            <a:off x="2574346" y="3429138"/>
            <a:ext cx="2214578" cy="2286040"/>
          </a:xfrm>
          <a:prstGeom prst="teardrop">
            <a:avLst/>
          </a:prstGeom>
          <a:gradFill flip="none" rotWithShape="1">
            <a:gsLst>
              <a:gs pos="37000">
                <a:schemeClr val="accent6">
                  <a:lumMod val="50000"/>
                  <a:shade val="30000"/>
                  <a:satMod val="115000"/>
                  <a:alpha val="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6"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ircle(in)">
                                      <p:cBhvr>
                                        <p:cTn id="58" dur="3000"/>
                                        <p:tgtEl>
                                          <p:spTgt spid="5"/>
                                        </p:tgtEl>
                                      </p:cBhvr>
                                    </p:animEffect>
                                  </p:childTnLst>
                                </p:cTn>
                              </p:par>
                              <p:par>
                                <p:cTn id="59" presetID="6"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3000"/>
                                        <p:tgtEl>
                                          <p:spTgt spid="6"/>
                                        </p:tgtEl>
                                      </p:cBhvr>
                                    </p:animEffect>
                                  </p:childTnLst>
                                </p:cTn>
                              </p:par>
                              <p:par>
                                <p:cTn id="62" presetID="6"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ircle(in)">
                                      <p:cBhvr>
                                        <p:cTn id="64" dur="3000"/>
                                        <p:tgtEl>
                                          <p:spTgt spid="7"/>
                                        </p:tgtEl>
                                      </p:cBhvr>
                                    </p:animEffect>
                                  </p:childTnLst>
                                </p:cTn>
                              </p:par>
                              <p:par>
                                <p:cTn id="65" presetID="6"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ircle(in)">
                                      <p:cBhvr>
                                        <p:cTn id="67" dur="3000"/>
                                        <p:tgtEl>
                                          <p:spTgt spid="8"/>
                                        </p:tgtEl>
                                      </p:cBhvr>
                                    </p:animEffect>
                                  </p:childTnLst>
                                </p:cTn>
                              </p:par>
                              <p:par>
                                <p:cTn id="68" presetID="6"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ircle(in)">
                                      <p:cBhvr>
                                        <p:cTn id="70" dur="3000"/>
                                        <p:tgtEl>
                                          <p:spTgt spid="9"/>
                                        </p:tgtEl>
                                      </p:cBhvr>
                                    </p:animEffect>
                                  </p:childTnLst>
                                </p:cTn>
                              </p:par>
                              <p:par>
                                <p:cTn id="71" presetID="6"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ircle(in)">
                                      <p:cBhvr>
                                        <p:cTn id="73" dur="3000"/>
                                        <p:tgtEl>
                                          <p:spTgt spid="10"/>
                                        </p:tgtEl>
                                      </p:cBhvr>
                                    </p:animEffect>
                                  </p:childTnLst>
                                </p:cTn>
                              </p:par>
                              <p:par>
                                <p:cTn id="74" presetID="6"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ircle(in)">
                                      <p:cBhvr>
                                        <p:cTn id="76" dur="3000"/>
                                        <p:tgtEl>
                                          <p:spTgt spid="11"/>
                                        </p:tgtEl>
                                      </p:cBhvr>
                                    </p:animEffect>
                                  </p:childTnLst>
                                </p:cTn>
                              </p:par>
                              <p:par>
                                <p:cTn id="77" presetID="6"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ircle(in)">
                                      <p:cBhvr>
                                        <p:cTn id="79" dur="3000"/>
                                        <p:tgtEl>
                                          <p:spTgt spid="12"/>
                                        </p:tgtEl>
                                      </p:cBhvr>
                                    </p:animEffect>
                                  </p:childTnLst>
                                </p:cTn>
                              </p:par>
                            </p:childTnLst>
                          </p:cTn>
                        </p:par>
                        <p:par>
                          <p:cTn id="80" fill="hold">
                            <p:stCondLst>
                              <p:cond delay="3000"/>
                            </p:stCondLst>
                            <p:childTnLst>
                              <p:par>
                                <p:cTn id="81" presetID="2" presetClass="exit" presetSubtype="2"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1"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9"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16"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fltVal val="0"/>
                                          </p:val>
                                        </p:tav>
                                        <p:tav tm="100000">
                                          <p:val>
                                            <p:strVal val="#ppt_w"/>
                                          </p:val>
                                        </p:tav>
                                      </p:tavLst>
                                    </p:anim>
                                    <p:anim calcmode="lin" valueType="num">
                                      <p:cBhvr>
                                        <p:cTn id="116" dur="3000" fill="hold"/>
                                        <p:tgtEl>
                                          <p:spTgt spid="4"/>
                                        </p:tgtEl>
                                        <p:attrNameLst>
                                          <p:attrName>ppt_h</p:attrName>
                                        </p:attrNameLst>
                                      </p:cBhvr>
                                      <p:tavLst>
                                        <p:tav tm="0">
                                          <p:val>
                                            <p:fltVal val="0"/>
                                          </p:val>
                                        </p:tav>
                                        <p:tav tm="100000">
                                          <p:val>
                                            <p:strVal val="#ppt_h"/>
                                          </p:val>
                                        </p:tav>
                                      </p:tavLst>
                                    </p:anim>
                                  </p:childTnLst>
                                </p:cTn>
                              </p:par>
                              <p:par>
                                <p:cTn id="117" presetID="6"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circle(out)">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el-de-abeja-natural-1000-grs-miel-hitaa-14147-MLM20083530027_042014-F.jpg"/>
          <p:cNvPicPr>
            <a:picLocks noChangeAspect="1"/>
          </p:cNvPicPr>
          <p:nvPr/>
        </p:nvPicPr>
        <p:blipFill>
          <a:blip r:embed="rId2"/>
          <a:stretch>
            <a:fillRect/>
          </a:stretch>
        </p:blipFill>
        <p:spPr>
          <a:xfrm>
            <a:off x="0" y="0"/>
            <a:ext cx="9144000" cy="6858000"/>
          </a:xfrm>
          <a:prstGeom prst="rect">
            <a:avLst/>
          </a:prstGeom>
        </p:spPr>
      </p:pic>
      <p:sp>
        <p:nvSpPr>
          <p:cNvPr id="7" name="6 Triángulo rectángulo"/>
          <p:cNvSpPr/>
          <p:nvPr/>
        </p:nvSpPr>
        <p:spPr>
          <a:xfrm>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0" y="0"/>
            <a:ext cx="9144000" cy="6858000"/>
          </a:xfrm>
          <a:prstGeom prst="rtTriangle">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flipV="1">
            <a:off x="1500166" y="0"/>
            <a:ext cx="7643834"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7786710" cy="6858000"/>
          </a:xfrm>
          <a:prstGeom prst="rtTriangle">
            <a:avLst/>
          </a:prstGeom>
          <a:solidFill>
            <a:srgbClr val="99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3214678" y="0"/>
            <a:ext cx="592932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0" y="0"/>
            <a:ext cx="6286512" cy="6858000"/>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xit" presetSubtype="2" fill="hold" grpId="0" nodeType="withEffect">
                                  <p:stCondLst>
                                    <p:cond delay="0"/>
                                  </p:stCondLst>
                                  <p:childTnLst>
                                    <p:anim calcmode="lin" valueType="num">
                                      <p:cBhvr>
                                        <p:cTn id="9" dur="3000"/>
                                        <p:tgtEl>
                                          <p:spTgt spid="8"/>
                                        </p:tgtEl>
                                        <p:attrNameLst>
                                          <p:attrName>ppt_x</p:attrName>
                                        </p:attrNameLst>
                                      </p:cBhvr>
                                      <p:tavLst>
                                        <p:tav tm="0">
                                          <p:val>
                                            <p:strVal val="ppt_x"/>
                                          </p:val>
                                        </p:tav>
                                        <p:tav tm="100000">
                                          <p:val>
                                            <p:strVal val="ppt_x+ppt_w/2"/>
                                          </p:val>
                                        </p:tav>
                                      </p:tavLst>
                                    </p:anim>
                                    <p:anim calcmode="lin" valueType="num">
                                      <p:cBhvr>
                                        <p:cTn id="10" dur="3000"/>
                                        <p:tgtEl>
                                          <p:spTgt spid="8"/>
                                        </p:tgtEl>
                                        <p:attrNameLst>
                                          <p:attrName>ppt_y</p:attrName>
                                        </p:attrNameLst>
                                      </p:cBhvr>
                                      <p:tavLst>
                                        <p:tav tm="0">
                                          <p:val>
                                            <p:strVal val="ppt_y"/>
                                          </p:val>
                                        </p:tav>
                                        <p:tav tm="100000">
                                          <p:val>
                                            <p:strVal val="ppt_y"/>
                                          </p:val>
                                        </p:tav>
                                      </p:tavLst>
                                    </p:anim>
                                    <p:anim calcmode="lin" valueType="num">
                                      <p:cBhvr>
                                        <p:cTn id="11" dur="3000"/>
                                        <p:tgtEl>
                                          <p:spTgt spid="8"/>
                                        </p:tgtEl>
                                        <p:attrNameLst>
                                          <p:attrName>ppt_w</p:attrName>
                                        </p:attrNameLst>
                                      </p:cBhvr>
                                      <p:tavLst>
                                        <p:tav tm="0">
                                          <p:val>
                                            <p:strVal val="ppt_w"/>
                                          </p:val>
                                        </p:tav>
                                        <p:tav tm="100000">
                                          <p:val>
                                            <p:fltVal val="0"/>
                                          </p:val>
                                        </p:tav>
                                      </p:tavLst>
                                    </p:anim>
                                    <p:anim calcmode="lin" valueType="num">
                                      <p:cBhvr>
                                        <p:cTn id="12" dur="3000"/>
                                        <p:tgtEl>
                                          <p:spTgt spid="8"/>
                                        </p:tgtEl>
                                        <p:attrNameLst>
                                          <p:attrName>ppt_h</p:attrName>
                                        </p:attrNameLst>
                                      </p:cBhvr>
                                      <p:tavLst>
                                        <p:tav tm="0">
                                          <p:val>
                                            <p:strVal val="ppt_h"/>
                                          </p:val>
                                        </p:tav>
                                        <p:tav tm="100000">
                                          <p:val>
                                            <p:strVal val="ppt_h"/>
                                          </p:val>
                                        </p:tav>
                                      </p:tavLst>
                                    </p:anim>
                                    <p:set>
                                      <p:cBhvr>
                                        <p:cTn id="13" dur="1" fill="hold">
                                          <p:stCondLst>
                                            <p:cond delay="2999"/>
                                          </p:stCondLst>
                                        </p:cTn>
                                        <p:tgtEl>
                                          <p:spTgt spid="8"/>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9"/>
                                        </p:tgtEl>
                                        <p:attrNameLst>
                                          <p:attrName>ppt_x</p:attrName>
                                        </p:attrNameLst>
                                      </p:cBhvr>
                                      <p:tavLst>
                                        <p:tav tm="0">
                                          <p:val>
                                            <p:strVal val="ppt_x"/>
                                          </p:val>
                                        </p:tav>
                                        <p:tav tm="100000">
                                          <p:val>
                                            <p:strVal val="ppt_x+ppt_w/2"/>
                                          </p:val>
                                        </p:tav>
                                      </p:tavLst>
                                    </p:anim>
                                    <p:anim calcmode="lin" valueType="num">
                                      <p:cBhvr>
                                        <p:cTn id="16" dur="3000"/>
                                        <p:tgtEl>
                                          <p:spTgt spid="9"/>
                                        </p:tgtEl>
                                        <p:attrNameLst>
                                          <p:attrName>ppt_y</p:attrName>
                                        </p:attrNameLst>
                                      </p:cBhvr>
                                      <p:tavLst>
                                        <p:tav tm="0">
                                          <p:val>
                                            <p:strVal val="ppt_y"/>
                                          </p:val>
                                        </p:tav>
                                        <p:tav tm="100000">
                                          <p:val>
                                            <p:strVal val="ppt_y"/>
                                          </p:val>
                                        </p:tav>
                                      </p:tavLst>
                                    </p:anim>
                                    <p:anim calcmode="lin" valueType="num">
                                      <p:cBhvr>
                                        <p:cTn id="17" dur="3000"/>
                                        <p:tgtEl>
                                          <p:spTgt spid="9"/>
                                        </p:tgtEl>
                                        <p:attrNameLst>
                                          <p:attrName>ppt_w</p:attrName>
                                        </p:attrNameLst>
                                      </p:cBhvr>
                                      <p:tavLst>
                                        <p:tav tm="0">
                                          <p:val>
                                            <p:strVal val="ppt_w"/>
                                          </p:val>
                                        </p:tav>
                                        <p:tav tm="100000">
                                          <p:val>
                                            <p:fltVal val="0"/>
                                          </p:val>
                                        </p:tav>
                                      </p:tavLst>
                                    </p:anim>
                                    <p:anim calcmode="lin" valueType="num">
                                      <p:cBhvr>
                                        <p:cTn id="18" dur="3000"/>
                                        <p:tgtEl>
                                          <p:spTgt spid="9"/>
                                        </p:tgtEl>
                                        <p:attrNameLst>
                                          <p:attrName>ppt_h</p:attrName>
                                        </p:attrNameLst>
                                      </p:cBhvr>
                                      <p:tavLst>
                                        <p:tav tm="0">
                                          <p:val>
                                            <p:strVal val="ppt_h"/>
                                          </p:val>
                                        </p:tav>
                                        <p:tav tm="100000">
                                          <p:val>
                                            <p:strVal val="ppt_h"/>
                                          </p:val>
                                        </p:tav>
                                      </p:tavLst>
                                    </p:anim>
                                    <p:set>
                                      <p:cBhvr>
                                        <p:cTn id="19" dur="1" fill="hold">
                                          <p:stCondLst>
                                            <p:cond delay="2999"/>
                                          </p:stCondLst>
                                        </p:cTn>
                                        <p:tgtEl>
                                          <p:spTgt spid="9"/>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7"/>
                                        </p:tgtEl>
                                        <p:attrNameLst>
                                          <p:attrName>ppt_x</p:attrName>
                                        </p:attrNameLst>
                                      </p:cBhvr>
                                      <p:tavLst>
                                        <p:tav tm="0">
                                          <p:val>
                                            <p:strVal val="ppt_x"/>
                                          </p:val>
                                        </p:tav>
                                        <p:tav tm="100000">
                                          <p:val>
                                            <p:strVal val="ppt_x-ppt_w/2"/>
                                          </p:val>
                                        </p:tav>
                                      </p:tavLst>
                                    </p:anim>
                                    <p:anim calcmode="lin" valueType="num">
                                      <p:cBhvr>
                                        <p:cTn id="22" dur="3000"/>
                                        <p:tgtEl>
                                          <p:spTgt spid="7"/>
                                        </p:tgtEl>
                                        <p:attrNameLst>
                                          <p:attrName>ppt_y</p:attrName>
                                        </p:attrNameLst>
                                      </p:cBhvr>
                                      <p:tavLst>
                                        <p:tav tm="0">
                                          <p:val>
                                            <p:strVal val="ppt_y"/>
                                          </p:val>
                                        </p:tav>
                                        <p:tav tm="100000">
                                          <p:val>
                                            <p:strVal val="ppt_y"/>
                                          </p:val>
                                        </p:tav>
                                      </p:tavLst>
                                    </p:anim>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strVal val="ppt_h"/>
                                          </p:val>
                                        </p:tav>
                                      </p:tavLst>
                                    </p:anim>
                                    <p:set>
                                      <p:cBhvr>
                                        <p:cTn id="25" dur="1" fill="hold">
                                          <p:stCondLst>
                                            <p:cond delay="2999"/>
                                          </p:stCondLst>
                                        </p:cTn>
                                        <p:tgtEl>
                                          <p:spTgt spid="7"/>
                                        </p:tgtEl>
                                        <p:attrNameLst>
                                          <p:attrName>style.visibility</p:attrName>
                                        </p:attrNameLst>
                                      </p:cBhvr>
                                      <p:to>
                                        <p:strVal val="hidden"/>
                                      </p:to>
                                    </p:set>
                                  </p:childTnLst>
                                </p:cTn>
                              </p:par>
                              <p:par>
                                <p:cTn id="26" presetID="17" presetClass="exit" presetSubtype="8"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7).jpg"/>
          <p:cNvPicPr>
            <a:picLocks noChangeAspect="1"/>
          </p:cNvPicPr>
          <p:nvPr/>
        </p:nvPicPr>
        <p:blipFill>
          <a:blip r:embed="rId2"/>
          <a:stretch>
            <a:fillRect/>
          </a:stretch>
        </p:blipFill>
        <p:spPr>
          <a:xfrm>
            <a:off x="0" y="0"/>
            <a:ext cx="9152930" cy="6858000"/>
          </a:xfrm>
          <a:prstGeom prst="rect">
            <a:avLst/>
          </a:prstGeom>
        </p:spPr>
      </p:pic>
      <p:sp>
        <p:nvSpPr>
          <p:cNvPr id="5" name="4 Marco"/>
          <p:cNvSpPr/>
          <p:nvPr/>
        </p:nvSpPr>
        <p:spPr>
          <a:xfrm>
            <a:off x="642910" y="428604"/>
            <a:ext cx="7929618" cy="6072230"/>
          </a:xfrm>
          <a:prstGeom prst="frame">
            <a:avLst/>
          </a:prstGeom>
          <a:solidFill>
            <a:schemeClr val="accent6">
              <a:lumMod val="50000"/>
            </a:schemeClr>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357290" y="1142984"/>
            <a:ext cx="6500858" cy="4643470"/>
          </a:xfrm>
          <a:prstGeom prst="frame">
            <a:avLst>
              <a:gd name="adj1" fmla="val 15708"/>
            </a:avLst>
          </a:prstGeom>
          <a:solidFill>
            <a:srgbClr val="9900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071670" y="1785926"/>
            <a:ext cx="5072098" cy="3286148"/>
          </a:xfrm>
          <a:prstGeom prst="frame">
            <a:avLst>
              <a:gd name="adj1" fmla="val 21833"/>
            </a:avLst>
          </a:prstGeom>
          <a:solidFill>
            <a:srgbClr val="99660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childTnLst>
                          </p:cTn>
                        </p:par>
                        <p:par>
                          <p:cTn id="17" fill="hold">
                            <p:stCondLst>
                              <p:cond delay="3000"/>
                            </p:stCondLst>
                            <p:childTnLst>
                              <p:par>
                                <p:cTn id="18" presetID="13" presetClass="exit" presetSubtype="32" fill="hold" grpId="1" nodeType="afterEffect">
                                  <p:stCondLst>
                                    <p:cond delay="0"/>
                                  </p:stCondLst>
                                  <p:childTnLst>
                                    <p:animEffect transition="out" filter="plus(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3" presetClass="exit" presetSubtype="32" fill="hold" grpId="1" nodeType="withEffect">
                                  <p:stCondLst>
                                    <p:cond delay="0"/>
                                  </p:stCondLst>
                                  <p:childTnLst>
                                    <p:animEffect transition="out" filter="plus(out)">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13" presetClass="exit" presetSubtype="32" fill="hold" grpId="1" nodeType="withEffect">
                                  <p:stCondLst>
                                    <p:cond delay="0"/>
                                  </p:stCondLst>
                                  <p:childTnLst>
                                    <p:animEffect transition="out" filter="plus(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fltVal val="0"/>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ox(out)">
                                      <p:cBhvr>
                                        <p:cTn id="3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0" y="3345"/>
            <a:ext cx="9144000" cy="6851309"/>
          </a:xfrm>
          <a:prstGeom prst="rect">
            <a:avLst/>
          </a:prstGeom>
        </p:spPr>
      </p:pic>
      <p:sp>
        <p:nvSpPr>
          <p:cNvPr id="6" name="5 Sol"/>
          <p:cNvSpPr/>
          <p:nvPr/>
        </p:nvSpPr>
        <p:spPr>
          <a:xfrm>
            <a:off x="1285852" y="0"/>
            <a:ext cx="6858048" cy="6858000"/>
          </a:xfrm>
          <a:prstGeom prst="sun">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20241995">
            <a:off x="1449648" y="139935"/>
            <a:ext cx="6489905" cy="6605238"/>
          </a:xfrm>
          <a:prstGeom prst="sun">
            <a:avLst>
              <a:gd name="adj" fmla="val 23570"/>
            </a:avLst>
          </a:prstGeom>
          <a:solidFill>
            <a:srgbClr val="51361B"/>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7"/>
                                        </p:tgtEl>
                                        <p:attrNameLst>
                                          <p:attrName>r</p:attrName>
                                        </p:attrNameLst>
                                      </p:cBhvr>
                                    </p:animRot>
                                  </p:childTnLst>
                                </p:cTn>
                              </p:par>
                              <p:par>
                                <p:cTn id="12" presetID="6" presetClass="entr" presetSubtype="32"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3000"/>
                                        <p:tgtEl>
                                          <p:spTgt spid="6"/>
                                        </p:tgtEl>
                                      </p:cBhvr>
                                    </p:animEffect>
                                  </p:childTnLst>
                                </p:cTn>
                              </p:par>
                              <p:par>
                                <p:cTn id="15" presetID="6" presetClass="entr" presetSubtype="16"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3000"/>
                                        <p:tgtEl>
                                          <p:spTgt spid="7"/>
                                        </p:tgtEl>
                                      </p:cBhvr>
                                    </p:animEffect>
                                  </p:childTnLst>
                                </p:cTn>
                              </p:par>
                            </p:childTnLst>
                          </p:cTn>
                        </p:par>
                        <p:par>
                          <p:cTn id="18" fill="hold">
                            <p:stCondLst>
                              <p:cond delay="3000"/>
                            </p:stCondLst>
                            <p:childTnLst>
                              <p:par>
                                <p:cTn id="19" presetID="23" presetClass="exit" presetSubtype="32" fill="hold" grpId="2" nodeType="afterEffect">
                                  <p:stCondLst>
                                    <p:cond delay="0"/>
                                  </p:stCondLst>
                                  <p:childTnLst>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23" presetClass="exit" presetSubtype="32" fill="hold" grpId="2" nodeType="with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fltVal val="0"/>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fill="hold" grpId="3"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fill="hold" grpId="3" nodeType="withEffect">
                                  <p:stCondLst>
                                    <p:cond delay="0"/>
                                  </p:stCondLst>
                                  <p:childTnLst>
                                    <p:animRot by="-21600000">
                                      <p:cBhvr>
                                        <p:cTn id="30" dur="3000" fill="hold"/>
                                        <p:tgtEl>
                                          <p:spTgt spid="6"/>
                                        </p:tgtEl>
                                        <p:attrNameLst>
                                          <p:attrName>r</p:attrName>
                                        </p:attrNameLst>
                                      </p:cBhvr>
                                    </p:animRot>
                                  </p:childTnLst>
                                </p:cTn>
                              </p:par>
                              <p:par>
                                <p:cTn id="31" presetID="23" presetClass="entr" presetSubtype="1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fltVal val="0"/>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circle(out)">
                                      <p:cBhvr>
                                        <p:cTn id="3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kty.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rot="10800000" flipH="1">
            <a:off x="4786314" y="0"/>
            <a:ext cx="4357686"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478631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000100" y="0"/>
            <a:ext cx="3786214" cy="6858000"/>
          </a:xfrm>
          <a:prstGeom prst="rtTriangle">
            <a:avLst/>
          </a:prstGeom>
          <a:gradFill flip="none" rotWithShape="1">
            <a:gsLst>
              <a:gs pos="0">
                <a:srgbClr val="FF9900">
                  <a:shade val="30000"/>
                  <a:satMod val="115000"/>
                </a:srgbClr>
              </a:gs>
              <a:gs pos="50000">
                <a:srgbClr val="FF9900">
                  <a:shade val="67500"/>
                  <a:satMod val="115000"/>
                </a:srgbClr>
              </a:gs>
              <a:gs pos="100000">
                <a:srgbClr val="FF9900">
                  <a:shade val="100000"/>
                  <a:satMod val="115000"/>
                </a:srgbClr>
              </a:gs>
            </a:gsLst>
            <a:lin ang="54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flipH="1">
            <a:off x="4786314" y="0"/>
            <a:ext cx="3429024" cy="6858000"/>
          </a:xfrm>
          <a:prstGeom prst="rtTriangle">
            <a:avLst/>
          </a:prstGeom>
          <a:solidFill>
            <a:srgbClr val="51361B"/>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1928794" y="0"/>
            <a:ext cx="2857520"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flipH="1">
            <a:off x="4786314" y="0"/>
            <a:ext cx="2571768" cy="6858000"/>
          </a:xfrm>
          <a:prstGeom prst="rtTriangle">
            <a:avLst/>
          </a:prstGeom>
          <a:gradFill flip="none" rotWithShape="1">
            <a:gsLst>
              <a:gs pos="0">
                <a:srgbClr val="FF6600"/>
              </a:gs>
              <a:gs pos="50000">
                <a:srgbClr val="FFC000">
                  <a:shade val="67500"/>
                  <a:satMod val="115000"/>
                </a:srgbClr>
              </a:gs>
              <a:gs pos="100000">
                <a:srgbClr val="FFC000">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10"/>
                                        </p:tgtEl>
                                        <p:attrNameLst>
                                          <p:attrName>ppt_x</p:attrName>
                                        </p:attrNameLst>
                                      </p:cBhvr>
                                      <p:tavLst>
                                        <p:tav tm="0">
                                          <p:val>
                                            <p:strVal val="ppt_x"/>
                                          </p:val>
                                        </p:tav>
                                        <p:tav tm="100000">
                                          <p:val>
                                            <p:strVal val="ppt_x-ppt_w/2"/>
                                          </p:val>
                                        </p:tav>
                                      </p:tavLst>
                                    </p:anim>
                                    <p:anim calcmode="lin" valueType="num">
                                      <p:cBhvr>
                                        <p:cTn id="22" dur="3000"/>
                                        <p:tgtEl>
                                          <p:spTgt spid="10"/>
                                        </p:tgtEl>
                                        <p:attrNameLst>
                                          <p:attrName>ppt_y</p:attrName>
                                        </p:attrNameLst>
                                      </p:cBhvr>
                                      <p:tavLst>
                                        <p:tav tm="0">
                                          <p:val>
                                            <p:strVal val="ppt_y"/>
                                          </p:val>
                                        </p:tav>
                                        <p:tav tm="100000">
                                          <p:val>
                                            <p:strVal val="ppt_y"/>
                                          </p:val>
                                        </p:tav>
                                      </p:tavLst>
                                    </p:anim>
                                    <p:anim calcmode="lin" valueType="num">
                                      <p:cBhvr>
                                        <p:cTn id="23" dur="3000"/>
                                        <p:tgtEl>
                                          <p:spTgt spid="10"/>
                                        </p:tgtEl>
                                        <p:attrNameLst>
                                          <p:attrName>ppt_w</p:attrName>
                                        </p:attrNameLst>
                                      </p:cBhvr>
                                      <p:tavLst>
                                        <p:tav tm="0">
                                          <p:val>
                                            <p:strVal val="ppt_w"/>
                                          </p:val>
                                        </p:tav>
                                        <p:tav tm="100000">
                                          <p:val>
                                            <p:fltVal val="0"/>
                                          </p:val>
                                        </p:tav>
                                      </p:tavLst>
                                    </p:anim>
                                    <p:anim calcmode="lin" valueType="num">
                                      <p:cBhvr>
                                        <p:cTn id="24" dur="3000"/>
                                        <p:tgtEl>
                                          <p:spTgt spid="10"/>
                                        </p:tgtEl>
                                        <p:attrNameLst>
                                          <p:attrName>ppt_h</p:attrName>
                                        </p:attrNameLst>
                                      </p:cBhvr>
                                      <p:tavLst>
                                        <p:tav tm="0">
                                          <p:val>
                                            <p:strVal val="ppt_h"/>
                                          </p:val>
                                        </p:tav>
                                        <p:tav tm="100000">
                                          <p:val>
                                            <p:strVal val="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6"/>
                                        </p:tgtEl>
                                        <p:attrNameLst>
                                          <p:attrName>ppt_x</p:attrName>
                                        </p:attrNameLst>
                                      </p:cBhvr>
                                      <p:tavLst>
                                        <p:tav tm="0">
                                          <p:val>
                                            <p:strVal val="ppt_x"/>
                                          </p:val>
                                        </p:tav>
                                        <p:tav tm="100000">
                                          <p:val>
                                            <p:strVal val="ppt_x+ppt_w/2"/>
                                          </p:val>
                                        </p:tav>
                                      </p:tavLst>
                                    </p:anim>
                                    <p:anim calcmode="lin" valueType="num">
                                      <p:cBhvr>
                                        <p:cTn id="28" dur="3000"/>
                                        <p:tgtEl>
                                          <p:spTgt spid="6"/>
                                        </p:tgtEl>
                                        <p:attrNameLst>
                                          <p:attrName>ppt_y</p:attrName>
                                        </p:attrNameLst>
                                      </p:cBhvr>
                                      <p:tavLst>
                                        <p:tav tm="0">
                                          <p:val>
                                            <p:strVal val="ppt_y"/>
                                          </p:val>
                                        </p:tav>
                                        <p:tav tm="100000">
                                          <p:val>
                                            <p:strVal val="ppt_y"/>
                                          </p:val>
                                        </p:tav>
                                      </p:tavLst>
                                    </p:anim>
                                    <p:anim calcmode="lin" valueType="num">
                                      <p:cBhvr>
                                        <p:cTn id="29" dur="3000"/>
                                        <p:tgtEl>
                                          <p:spTgt spid="6"/>
                                        </p:tgtEl>
                                        <p:attrNameLst>
                                          <p:attrName>ppt_w</p:attrName>
                                        </p:attrNameLst>
                                      </p:cBhvr>
                                      <p:tavLst>
                                        <p:tav tm="0">
                                          <p:val>
                                            <p:strVal val="ppt_w"/>
                                          </p:val>
                                        </p:tav>
                                        <p:tav tm="100000">
                                          <p:val>
                                            <p:fltVal val="0"/>
                                          </p:val>
                                        </p:tav>
                                      </p:tavLst>
                                    </p:anim>
                                    <p:anim calcmode="lin" valueType="num">
                                      <p:cBhvr>
                                        <p:cTn id="30" dur="3000"/>
                                        <p:tgtEl>
                                          <p:spTgt spid="6"/>
                                        </p:tgtEl>
                                        <p:attrNameLst>
                                          <p:attrName>ppt_h</p:attrName>
                                        </p:attrNameLst>
                                      </p:cBhvr>
                                      <p:tavLst>
                                        <p:tav tm="0">
                                          <p:val>
                                            <p:strVal val="ppt_h"/>
                                          </p:val>
                                        </p:tav>
                                        <p:tav tm="100000">
                                          <p:val>
                                            <p:strVal val="ppt_h"/>
                                          </p:val>
                                        </p:tav>
                                      </p:tavLst>
                                    </p:anim>
                                    <p:set>
                                      <p:cBhvr>
                                        <p:cTn id="31" dur="1" fill="hold">
                                          <p:stCondLst>
                                            <p:cond delay="2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3" presetClass="exit" presetSubtype="5" fill="hold" grpId="1" nodeType="withEffect">
                                  <p:stCondLst>
                                    <p:cond delay="0"/>
                                  </p:stCondLst>
                                  <p:childTnLst>
                                    <p:animEffect transition="out" filter="blinds(vertical)">
                                      <p:cBhvr>
                                        <p:cTn id="45" dur="3000"/>
                                        <p:tgtEl>
                                          <p:spTgt spid="7"/>
                                        </p:tgtEl>
                                      </p:cBhvr>
                                    </p:animEffect>
                                    <p:set>
                                      <p:cBhvr>
                                        <p:cTn id="46" dur="1" fill="hold">
                                          <p:stCondLst>
                                            <p:cond delay="2999"/>
                                          </p:stCondLst>
                                        </p:cTn>
                                        <p:tgtEl>
                                          <p:spTgt spid="7"/>
                                        </p:tgtEl>
                                        <p:attrNameLst>
                                          <p:attrName>style.visibility</p:attrName>
                                        </p:attrNameLst>
                                      </p:cBhvr>
                                      <p:to>
                                        <p:strVal val="hidden"/>
                                      </p:to>
                                    </p:set>
                                  </p:childTnLst>
                                </p:cTn>
                              </p:par>
                              <p:par>
                                <p:cTn id="47" presetID="3" presetClass="exit" presetSubtype="5" fill="hold" grpId="1" nodeType="withEffect">
                                  <p:stCondLst>
                                    <p:cond delay="0"/>
                                  </p:stCondLst>
                                  <p:childTnLst>
                                    <p:animEffect transition="out" filter="blinds(vertical)">
                                      <p:cBhvr>
                                        <p:cTn id="48" dur="3000"/>
                                        <p:tgtEl>
                                          <p:spTgt spid="8"/>
                                        </p:tgtEl>
                                      </p:cBhvr>
                                    </p:animEffect>
                                    <p:set>
                                      <p:cBhvr>
                                        <p:cTn id="49" dur="1" fill="hold">
                                          <p:stCondLst>
                                            <p:cond delay="2999"/>
                                          </p:stCondLst>
                                        </p:cTn>
                                        <p:tgtEl>
                                          <p:spTgt spid="8"/>
                                        </p:tgtEl>
                                        <p:attrNameLst>
                                          <p:attrName>style.visibility</p:attrName>
                                        </p:attrNameLst>
                                      </p:cBhvr>
                                      <p:to>
                                        <p:strVal val="hidden"/>
                                      </p:to>
                                    </p:set>
                                  </p:childTnLst>
                                </p:cTn>
                              </p:par>
                              <p:par>
                                <p:cTn id="50" presetID="3" presetClass="exit" presetSubtype="5" fill="hold" grpId="1" nodeType="withEffect">
                                  <p:stCondLst>
                                    <p:cond delay="0"/>
                                  </p:stCondLst>
                                  <p:childTnLst>
                                    <p:animEffect transition="out" filter="blinds(vertical)">
                                      <p:cBhvr>
                                        <p:cTn id="51" dur="3000"/>
                                        <p:tgtEl>
                                          <p:spTgt spid="10"/>
                                        </p:tgtEl>
                                      </p:cBhvr>
                                    </p:animEffect>
                                    <p:set>
                                      <p:cBhvr>
                                        <p:cTn id="52" dur="1" fill="hold">
                                          <p:stCondLst>
                                            <p:cond delay="2999"/>
                                          </p:stCondLst>
                                        </p:cTn>
                                        <p:tgtEl>
                                          <p:spTgt spid="10"/>
                                        </p:tgtEl>
                                        <p:attrNameLst>
                                          <p:attrName>style.visibility</p:attrName>
                                        </p:attrNameLst>
                                      </p:cBhvr>
                                      <p:to>
                                        <p:strVal val="hidden"/>
                                      </p:to>
                                    </p:set>
                                  </p:childTnLst>
                                </p:cTn>
                              </p:par>
                              <p:par>
                                <p:cTn id="53" presetID="3" presetClass="exit" presetSubtype="5" fill="hold" grpId="1" nodeType="withEffect">
                                  <p:stCondLst>
                                    <p:cond delay="0"/>
                                  </p:stCondLst>
                                  <p:childTnLst>
                                    <p:animEffect transition="out" filter="blinds(vertical)">
                                      <p:cBhvr>
                                        <p:cTn id="54" dur="3000"/>
                                        <p:tgtEl>
                                          <p:spTgt spid="6"/>
                                        </p:tgtEl>
                                      </p:cBhvr>
                                    </p:animEffect>
                                    <p:set>
                                      <p:cBhvr>
                                        <p:cTn id="55" dur="1" fill="hold">
                                          <p:stCondLst>
                                            <p:cond delay="2999"/>
                                          </p:stCondLst>
                                        </p:cTn>
                                        <p:tgtEl>
                                          <p:spTgt spid="6"/>
                                        </p:tgtEl>
                                        <p:attrNameLst>
                                          <p:attrName>style.visibility</p:attrName>
                                        </p:attrNameLst>
                                      </p:cBhvr>
                                      <p:to>
                                        <p:strVal val="hidden"/>
                                      </p:to>
                                    </p:set>
                                  </p:childTnLst>
                                </p:cTn>
                              </p:par>
                              <p:par>
                                <p:cTn id="56" presetID="3" presetClass="exit" presetSubtype="5" fill="hold" grpId="1" nodeType="withEffect">
                                  <p:stCondLst>
                                    <p:cond delay="0"/>
                                  </p:stCondLst>
                                  <p:childTnLst>
                                    <p:animEffect transition="out" filter="blinds(vertical)">
                                      <p:cBhvr>
                                        <p:cTn id="57" dur="3000"/>
                                        <p:tgtEl>
                                          <p:spTgt spid="9"/>
                                        </p:tgtEl>
                                      </p:cBhvr>
                                    </p:animEffect>
                                    <p:set>
                                      <p:cBhvr>
                                        <p:cTn id="58" dur="1" fill="hold">
                                          <p:stCondLst>
                                            <p:cond delay="2999"/>
                                          </p:stCondLst>
                                        </p:cTn>
                                        <p:tgtEl>
                                          <p:spTgt spid="9"/>
                                        </p:tgtEl>
                                        <p:attrNameLst>
                                          <p:attrName>style.visibility</p:attrName>
                                        </p:attrNameLst>
                                      </p:cBhvr>
                                      <p:to>
                                        <p:strVal val="hidden"/>
                                      </p:to>
                                    </p:set>
                                  </p:childTnLst>
                                </p:cTn>
                              </p:par>
                              <p:par>
                                <p:cTn id="59" presetID="3" presetClass="exit" presetSubtype="5" fill="hold" grpId="1" nodeType="withEffect">
                                  <p:stCondLst>
                                    <p:cond delay="0"/>
                                  </p:stCondLst>
                                  <p:childTnLst>
                                    <p:animEffect transition="out" filter="blinds(vertical)">
                                      <p:cBhvr>
                                        <p:cTn id="60" dur="3000"/>
                                        <p:tgtEl>
                                          <p:spTgt spid="11"/>
                                        </p:tgtEl>
                                      </p:cBhvr>
                                    </p:animEffect>
                                    <p:set>
                                      <p:cBhvr>
                                        <p:cTn id="61" dur="1" fill="hold">
                                          <p:stCondLst>
                                            <p:cond delay="2999"/>
                                          </p:stCondLst>
                                        </p:cTn>
                                        <p:tgtEl>
                                          <p:spTgt spid="11"/>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2/3*#ppt_w"/>
                                          </p:val>
                                        </p:tav>
                                        <p:tav tm="100000">
                                          <p:val>
                                            <p:strVal val="#ppt_w"/>
                                          </p:val>
                                        </p:tav>
                                      </p:tavLst>
                                    </p:anim>
                                    <p:anim calcmode="lin" valueType="num">
                                      <p:cBhvr>
                                        <p:cTn id="65" dur="3000" fill="hold"/>
                                        <p:tgtEl>
                                          <p:spTgt spid="4"/>
                                        </p:tgtEl>
                                        <p:attrNameLst>
                                          <p:attrName>ppt_h</p:attrName>
                                        </p:attrNameLst>
                                      </p:cBhvr>
                                      <p:tavLst>
                                        <p:tav tm="0">
                                          <p:val>
                                            <p:strVal val="2/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9'0p.jpg"/>
          <p:cNvPicPr>
            <a:picLocks noChangeAspect="1"/>
          </p:cNvPicPr>
          <p:nvPr/>
        </p:nvPicPr>
        <p:blipFill>
          <a:blip r:embed="rId2"/>
          <a:stretch>
            <a:fillRect/>
          </a:stretch>
        </p:blipFill>
        <p:spPr>
          <a:xfrm>
            <a:off x="0" y="0"/>
            <a:ext cx="9188648" cy="6858000"/>
          </a:xfrm>
          <a:prstGeom prst="rect">
            <a:avLst/>
          </a:prstGeom>
        </p:spPr>
      </p:pic>
      <p:sp>
        <p:nvSpPr>
          <p:cNvPr id="5" name="4 Anillo"/>
          <p:cNvSpPr/>
          <p:nvPr/>
        </p:nvSpPr>
        <p:spPr>
          <a:xfrm>
            <a:off x="1214414" y="0"/>
            <a:ext cx="6786610" cy="6858000"/>
          </a:xfrm>
          <a:prstGeom prst="donut">
            <a:avLst>
              <a:gd name="adj" fmla="val 12945"/>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14546" y="1071546"/>
            <a:ext cx="4786346" cy="4714908"/>
          </a:xfrm>
          <a:prstGeom prst="donut">
            <a:avLst>
              <a:gd name="adj" fmla="val 14971"/>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86116" y="2071678"/>
            <a:ext cx="2786082" cy="2786082"/>
          </a:xfrm>
          <a:prstGeom prst="donut">
            <a:avLst>
              <a:gd name="adj" fmla="val 2290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35" presetClass="entr" presetSubtype="0"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style.rotation</p:attrName>
                                        </p:attrNameLst>
                                      </p:cBhvr>
                                      <p:tavLst>
                                        <p:tav tm="0">
                                          <p:val>
                                            <p:fltVal val="720"/>
                                          </p:val>
                                        </p:tav>
                                        <p:tav tm="100000">
                                          <p:val>
                                            <p:fltVal val="0"/>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childTnLst>
                                </p:cTn>
                              </p:par>
                              <p:par>
                                <p:cTn id="23" presetID="35" presetClass="entr" presetSubtype="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style.rotation</p:attrName>
                                        </p:attrNameLst>
                                      </p:cBhvr>
                                      <p:tavLst>
                                        <p:tav tm="0">
                                          <p:val>
                                            <p:fltVal val="720"/>
                                          </p:val>
                                        </p:tav>
                                        <p:tav tm="100000">
                                          <p:val>
                                            <p:fltVal val="0"/>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anim calcmode="lin" valueType="num">
                                      <p:cBhvr>
                                        <p:cTn id="28" dur="3000" fill="hold"/>
                                        <p:tgtEl>
                                          <p:spTgt spid="6"/>
                                        </p:tgtEl>
                                        <p:attrNameLst>
                                          <p:attrName>ppt_w</p:attrName>
                                        </p:attrNameLst>
                                      </p:cBhvr>
                                      <p:tavLst>
                                        <p:tav tm="0">
                                          <p:val>
                                            <p:fltVal val="0"/>
                                          </p:val>
                                        </p:tav>
                                        <p:tav tm="100000">
                                          <p:val>
                                            <p:strVal val="#ppt_w"/>
                                          </p:val>
                                        </p:tav>
                                      </p:tavLst>
                                    </p:anim>
                                  </p:childTnLst>
                                </p:cTn>
                              </p:par>
                              <p:par>
                                <p:cTn id="29" presetID="35" presetClass="entr" presetSubtype="0"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anim calcmode="lin" valueType="num">
                                      <p:cBhvr>
                                        <p:cTn id="32" dur="3000" fill="hold"/>
                                        <p:tgtEl>
                                          <p:spTgt spid="7"/>
                                        </p:tgtEl>
                                        <p:attrNameLst>
                                          <p:attrName>style.rotation</p:attrName>
                                        </p:attrNameLst>
                                      </p:cBhvr>
                                      <p:tavLst>
                                        <p:tav tm="0">
                                          <p:val>
                                            <p:fltVal val="720"/>
                                          </p:val>
                                        </p:tav>
                                        <p:tav tm="100000">
                                          <p:val>
                                            <p:fltVal val="0"/>
                                          </p:val>
                                        </p:tav>
                                      </p:tavLst>
                                    </p:anim>
                                    <p:anim calcmode="lin" valueType="num">
                                      <p:cBhvr>
                                        <p:cTn id="33" dur="3000" fill="hold"/>
                                        <p:tgtEl>
                                          <p:spTgt spid="7"/>
                                        </p:tgtEl>
                                        <p:attrNameLst>
                                          <p:attrName>ppt_h</p:attrName>
                                        </p:attrNameLst>
                                      </p:cBhvr>
                                      <p:tavLst>
                                        <p:tav tm="0">
                                          <p:val>
                                            <p:fltVal val="0"/>
                                          </p:val>
                                        </p:tav>
                                        <p:tav tm="100000">
                                          <p:val>
                                            <p:strVal val="#ppt_h"/>
                                          </p:val>
                                        </p:tav>
                                      </p:tavLst>
                                    </p:anim>
                                    <p:anim calcmode="lin" valueType="num">
                                      <p:cBhvr>
                                        <p:cTn id="34" dur="3000" fill="hold"/>
                                        <p:tgtEl>
                                          <p:spTgt spid="7"/>
                                        </p:tgtEl>
                                        <p:attrNameLst>
                                          <p:attrName>ppt_w</p:attrName>
                                        </p:attrNameLst>
                                      </p:cBhvr>
                                      <p:tavLst>
                                        <p:tav tm="0">
                                          <p:val>
                                            <p:fltVal val="0"/>
                                          </p:val>
                                        </p:tav>
                                        <p:tav tm="100000">
                                          <p:val>
                                            <p:strVal val="#ppt_w"/>
                                          </p:val>
                                        </p:tav>
                                      </p:tavLst>
                                    </p:anim>
                                  </p:childTnLst>
                                </p:cTn>
                              </p:par>
                            </p:childTnLst>
                          </p:cTn>
                        </p:par>
                        <p:par>
                          <p:cTn id="35" fill="hold">
                            <p:stCondLst>
                              <p:cond delay="3000"/>
                            </p:stCondLst>
                            <p:childTnLst>
                              <p:par>
                                <p:cTn id="36" presetID="35" presetClass="exit" presetSubtype="0" fill="hold" grpId="2" nodeType="afterEffect">
                                  <p:stCondLst>
                                    <p:cond delay="0"/>
                                  </p:stCondLst>
                                  <p:childTnLst>
                                    <p:animEffect transition="out" filter="fade">
                                      <p:cBhvr>
                                        <p:cTn id="37" dur="3000"/>
                                        <p:tgtEl>
                                          <p:spTgt spid="5"/>
                                        </p:tgtEl>
                                      </p:cBhvr>
                                    </p:animEffect>
                                    <p:anim calcmode="lin" valueType="num">
                                      <p:cBhvr>
                                        <p:cTn id="38" dur="3000"/>
                                        <p:tgtEl>
                                          <p:spTgt spid="5"/>
                                        </p:tgtEl>
                                        <p:attrNameLst>
                                          <p:attrName>style.rotation</p:attrName>
                                        </p:attrNameLst>
                                      </p:cBhvr>
                                      <p:tavLst>
                                        <p:tav tm="0">
                                          <p:val>
                                            <p:fltVal val="0"/>
                                          </p:val>
                                        </p:tav>
                                        <p:tav tm="100000">
                                          <p:val>
                                            <p:fltVal val="720"/>
                                          </p:val>
                                        </p:tav>
                                      </p:tavLst>
                                    </p:anim>
                                    <p:anim calcmode="lin" valueType="num">
                                      <p:cBhvr>
                                        <p:cTn id="39" dur="3000"/>
                                        <p:tgtEl>
                                          <p:spTgt spid="5"/>
                                        </p:tgtEl>
                                        <p:attrNameLst>
                                          <p:attrName>ppt_h</p:attrName>
                                        </p:attrNameLst>
                                      </p:cBhvr>
                                      <p:tavLst>
                                        <p:tav tm="0">
                                          <p:val>
                                            <p:strVal val="ppt_h"/>
                                          </p:val>
                                        </p:tav>
                                        <p:tav tm="100000">
                                          <p:val>
                                            <p:fltVal val="0"/>
                                          </p:val>
                                        </p:tav>
                                      </p:tavLst>
                                    </p:anim>
                                    <p:anim calcmode="lin" valueType="num">
                                      <p:cBhvr>
                                        <p:cTn id="40" dur="3000"/>
                                        <p:tgtEl>
                                          <p:spTgt spid="5"/>
                                        </p:tgtEl>
                                        <p:attrNameLst>
                                          <p:attrName>ppt_w</p:attrName>
                                        </p:attrNameLst>
                                      </p:cBhvr>
                                      <p:tavLst>
                                        <p:tav tm="0">
                                          <p:val>
                                            <p:strVal val="ppt_w"/>
                                          </p:val>
                                        </p:tav>
                                        <p:tav tm="100000">
                                          <p:val>
                                            <p:fltVal val="0"/>
                                          </p:val>
                                        </p:tav>
                                      </p:tavLst>
                                    </p:anim>
                                    <p:set>
                                      <p:cBhvr>
                                        <p:cTn id="41" dur="1" fill="hold">
                                          <p:stCondLst>
                                            <p:cond delay="2999"/>
                                          </p:stCondLst>
                                        </p:cTn>
                                        <p:tgtEl>
                                          <p:spTgt spid="5"/>
                                        </p:tgtEl>
                                        <p:attrNameLst>
                                          <p:attrName>style.visibility</p:attrName>
                                        </p:attrNameLst>
                                      </p:cBhvr>
                                      <p:to>
                                        <p:strVal val="hidden"/>
                                      </p:to>
                                    </p:set>
                                  </p:childTnLst>
                                </p:cTn>
                              </p:par>
                              <p:par>
                                <p:cTn id="42" presetID="35" presetClass="exit" presetSubtype="0" fill="hold" grpId="2" nodeType="withEffect">
                                  <p:stCondLst>
                                    <p:cond delay="0"/>
                                  </p:stCondLst>
                                  <p:childTnLst>
                                    <p:animEffect transition="out" filter="fade">
                                      <p:cBhvr>
                                        <p:cTn id="43" dur="3000"/>
                                        <p:tgtEl>
                                          <p:spTgt spid="6"/>
                                        </p:tgtEl>
                                      </p:cBhvr>
                                    </p:animEffect>
                                    <p:anim calcmode="lin" valueType="num">
                                      <p:cBhvr>
                                        <p:cTn id="44" dur="3000"/>
                                        <p:tgtEl>
                                          <p:spTgt spid="6"/>
                                        </p:tgtEl>
                                        <p:attrNameLst>
                                          <p:attrName>style.rotation</p:attrName>
                                        </p:attrNameLst>
                                      </p:cBhvr>
                                      <p:tavLst>
                                        <p:tav tm="0">
                                          <p:val>
                                            <p:fltVal val="0"/>
                                          </p:val>
                                        </p:tav>
                                        <p:tav tm="100000">
                                          <p:val>
                                            <p:fltVal val="720"/>
                                          </p:val>
                                        </p:tav>
                                      </p:tavLst>
                                    </p:anim>
                                    <p:anim calcmode="lin" valueType="num">
                                      <p:cBhvr>
                                        <p:cTn id="45" dur="3000"/>
                                        <p:tgtEl>
                                          <p:spTgt spid="6"/>
                                        </p:tgtEl>
                                        <p:attrNameLst>
                                          <p:attrName>ppt_h</p:attrName>
                                        </p:attrNameLst>
                                      </p:cBhvr>
                                      <p:tavLst>
                                        <p:tav tm="0">
                                          <p:val>
                                            <p:strVal val="ppt_h"/>
                                          </p:val>
                                        </p:tav>
                                        <p:tav tm="100000">
                                          <p:val>
                                            <p:fltVal val="0"/>
                                          </p:val>
                                        </p:tav>
                                      </p:tavLst>
                                    </p:anim>
                                    <p:anim calcmode="lin" valueType="num">
                                      <p:cBhvr>
                                        <p:cTn id="46" dur="3000"/>
                                        <p:tgtEl>
                                          <p:spTgt spid="6"/>
                                        </p:tgtEl>
                                        <p:attrNameLst>
                                          <p:attrName>ppt_w</p:attrName>
                                        </p:attrNameLst>
                                      </p:cBhvr>
                                      <p:tavLst>
                                        <p:tav tm="0">
                                          <p:val>
                                            <p:strVal val="ppt_w"/>
                                          </p:val>
                                        </p:tav>
                                        <p:tav tm="100000">
                                          <p:val>
                                            <p:fltVal val="0"/>
                                          </p:val>
                                        </p:tav>
                                      </p:tavLst>
                                    </p:anim>
                                    <p:set>
                                      <p:cBhvr>
                                        <p:cTn id="47" dur="1" fill="hold">
                                          <p:stCondLst>
                                            <p:cond delay="2999"/>
                                          </p:stCondLst>
                                        </p:cTn>
                                        <p:tgtEl>
                                          <p:spTgt spid="6"/>
                                        </p:tgtEl>
                                        <p:attrNameLst>
                                          <p:attrName>style.visibility</p:attrName>
                                        </p:attrNameLst>
                                      </p:cBhvr>
                                      <p:to>
                                        <p:strVal val="hidden"/>
                                      </p:to>
                                    </p:set>
                                  </p:childTnLst>
                                </p:cTn>
                              </p:par>
                              <p:par>
                                <p:cTn id="48" presetID="35" presetClass="exit" presetSubtype="0" fill="hold" grpId="2" nodeType="withEffect">
                                  <p:stCondLst>
                                    <p:cond delay="0"/>
                                  </p:stCondLst>
                                  <p:childTnLst>
                                    <p:animEffect transition="out" filter="fade">
                                      <p:cBhvr>
                                        <p:cTn id="49" dur="3000"/>
                                        <p:tgtEl>
                                          <p:spTgt spid="7"/>
                                        </p:tgtEl>
                                      </p:cBhvr>
                                    </p:animEffect>
                                    <p:anim calcmode="lin" valueType="num">
                                      <p:cBhvr>
                                        <p:cTn id="50" dur="3000"/>
                                        <p:tgtEl>
                                          <p:spTgt spid="7"/>
                                        </p:tgtEl>
                                        <p:attrNameLst>
                                          <p:attrName>style.rotation</p:attrName>
                                        </p:attrNameLst>
                                      </p:cBhvr>
                                      <p:tavLst>
                                        <p:tav tm="0">
                                          <p:val>
                                            <p:fltVal val="0"/>
                                          </p:val>
                                        </p:tav>
                                        <p:tav tm="100000">
                                          <p:val>
                                            <p:fltVal val="720"/>
                                          </p:val>
                                        </p:tav>
                                      </p:tavLst>
                                    </p:anim>
                                    <p:anim calcmode="lin" valueType="num">
                                      <p:cBhvr>
                                        <p:cTn id="51" dur="3000"/>
                                        <p:tgtEl>
                                          <p:spTgt spid="7"/>
                                        </p:tgtEl>
                                        <p:attrNameLst>
                                          <p:attrName>ppt_h</p:attrName>
                                        </p:attrNameLst>
                                      </p:cBhvr>
                                      <p:tavLst>
                                        <p:tav tm="0">
                                          <p:val>
                                            <p:strVal val="ppt_h"/>
                                          </p:val>
                                        </p:tav>
                                        <p:tav tm="100000">
                                          <p:val>
                                            <p:fltVal val="0"/>
                                          </p:val>
                                        </p:tav>
                                      </p:tavLst>
                                    </p:anim>
                                    <p:anim calcmode="lin" valueType="num">
                                      <p:cBhvr>
                                        <p:cTn id="52" dur="3000"/>
                                        <p:tgtEl>
                                          <p:spTgt spid="7"/>
                                        </p:tgtEl>
                                        <p:attrNameLst>
                                          <p:attrName>ppt_w</p:attrName>
                                        </p:attrNameLst>
                                      </p:cBhvr>
                                      <p:tavLst>
                                        <p:tav tm="0">
                                          <p:val>
                                            <p:strVal val="ppt_w"/>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3000" fill="hold"/>
                                        <p:tgtEl>
                                          <p:spTgt spid="4"/>
                                        </p:tgtEl>
                                        <p:attrNameLst>
                                          <p:attrName>ppt_w</p:attrName>
                                        </p:attrNameLst>
                                      </p:cBhvr>
                                      <p:tavLst>
                                        <p:tav tm="0">
                                          <p:val>
                                            <p:strVal val="2/3*#ppt_w"/>
                                          </p:val>
                                        </p:tav>
                                        <p:tav tm="100000">
                                          <p:val>
                                            <p:strVal val="#ppt_w"/>
                                          </p:val>
                                        </p:tav>
                                      </p:tavLst>
                                    </p:anim>
                                    <p:anim calcmode="lin" valueType="num">
                                      <p:cBhvr>
                                        <p:cTn id="57" dur="3000" fill="hold"/>
                                        <p:tgtEl>
                                          <p:spTgt spid="4"/>
                                        </p:tgtEl>
                                        <p:attrNameLst>
                                          <p:attrName>ppt_h</p:attrName>
                                        </p:attrNameLst>
                                      </p:cBhvr>
                                      <p:tavLst>
                                        <p:tav tm="0">
                                          <p:val>
                                            <p:strVal val="2/3*#ppt_h"/>
                                          </p:val>
                                        </p:tav>
                                        <p:tav tm="100000">
                                          <p:val>
                                            <p:strVal val="#ppt_h"/>
                                          </p:val>
                                        </p:tav>
                                      </p:tavLst>
                                    </p:anim>
                                  </p:childTnLst>
                                </p:cTn>
                              </p:par>
                              <p:par>
                                <p:cTn id="58" presetID="6" presetClass="entr" presetSubtype="32"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ircle(out)">
                                      <p:cBhvr>
                                        <p:cTn id="6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3" name="2 Rectángulo"/>
          <p:cNvSpPr/>
          <p:nvPr/>
        </p:nvSpPr>
        <p:spPr>
          <a:xfrm>
            <a:off x="0" y="0"/>
            <a:ext cx="9144000" cy="6858000"/>
          </a:xfrm>
          <a:prstGeom prst="rect">
            <a:avLst/>
          </a:prstGeom>
          <a:gradFill flip="none" rotWithShape="1">
            <a:gsLst>
              <a:gs pos="43000">
                <a:schemeClr val="accent6">
                  <a:lumMod val="75000"/>
                  <a:shade val="30000"/>
                  <a:satMod val="115000"/>
                  <a:alpha val="4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02" name="Picture 6" descr="Rendered Image"/>
          <p:cNvPicPr>
            <a:picLocks noChangeAspect="1" noChangeArrowheads="1"/>
          </p:cNvPicPr>
          <p:nvPr/>
        </p:nvPicPr>
        <p:blipFill>
          <a:blip r:embed="rId3">
            <a:lum bright="-20000" contrast="40000"/>
          </a:blip>
          <a:srcRect/>
          <a:stretch>
            <a:fillRect/>
          </a:stretch>
        </p:blipFill>
        <p:spPr bwMode="auto">
          <a:xfrm rot="19903832">
            <a:off x="1071538" y="4500570"/>
            <a:ext cx="2324100" cy="1476375"/>
          </a:xfrm>
          <a:prstGeom prst="rect">
            <a:avLst/>
          </a:prstGeom>
          <a:noFill/>
        </p:spPr>
      </p:pic>
      <p:sp>
        <p:nvSpPr>
          <p:cNvPr id="5" name="4 Rectángulo"/>
          <p:cNvSpPr/>
          <p:nvPr/>
        </p:nvSpPr>
        <p:spPr>
          <a:xfrm>
            <a:off x="0" y="0"/>
            <a:ext cx="9144000" cy="68580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13" presetClass="exit" presetSubtype="32" fill="hold" grpId="0" nodeType="withEffect">
                                  <p:stCondLst>
                                    <p:cond delay="0"/>
                                  </p:stCondLst>
                                  <p:childTnLst>
                                    <p:animEffect transition="out" filter="plus(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3000" fill="hold"/>
                                        <p:tgtEl>
                                          <p:spTgt spid="1026"/>
                                        </p:tgtEl>
                                        <p:attrNameLst>
                                          <p:attrName>ppt_w</p:attrName>
                                        </p:attrNameLst>
                                      </p:cBhvr>
                                      <p:tavLst>
                                        <p:tav tm="0">
                                          <p:val>
                                            <p:fltVal val="0"/>
                                          </p:val>
                                        </p:tav>
                                        <p:tav tm="100000">
                                          <p:val>
                                            <p:strVal val="#ppt_w"/>
                                          </p:val>
                                        </p:tav>
                                      </p:tavLst>
                                    </p:anim>
                                    <p:anim calcmode="lin" valueType="num">
                                      <p:cBhvr>
                                        <p:cTn id="18" dur="3000" fill="hold"/>
                                        <p:tgtEl>
                                          <p:spTgt spid="1026"/>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box(in)">
                                      <p:cBhvr>
                                        <p:cTn id="21" dur="3000"/>
                                        <p:tgtEl>
                                          <p:spTgt spid="1026"/>
                                        </p:tgtEl>
                                      </p:cBhvr>
                                    </p:animEffect>
                                  </p:childTnLst>
                                </p:cTn>
                              </p:par>
                            </p:childTnLst>
                          </p:cTn>
                        </p:par>
                        <p:par>
                          <p:cTn id="22" fill="hold">
                            <p:stCondLst>
                              <p:cond delay="3000"/>
                            </p:stCondLst>
                            <p:childTnLst>
                              <p:par>
                                <p:cTn id="23" presetID="23" presetClass="entr" presetSubtype="16" fill="hold" nodeType="afterEffect">
                                  <p:stCondLst>
                                    <p:cond delay="0"/>
                                  </p:stCondLst>
                                  <p:childTnLst>
                                    <p:set>
                                      <p:cBhvr>
                                        <p:cTn id="24" dur="1" fill="hold">
                                          <p:stCondLst>
                                            <p:cond delay="0"/>
                                          </p:stCondLst>
                                        </p:cTn>
                                        <p:tgtEl>
                                          <p:spTgt spid="4102"/>
                                        </p:tgtEl>
                                        <p:attrNameLst>
                                          <p:attrName>style.visibility</p:attrName>
                                        </p:attrNameLst>
                                      </p:cBhvr>
                                      <p:to>
                                        <p:strVal val="visible"/>
                                      </p:to>
                                    </p:set>
                                    <p:anim calcmode="lin" valueType="num">
                                      <p:cBhvr>
                                        <p:cTn id="25" dur="2000" fill="hold"/>
                                        <p:tgtEl>
                                          <p:spTgt spid="4102"/>
                                        </p:tgtEl>
                                        <p:attrNameLst>
                                          <p:attrName>ppt_w</p:attrName>
                                        </p:attrNameLst>
                                      </p:cBhvr>
                                      <p:tavLst>
                                        <p:tav tm="0">
                                          <p:val>
                                            <p:fltVal val="0"/>
                                          </p:val>
                                        </p:tav>
                                        <p:tav tm="100000">
                                          <p:val>
                                            <p:strVal val="#ppt_w"/>
                                          </p:val>
                                        </p:tav>
                                      </p:tavLst>
                                    </p:anim>
                                    <p:anim calcmode="lin" valueType="num">
                                      <p:cBhvr>
                                        <p:cTn id="26" dur="2000" fill="hold"/>
                                        <p:tgtEl>
                                          <p:spTgt spid="410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MIEL- ELABORACION Y BENEFICIOS PARA LA SALU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MIEL- ELABORACION Y BENEFICIOS PARA LA SALUD</Template>
  <TotalTime>0</TotalTime>
  <Words>1150</Words>
  <Application>Microsoft Office PowerPoint</Application>
  <PresentationFormat>Presentación en pantalla (4:3)</PresentationFormat>
  <Paragraphs>32</Paragraphs>
  <Slides>49</Slides>
  <Notes>1</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-LA MIEL- ELABORACION Y BENEFICIOS PARA LA SALUD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2014-07-15T19:41:45Z</dcterms:created>
  <dcterms:modified xsi:type="dcterms:W3CDTF">2014-07-15T19:43:28Z</dcterms:modified>
</cp:coreProperties>
</file>