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63" r:id="rId2"/>
    <p:sldId id="265" r:id="rId3"/>
    <p:sldId id="266" r:id="rId4"/>
    <p:sldId id="267" r:id="rId5"/>
    <p:sldId id="268" r:id="rId6"/>
    <p:sldId id="269" r:id="rId7"/>
    <p:sldId id="270" r:id="rId8"/>
    <p:sldId id="271" r:id="rId9"/>
    <p:sldId id="272" r:id="rId10"/>
    <p:sldId id="273" r:id="rId11"/>
    <p:sldId id="274" r:id="rId12"/>
    <p:sldId id="275" r:id="rId13"/>
    <p:sldId id="264"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8" r:id="rId47"/>
    <p:sldId id="309" r:id="rId48"/>
    <p:sldId id="261" r:id="rId49"/>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4265C"/>
    <a:srgbClr val="2E49D5"/>
    <a:srgbClr val="F6F6F6"/>
    <a:srgbClr val="C0D7F5"/>
    <a:srgbClr val="C6D8D2"/>
    <a:srgbClr val="0000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56" d="100"/>
          <a:sy n="56" d="100"/>
        </p:scale>
        <p:origin x="-1386" y="-4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3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A60A30-D6CF-4B79-8A14-85D73850AAA0}" type="datetimeFigureOut">
              <a:rPr lang="es-ES" smtClean="0"/>
              <a:t>01/08/2013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0755CB-79E6-4A77-9E39-9F415CDEAE5D}"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61081EE-2947-482B-967E-3F156B9879DA}"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CCC7B7C-0CDF-4705-8E20-0D441B5EB2E9}"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299137F-DFB1-4521-AA61-658A9C436099}"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A034B6D-9FFC-47E4-A9CF-445B5D994D72}"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C6B5369-2B70-4420-A129-97470A151C6F}"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7F89B42D-819F-449C-84E0-12253622A5C5}"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E1288BE7-A6FB-476B-BF81-8535856C2806}"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D34F789-3E1B-4DB8-9E62-F411588551E6}"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4B82D9B-36CF-4A5E-A01E-8F39C2B8B09F}"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AF93120-0E7F-4A0B-9FFB-D6D74A8DCDE4}"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7AC3A25-64D6-435D-91E6-4D8DACF321F4}"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EE57C8B-57CD-446A-AA31-45507F60AD0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F3F296B-F51A-4162-A9D2-399EA67A67F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es.wikipedia.org/wiki/Archivo:Take_five.jpg" TargetMode="External"/><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es.wikipedia.org/wiki/Archivo:Egg_incubator.jpg" TargetMode="Externa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49.gif"/></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0.png"/><Relationship Id="rId7" Type="http://schemas.openxmlformats.org/officeDocument/2006/relationships/image" Target="../media/image5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xml"/><Relationship Id="rId16" Type="http://schemas.openxmlformats.org/officeDocument/2006/relationships/hyperlink" Target="http://www.mispps.com/index.php?board=73.0" TargetMode="External"/><Relationship Id="rId20" Type="http://schemas.openxmlformats.org/officeDocument/2006/relationships/image" Target="../media/image53.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 4" descr="LUMINEUX.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6146" name="Picture 2" descr="C:\Documents and Settings\Dell\Escritorio\Imagen1.jpg"/>
          <p:cNvPicPr>
            <a:picLocks noChangeAspect="1" noChangeArrowheads="1"/>
          </p:cNvPicPr>
          <p:nvPr/>
        </p:nvPicPr>
        <p:blipFill>
          <a:blip r:embed="rId4"/>
          <a:srcRect/>
          <a:stretch>
            <a:fillRect/>
          </a:stretch>
        </p:blipFill>
        <p:spPr bwMode="auto">
          <a:xfrm>
            <a:off x="478053" y="400781"/>
            <a:ext cx="8215370" cy="5956607"/>
          </a:xfrm>
          <a:prstGeom prst="rect">
            <a:avLst/>
          </a:prstGeom>
          <a:noFill/>
        </p:spPr>
      </p:pic>
      <p:sp>
        <p:nvSpPr>
          <p:cNvPr id="47108" name="WordArt 4" descr="rainbow"/>
          <p:cNvSpPr>
            <a:spLocks noChangeArrowheads="1" noChangeShapeType="1" noTextEdit="1"/>
          </p:cNvSpPr>
          <p:nvPr/>
        </p:nvSpPr>
        <p:spPr bwMode="auto">
          <a:xfrm>
            <a:off x="827089" y="692150"/>
            <a:ext cx="4175125" cy="1512888"/>
          </a:xfrm>
          <a:prstGeom prst="rect">
            <a:avLst/>
          </a:prstGeom>
        </p:spPr>
        <p:txBody>
          <a:bodyPr wrap="none" lIns="91422" tIns="45711" rIns="91422" bIns="45711"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Niagara Engraved"/>
              </a:rPr>
              <a:t>La gallina</a:t>
            </a:r>
          </a:p>
        </p:txBody>
      </p:sp>
      <p:sp>
        <p:nvSpPr>
          <p:cNvPr id="47109" name="WordArt 5" descr="rainbow"/>
          <p:cNvSpPr>
            <a:spLocks noChangeArrowheads="1" noChangeShapeType="1" noTextEdit="1"/>
          </p:cNvSpPr>
          <p:nvPr/>
        </p:nvSpPr>
        <p:spPr bwMode="auto">
          <a:xfrm>
            <a:off x="4214810" y="5658568"/>
            <a:ext cx="3168650" cy="503238"/>
          </a:xfrm>
          <a:prstGeom prst="rect">
            <a:avLst/>
          </a:prstGeom>
        </p:spPr>
        <p:txBody>
          <a:bodyPr wrap="none" lIns="91422" tIns="45711" rIns="91422" bIns="45711"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pic>
        <p:nvPicPr>
          <p:cNvPr id="6" name="Picture 2" descr="CARA"/>
          <p:cNvPicPr>
            <a:picLocks noChangeAspect="1" noChangeArrowheads="1"/>
          </p:cNvPicPr>
          <p:nvPr/>
        </p:nvPicPr>
        <p:blipFill>
          <a:blip r:embed="rId6" cstate="print"/>
          <a:srcRect/>
          <a:stretch>
            <a:fillRect/>
          </a:stretch>
        </p:blipFill>
        <p:spPr bwMode="auto">
          <a:xfrm>
            <a:off x="7676806" y="5159411"/>
            <a:ext cx="776043" cy="981299"/>
          </a:xfrm>
          <a:prstGeom prst="rect">
            <a:avLst/>
          </a:prstGeom>
          <a:noFill/>
          <a:ln w="38100">
            <a:solidFill>
              <a:srgbClr val="1CDEF8"/>
            </a:solidFill>
            <a:miter lim="800000"/>
            <a:headEnd/>
            <a:tailEnd/>
          </a:ln>
        </p:spPr>
      </p:pic>
    </p:spTree>
  </p:cSld>
  <p:clrMapOvr>
    <a:masterClrMapping/>
  </p:clrMapOvr>
  <p:transition spd="slow" advTm="9000">
    <p:sndAc>
      <p:stSnd>
        <p:snd r:embed="rId2"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additive="base">
                                        <p:cTn id="7" dur="5000" fill="hold"/>
                                        <p:tgtEl>
                                          <p:spTgt spid="47108"/>
                                        </p:tgtEl>
                                        <p:attrNameLst>
                                          <p:attrName>ppt_x</p:attrName>
                                        </p:attrNameLst>
                                      </p:cBhvr>
                                      <p:tavLst>
                                        <p:tav tm="0">
                                          <p:val>
                                            <p:strVal val="#ppt_x"/>
                                          </p:val>
                                        </p:tav>
                                        <p:tav tm="100000">
                                          <p:val>
                                            <p:strVal val="#ppt_x"/>
                                          </p:val>
                                        </p:tav>
                                      </p:tavLst>
                                    </p:anim>
                                    <p:anim calcmode="lin" valueType="num">
                                      <p:cBhvr additive="base">
                                        <p:cTn id="8" dur="5000" fill="hold"/>
                                        <p:tgtEl>
                                          <p:spTgt spid="471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6148" name="Rectangle 4"/>
          <p:cNvSpPr>
            <a:spLocks noChangeArrowheads="1"/>
          </p:cNvSpPr>
          <p:nvPr/>
        </p:nvSpPr>
        <p:spPr bwMode="auto">
          <a:xfrm>
            <a:off x="395288" y="6165850"/>
            <a:ext cx="4724334"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Un gallo (izquierda) y una gallina (derecha). </a:t>
            </a:r>
          </a:p>
        </p:txBody>
      </p:sp>
      <p:pic>
        <p:nvPicPr>
          <p:cNvPr id="4098" name="Picture 2" descr="C:\Documents and Settings\Dell\Escritorio\Imagen2.jpg"/>
          <p:cNvPicPr>
            <a:picLocks noChangeAspect="1" noChangeArrowheads="1"/>
          </p:cNvPicPr>
          <p:nvPr/>
        </p:nvPicPr>
        <p:blipFill>
          <a:blip r:embed="rId2"/>
          <a:srcRect/>
          <a:stretch>
            <a:fillRect/>
          </a:stretch>
        </p:blipFill>
        <p:spPr bwMode="auto">
          <a:xfrm>
            <a:off x="2923431" y="-111288"/>
            <a:ext cx="5247945" cy="6969288"/>
          </a:xfrm>
          <a:prstGeom prst="rect">
            <a:avLst/>
          </a:prstGeom>
          <a:noFill/>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Imagen3.jpg"/>
          <p:cNvPicPr>
            <a:picLocks noChangeAspect="1" noChangeArrowheads="1"/>
          </p:cNvPicPr>
          <p:nvPr/>
        </p:nvPicPr>
        <p:blipFill>
          <a:blip r:embed="rId2"/>
          <a:srcRect/>
          <a:stretch>
            <a:fillRect/>
          </a:stretch>
        </p:blipFill>
        <p:spPr bwMode="auto">
          <a:xfrm>
            <a:off x="0" y="0"/>
            <a:ext cx="9144000" cy="6798758"/>
          </a:xfrm>
          <a:prstGeom prst="rect">
            <a:avLst/>
          </a:prstGeom>
          <a:noFill/>
        </p:spPr>
      </p:pic>
      <p:sp>
        <p:nvSpPr>
          <p:cNvPr id="3" name="2 CuadroTexto"/>
          <p:cNvSpPr txBox="1"/>
          <p:nvPr/>
        </p:nvSpPr>
        <p:spPr>
          <a:xfrm>
            <a:off x="368148" y="6457219"/>
            <a:ext cx="586501" cy="299983"/>
          </a:xfrm>
          <a:prstGeom prst="rect">
            <a:avLst/>
          </a:prstGeom>
          <a:noFill/>
        </p:spPr>
        <p:txBody>
          <a:bodyPr wrap="none" lIns="38002" tIns="19001" rIns="38002" bIns="19001" rtlCol="0">
            <a:spAutoFit/>
          </a:bodyPr>
          <a:lstStyle/>
          <a:p>
            <a:r>
              <a:rPr lang="es-ES" sz="1700" dirty="0">
                <a:solidFill>
                  <a:srgbClr val="FF0000"/>
                </a:solidFill>
              </a:rPr>
              <a:t>Gallo</a:t>
            </a:r>
            <a:endParaRPr lang="es-ES" sz="1700" dirty="0">
              <a:solidFill>
                <a:srgbClr val="FF0000"/>
              </a:solidFill>
            </a:endParaRPr>
          </a:p>
        </p:txBody>
      </p:sp>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302338" y="1864975"/>
            <a:ext cx="6540398" cy="3754856"/>
          </a:xfrm>
          <a:prstGeom prst="rect">
            <a:avLst/>
          </a:prstGeom>
          <a:solidFill>
            <a:srgbClr val="DBF8A6"/>
          </a:solidFill>
          <a:ln w="76200" cmpd="tri">
            <a:solidFill>
              <a:srgbClr val="0000FF"/>
            </a:solidFill>
            <a:miter lim="800000"/>
            <a:headEnd/>
            <a:tailEnd/>
          </a:ln>
          <a:effectLst/>
        </p:spPr>
        <p:txBody>
          <a:bodyPr wrap="square" lIns="91422" tIns="45711" rIns="91422" bIns="45711" anchor="ctr">
            <a:spAutoFit/>
          </a:bodyPr>
          <a:lstStyle/>
          <a:p>
            <a:pPr algn="ctr"/>
            <a:endParaRPr lang="es-ES" sz="1700" dirty="0"/>
          </a:p>
          <a:p>
            <a:pPr algn="ctr"/>
            <a:r>
              <a:rPr lang="es-ES" sz="1700" dirty="0"/>
              <a:t>El </a:t>
            </a:r>
            <a:r>
              <a:rPr lang="es-ES" sz="1700" b="1" dirty="0"/>
              <a:t>gallo doméstico</a:t>
            </a:r>
            <a:r>
              <a:rPr lang="es-ES" sz="1700" dirty="0"/>
              <a:t> o </a:t>
            </a:r>
            <a:r>
              <a:rPr lang="es-ES" sz="1700" b="1" dirty="0"/>
              <a:t>gallo rojo</a:t>
            </a:r>
            <a:r>
              <a:rPr lang="es-ES" sz="1700" dirty="0"/>
              <a:t> (</a:t>
            </a:r>
            <a:r>
              <a:rPr lang="es-ES" sz="1700" b="1" i="1" dirty="0"/>
              <a:t>Gallus </a:t>
            </a:r>
            <a:r>
              <a:rPr lang="es-ES" sz="1700" b="1" i="1" dirty="0" err="1"/>
              <a:t>gallus</a:t>
            </a:r>
            <a:r>
              <a:rPr lang="es-ES" sz="1700" dirty="0"/>
              <a:t>) es un ave doméstica perteneciente a la familia Phasianidae y una de las cuatro especies del género </a:t>
            </a:r>
            <a:r>
              <a:rPr lang="es-ES" sz="1700" i="1" dirty="0"/>
              <a:t>Gallus</a:t>
            </a:r>
            <a:r>
              <a:rPr lang="es-ES" sz="1700" dirty="0"/>
              <a:t> . La gallina doméstica tal vez sea el ave más numerosa del planeta, pues se calcula que supera los 13.000 millones de ejemplares.</a:t>
            </a:r>
          </a:p>
          <a:p>
            <a:pPr algn="ctr"/>
            <a:r>
              <a:rPr lang="es-ES" sz="1700" dirty="0"/>
              <a:t>Los gallos y gallinas son criados principalmente por su carne y por sus huevos. También se aprovechan sus plumas, y algunas variedades se crían y entrenan para su uso en peleas de gallos.</a:t>
            </a:r>
          </a:p>
          <a:p>
            <a:pPr algn="ctr"/>
            <a:r>
              <a:rPr lang="es-ES" sz="1700" dirty="0"/>
              <a:t>El gallo rojo es herbívoro e insectívoro. No puede distinguir el sabor dulce y a la mayoría no les gusta el salado. Su esperanza de vida se encuentra entre los 5 y los 10 años, dependiendo de la raza</a:t>
            </a:r>
            <a:r>
              <a:rPr lang="es-ES" sz="1700" dirty="0"/>
              <a:t>.</a:t>
            </a:r>
          </a:p>
          <a:p>
            <a:pPr algn="ctr"/>
            <a:endParaRPr lang="es-ES" sz="1700" dirty="0"/>
          </a:p>
        </p:txBody>
      </p:sp>
    </p:spTree>
  </p:cSld>
  <p:clrMapOvr>
    <a:masterClrMapping/>
  </p:clrMapOvr>
  <p:transition advTm="2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Dell\Escritorio\Imagen4.jpg"/>
          <p:cNvPicPr>
            <a:picLocks noChangeAspect="1" noChangeArrowheads="1"/>
          </p:cNvPicPr>
          <p:nvPr/>
        </p:nvPicPr>
        <p:blipFill>
          <a:blip r:embed="rId2"/>
          <a:srcRect/>
          <a:stretch>
            <a:fillRect/>
          </a:stretch>
        </p:blipFill>
        <p:spPr bwMode="auto">
          <a:xfrm>
            <a:off x="0" y="0"/>
            <a:ext cx="9144000" cy="6868936"/>
          </a:xfrm>
          <a:prstGeom prst="rect">
            <a:avLst/>
          </a:prstGeom>
          <a:noFill/>
        </p:spPr>
      </p:pic>
      <p:sp>
        <p:nvSpPr>
          <p:cNvPr id="27652" name="Rectangle 4"/>
          <p:cNvSpPr>
            <a:spLocks noChangeArrowheads="1"/>
          </p:cNvSpPr>
          <p:nvPr/>
        </p:nvSpPr>
        <p:spPr bwMode="auto">
          <a:xfrm>
            <a:off x="250825" y="6237288"/>
            <a:ext cx="2941795"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Una gallina sobre un árbol </a:t>
            </a:r>
          </a:p>
        </p:txBody>
      </p:sp>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026" name="Picture 2" descr="C:\Documents and Settings\Dell\Escritorio\Imagen5.jpg"/>
          <p:cNvPicPr>
            <a:picLocks noChangeAspect="1" noChangeArrowheads="1"/>
          </p:cNvPicPr>
          <p:nvPr/>
        </p:nvPicPr>
        <p:blipFill>
          <a:blip r:embed="rId2"/>
          <a:srcRect/>
          <a:stretch>
            <a:fillRect/>
          </a:stretch>
        </p:blipFill>
        <p:spPr bwMode="auto">
          <a:xfrm>
            <a:off x="3995001" y="733552"/>
            <a:ext cx="4657481" cy="5726586"/>
          </a:xfrm>
          <a:prstGeom prst="rect">
            <a:avLst/>
          </a:prstGeom>
          <a:noFill/>
        </p:spPr>
      </p:pic>
      <p:sp>
        <p:nvSpPr>
          <p:cNvPr id="3074" name="Rectangle 2"/>
          <p:cNvSpPr>
            <a:spLocks noChangeArrowheads="1"/>
          </p:cNvSpPr>
          <p:nvPr/>
        </p:nvSpPr>
        <p:spPr bwMode="auto">
          <a:xfrm>
            <a:off x="395288" y="1268413"/>
            <a:ext cx="3384550" cy="4278076"/>
          </a:xfrm>
          <a:prstGeom prst="rect">
            <a:avLst/>
          </a:prstGeom>
          <a:solidFill>
            <a:srgbClr val="DBF8A6"/>
          </a:solidFill>
          <a:ln w="76200" cmpd="tri">
            <a:solidFill>
              <a:srgbClr val="0000FF"/>
            </a:solidFill>
            <a:miter lim="800000"/>
            <a:headEnd/>
            <a:tailEnd/>
          </a:ln>
          <a:effectLst/>
        </p:spPr>
        <p:txBody>
          <a:bodyPr lIns="91422" tIns="45711" rIns="91422" bIns="45711" anchor="ctr">
            <a:spAutoFit/>
          </a:bodyPr>
          <a:lstStyle/>
          <a:p>
            <a:pPr algn="ctr"/>
            <a:endParaRPr lang="es-ES" sz="1700" dirty="0"/>
          </a:p>
          <a:p>
            <a:pPr algn="ctr"/>
            <a:r>
              <a:rPr lang="es-ES" sz="1700" dirty="0"/>
              <a:t>Los </a:t>
            </a:r>
            <a:r>
              <a:rPr lang="es-ES" sz="1700" dirty="0"/>
              <a:t>gallos y las gallinas muestran un evidente dimorfismo sexual, pudiéndose distinguir ambos a simple vista. Los machos son más grandes, midiendo en torno a los 50 cm y llegando a pesar hasta 4 kg. Poseen una gran cresta rojiza en la cabeza, la cual usan como símbolo de dominancia. Se dice que los ejemplares de gallo rojo salvajes poseen colores más brillantes que sus parientes domésticos </a:t>
            </a:r>
          </a:p>
          <a:p>
            <a:pPr algn="ctr"/>
            <a:endParaRPr lang="es-ES" sz="1700" dirty="0"/>
          </a:p>
        </p:txBody>
      </p:sp>
      <p:sp>
        <p:nvSpPr>
          <p:cNvPr id="3076" name="Rectangle 4"/>
          <p:cNvSpPr>
            <a:spLocks noChangeArrowheads="1"/>
          </p:cNvSpPr>
          <p:nvPr/>
        </p:nvSpPr>
        <p:spPr bwMode="auto">
          <a:xfrm>
            <a:off x="4427539" y="5949950"/>
            <a:ext cx="1338792" cy="369314"/>
          </a:xfrm>
          <a:prstGeom prst="rect">
            <a:avLst/>
          </a:prstGeom>
          <a:solidFill>
            <a:srgbClr val="E951E9"/>
          </a:solidFill>
          <a:ln w="9525">
            <a:noFill/>
            <a:miter lim="800000"/>
            <a:headEnd/>
            <a:tailEnd/>
          </a:ln>
          <a:effectLst/>
        </p:spPr>
        <p:txBody>
          <a:bodyPr wrap="none" lIns="91422" tIns="45711" rIns="91422" bIns="45711">
            <a:spAutoFit/>
          </a:bodyPr>
          <a:lstStyle/>
          <a:p>
            <a:r>
              <a:rPr lang="es-ES"/>
              <a:t>Un polluelo</a:t>
            </a:r>
          </a:p>
        </p:txBody>
      </p:sp>
    </p:spTree>
  </p:cSld>
  <p:clrMapOvr>
    <a:masterClrMapping/>
  </p:clrMapOvr>
  <p:transition advTm="2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Documents and Settings\Dell\Escritorio\Imagen6.jpg"/>
          <p:cNvPicPr>
            <a:picLocks noChangeAspect="1" noChangeArrowheads="1"/>
          </p:cNvPicPr>
          <p:nvPr/>
        </p:nvPicPr>
        <p:blipFill>
          <a:blip r:embed="rId2"/>
          <a:srcRect/>
          <a:stretch>
            <a:fillRect/>
          </a:stretch>
        </p:blipFill>
        <p:spPr bwMode="auto">
          <a:xfrm>
            <a:off x="0" y="0"/>
            <a:ext cx="9433592" cy="6858000"/>
          </a:xfrm>
          <a:prstGeom prst="rect">
            <a:avLst/>
          </a:prstGeom>
          <a:noFill/>
        </p:spPr>
      </p:pic>
      <p:sp>
        <p:nvSpPr>
          <p:cNvPr id="24580" name="Rectangle 4"/>
          <p:cNvSpPr>
            <a:spLocks noChangeArrowheads="1"/>
          </p:cNvSpPr>
          <p:nvPr/>
        </p:nvSpPr>
        <p:spPr bwMode="auto">
          <a:xfrm>
            <a:off x="250825" y="6165850"/>
            <a:ext cx="3316897" cy="369314"/>
          </a:xfrm>
          <a:prstGeom prst="rect">
            <a:avLst/>
          </a:prstGeom>
          <a:solidFill>
            <a:srgbClr val="E951E9"/>
          </a:solidFill>
          <a:ln w="9525">
            <a:noFill/>
            <a:miter lim="800000"/>
            <a:headEnd/>
            <a:tailEnd/>
          </a:ln>
          <a:effectLst/>
        </p:spPr>
        <p:txBody>
          <a:bodyPr wrap="none" lIns="91422" tIns="45711" rIns="91422" bIns="45711" anchor="ctr">
            <a:spAutoFit/>
          </a:bodyPr>
          <a:lstStyle/>
          <a:p>
            <a:pPr>
              <a:buFontTx/>
              <a:buChar char="•"/>
            </a:pPr>
            <a:r>
              <a:rPr lang="es-ES"/>
              <a:t>Una gallina con sus polluelos.</a:t>
            </a:r>
          </a:p>
        </p:txBody>
      </p:sp>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0242" name="Picture 2" descr="C:\Documents and Settings\Dell\Escritorio\Imagen7.jpg"/>
          <p:cNvPicPr>
            <a:picLocks noChangeAspect="1" noChangeArrowheads="1"/>
          </p:cNvPicPr>
          <p:nvPr/>
        </p:nvPicPr>
        <p:blipFill>
          <a:blip r:embed="rId2"/>
          <a:srcRect/>
          <a:stretch>
            <a:fillRect/>
          </a:stretch>
        </p:blipFill>
        <p:spPr bwMode="auto">
          <a:xfrm>
            <a:off x="835243" y="0"/>
            <a:ext cx="7456996" cy="7018012"/>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8194" name="Rectangle 2"/>
          <p:cNvSpPr>
            <a:spLocks noChangeArrowheads="1"/>
          </p:cNvSpPr>
          <p:nvPr/>
        </p:nvSpPr>
        <p:spPr bwMode="auto">
          <a:xfrm>
            <a:off x="615434" y="500612"/>
            <a:ext cx="7848600" cy="5586126"/>
          </a:xfrm>
          <a:prstGeom prst="rect">
            <a:avLst/>
          </a:prstGeom>
          <a:solidFill>
            <a:srgbClr val="DBF8A6"/>
          </a:solidFill>
          <a:ln w="76200" cmpd="tri">
            <a:solidFill>
              <a:srgbClr val="0000FF"/>
            </a:solidFill>
            <a:miter lim="800000"/>
            <a:headEnd/>
            <a:tailEnd/>
          </a:ln>
          <a:effectLst/>
        </p:spPr>
        <p:txBody>
          <a:bodyPr lIns="91422" tIns="45711" rIns="91422" bIns="45711" anchor="ctr">
            <a:spAutoFit/>
          </a:bodyPr>
          <a:lstStyle/>
          <a:p>
            <a:endParaRPr lang="es-ES" sz="1700" dirty="0"/>
          </a:p>
          <a:p>
            <a:r>
              <a:rPr lang="es-ES" sz="1700" dirty="0"/>
              <a:t>El </a:t>
            </a:r>
            <a:r>
              <a:rPr lang="es-ES" sz="1700" dirty="0"/>
              <a:t>dorso lo cubre una capa de plumas doradas desde el cuello hasta la espalda. La cola está compuesta por plumas oscuras grandes y arqueadas que brillan de color azul, púrpura o verde bajo la luz. A ambos lados de su cabeza aparecen dos manchas blancas, que le distinguen de otras especies cercanas, además de las patas grisáceas.</a:t>
            </a:r>
          </a:p>
          <a:p>
            <a:r>
              <a:rPr lang="es-ES" sz="1700" dirty="0"/>
              <a:t>Las gallinas son más pequeñas. No suelen medir más de 50 cm y apenas llegan a 2 kg de peso. Poseen una coloración menos atractiva, destinada a proporcionarles protección y escondite en su hábitat. Sus apéndices carnosos de la cabeza son también mucho menos prominentes.</a:t>
            </a:r>
          </a:p>
          <a:p>
            <a:r>
              <a:rPr lang="es-ES" sz="1700" dirty="0"/>
              <a:t>En la estación de muda (de junio a octubre) los machos adquieren un plumaje compuesto por plumas largas y negras hacia la mitad del dorso, y el resto del cuerpo cubierto de plumas anaranjadas. En las hembras no es apreciable ningún cambio, aunque igualmente mudan de plumas.</a:t>
            </a:r>
          </a:p>
          <a:p>
            <a:r>
              <a:rPr lang="es-ES" sz="1700" dirty="0"/>
              <a:t>En los ejemplares domésticos las características físicas dependerán de la raza y las características de esta.</a:t>
            </a:r>
          </a:p>
          <a:p>
            <a:r>
              <a:rPr lang="es-ES" sz="1700" dirty="0"/>
              <a:t>Existen estudios recientes que ponen de manifiesto genes latentes en el gallo doméstico para la producción de dientes en las mandíbulas. También por el mismo motivo se descubrió que algunos pollos antes de nacer tienen una cola más larga, que luego se acorta al poco tiempo de nacer</a:t>
            </a:r>
            <a:r>
              <a:rPr lang="es-ES" sz="1700" dirty="0"/>
              <a:t>.</a:t>
            </a:r>
          </a:p>
          <a:p>
            <a:endParaRPr lang="es-ES" sz="1700" dirty="0"/>
          </a:p>
        </p:txBody>
      </p:sp>
    </p:spTree>
  </p:cSld>
  <p:clrMapOvr>
    <a:masterClrMapping/>
  </p:clrMapOvr>
  <p:transition advTm="47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n8.jpg"/>
          <p:cNvPicPr>
            <a:picLocks noChangeAspect="1" noChangeArrowheads="1"/>
          </p:cNvPicPr>
          <p:nvPr/>
        </p:nvPicPr>
        <p:blipFill>
          <a:blip r:embed="rId2"/>
          <a:srcRect/>
          <a:stretch>
            <a:fillRect/>
          </a:stretch>
        </p:blipFill>
        <p:spPr bwMode="auto">
          <a:xfrm>
            <a:off x="-357222" y="-285776"/>
            <a:ext cx="9755666" cy="7358114"/>
          </a:xfrm>
          <a:prstGeom prst="rect">
            <a:avLst/>
          </a:prstGeom>
          <a:noFill/>
        </p:spPr>
      </p:pic>
      <p:sp>
        <p:nvSpPr>
          <p:cNvPr id="25604" name="Rectangle 4"/>
          <p:cNvSpPr>
            <a:spLocks noChangeArrowheads="1"/>
          </p:cNvSpPr>
          <p:nvPr/>
        </p:nvSpPr>
        <p:spPr bwMode="auto">
          <a:xfrm>
            <a:off x="250825" y="6237288"/>
            <a:ext cx="3236747"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Un polluelo de un día de vida </a:t>
            </a:r>
          </a:p>
        </p:txBody>
      </p:sp>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agen9.jpg"/>
          <p:cNvPicPr>
            <a:picLocks noChangeAspect="1" noChangeArrowheads="1"/>
          </p:cNvPicPr>
          <p:nvPr/>
        </p:nvPicPr>
        <p:blipFill>
          <a:blip r:embed="rId2"/>
          <a:srcRect/>
          <a:stretch>
            <a:fillRect/>
          </a:stretch>
        </p:blipFill>
        <p:spPr bwMode="auto">
          <a:xfrm>
            <a:off x="-346233" y="-170910"/>
            <a:ext cx="9779625" cy="7243248"/>
          </a:xfrm>
          <a:prstGeom prst="rect">
            <a:avLst/>
          </a:prstGeom>
          <a:noFill/>
        </p:spPr>
      </p:pic>
      <p:sp>
        <p:nvSpPr>
          <p:cNvPr id="18436" name="Rectangle 4"/>
          <p:cNvSpPr>
            <a:spLocks noChangeArrowheads="1"/>
          </p:cNvSpPr>
          <p:nvPr/>
        </p:nvSpPr>
        <p:spPr bwMode="auto">
          <a:xfrm>
            <a:off x="468313" y="6165850"/>
            <a:ext cx="2210825"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Gallinas de crianza </a:t>
            </a:r>
          </a:p>
        </p:txBody>
      </p:sp>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571472" y="285728"/>
            <a:ext cx="8064500" cy="6247846"/>
          </a:xfrm>
          <a:prstGeom prst="rect">
            <a:avLst/>
          </a:prstGeom>
          <a:solidFill>
            <a:srgbClr val="DBF8A6"/>
          </a:solidFill>
          <a:ln w="76200" cmpd="tri">
            <a:solidFill>
              <a:srgbClr val="0000FF"/>
            </a:solidFill>
            <a:miter lim="800000"/>
            <a:headEnd/>
            <a:tailEnd/>
          </a:ln>
          <a:effectLst/>
        </p:spPr>
        <p:txBody>
          <a:bodyPr wrap="square" lIns="91422" tIns="45711" rIns="91422" bIns="45711" anchor="ctr">
            <a:spAutoFit/>
          </a:bodyPr>
          <a:lstStyle/>
          <a:p>
            <a:endParaRPr lang="es-ES" sz="1600" b="1" dirty="0"/>
          </a:p>
          <a:p>
            <a:r>
              <a:rPr lang="es-ES" sz="1600" b="1" dirty="0"/>
              <a:t>Comportamiento</a:t>
            </a:r>
            <a:endParaRPr lang="es-ES" sz="1600" b="1" dirty="0"/>
          </a:p>
          <a:p>
            <a:r>
              <a:rPr lang="es-ES" sz="1600" dirty="0"/>
              <a:t>Son aves naturalmente gregarias, que han perdido gran parte de la facultad del vuelo debido a la selección artificial del ser humano. El gallo rojo salvaje vuela bien, hacia un lugar más elevado para ponerse a salvo o para huir de posibles depredadores, aunque también se le puede ver volando a ramas altas de árboles para descansar. En cambio, los domésticos casi nunca hacen uso de su facultad de vuelo, y, por eso, un ejemplo sería que las gallinas criadas en jaulas no vuelan, aunque realmente eso le podría pasar a cualquier ave encerrada toda su vida. Pero los gallos y gallinas criadas en libertad o </a:t>
            </a:r>
            <a:r>
              <a:rPr lang="es-ES" sz="1600" dirty="0" err="1"/>
              <a:t>semi</a:t>
            </a:r>
            <a:r>
              <a:rPr lang="es-ES" sz="1600" dirty="0"/>
              <a:t>-libertad vuelan a sitios elevados para pasar la noche. Los gallos domésticos pueden llegar a ser territoriales y violentos en algunas razas, aunque usualmente son buenos animales de compañía, fáciles de domesticar mediante alimentación a mano.</a:t>
            </a:r>
          </a:p>
          <a:p>
            <a:r>
              <a:rPr lang="es-ES" sz="1600" dirty="0"/>
              <a:t>Poseen un sistema social característico con un orden jerárquico que comienza a desarrollarse a la semana de vida, y que a las siete semanas ya está completamente establecido. Hay un macho dominante, que domina sobre todos los demás, y un macho sometido a todos. Las gallinas tienen un orden jerárquico independiente y no entran en la dominancia de los machos.</a:t>
            </a:r>
          </a:p>
          <a:p>
            <a:r>
              <a:rPr lang="es-ES" sz="1600" dirty="0"/>
              <a:t>La acción física de dominancia consiste en la elevación de la cola y la cabeza. La sumisión se muestra de forma opuesta, bajando la cabeza y la cola, agachándose e inclinando la cabeza hacia un lado. Las gallinas se sienten a salvo bajo la dominancia de un gallo, y solo se defenderán por la fuerza si se encuentran alejadas del gallo dominante. Si muere el gallo dominante, el siguiente en el orden jerárquico toma el cargo inmediatamente</a:t>
            </a:r>
            <a:r>
              <a:rPr lang="es-ES" sz="1600" dirty="0"/>
              <a:t>.</a:t>
            </a:r>
          </a:p>
          <a:p>
            <a:endParaRPr lang="es-ES" sz="1600" dirty="0"/>
          </a:p>
        </p:txBody>
      </p:sp>
    </p:spTree>
  </p:cSld>
  <p:clrMapOvr>
    <a:masterClrMapping/>
  </p:clrMapOvr>
  <p:transition advTm="5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n1.jpg"/>
          <p:cNvPicPr>
            <a:picLocks noChangeAspect="1" noChangeArrowheads="1"/>
          </p:cNvPicPr>
          <p:nvPr/>
        </p:nvPicPr>
        <p:blipFill>
          <a:blip r:embed="rId2"/>
          <a:srcRect/>
          <a:stretch>
            <a:fillRect/>
          </a:stretch>
        </p:blipFill>
        <p:spPr bwMode="auto">
          <a:xfrm>
            <a:off x="0" y="-331316"/>
            <a:ext cx="9733816" cy="7454078"/>
          </a:xfrm>
          <a:prstGeom prst="rect">
            <a:avLst/>
          </a:prstGeom>
          <a:noFill/>
        </p:spPr>
      </p:pic>
      <p:sp>
        <p:nvSpPr>
          <p:cNvPr id="22532" name="Rectangle 4"/>
          <p:cNvSpPr>
            <a:spLocks noChangeArrowheads="1"/>
          </p:cNvSpPr>
          <p:nvPr/>
        </p:nvSpPr>
        <p:spPr bwMode="auto">
          <a:xfrm>
            <a:off x="323850" y="6237288"/>
            <a:ext cx="2198001"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dirty="0" smtClean="0"/>
              <a:t>Una Gallina </a:t>
            </a:r>
            <a:r>
              <a:rPr lang="es-ES" dirty="0" err="1"/>
              <a:t>bianca</a:t>
            </a:r>
            <a:r>
              <a:rPr lang="es-ES" dirty="0"/>
              <a:t> </a:t>
            </a:r>
          </a:p>
        </p:txBody>
      </p:sp>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7170" name="Picture 2" descr="C:\Documents and Settings\Dell\Escritorio\Imagen10.jpg"/>
          <p:cNvPicPr>
            <a:picLocks noChangeAspect="1" noChangeArrowheads="1"/>
          </p:cNvPicPr>
          <p:nvPr/>
        </p:nvPicPr>
        <p:blipFill>
          <a:blip r:embed="rId3"/>
          <a:srcRect/>
          <a:stretch>
            <a:fillRect/>
          </a:stretch>
        </p:blipFill>
        <p:spPr bwMode="auto">
          <a:xfrm>
            <a:off x="1439719" y="-97182"/>
            <a:ext cx="6154658" cy="6955182"/>
          </a:xfrm>
          <a:prstGeom prst="rect">
            <a:avLst/>
          </a:prstGeom>
          <a:noFill/>
          <a:ln w="25400">
            <a:solidFill>
              <a:srgbClr val="FF0000"/>
            </a:solidFill>
          </a:ln>
        </p:spPr>
      </p:pic>
    </p:spTree>
  </p:cSld>
  <p:clrMapOvr>
    <a:masterClrMapping/>
  </p:clrMapOvr>
  <p:transition spd="slow" advTm="5000">
    <p:sndAc>
      <p:stSnd>
        <p:snd r:embed="rId2" name="LA PALOM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Imagen11.jpg"/>
          <p:cNvPicPr>
            <a:picLocks noChangeAspect="1" noChangeArrowheads="1"/>
          </p:cNvPicPr>
          <p:nvPr/>
        </p:nvPicPr>
        <p:blipFill>
          <a:blip r:embed="rId2"/>
          <a:srcRect/>
          <a:stretch>
            <a:fillRect/>
          </a:stretch>
        </p:blipFill>
        <p:spPr bwMode="auto">
          <a:xfrm>
            <a:off x="-214346" y="-214338"/>
            <a:ext cx="9429784" cy="7072338"/>
          </a:xfrm>
          <a:prstGeom prst="rect">
            <a:avLst/>
          </a:prstGeom>
          <a:noFill/>
        </p:spPr>
      </p:pic>
      <p:sp>
        <p:nvSpPr>
          <p:cNvPr id="17412" name="Rectangle 4"/>
          <p:cNvSpPr>
            <a:spLocks noChangeArrowheads="1"/>
          </p:cNvSpPr>
          <p:nvPr/>
        </p:nvSpPr>
        <p:spPr bwMode="auto">
          <a:xfrm>
            <a:off x="250825" y="6237288"/>
            <a:ext cx="4724399"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Vendedora de gallinas en La Habana, Cuba </a:t>
            </a:r>
          </a:p>
        </p:txBody>
      </p:sp>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magen12.jpg"/>
          <p:cNvPicPr>
            <a:picLocks noChangeAspect="1" noChangeArrowheads="1"/>
          </p:cNvPicPr>
          <p:nvPr/>
        </p:nvPicPr>
        <p:blipFill>
          <a:blip r:embed="rId2"/>
          <a:srcRect/>
          <a:stretch>
            <a:fillRect/>
          </a:stretch>
        </p:blipFill>
        <p:spPr bwMode="auto">
          <a:xfrm>
            <a:off x="-214346" y="-357214"/>
            <a:ext cx="9898108" cy="7501948"/>
          </a:xfrm>
          <a:prstGeom prst="rect">
            <a:avLst/>
          </a:prstGeom>
          <a:noFill/>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780291" y="567166"/>
            <a:ext cx="7473514" cy="5324516"/>
          </a:xfrm>
          <a:prstGeom prst="rect">
            <a:avLst/>
          </a:prstGeom>
          <a:solidFill>
            <a:srgbClr val="DBF8A6"/>
          </a:solidFill>
          <a:ln w="76200" cmpd="tri">
            <a:solidFill>
              <a:srgbClr val="0000FF"/>
            </a:solidFill>
            <a:miter lim="800000"/>
            <a:headEnd/>
            <a:tailEnd/>
          </a:ln>
          <a:effectLst/>
        </p:spPr>
        <p:txBody>
          <a:bodyPr wrap="square" lIns="91422" tIns="45711" rIns="91422" bIns="45711" anchor="ctr">
            <a:spAutoFit/>
          </a:bodyPr>
          <a:lstStyle/>
          <a:p>
            <a:pPr algn="ctr"/>
            <a:endParaRPr lang="es-ES" sz="1700" dirty="0"/>
          </a:p>
          <a:p>
            <a:pPr algn="ctr"/>
            <a:r>
              <a:rPr lang="es-ES" sz="1700" dirty="0"/>
              <a:t>El </a:t>
            </a:r>
            <a:r>
              <a:rPr lang="es-ES" sz="1700" dirty="0"/>
              <a:t>gallo produce un sonido llamado </a:t>
            </a:r>
            <a:r>
              <a:rPr lang="es-ES" sz="1700" i="1" dirty="0"/>
              <a:t>canto</a:t>
            </a:r>
            <a:r>
              <a:rPr lang="es-ES" sz="1700" dirty="0"/>
              <a:t> (descrito mediante la onomatopeya "quiquiriquí" o "</a:t>
            </a:r>
            <a:r>
              <a:rPr lang="es-ES" sz="1700" dirty="0" err="1"/>
              <a:t>kikirikí</a:t>
            </a:r>
            <a:r>
              <a:rPr lang="es-ES" sz="1700" dirty="0"/>
              <a:t>"), siempre que no esté castrado (pollo capón). El gallo canta durante todo el día, si bien concentra sus cantos en ciertos períodos del día, como son el amanecer, el mediodía, la media tarde, y a mitad de la noche, entre las tres y las cinco de la mañana.   Estos cantos y los esporádicos que se suelen dar a lo largo del día, fuera de los períodos descritos, sirven como desafío territorial a otros gallos, para atraer a las hembras cercanas y como señal de aviso en general. También puede estar ocasionado por algún disturbio a su alrededor. Normalmente es un sonido más de tipo violento o alerta.</a:t>
            </a:r>
          </a:p>
          <a:p>
            <a:pPr algn="ctr"/>
            <a:r>
              <a:rPr lang="es-ES" sz="1700" dirty="0"/>
              <a:t>El gallo emite además otros sonidos, esta vez ya parecidos a los que emite la hembra de su especie, llamado </a:t>
            </a:r>
            <a:r>
              <a:rPr lang="es-ES" sz="1700" b="1" dirty="0"/>
              <a:t>cacareo</a:t>
            </a:r>
            <a:r>
              <a:rPr lang="es-ES" sz="1700" dirty="0"/>
              <a:t>, siendo la onomatopeya usada para describirlos "</a:t>
            </a:r>
            <a:r>
              <a:rPr lang="es-ES" sz="1700" dirty="0" err="1"/>
              <a:t>clo-clo</a:t>
            </a:r>
            <a:r>
              <a:rPr lang="es-ES" sz="1700" dirty="0"/>
              <a:t>" o "cocó". Este sonido lo emite sobre todo cuando se propone fecundar a alguna hembra, o cuando ha encontrado comida, para llamar al resto de su familia (llamada a la que acuden todos los demás a una enorme velocidad). Este sonido es más de tipo tranquilo y familiar.</a:t>
            </a:r>
          </a:p>
          <a:p>
            <a:pPr algn="ctr"/>
            <a:r>
              <a:rPr lang="es-ES" sz="1700" dirty="0"/>
              <a:t>Es importante destacar que este comportamiento es mucho más usual en aves rurales, es decir, libres, si bien el canto lo emiten siempre</a:t>
            </a:r>
            <a:r>
              <a:rPr lang="es-ES" sz="1700" dirty="0"/>
              <a:t>.</a:t>
            </a:r>
          </a:p>
          <a:p>
            <a:pPr algn="ctr"/>
            <a:endParaRPr lang="es-ES" sz="1700" dirty="0"/>
          </a:p>
        </p:txBody>
      </p:sp>
    </p:spTree>
  </p:cSld>
  <p:clrMapOvr>
    <a:masterClrMapping/>
  </p:clrMapOvr>
  <p:transition advTm="4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8434" name="Picture 2" descr="C:\Documents and Settings\Dell\Escritorio\Imagen13.jpg"/>
          <p:cNvPicPr>
            <a:picLocks noChangeAspect="1" noChangeArrowheads="1"/>
          </p:cNvPicPr>
          <p:nvPr/>
        </p:nvPicPr>
        <p:blipFill>
          <a:blip r:embed="rId2"/>
          <a:srcRect/>
          <a:stretch>
            <a:fillRect/>
          </a:stretch>
        </p:blipFill>
        <p:spPr bwMode="auto">
          <a:xfrm>
            <a:off x="670386" y="0"/>
            <a:ext cx="7650989" cy="6858000"/>
          </a:xfrm>
          <a:prstGeom prst="rect">
            <a:avLst/>
          </a:prstGeom>
          <a:noFill/>
        </p:spPr>
      </p:pic>
      <p:sp>
        <p:nvSpPr>
          <p:cNvPr id="13316" name="Rectangle 4"/>
          <p:cNvSpPr>
            <a:spLocks noChangeArrowheads="1"/>
          </p:cNvSpPr>
          <p:nvPr/>
        </p:nvSpPr>
        <p:spPr bwMode="auto">
          <a:xfrm>
            <a:off x="179388" y="6092825"/>
            <a:ext cx="903140" cy="646313"/>
          </a:xfrm>
          <a:prstGeom prst="rect">
            <a:avLst/>
          </a:prstGeom>
          <a:solidFill>
            <a:srgbClr val="E951E9"/>
          </a:solidFill>
          <a:ln w="9525">
            <a:noFill/>
            <a:miter lim="800000"/>
            <a:headEnd/>
            <a:tailEnd/>
          </a:ln>
          <a:effectLst/>
        </p:spPr>
        <p:txBody>
          <a:bodyPr wrap="square" lIns="91422" tIns="45711" rIns="91422" bIns="45711" anchor="ctr">
            <a:spAutoFit/>
          </a:bodyPr>
          <a:lstStyle/>
          <a:p>
            <a:pPr eaLnBrk="0" hangingPunct="0"/>
            <a:r>
              <a:rPr lang="es-ES"/>
              <a:t>Cinco pollitos </a:t>
            </a:r>
          </a:p>
        </p:txBody>
      </p:sp>
      <p:pic>
        <p:nvPicPr>
          <p:cNvPr id="13317" name="Picture 5" descr="magnify-clip">
            <a:hlinkClick r:id="rId3" tooltip="Aumentar"/>
          </p:cNvPr>
          <p:cNvPicPr>
            <a:picLocks noChangeAspect="1" noChangeArrowheads="1"/>
          </p:cNvPicPr>
          <p:nvPr/>
        </p:nvPicPr>
        <p:blipFill>
          <a:blip r:embed="rId4"/>
          <a:srcRect/>
          <a:stretch>
            <a:fillRect/>
          </a:stretch>
        </p:blipFill>
        <p:spPr bwMode="auto">
          <a:xfrm>
            <a:off x="155576" y="3154364"/>
            <a:ext cx="142875" cy="104775"/>
          </a:xfrm>
          <a:prstGeom prst="rect">
            <a:avLst/>
          </a:prstGeom>
          <a:noFill/>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3500000" scaled="1"/>
          <a:tileRect/>
        </a:gradFill>
        <a:effectLst/>
      </p:bgPr>
    </p:bg>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752815" y="966492"/>
            <a:ext cx="7848600" cy="4247298"/>
          </a:xfrm>
          <a:prstGeom prst="rect">
            <a:avLst/>
          </a:prstGeom>
          <a:solidFill>
            <a:srgbClr val="DBF8A6"/>
          </a:solidFill>
          <a:ln w="76200" cmpd="tri">
            <a:solidFill>
              <a:srgbClr val="0000FF"/>
            </a:solidFill>
            <a:miter lim="800000"/>
            <a:headEnd/>
            <a:tailEnd/>
          </a:ln>
          <a:effectLst/>
        </p:spPr>
        <p:txBody>
          <a:bodyPr lIns="91422" tIns="45711" rIns="91422" bIns="45711" anchor="ctr">
            <a:spAutoFit/>
          </a:bodyPr>
          <a:lstStyle/>
          <a:p>
            <a:pPr algn="ctr"/>
            <a:endParaRPr lang="es-ES" dirty="0"/>
          </a:p>
          <a:p>
            <a:pPr algn="ctr"/>
            <a:r>
              <a:rPr lang="es-ES" dirty="0"/>
              <a:t>Las </a:t>
            </a:r>
            <a:r>
              <a:rPr lang="es-ES" dirty="0"/>
              <a:t>gallinas ponen cada día durante varios días (entre 8 y 10) un huevo en el que se desarrolla el embrión, y lo incubarán hasta que nazca, dándole calor y rotando su posición (durante 21 días). Se conoce como gallina clueca a aquella que deja de poner huevos y se centra en empollarlos y protegerlos.</a:t>
            </a:r>
          </a:p>
          <a:p>
            <a:pPr algn="ctr"/>
            <a:r>
              <a:rPr lang="es-ES" dirty="0"/>
              <a:t>El embrión se nutre de la yema, que penetra en su interior por medio del ombligo. Al término del primer día el sistema circulatorio ya será operativo dentro del huevo, y la cabeza comenzará a tomar forma. Al quinto día se forman los órganos sexuales, al decimotercero se comienza a calcificar el esqueleto usando el calcio de la cáscara del huevo, y a los 21 días el pollo está completamente desarrollado para comenzar a romper el cascarón, lo cual les puede llevar de 10 a 20 horas. La gallina cacareará al oír piar a los polluelos para motivarles a salir del </a:t>
            </a:r>
            <a:r>
              <a:rPr lang="es-ES" dirty="0"/>
              <a:t>cascarón.</a:t>
            </a:r>
          </a:p>
          <a:p>
            <a:pPr algn="ctr"/>
            <a:endParaRPr lang="es-ES" dirty="0"/>
          </a:p>
        </p:txBody>
      </p:sp>
    </p:spTree>
  </p:cSld>
  <p:clrMapOvr>
    <a:masterClrMapping/>
  </p:clrMapOvr>
  <p:transition advTm="3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magen14.jpg"/>
          <p:cNvPicPr>
            <a:picLocks noChangeAspect="1" noChangeArrowheads="1"/>
          </p:cNvPicPr>
          <p:nvPr/>
        </p:nvPicPr>
        <p:blipFill>
          <a:blip r:embed="rId2"/>
          <a:srcRect/>
          <a:stretch>
            <a:fillRect/>
          </a:stretch>
        </p:blipFill>
        <p:spPr bwMode="auto">
          <a:xfrm>
            <a:off x="0" y="0"/>
            <a:ext cx="9144000" cy="6862575"/>
          </a:xfrm>
          <a:prstGeom prst="rect">
            <a:avLst/>
          </a:prstGeom>
          <a:noFill/>
        </p:spPr>
      </p:pic>
      <p:sp>
        <p:nvSpPr>
          <p:cNvPr id="15364" name="Rectangle 4"/>
          <p:cNvSpPr>
            <a:spLocks noChangeArrowheads="1"/>
          </p:cNvSpPr>
          <p:nvPr/>
        </p:nvSpPr>
        <p:spPr bwMode="auto">
          <a:xfrm>
            <a:off x="395288" y="6021388"/>
            <a:ext cx="7494323"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Los huevos pueden tener diversas tonalidades dependiendo de la raza </a:t>
            </a:r>
          </a:p>
        </p:txBody>
      </p:sp>
    </p:spTree>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Imagen15.jpg"/>
          <p:cNvPicPr>
            <a:picLocks noChangeAspect="1" noChangeArrowheads="1"/>
          </p:cNvPicPr>
          <p:nvPr/>
        </p:nvPicPr>
        <p:blipFill>
          <a:blip r:embed="rId2"/>
          <a:srcRect/>
          <a:stretch>
            <a:fillRect/>
          </a:stretch>
        </p:blipFill>
        <p:spPr bwMode="auto">
          <a:xfrm>
            <a:off x="0" y="0"/>
            <a:ext cx="9144000" cy="7009263"/>
          </a:xfrm>
          <a:prstGeom prst="rect">
            <a:avLst/>
          </a:prstGeom>
          <a:noFill/>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1"/>
        </a:gradFill>
        <a:effectLst/>
      </p:bgPr>
    </p:bg>
    <p:spTree>
      <p:nvGrpSpPr>
        <p:cNvPr id="1" name=""/>
        <p:cNvGrpSpPr/>
        <p:nvPr/>
      </p:nvGrpSpPr>
      <p:grpSpPr>
        <a:xfrm>
          <a:off x="0" y="0"/>
          <a:ext cx="0" cy="0"/>
          <a:chOff x="0" y="0"/>
          <a:chExt cx="0" cy="0"/>
        </a:xfrm>
      </p:grpSpPr>
      <p:pic>
        <p:nvPicPr>
          <p:cNvPr id="15362" name="Picture 2" descr="C:\Documents and Settings\Dell\Escritorio\Imagen16.jpg"/>
          <p:cNvPicPr>
            <a:picLocks noChangeAspect="1" noChangeArrowheads="1"/>
          </p:cNvPicPr>
          <p:nvPr/>
        </p:nvPicPr>
        <p:blipFill>
          <a:blip r:embed="rId2"/>
          <a:srcRect/>
          <a:stretch>
            <a:fillRect/>
          </a:stretch>
        </p:blipFill>
        <p:spPr bwMode="auto">
          <a:xfrm>
            <a:off x="857224" y="0"/>
            <a:ext cx="7402044" cy="6986678"/>
          </a:xfrm>
          <a:prstGeom prst="rect">
            <a:avLst/>
          </a:prstGeom>
          <a:noFill/>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478053" y="4227651"/>
            <a:ext cx="8135937" cy="2154418"/>
          </a:xfrm>
          <a:prstGeom prst="rect">
            <a:avLst/>
          </a:prstGeom>
          <a:solidFill>
            <a:srgbClr val="DBF8A6"/>
          </a:solidFill>
          <a:ln w="76200" cmpd="tri">
            <a:solidFill>
              <a:srgbClr val="0000FF"/>
            </a:solidFill>
            <a:miter lim="800000"/>
            <a:headEnd/>
            <a:tailEnd/>
          </a:ln>
          <a:effectLst/>
        </p:spPr>
        <p:txBody>
          <a:bodyPr lIns="91422" tIns="45711" rIns="91422" bIns="45711" anchor="ctr">
            <a:spAutoFit/>
          </a:bodyPr>
          <a:lstStyle/>
          <a:p>
            <a:r>
              <a:rPr lang="es-ES" sz="1500" dirty="0"/>
              <a:t>                                                  </a:t>
            </a:r>
          </a:p>
          <a:p>
            <a:pPr eaLnBrk="0" hangingPunct="0"/>
            <a:r>
              <a:rPr lang="es-ES" sz="1500" dirty="0"/>
              <a:t>Incubadora de huevos.</a:t>
            </a:r>
          </a:p>
          <a:p>
            <a:pPr algn="ctr" eaLnBrk="0" hangingPunct="0"/>
            <a:r>
              <a:rPr lang="es-ES" sz="1500" dirty="0"/>
              <a:t>Los huevos de gallina pueden ser incubados de manera artificial con resultados satisfactorios</a:t>
            </a:r>
            <a:r>
              <a:rPr lang="es-ES" sz="1500" dirty="0"/>
              <a:t>. Prácticamente </a:t>
            </a:r>
            <a:r>
              <a:rPr lang="es-ES" sz="1500" dirty="0"/>
              <a:t>todos los pollos saldrán del cascarón en aproximadamente 21 días en condiciones apropiadas de temperatura (37 °C) y humedad relativa (55%, elevándola hasta el 70% en los tres últimos días para ablandar la cáscara).</a:t>
            </a:r>
          </a:p>
          <a:p>
            <a:pPr eaLnBrk="0" hangingPunct="0"/>
            <a:r>
              <a:rPr lang="es-ES" sz="1500" dirty="0"/>
              <a:t>Muchas incubadoras artificiales de tamaño industrial pueden incubar miles de huevos al mismo tiempo, incluyendo rotaciones totalmente automatizadas para los huevos</a:t>
            </a:r>
          </a:p>
          <a:p>
            <a:pPr eaLnBrk="0" hangingPunct="0"/>
            <a:endParaRPr lang="es-ES" sz="1400" dirty="0"/>
          </a:p>
        </p:txBody>
      </p:sp>
      <p:pic>
        <p:nvPicPr>
          <p:cNvPr id="16388" name="Picture 4" descr="magnify-clip">
            <a:hlinkClick r:id="rId2" tooltip="Aumentar"/>
          </p:cNvPr>
          <p:cNvPicPr>
            <a:picLocks noChangeAspect="1" noChangeArrowheads="1"/>
          </p:cNvPicPr>
          <p:nvPr/>
        </p:nvPicPr>
        <p:blipFill>
          <a:blip r:embed="rId3"/>
          <a:srcRect/>
          <a:stretch>
            <a:fillRect/>
          </a:stretch>
        </p:blipFill>
        <p:spPr bwMode="auto">
          <a:xfrm>
            <a:off x="-4387849" y="3878264"/>
            <a:ext cx="142875" cy="104775"/>
          </a:xfrm>
          <a:prstGeom prst="rect">
            <a:avLst/>
          </a:prstGeom>
          <a:noFill/>
        </p:spPr>
      </p:pic>
      <p:sp>
        <p:nvSpPr>
          <p:cNvPr id="16389" name="Rectangle 5"/>
          <p:cNvSpPr>
            <a:spLocks noChangeArrowheads="1"/>
          </p:cNvSpPr>
          <p:nvPr/>
        </p:nvSpPr>
        <p:spPr bwMode="auto">
          <a:xfrm>
            <a:off x="1042988" y="3357564"/>
            <a:ext cx="1757176" cy="292370"/>
          </a:xfrm>
          <a:prstGeom prst="rect">
            <a:avLst/>
          </a:prstGeom>
          <a:solidFill>
            <a:srgbClr val="DBF8A6"/>
          </a:solidFill>
          <a:ln w="76200" cmpd="tri">
            <a:solidFill>
              <a:srgbClr val="0000FF"/>
            </a:solidFill>
            <a:miter lim="800000"/>
            <a:headEnd/>
            <a:tailEnd/>
          </a:ln>
          <a:effectLst/>
        </p:spPr>
        <p:txBody>
          <a:bodyPr wrap="none" lIns="91422" tIns="45711" rIns="91422" bIns="45711">
            <a:spAutoFit/>
          </a:bodyPr>
          <a:lstStyle/>
          <a:p>
            <a:r>
              <a:rPr lang="es-ES" sz="1300" b="1" dirty="0"/>
              <a:t>Incubación artificial</a:t>
            </a:r>
          </a:p>
        </p:txBody>
      </p:sp>
      <p:pic>
        <p:nvPicPr>
          <p:cNvPr id="14338" name="Picture 2" descr="C:\Documents and Settings\Dell\Escritorio\Imagen17.jpg"/>
          <p:cNvPicPr>
            <a:picLocks noChangeAspect="1" noChangeArrowheads="1"/>
          </p:cNvPicPr>
          <p:nvPr/>
        </p:nvPicPr>
        <p:blipFill>
          <a:blip r:embed="rId4"/>
          <a:srcRect/>
          <a:stretch>
            <a:fillRect/>
          </a:stretch>
        </p:blipFill>
        <p:spPr bwMode="auto">
          <a:xfrm>
            <a:off x="3786182" y="0"/>
            <a:ext cx="5007946" cy="4152958"/>
          </a:xfrm>
          <a:prstGeom prst="rect">
            <a:avLst/>
          </a:prstGeom>
          <a:noFill/>
        </p:spPr>
      </p:pic>
    </p:spTree>
  </p:cSld>
  <p:clrMapOvr>
    <a:masterClrMapping/>
  </p:clrMapOvr>
  <p:transition advTm="24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3314" name="Picture 2" descr="C:\Documents and Settings\Dell\Escritorio\Imagen18.jpg"/>
          <p:cNvPicPr>
            <a:picLocks noChangeAspect="1" noChangeArrowheads="1"/>
          </p:cNvPicPr>
          <p:nvPr/>
        </p:nvPicPr>
        <p:blipFill>
          <a:blip r:embed="rId2"/>
          <a:srcRect/>
          <a:stretch>
            <a:fillRect/>
          </a:stretch>
        </p:blipFill>
        <p:spPr bwMode="auto">
          <a:xfrm>
            <a:off x="395625" y="0"/>
            <a:ext cx="8363709" cy="6982904"/>
          </a:xfrm>
          <a:prstGeom prst="rect">
            <a:avLst/>
          </a:prstGeom>
          <a:noFill/>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2290" name="Picture 2" descr="C:\Documents and Settings\Dell\Escritorio\Imagen19.jpg"/>
          <p:cNvPicPr>
            <a:picLocks noChangeAspect="1" noChangeArrowheads="1"/>
          </p:cNvPicPr>
          <p:nvPr/>
        </p:nvPicPr>
        <p:blipFill>
          <a:blip r:embed="rId2"/>
          <a:srcRect/>
          <a:stretch>
            <a:fillRect/>
          </a:stretch>
        </p:blipFill>
        <p:spPr bwMode="auto">
          <a:xfrm>
            <a:off x="835243" y="0"/>
            <a:ext cx="7731758" cy="7210393"/>
          </a:xfrm>
          <a:prstGeom prst="rect">
            <a:avLst/>
          </a:prstGeom>
          <a:noFill/>
        </p:spPr>
      </p:pic>
      <p:sp>
        <p:nvSpPr>
          <p:cNvPr id="30724" name="Text Box 4"/>
          <p:cNvSpPr txBox="1">
            <a:spLocks noChangeArrowheads="1"/>
          </p:cNvSpPr>
          <p:nvPr/>
        </p:nvSpPr>
        <p:spPr bwMode="auto">
          <a:xfrm>
            <a:off x="231775" y="6113463"/>
            <a:ext cx="1826105" cy="369314"/>
          </a:xfrm>
          <a:prstGeom prst="rect">
            <a:avLst/>
          </a:prstGeom>
          <a:solidFill>
            <a:srgbClr val="E951E9"/>
          </a:solidFill>
          <a:ln w="9525">
            <a:noFill/>
            <a:miter lim="800000"/>
            <a:headEnd/>
            <a:tailEnd/>
          </a:ln>
          <a:effectLst/>
        </p:spPr>
        <p:txBody>
          <a:bodyPr wrap="none" lIns="91422" tIns="45711" rIns="91422" bIns="45711">
            <a:spAutoFit/>
          </a:bodyPr>
          <a:lstStyle/>
          <a:p>
            <a:r>
              <a:rPr lang="es-ES"/>
              <a:t>Como merienda</a:t>
            </a:r>
          </a:p>
        </p:txBody>
      </p:sp>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gallinas"/>
          <p:cNvPicPr>
            <a:picLocks noChangeAspect="1" noChangeArrowheads="1"/>
          </p:cNvPicPr>
          <p:nvPr/>
        </p:nvPicPr>
        <p:blipFill>
          <a:blip r:embed="rId3"/>
          <a:srcRect/>
          <a:stretch>
            <a:fillRect/>
          </a:stretch>
        </p:blipFill>
        <p:spPr bwMode="auto">
          <a:xfrm>
            <a:off x="1" y="0"/>
            <a:ext cx="9324975" cy="6858000"/>
          </a:xfrm>
          <a:prstGeom prst="rect">
            <a:avLst/>
          </a:prstGeom>
          <a:noFill/>
        </p:spPr>
      </p:pic>
    </p:spTree>
  </p:cSld>
  <p:clrMapOvr>
    <a:masterClrMapping/>
  </p:clrMapOvr>
  <p:transition spd="slow" advTm="5000">
    <p:sndAc>
      <p:stSnd>
        <p:snd r:embed="rId2" name="PERFIDI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gallinas-past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Cockfighter"/>
          <p:cNvPicPr>
            <a:picLocks noChangeAspect="1" noChangeArrowheads="1"/>
          </p:cNvPicPr>
          <p:nvPr/>
        </p:nvPicPr>
        <p:blipFill>
          <a:blip r:embed="rId2"/>
          <a:srcRect/>
          <a:stretch>
            <a:fillRect/>
          </a:stretch>
        </p:blipFill>
        <p:spPr bwMode="auto">
          <a:xfrm>
            <a:off x="0" y="0"/>
            <a:ext cx="9144000" cy="6946900"/>
          </a:xfrm>
          <a:prstGeom prst="rect">
            <a:avLst/>
          </a:prstGeom>
          <a:noFill/>
        </p:spPr>
      </p:pic>
      <p:sp>
        <p:nvSpPr>
          <p:cNvPr id="20484" name="Rectangle 4"/>
          <p:cNvSpPr>
            <a:spLocks noChangeArrowheads="1"/>
          </p:cNvSpPr>
          <p:nvPr/>
        </p:nvSpPr>
        <p:spPr bwMode="auto">
          <a:xfrm>
            <a:off x="468313" y="6165850"/>
            <a:ext cx="2044113"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Un gallo de pelea </a:t>
            </a:r>
          </a:p>
        </p:txBody>
      </p:sp>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2050" name="Picture 2" descr="C:\Documents and Settings\Dell\Escritorio\Imagen1.jpg"/>
          <p:cNvPicPr>
            <a:picLocks noChangeAspect="1" noChangeArrowheads="1"/>
          </p:cNvPicPr>
          <p:nvPr/>
        </p:nvPicPr>
        <p:blipFill>
          <a:blip r:embed="rId2"/>
          <a:srcRect/>
          <a:stretch>
            <a:fillRect/>
          </a:stretch>
        </p:blipFill>
        <p:spPr bwMode="auto">
          <a:xfrm>
            <a:off x="1055052" y="0"/>
            <a:ext cx="7182235" cy="6938173"/>
          </a:xfrm>
          <a:prstGeom prst="rect">
            <a:avLst/>
          </a:prstGeom>
          <a:noFill/>
        </p:spPr>
      </p:pic>
      <p:sp>
        <p:nvSpPr>
          <p:cNvPr id="19460" name="Rectangle 4"/>
          <p:cNvSpPr>
            <a:spLocks noChangeArrowheads="1"/>
          </p:cNvSpPr>
          <p:nvPr/>
        </p:nvSpPr>
        <p:spPr bwMode="auto">
          <a:xfrm>
            <a:off x="323850" y="6165850"/>
            <a:ext cx="1736336" cy="369314"/>
          </a:xfrm>
          <a:prstGeom prst="rect">
            <a:avLst/>
          </a:prstGeom>
          <a:solidFill>
            <a:srgbClr val="E951E9"/>
          </a:solidFill>
          <a:ln w="9525">
            <a:noFill/>
            <a:miter lim="800000"/>
            <a:headEnd/>
            <a:tailEnd/>
          </a:ln>
          <a:effectLst/>
        </p:spPr>
        <p:txBody>
          <a:bodyPr wrap="none" lIns="91422" tIns="45711" rIns="91422" bIns="45711">
            <a:spAutoFit/>
          </a:bodyPr>
          <a:lstStyle/>
          <a:p>
            <a:r>
              <a:rPr lang="es-ES"/>
              <a:t>gallos de pelea</a:t>
            </a:r>
          </a:p>
        </p:txBody>
      </p:sp>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ANd9GcR2DiGrBAJKT39JvifDLsk2trEVypTncDEJKKNYo-8Yp_Hfzz6Jcw"/>
          <p:cNvPicPr>
            <a:picLocks noChangeAspect="1" noChangeArrowheads="1"/>
          </p:cNvPicPr>
          <p:nvPr/>
        </p:nvPicPr>
        <p:blipFill>
          <a:blip r:embed="rId2"/>
          <a:srcRect/>
          <a:stretch>
            <a:fillRect/>
          </a:stretch>
        </p:blipFill>
        <p:spPr bwMode="auto">
          <a:xfrm>
            <a:off x="0" y="0"/>
            <a:ext cx="4473575" cy="6858000"/>
          </a:xfrm>
          <a:prstGeom prst="rect">
            <a:avLst/>
          </a:prstGeom>
          <a:noFill/>
        </p:spPr>
      </p:pic>
      <p:pic>
        <p:nvPicPr>
          <p:cNvPr id="9221" name="Picture 5" descr="ANd9GcRUlDPOO3uU4x2Vk1DuxrfmzX-hKIEMuidIAxbNMtNM1h7QvT2V"/>
          <p:cNvPicPr>
            <a:picLocks noChangeAspect="1" noChangeArrowheads="1"/>
          </p:cNvPicPr>
          <p:nvPr/>
        </p:nvPicPr>
        <p:blipFill>
          <a:blip r:embed="rId3"/>
          <a:srcRect/>
          <a:stretch>
            <a:fillRect/>
          </a:stretch>
        </p:blipFill>
        <p:spPr bwMode="auto">
          <a:xfrm>
            <a:off x="4437063" y="0"/>
            <a:ext cx="4706937" cy="6858000"/>
          </a:xfrm>
          <a:prstGeom prst="rect">
            <a:avLst/>
          </a:prstGeom>
          <a:noFill/>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1218185513225_f"/>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434057"/>
            <a:ext cx="4407143" cy="6056439"/>
          </a:xfrm>
          <a:prstGeom prst="rect">
            <a:avLst/>
          </a:prstGeom>
          <a:noFill/>
          <a:ln w="9525">
            <a:noFill/>
            <a:miter lim="800000"/>
            <a:headEnd/>
            <a:tailEnd/>
          </a:ln>
          <a:effectLst/>
        </p:spPr>
      </p:pic>
      <p:sp>
        <p:nvSpPr>
          <p:cNvPr id="4100" name="Rectangle 4"/>
          <p:cNvSpPr>
            <a:spLocks noChangeArrowheads="1"/>
          </p:cNvSpPr>
          <p:nvPr/>
        </p:nvSpPr>
        <p:spPr bwMode="auto">
          <a:xfrm>
            <a:off x="468313" y="5734051"/>
            <a:ext cx="2236473"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Cabeza de un gallo </a:t>
            </a:r>
          </a:p>
        </p:txBody>
      </p:sp>
      <p:pic>
        <p:nvPicPr>
          <p:cNvPr id="4101" name="Picture 5" descr="gallo-sobrarbe"/>
          <p:cNvPicPr>
            <a:picLocks noChangeAspect="1" noChangeArrowheads="1"/>
          </p:cNvPicPr>
          <p:nvPr/>
        </p:nvPicPr>
        <p:blipFill>
          <a:blip r:embed="rId3"/>
          <a:srcRect/>
          <a:stretch>
            <a:fillRect/>
          </a:stretch>
        </p:blipFill>
        <p:spPr bwMode="auto">
          <a:xfrm>
            <a:off x="4407143" y="476251"/>
            <a:ext cx="4736857" cy="6048375"/>
          </a:xfrm>
          <a:prstGeom prst="rect">
            <a:avLst/>
          </a:prstGeom>
          <a:noFill/>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Gallina_castellana_negra"/>
          <p:cNvPicPr>
            <a:picLocks noChangeAspect="1" noChangeArrowheads="1"/>
          </p:cNvPicPr>
          <p:nvPr/>
        </p:nvPicPr>
        <p:blipFill>
          <a:blip r:embed="rId2"/>
          <a:srcRect/>
          <a:stretch>
            <a:fillRect/>
          </a:stretch>
        </p:blipFill>
        <p:spPr bwMode="auto">
          <a:xfrm>
            <a:off x="0" y="0"/>
            <a:ext cx="9144000" cy="6843713"/>
          </a:xfrm>
          <a:prstGeom prst="rect">
            <a:avLst/>
          </a:prstGeom>
          <a:noFill/>
        </p:spPr>
      </p:pic>
      <p:sp>
        <p:nvSpPr>
          <p:cNvPr id="36868" name="Rectangle 4"/>
          <p:cNvSpPr>
            <a:spLocks noChangeArrowheads="1"/>
          </p:cNvSpPr>
          <p:nvPr/>
        </p:nvSpPr>
        <p:spPr bwMode="auto">
          <a:xfrm>
            <a:off x="250825" y="6237288"/>
            <a:ext cx="2723786"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Gallina castellana negra </a:t>
            </a:r>
          </a:p>
        </p:txBody>
      </p:sp>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gallinas%3A-gallina-,-sebrith,java,--padua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7892" name="Rectangle 4"/>
          <p:cNvSpPr>
            <a:spLocks noChangeArrowheads="1"/>
          </p:cNvSpPr>
          <p:nvPr/>
        </p:nvSpPr>
        <p:spPr bwMode="auto">
          <a:xfrm>
            <a:off x="755650" y="5949950"/>
            <a:ext cx="3057211" cy="369314"/>
          </a:xfrm>
          <a:prstGeom prst="rect">
            <a:avLst/>
          </a:prstGeom>
          <a:solidFill>
            <a:srgbClr val="E951E9"/>
          </a:solidFill>
          <a:ln w="9525">
            <a:noFill/>
            <a:miter lim="800000"/>
            <a:headEnd/>
            <a:tailEnd/>
          </a:ln>
          <a:effectLst/>
        </p:spPr>
        <p:txBody>
          <a:bodyPr wrap="none" lIns="91422" tIns="45711" rIns="91422" bIns="45711" anchor="ctr">
            <a:spAutoFit/>
          </a:bodyPr>
          <a:lstStyle/>
          <a:p>
            <a:r>
              <a:rPr lang="es-ES"/>
              <a:t>Gallina de java, paduana.... </a:t>
            </a:r>
          </a:p>
        </p:txBody>
      </p:sp>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gallinas: gallina , sebrith,java,  paduana...._"/>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8916" name="Rectangle 4"/>
          <p:cNvSpPr>
            <a:spLocks noChangeArrowheads="1"/>
          </p:cNvSpPr>
          <p:nvPr/>
        </p:nvSpPr>
        <p:spPr bwMode="auto">
          <a:xfrm>
            <a:off x="250825" y="6237288"/>
            <a:ext cx="3108507" cy="369314"/>
          </a:xfrm>
          <a:prstGeom prst="rect">
            <a:avLst/>
          </a:prstGeom>
          <a:solidFill>
            <a:srgbClr val="E951E9"/>
          </a:solidFill>
          <a:ln w="9525">
            <a:noFill/>
            <a:miter lim="800000"/>
            <a:headEnd/>
            <a:tailEnd/>
          </a:ln>
          <a:effectLst/>
        </p:spPr>
        <p:txBody>
          <a:bodyPr wrap="none" lIns="91422" tIns="45711" rIns="91422" bIns="45711">
            <a:spAutoFit/>
          </a:bodyPr>
          <a:lstStyle/>
          <a:p>
            <a:r>
              <a:rPr lang="es-ES"/>
              <a:t>Gallinas de java, paduana....</a:t>
            </a:r>
          </a:p>
        </p:txBody>
      </p:sp>
    </p:spTree>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gallinas: gallina , sebrith,java,  paduana...._"/>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Rooster03"/>
          <p:cNvPicPr>
            <a:picLocks noChangeAspect="1" noChangeArrowheads="1"/>
          </p:cNvPicPr>
          <p:nvPr/>
        </p:nvPicPr>
        <p:blipFill>
          <a:blip r:embed="rId2"/>
          <a:srcRect/>
          <a:stretch>
            <a:fillRect/>
          </a:stretch>
        </p:blipFill>
        <p:spPr bwMode="auto">
          <a:xfrm>
            <a:off x="0" y="0"/>
            <a:ext cx="9144000" cy="6883400"/>
          </a:xfrm>
          <a:prstGeom prst="rect">
            <a:avLst/>
          </a:prstGeom>
          <a:noFill/>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Las+gallinas+de+la+Vito"/>
          <p:cNvPicPr>
            <a:picLocks noChangeAspect="1" noChangeArrowheads="1"/>
          </p:cNvPicPr>
          <p:nvPr/>
        </p:nvPicPr>
        <p:blipFill>
          <a:blip r:embed="rId2"/>
          <a:srcRect/>
          <a:stretch>
            <a:fillRect/>
          </a:stretch>
        </p:blipFill>
        <p:spPr bwMode="auto">
          <a:xfrm>
            <a:off x="-323850" y="-242888"/>
            <a:ext cx="10440988" cy="7750176"/>
          </a:xfrm>
          <a:prstGeom prst="rect">
            <a:avLst/>
          </a:prstGeom>
          <a:noFill/>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Gallina_bianc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9" name="Picture 3" descr="58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0180" name="Rectangle 4"/>
          <p:cNvSpPr>
            <a:spLocks noChangeArrowheads="1"/>
          </p:cNvSpPr>
          <p:nvPr/>
        </p:nvSpPr>
        <p:spPr bwMode="auto">
          <a:xfrm>
            <a:off x="250825" y="6165850"/>
            <a:ext cx="3146979" cy="369314"/>
          </a:xfrm>
          <a:prstGeom prst="rect">
            <a:avLst/>
          </a:prstGeom>
          <a:solidFill>
            <a:srgbClr val="DBF8A6"/>
          </a:solidFill>
          <a:ln w="9525">
            <a:noFill/>
            <a:miter lim="800000"/>
            <a:headEnd/>
            <a:tailEnd/>
          </a:ln>
          <a:effectLst/>
        </p:spPr>
        <p:txBody>
          <a:bodyPr wrap="none" lIns="91422" tIns="45711" rIns="91422" bIns="45711" anchor="ctr">
            <a:spAutoFit/>
          </a:bodyPr>
          <a:lstStyle/>
          <a:p>
            <a:r>
              <a:rPr lang="es-ES"/>
              <a:t>Gallina guisada a la cerveza </a:t>
            </a:r>
          </a:p>
        </p:txBody>
      </p:sp>
      <p:sp>
        <p:nvSpPr>
          <p:cNvPr id="50181" name="WordArt 5"/>
          <p:cNvSpPr>
            <a:spLocks noChangeArrowheads="1" noChangeShapeType="1" noTextEdit="1"/>
          </p:cNvSpPr>
          <p:nvPr/>
        </p:nvSpPr>
        <p:spPr bwMode="auto">
          <a:xfrm>
            <a:off x="2268538" y="333375"/>
            <a:ext cx="4032250" cy="647700"/>
          </a:xfrm>
          <a:prstGeom prst="rect">
            <a:avLst/>
          </a:prstGeom>
        </p:spPr>
        <p:txBody>
          <a:bodyPr wrap="none" lIns="91422" tIns="45711" rIns="91422" bIns="45711" fromWordArt="1">
            <a:prstTxWarp prst="textPlain">
              <a:avLst>
                <a:gd name="adj" fmla="val 50000"/>
              </a:avLst>
            </a:prstTxWarp>
          </a:bodyPr>
          <a:lstStyle/>
          <a:p>
            <a:pPr algn="ctr"/>
            <a:r>
              <a:rPr lang="es-ES" sz="3600" kern="10" dirty="0">
                <a:ln w="9525">
                  <a:solidFill>
                    <a:srgbClr val="000000"/>
                  </a:solidFill>
                  <a:round/>
                  <a:headEnd/>
                  <a:tailEnd/>
                </a:ln>
                <a:solidFill>
                  <a:srgbClr val="E951E9"/>
                </a:solidFill>
                <a:latin typeface="Arial Black"/>
              </a:rPr>
              <a:t>Gastronomía</a:t>
            </a:r>
          </a:p>
        </p:txBody>
      </p:sp>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gallin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04" name="Text Box 4"/>
          <p:cNvSpPr txBox="1">
            <a:spLocks noChangeArrowheads="1"/>
          </p:cNvSpPr>
          <p:nvPr/>
        </p:nvSpPr>
        <p:spPr bwMode="auto">
          <a:xfrm>
            <a:off x="231775" y="6184900"/>
            <a:ext cx="2403186" cy="369314"/>
          </a:xfrm>
          <a:prstGeom prst="rect">
            <a:avLst/>
          </a:prstGeom>
          <a:solidFill>
            <a:srgbClr val="DBF8A6"/>
          </a:solidFill>
          <a:ln w="9525">
            <a:noFill/>
            <a:miter lim="800000"/>
            <a:headEnd/>
            <a:tailEnd/>
          </a:ln>
          <a:effectLst/>
        </p:spPr>
        <p:txBody>
          <a:bodyPr wrap="none" lIns="91422" tIns="45711" rIns="91422" bIns="45711">
            <a:spAutoFit/>
          </a:bodyPr>
          <a:lstStyle/>
          <a:p>
            <a:r>
              <a:rPr lang="es-ES"/>
              <a:t>CALDO DE GALLINA</a:t>
            </a:r>
          </a:p>
        </p:txBody>
      </p:sp>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3" descr="pollo%20pepitor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2228" name="Rectangle 4"/>
          <p:cNvSpPr>
            <a:spLocks noChangeArrowheads="1"/>
          </p:cNvSpPr>
          <p:nvPr/>
        </p:nvSpPr>
        <p:spPr bwMode="auto">
          <a:xfrm>
            <a:off x="539750" y="6237288"/>
            <a:ext cx="2121057" cy="369314"/>
          </a:xfrm>
          <a:prstGeom prst="rect">
            <a:avLst/>
          </a:prstGeom>
          <a:solidFill>
            <a:srgbClr val="DBF8A6"/>
          </a:solidFill>
          <a:ln w="9525">
            <a:noFill/>
            <a:miter lim="800000"/>
            <a:headEnd/>
            <a:tailEnd/>
          </a:ln>
          <a:effectLst/>
        </p:spPr>
        <p:txBody>
          <a:bodyPr wrap="none" lIns="91422" tIns="45711" rIns="91422" bIns="45711">
            <a:spAutoFit/>
          </a:bodyPr>
          <a:lstStyle/>
          <a:p>
            <a:r>
              <a:rPr lang="es-ES"/>
              <a:t>gallina en pepitoria</a:t>
            </a:r>
          </a:p>
        </p:txBody>
      </p:sp>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Roasted_chicken"/>
          <p:cNvPicPr>
            <a:picLocks noChangeAspect="1" noChangeArrowheads="1"/>
          </p:cNvPicPr>
          <p:nvPr/>
        </p:nvPicPr>
        <p:blipFill>
          <a:blip r:embed="rId2"/>
          <a:srcRect/>
          <a:stretch>
            <a:fillRect/>
          </a:stretch>
        </p:blipFill>
        <p:spPr bwMode="auto">
          <a:xfrm>
            <a:off x="0" y="1"/>
            <a:ext cx="8532813" cy="6975475"/>
          </a:xfrm>
          <a:prstGeom prst="rect">
            <a:avLst/>
          </a:prstGeom>
          <a:noFill/>
        </p:spPr>
      </p:pic>
      <p:sp>
        <p:nvSpPr>
          <p:cNvPr id="21508" name="Text Box 4"/>
          <p:cNvSpPr txBox="1">
            <a:spLocks noChangeArrowheads="1"/>
          </p:cNvSpPr>
          <p:nvPr/>
        </p:nvSpPr>
        <p:spPr bwMode="auto">
          <a:xfrm>
            <a:off x="376238" y="6113463"/>
            <a:ext cx="992543" cy="369314"/>
          </a:xfrm>
          <a:prstGeom prst="rect">
            <a:avLst/>
          </a:prstGeom>
          <a:solidFill>
            <a:srgbClr val="DBF8A6"/>
          </a:solidFill>
          <a:ln w="9525">
            <a:noFill/>
            <a:miter lim="800000"/>
            <a:headEnd/>
            <a:tailEnd/>
          </a:ln>
          <a:effectLst/>
        </p:spPr>
        <p:txBody>
          <a:bodyPr wrap="none" lIns="91422" tIns="45711" rIns="91422" bIns="45711">
            <a:spAutoFit/>
          </a:bodyPr>
          <a:lstStyle/>
          <a:p>
            <a:r>
              <a:rPr lang="es-ES"/>
              <a:t>ASADO</a:t>
            </a:r>
          </a:p>
        </p:txBody>
      </p:sp>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pollo-asado-pinones-patata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8132" name="Text Box 4"/>
          <p:cNvSpPr txBox="1">
            <a:spLocks noChangeArrowheads="1"/>
          </p:cNvSpPr>
          <p:nvPr/>
        </p:nvSpPr>
        <p:spPr bwMode="auto">
          <a:xfrm>
            <a:off x="592138" y="6113463"/>
            <a:ext cx="1381496" cy="369314"/>
          </a:xfrm>
          <a:prstGeom prst="rect">
            <a:avLst/>
          </a:prstGeom>
          <a:solidFill>
            <a:srgbClr val="DBF8A6"/>
          </a:solidFill>
          <a:ln w="9525">
            <a:noFill/>
            <a:miter lim="800000"/>
            <a:headEnd/>
            <a:tailEnd/>
          </a:ln>
          <a:effectLst/>
        </p:spPr>
        <p:txBody>
          <a:bodyPr wrap="none" lIns="91422" tIns="45711" rIns="91422" bIns="45711">
            <a:spAutoFit/>
          </a:bodyPr>
          <a:lstStyle/>
          <a:p>
            <a:r>
              <a:rPr lang="es-ES"/>
              <a:t>AL HORNO</a:t>
            </a:r>
          </a:p>
        </p:txBody>
      </p:sp>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3500000" scaled="0"/>
        </a:gradFill>
        <a:effectLst/>
      </p:bgPr>
    </p:bg>
    <p:spTree>
      <p:nvGrpSpPr>
        <p:cNvPr id="1" name=""/>
        <p:cNvGrpSpPr/>
        <p:nvPr/>
      </p:nvGrpSpPr>
      <p:grpSpPr>
        <a:xfrm>
          <a:off x="0" y="0"/>
          <a:ext cx="0" cy="0"/>
          <a:chOff x="0" y="0"/>
          <a:chExt cx="0" cy="0"/>
        </a:xfrm>
      </p:grpSpPr>
      <p:pic>
        <p:nvPicPr>
          <p:cNvPr id="54275" name="Picture 3" descr="huevos-duros"/>
          <p:cNvPicPr>
            <a:picLocks noChangeAspect="1" noChangeArrowheads="1"/>
          </p:cNvPicPr>
          <p:nvPr/>
        </p:nvPicPr>
        <p:blipFill>
          <a:blip r:embed="rId2"/>
          <a:srcRect l="893" t="4191" r="1785" b="4405"/>
          <a:stretch>
            <a:fillRect/>
          </a:stretch>
        </p:blipFill>
        <p:spPr bwMode="auto">
          <a:xfrm>
            <a:off x="928662" y="857232"/>
            <a:ext cx="7072331" cy="5304248"/>
          </a:xfrm>
          <a:prstGeom prst="rect">
            <a:avLst/>
          </a:prstGeom>
          <a:noFill/>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3" descr="Huevos-fritos-con-aceite-de-oliva-Carbonell-0%C2%B44_d"/>
          <p:cNvPicPr>
            <a:picLocks noChangeAspect="1" noChangeArrowheads="1"/>
          </p:cNvPicPr>
          <p:nvPr/>
        </p:nvPicPr>
        <p:blipFill>
          <a:blip r:embed="rId2"/>
          <a:srcRect/>
          <a:stretch>
            <a:fillRect/>
          </a:stretch>
        </p:blipFill>
        <p:spPr bwMode="auto">
          <a:xfrm>
            <a:off x="0" y="0"/>
            <a:ext cx="9144000" cy="6869113"/>
          </a:xfrm>
          <a:prstGeom prst="rect">
            <a:avLst/>
          </a:prstGeom>
          <a:noFill/>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3500000" scaled="1"/>
          <a:tileRect/>
        </a:gradFill>
        <a:effectLst/>
      </p:bgPr>
    </p:bg>
    <p:spTree>
      <p:nvGrpSpPr>
        <p:cNvPr id="1" name=""/>
        <p:cNvGrpSpPr/>
        <p:nvPr/>
      </p:nvGrpSpPr>
      <p:grpSpPr>
        <a:xfrm>
          <a:off x="0" y="0"/>
          <a:ext cx="0" cy="0"/>
          <a:chOff x="0" y="0"/>
          <a:chExt cx="0" cy="0"/>
        </a:xfrm>
      </p:grpSpPr>
      <p:sp>
        <p:nvSpPr>
          <p:cNvPr id="49154" name="AutoShape 2"/>
          <p:cNvSpPr>
            <a:spLocks noChangeArrowheads="1"/>
          </p:cNvSpPr>
          <p:nvPr/>
        </p:nvSpPr>
        <p:spPr bwMode="auto">
          <a:xfrm>
            <a:off x="3563939" y="1196975"/>
            <a:ext cx="1584325" cy="3094038"/>
          </a:xfrm>
          <a:prstGeom prst="flowChartDocument">
            <a:avLst/>
          </a:prstGeom>
          <a:solidFill>
            <a:srgbClr val="CC6600"/>
          </a:solidFill>
          <a:ln w="9525">
            <a:miter lim="800000"/>
            <a:headEnd/>
            <a:tailEnd/>
          </a:ln>
          <a:effectLst/>
          <a:scene3d>
            <a:camera prst="legacyPerspectiveTopRight"/>
            <a:lightRig rig="legacyFlat3" dir="b"/>
          </a:scene3d>
          <a:sp3d extrusionH="121893000" prstMaterial="legacyMatte">
            <a:bevelT w="13500" h="13500" prst="angle"/>
            <a:bevelB w="13500" h="13500" prst="angle"/>
            <a:extrusionClr>
              <a:srgbClr val="CC6600"/>
            </a:extrusionClr>
          </a:sp3d>
        </p:spPr>
        <p:txBody>
          <a:bodyPr wrap="none" lIns="91422" tIns="45711" rIns="91422" bIns="45711" anchor="ctr">
            <a:flatTx/>
          </a:bodyPr>
          <a:lstStyle/>
          <a:p>
            <a:endParaRPr lang="es-ES"/>
          </a:p>
        </p:txBody>
      </p:sp>
      <p:sp>
        <p:nvSpPr>
          <p:cNvPr id="49155" name="Rectangle 3"/>
          <p:cNvSpPr>
            <a:spLocks noChangeArrowheads="1"/>
          </p:cNvSpPr>
          <p:nvPr/>
        </p:nvSpPr>
        <p:spPr bwMode="auto">
          <a:xfrm>
            <a:off x="670387" y="4427314"/>
            <a:ext cx="7363609" cy="1800225"/>
          </a:xfrm>
          <a:prstGeom prst="rect">
            <a:avLst/>
          </a:prstGeom>
          <a:gradFill rotWithShape="1">
            <a:gsLst>
              <a:gs pos="0">
                <a:schemeClr val="tx1"/>
              </a:gs>
              <a:gs pos="50000">
                <a:srgbClr val="FF3300"/>
              </a:gs>
              <a:gs pos="100000">
                <a:schemeClr val="tx1"/>
              </a:gs>
            </a:gsLst>
            <a:lin ang="5400000" scaled="1"/>
          </a:gradFill>
          <a:ln w="76200">
            <a:solidFill>
              <a:srgbClr val="66FF33"/>
            </a:solidFill>
            <a:miter lim="800000"/>
            <a:headEnd/>
            <a:tailEnd/>
          </a:ln>
          <a:effectLst/>
        </p:spPr>
        <p:txBody>
          <a:bodyPr wrap="none" lIns="91422" tIns="45711" rIns="91422" bIns="45711" anchor="ctr"/>
          <a:lstStyle/>
          <a:p>
            <a:endParaRPr lang="es-ES"/>
          </a:p>
        </p:txBody>
      </p:sp>
      <p:sp>
        <p:nvSpPr>
          <p:cNvPr id="49156" name="AutoShape 4"/>
          <p:cNvSpPr>
            <a:spLocks noChangeArrowheads="1"/>
          </p:cNvSpPr>
          <p:nvPr/>
        </p:nvSpPr>
        <p:spPr bwMode="auto">
          <a:xfrm>
            <a:off x="684214" y="1196975"/>
            <a:ext cx="1584325" cy="2951163"/>
          </a:xfrm>
          <a:prstGeom prst="flowChartDocument">
            <a:avLst/>
          </a:prstGeom>
          <a:solidFill>
            <a:srgbClr val="FF33CC"/>
          </a:solidFill>
          <a:ln w="9525">
            <a:miter lim="800000"/>
            <a:headEnd/>
            <a:tailEnd/>
          </a:ln>
          <a:effectLst/>
          <a:scene3d>
            <a:camera prst="legacyPerspectiveTopRight"/>
            <a:lightRig rig="legacyFlat3" dir="b"/>
          </a:scene3d>
          <a:sp3d extrusionH="121893000" prstMaterial="legacyMatte">
            <a:bevelT w="13500" h="13500" prst="angle"/>
            <a:bevelB w="13500" h="13500" prst="angle"/>
            <a:extrusionClr>
              <a:srgbClr val="FF33CC"/>
            </a:extrusionClr>
          </a:sp3d>
        </p:spPr>
        <p:txBody>
          <a:bodyPr wrap="none" lIns="91422" tIns="45711" rIns="91422" bIns="45711" anchor="ctr">
            <a:flatTx/>
          </a:bodyPr>
          <a:lstStyle/>
          <a:p>
            <a:endParaRPr lang="es-ES"/>
          </a:p>
        </p:txBody>
      </p:sp>
      <p:sp>
        <p:nvSpPr>
          <p:cNvPr id="49157" name="AutoShape 5"/>
          <p:cNvSpPr>
            <a:spLocks noChangeArrowheads="1"/>
          </p:cNvSpPr>
          <p:nvPr/>
        </p:nvSpPr>
        <p:spPr bwMode="auto">
          <a:xfrm>
            <a:off x="6227764" y="1196975"/>
            <a:ext cx="1584325" cy="2951163"/>
          </a:xfrm>
          <a:prstGeom prst="flowChartDocument">
            <a:avLst/>
          </a:prstGeom>
          <a:solidFill>
            <a:srgbClr val="FFFF00"/>
          </a:solidFill>
          <a:ln w="9525">
            <a:miter lim="800000"/>
            <a:headEnd/>
            <a:tailEnd/>
          </a:ln>
          <a:effectLst/>
          <a:scene3d>
            <a:camera prst="legacyPerspectiveTopRight"/>
            <a:lightRig rig="legacyFlat3" dir="b"/>
          </a:scene3d>
          <a:sp3d extrusionH="121893000" prstMaterial="legacyMatte">
            <a:bevelT w="13500" h="13500" prst="angle"/>
            <a:bevelB w="13500" h="13500" prst="angle"/>
            <a:extrusionClr>
              <a:srgbClr val="FFFF00"/>
            </a:extrusionClr>
          </a:sp3d>
        </p:spPr>
        <p:txBody>
          <a:bodyPr wrap="none" lIns="91422" tIns="45711" rIns="91422" bIns="45711" anchor="ctr">
            <a:flatTx/>
          </a:bodyPr>
          <a:lstStyle/>
          <a:p>
            <a:endParaRPr lang="es-ES"/>
          </a:p>
        </p:txBody>
      </p:sp>
      <p:pic>
        <p:nvPicPr>
          <p:cNvPr id="49158" name="Picture 6" descr="Etoile Flocon"/>
          <p:cNvPicPr>
            <a:picLocks noChangeAspect="1" noChangeArrowheads="1"/>
          </p:cNvPicPr>
          <p:nvPr/>
        </p:nvPicPr>
        <p:blipFill>
          <a:blip r:embed="rId2"/>
          <a:srcRect/>
          <a:stretch>
            <a:fillRect/>
          </a:stretch>
        </p:blipFill>
        <p:spPr bwMode="auto">
          <a:xfrm>
            <a:off x="395288" y="260350"/>
            <a:ext cx="552450" cy="514350"/>
          </a:xfrm>
          <a:prstGeom prst="rect">
            <a:avLst/>
          </a:prstGeom>
          <a:noFill/>
        </p:spPr>
      </p:pic>
      <p:pic>
        <p:nvPicPr>
          <p:cNvPr id="49159" name="Picture 7" descr="Etoile Flocon"/>
          <p:cNvPicPr>
            <a:picLocks noChangeAspect="1" noChangeArrowheads="1"/>
          </p:cNvPicPr>
          <p:nvPr/>
        </p:nvPicPr>
        <p:blipFill>
          <a:blip r:embed="rId2"/>
          <a:srcRect/>
          <a:stretch>
            <a:fillRect/>
          </a:stretch>
        </p:blipFill>
        <p:spPr bwMode="auto">
          <a:xfrm>
            <a:off x="3635375" y="188913"/>
            <a:ext cx="552450" cy="514350"/>
          </a:xfrm>
          <a:prstGeom prst="rect">
            <a:avLst/>
          </a:prstGeom>
          <a:noFill/>
        </p:spPr>
      </p:pic>
      <p:pic>
        <p:nvPicPr>
          <p:cNvPr id="49160" name="Picture 8" descr="Etoile Flocon"/>
          <p:cNvPicPr>
            <a:picLocks noChangeAspect="1" noChangeArrowheads="1"/>
          </p:cNvPicPr>
          <p:nvPr/>
        </p:nvPicPr>
        <p:blipFill>
          <a:blip r:embed="rId2"/>
          <a:srcRect/>
          <a:stretch>
            <a:fillRect/>
          </a:stretch>
        </p:blipFill>
        <p:spPr bwMode="auto">
          <a:xfrm>
            <a:off x="2843213" y="2349500"/>
            <a:ext cx="552450" cy="514350"/>
          </a:xfrm>
          <a:prstGeom prst="rect">
            <a:avLst/>
          </a:prstGeom>
          <a:noFill/>
        </p:spPr>
      </p:pic>
      <p:pic>
        <p:nvPicPr>
          <p:cNvPr id="49161" name="Picture 9" descr="Etoile Flocon"/>
          <p:cNvPicPr>
            <a:picLocks noChangeAspect="1" noChangeArrowheads="1"/>
          </p:cNvPicPr>
          <p:nvPr/>
        </p:nvPicPr>
        <p:blipFill>
          <a:blip r:embed="rId2"/>
          <a:srcRect/>
          <a:stretch>
            <a:fillRect/>
          </a:stretch>
        </p:blipFill>
        <p:spPr bwMode="auto">
          <a:xfrm>
            <a:off x="0" y="3716338"/>
            <a:ext cx="552450" cy="514350"/>
          </a:xfrm>
          <a:prstGeom prst="rect">
            <a:avLst/>
          </a:prstGeom>
          <a:noFill/>
        </p:spPr>
      </p:pic>
      <p:pic>
        <p:nvPicPr>
          <p:cNvPr id="49162" name="Picture 10" descr="Etoile Flocon"/>
          <p:cNvPicPr>
            <a:picLocks noChangeAspect="1" noChangeArrowheads="1"/>
          </p:cNvPicPr>
          <p:nvPr/>
        </p:nvPicPr>
        <p:blipFill>
          <a:blip r:embed="rId2"/>
          <a:srcRect/>
          <a:stretch>
            <a:fillRect/>
          </a:stretch>
        </p:blipFill>
        <p:spPr bwMode="auto">
          <a:xfrm>
            <a:off x="5508625" y="2997200"/>
            <a:ext cx="552450" cy="514350"/>
          </a:xfrm>
          <a:prstGeom prst="rect">
            <a:avLst/>
          </a:prstGeom>
          <a:noFill/>
        </p:spPr>
      </p:pic>
      <p:pic>
        <p:nvPicPr>
          <p:cNvPr id="49163" name="Picture 11" descr="Etoile Flocon"/>
          <p:cNvPicPr>
            <a:picLocks noChangeAspect="1" noChangeArrowheads="1"/>
          </p:cNvPicPr>
          <p:nvPr/>
        </p:nvPicPr>
        <p:blipFill>
          <a:blip r:embed="rId2"/>
          <a:srcRect/>
          <a:stretch>
            <a:fillRect/>
          </a:stretch>
        </p:blipFill>
        <p:spPr bwMode="auto">
          <a:xfrm>
            <a:off x="1331913" y="188913"/>
            <a:ext cx="552450" cy="514350"/>
          </a:xfrm>
          <a:prstGeom prst="rect">
            <a:avLst/>
          </a:prstGeom>
          <a:noFill/>
        </p:spPr>
      </p:pic>
      <p:pic>
        <p:nvPicPr>
          <p:cNvPr id="49164" name="Picture 12" descr="Etoile Flocon"/>
          <p:cNvPicPr>
            <a:picLocks noChangeAspect="1" noChangeArrowheads="1"/>
          </p:cNvPicPr>
          <p:nvPr/>
        </p:nvPicPr>
        <p:blipFill>
          <a:blip r:embed="rId2"/>
          <a:srcRect/>
          <a:stretch>
            <a:fillRect/>
          </a:stretch>
        </p:blipFill>
        <p:spPr bwMode="auto">
          <a:xfrm>
            <a:off x="8172450" y="3644900"/>
            <a:ext cx="552450" cy="514350"/>
          </a:xfrm>
          <a:prstGeom prst="rect">
            <a:avLst/>
          </a:prstGeom>
          <a:noFill/>
        </p:spPr>
      </p:pic>
      <p:pic>
        <p:nvPicPr>
          <p:cNvPr id="49165" name="Picture 13" descr="Etoile Flocon"/>
          <p:cNvPicPr>
            <a:picLocks noChangeAspect="1" noChangeArrowheads="1"/>
          </p:cNvPicPr>
          <p:nvPr/>
        </p:nvPicPr>
        <p:blipFill>
          <a:blip r:embed="rId2"/>
          <a:srcRect/>
          <a:stretch>
            <a:fillRect/>
          </a:stretch>
        </p:blipFill>
        <p:spPr bwMode="auto">
          <a:xfrm>
            <a:off x="6659563" y="260350"/>
            <a:ext cx="552450" cy="514350"/>
          </a:xfrm>
          <a:prstGeom prst="rect">
            <a:avLst/>
          </a:prstGeom>
          <a:noFill/>
        </p:spPr>
      </p:pic>
      <p:pic>
        <p:nvPicPr>
          <p:cNvPr id="49166" name="Picture 14" descr="Etoile Flocon"/>
          <p:cNvPicPr>
            <a:picLocks noChangeAspect="1" noChangeArrowheads="1"/>
          </p:cNvPicPr>
          <p:nvPr/>
        </p:nvPicPr>
        <p:blipFill>
          <a:blip r:embed="rId2"/>
          <a:srcRect/>
          <a:stretch>
            <a:fillRect/>
          </a:stretch>
        </p:blipFill>
        <p:spPr bwMode="auto">
          <a:xfrm>
            <a:off x="4356100" y="115888"/>
            <a:ext cx="552450" cy="514350"/>
          </a:xfrm>
          <a:prstGeom prst="rect">
            <a:avLst/>
          </a:prstGeom>
          <a:noFill/>
        </p:spPr>
      </p:pic>
      <p:pic>
        <p:nvPicPr>
          <p:cNvPr id="49167" name="Picture 15" descr="Etoile Flocon"/>
          <p:cNvPicPr>
            <a:picLocks noChangeAspect="1" noChangeArrowheads="1"/>
          </p:cNvPicPr>
          <p:nvPr/>
        </p:nvPicPr>
        <p:blipFill>
          <a:blip r:embed="rId2"/>
          <a:srcRect/>
          <a:stretch>
            <a:fillRect/>
          </a:stretch>
        </p:blipFill>
        <p:spPr bwMode="auto">
          <a:xfrm>
            <a:off x="2484438" y="3573463"/>
            <a:ext cx="552450" cy="514350"/>
          </a:xfrm>
          <a:prstGeom prst="rect">
            <a:avLst/>
          </a:prstGeom>
          <a:noFill/>
        </p:spPr>
      </p:pic>
      <p:pic>
        <p:nvPicPr>
          <p:cNvPr id="49168" name="Picture 16" descr="Etoile Flocon"/>
          <p:cNvPicPr>
            <a:picLocks noChangeAspect="1" noChangeArrowheads="1"/>
          </p:cNvPicPr>
          <p:nvPr/>
        </p:nvPicPr>
        <p:blipFill>
          <a:blip r:embed="rId2"/>
          <a:srcRect/>
          <a:stretch>
            <a:fillRect/>
          </a:stretch>
        </p:blipFill>
        <p:spPr bwMode="auto">
          <a:xfrm>
            <a:off x="1619250" y="6343650"/>
            <a:ext cx="552450" cy="514350"/>
          </a:xfrm>
          <a:prstGeom prst="rect">
            <a:avLst/>
          </a:prstGeom>
          <a:noFill/>
        </p:spPr>
      </p:pic>
      <p:pic>
        <p:nvPicPr>
          <p:cNvPr id="49169" name="Picture 17" descr="Etoile Flocon"/>
          <p:cNvPicPr>
            <a:picLocks noChangeAspect="1" noChangeArrowheads="1"/>
          </p:cNvPicPr>
          <p:nvPr/>
        </p:nvPicPr>
        <p:blipFill>
          <a:blip r:embed="rId2"/>
          <a:srcRect/>
          <a:stretch>
            <a:fillRect/>
          </a:stretch>
        </p:blipFill>
        <p:spPr bwMode="auto">
          <a:xfrm>
            <a:off x="5435600" y="6343650"/>
            <a:ext cx="552450" cy="514350"/>
          </a:xfrm>
          <a:prstGeom prst="rect">
            <a:avLst/>
          </a:prstGeom>
          <a:noFill/>
        </p:spPr>
      </p:pic>
      <p:pic>
        <p:nvPicPr>
          <p:cNvPr id="49170" name="Picture 18" descr="Etoile Flocon"/>
          <p:cNvPicPr>
            <a:picLocks noChangeAspect="1" noChangeArrowheads="1"/>
          </p:cNvPicPr>
          <p:nvPr/>
        </p:nvPicPr>
        <p:blipFill>
          <a:blip r:embed="rId2"/>
          <a:srcRect/>
          <a:stretch>
            <a:fillRect/>
          </a:stretch>
        </p:blipFill>
        <p:spPr bwMode="auto">
          <a:xfrm>
            <a:off x="8591550" y="5157788"/>
            <a:ext cx="552450" cy="514350"/>
          </a:xfrm>
          <a:prstGeom prst="rect">
            <a:avLst/>
          </a:prstGeom>
          <a:noFill/>
        </p:spPr>
      </p:pic>
      <p:pic>
        <p:nvPicPr>
          <p:cNvPr id="49171" name="Picture 19" descr="Etoile Flocon"/>
          <p:cNvPicPr>
            <a:picLocks noChangeAspect="1" noChangeArrowheads="1"/>
          </p:cNvPicPr>
          <p:nvPr/>
        </p:nvPicPr>
        <p:blipFill>
          <a:blip r:embed="rId2"/>
          <a:srcRect/>
          <a:stretch>
            <a:fillRect/>
          </a:stretch>
        </p:blipFill>
        <p:spPr bwMode="auto">
          <a:xfrm>
            <a:off x="8388350" y="2420938"/>
            <a:ext cx="552450" cy="514350"/>
          </a:xfrm>
          <a:prstGeom prst="rect">
            <a:avLst/>
          </a:prstGeom>
          <a:noFill/>
        </p:spPr>
      </p:pic>
      <p:pic>
        <p:nvPicPr>
          <p:cNvPr id="49172" name="Picture 20" descr="Etoile Flocon"/>
          <p:cNvPicPr>
            <a:picLocks noChangeAspect="1" noChangeArrowheads="1"/>
          </p:cNvPicPr>
          <p:nvPr/>
        </p:nvPicPr>
        <p:blipFill>
          <a:blip r:embed="rId2"/>
          <a:srcRect/>
          <a:stretch>
            <a:fillRect/>
          </a:stretch>
        </p:blipFill>
        <p:spPr bwMode="auto">
          <a:xfrm>
            <a:off x="0" y="1557338"/>
            <a:ext cx="552450" cy="514350"/>
          </a:xfrm>
          <a:prstGeom prst="rect">
            <a:avLst/>
          </a:prstGeom>
          <a:noFill/>
        </p:spPr>
      </p:pic>
      <p:pic>
        <p:nvPicPr>
          <p:cNvPr id="49173" name="Picture 21" descr="Etoile Flocon"/>
          <p:cNvPicPr>
            <a:picLocks noChangeAspect="1" noChangeArrowheads="1"/>
          </p:cNvPicPr>
          <p:nvPr/>
        </p:nvPicPr>
        <p:blipFill>
          <a:blip r:embed="rId2"/>
          <a:srcRect/>
          <a:stretch>
            <a:fillRect/>
          </a:stretch>
        </p:blipFill>
        <p:spPr bwMode="auto">
          <a:xfrm>
            <a:off x="5580063" y="2133600"/>
            <a:ext cx="552450" cy="514350"/>
          </a:xfrm>
          <a:prstGeom prst="rect">
            <a:avLst/>
          </a:prstGeom>
          <a:noFill/>
        </p:spPr>
      </p:pic>
      <p:pic>
        <p:nvPicPr>
          <p:cNvPr id="49174" name="Picture 22" descr="Etoile Flocon"/>
          <p:cNvPicPr>
            <a:picLocks noChangeAspect="1" noChangeArrowheads="1"/>
          </p:cNvPicPr>
          <p:nvPr/>
        </p:nvPicPr>
        <p:blipFill>
          <a:blip r:embed="rId2"/>
          <a:srcRect/>
          <a:stretch>
            <a:fillRect/>
          </a:stretch>
        </p:blipFill>
        <p:spPr bwMode="auto">
          <a:xfrm>
            <a:off x="0" y="5373688"/>
            <a:ext cx="552450" cy="514350"/>
          </a:xfrm>
          <a:prstGeom prst="rect">
            <a:avLst/>
          </a:prstGeom>
          <a:noFill/>
        </p:spPr>
      </p:pic>
      <p:pic>
        <p:nvPicPr>
          <p:cNvPr id="49175" name="Picture 23" descr="Etoile Flocon"/>
          <p:cNvPicPr>
            <a:picLocks noChangeAspect="1" noChangeArrowheads="1"/>
          </p:cNvPicPr>
          <p:nvPr/>
        </p:nvPicPr>
        <p:blipFill>
          <a:blip r:embed="rId2"/>
          <a:srcRect/>
          <a:stretch>
            <a:fillRect/>
          </a:stretch>
        </p:blipFill>
        <p:spPr bwMode="auto">
          <a:xfrm>
            <a:off x="3635375" y="6343650"/>
            <a:ext cx="552450" cy="514350"/>
          </a:xfrm>
          <a:prstGeom prst="rect">
            <a:avLst/>
          </a:prstGeom>
          <a:noFill/>
        </p:spPr>
      </p:pic>
      <p:pic>
        <p:nvPicPr>
          <p:cNvPr id="49176" name="Picture 24" descr="Etoile Flocon"/>
          <p:cNvPicPr>
            <a:picLocks noChangeAspect="1" noChangeArrowheads="1"/>
          </p:cNvPicPr>
          <p:nvPr/>
        </p:nvPicPr>
        <p:blipFill>
          <a:blip r:embed="rId2"/>
          <a:srcRect/>
          <a:stretch>
            <a:fillRect/>
          </a:stretch>
        </p:blipFill>
        <p:spPr bwMode="auto">
          <a:xfrm>
            <a:off x="7235825" y="0"/>
            <a:ext cx="552450" cy="514350"/>
          </a:xfrm>
          <a:prstGeom prst="rect">
            <a:avLst/>
          </a:prstGeom>
          <a:noFill/>
        </p:spPr>
      </p:pic>
      <p:pic>
        <p:nvPicPr>
          <p:cNvPr id="49177" name="Picture 25" descr="Etoile Flocon"/>
          <p:cNvPicPr>
            <a:picLocks noChangeAspect="1" noChangeArrowheads="1"/>
          </p:cNvPicPr>
          <p:nvPr/>
        </p:nvPicPr>
        <p:blipFill>
          <a:blip r:embed="rId2"/>
          <a:srcRect/>
          <a:stretch>
            <a:fillRect/>
          </a:stretch>
        </p:blipFill>
        <p:spPr bwMode="auto">
          <a:xfrm>
            <a:off x="6877050" y="6237288"/>
            <a:ext cx="552450" cy="514350"/>
          </a:xfrm>
          <a:prstGeom prst="rect">
            <a:avLst/>
          </a:prstGeom>
          <a:noFill/>
        </p:spPr>
      </p:pic>
      <p:pic>
        <p:nvPicPr>
          <p:cNvPr id="49178" name="Picture 26" descr="Etoile Flocon"/>
          <p:cNvPicPr>
            <a:picLocks noChangeAspect="1" noChangeArrowheads="1"/>
          </p:cNvPicPr>
          <p:nvPr/>
        </p:nvPicPr>
        <p:blipFill>
          <a:blip r:embed="rId2"/>
          <a:srcRect/>
          <a:stretch>
            <a:fillRect/>
          </a:stretch>
        </p:blipFill>
        <p:spPr bwMode="auto">
          <a:xfrm>
            <a:off x="8591550" y="1412875"/>
            <a:ext cx="552450" cy="514350"/>
          </a:xfrm>
          <a:prstGeom prst="rect">
            <a:avLst/>
          </a:prstGeom>
          <a:noFill/>
        </p:spPr>
      </p:pic>
      <p:sp>
        <p:nvSpPr>
          <p:cNvPr id="49179" name="WordArt 27"/>
          <p:cNvSpPr>
            <a:spLocks noChangeArrowheads="1" noChangeShapeType="1" noTextEdit="1"/>
          </p:cNvSpPr>
          <p:nvPr/>
        </p:nvSpPr>
        <p:spPr bwMode="auto">
          <a:xfrm>
            <a:off x="827089" y="1916113"/>
            <a:ext cx="1152525" cy="1439862"/>
          </a:xfrm>
          <a:prstGeom prst="rect">
            <a:avLst/>
          </a:prstGeom>
        </p:spPr>
        <p:txBody>
          <a:bodyPr wrap="none" lIns="91422" tIns="45711" rIns="91422" bIns="45711" fromWordArt="1">
            <a:prstTxWarp prst="textPlain">
              <a:avLst>
                <a:gd name="adj" fmla="val 50000"/>
              </a:avLst>
            </a:prstTxWarp>
          </a:bodyPr>
          <a:lstStyle/>
          <a:p>
            <a:pPr algn="ctr"/>
            <a:r>
              <a:rPr lang="es-ES" sz="5400" b="1" i="1" kern="10" dirty="0">
                <a:ln w="9525">
                  <a:noFill/>
                  <a:round/>
                  <a:headEnd/>
                  <a:tailEnd/>
                </a:ln>
                <a:effectLst>
                  <a:outerShdw dist="35921" dir="2700000" algn="ctr" rotWithShape="0">
                    <a:srgbClr val="C0C0C0">
                      <a:alpha val="80000"/>
                    </a:srgbClr>
                  </a:outerShdw>
                </a:effectLst>
                <a:latin typeface="Comic Sans MS"/>
              </a:rPr>
              <a:t>JOSE </a:t>
            </a:r>
          </a:p>
          <a:p>
            <a:pPr algn="ctr"/>
            <a:r>
              <a:rPr lang="es-ES" sz="5400" b="1" i="1" kern="10" dirty="0">
                <a:ln w="9525">
                  <a:noFill/>
                  <a:round/>
                  <a:headEnd/>
                  <a:tailEnd/>
                </a:ln>
                <a:effectLst>
                  <a:outerShdw dist="35921" dir="2700000" algn="ctr" rotWithShape="0">
                    <a:srgbClr val="C0C0C0">
                      <a:alpha val="80000"/>
                    </a:srgbClr>
                  </a:outerShdw>
                </a:effectLst>
                <a:latin typeface="Comic Sans MS"/>
              </a:rPr>
              <a:t>LUIS</a:t>
            </a:r>
          </a:p>
        </p:txBody>
      </p:sp>
      <p:sp>
        <p:nvSpPr>
          <p:cNvPr id="49180" name="Rectangle 28"/>
          <p:cNvSpPr>
            <a:spLocks noChangeArrowheads="1"/>
          </p:cNvSpPr>
          <p:nvPr/>
        </p:nvSpPr>
        <p:spPr bwMode="auto">
          <a:xfrm>
            <a:off x="505529" y="4327483"/>
            <a:ext cx="7528466" cy="1866779"/>
          </a:xfrm>
          <a:prstGeom prst="rect">
            <a:avLst/>
          </a:prstGeom>
          <a:gradFill rotWithShape="0">
            <a:gsLst>
              <a:gs pos="0">
                <a:srgbClr val="FF3300"/>
              </a:gs>
              <a:gs pos="50000">
                <a:schemeClr val="tx1"/>
              </a:gs>
              <a:gs pos="100000">
                <a:srgbClr val="FF3300"/>
              </a:gs>
            </a:gsLst>
            <a:lin ang="18900000" scaled="1"/>
          </a:gradFill>
          <a:ln w="76200">
            <a:solidFill>
              <a:srgbClr val="66FF33"/>
            </a:solidFill>
            <a:miter lim="800000"/>
            <a:headEnd/>
            <a:tailEnd/>
          </a:ln>
          <a:effectLst/>
        </p:spPr>
        <p:txBody>
          <a:bodyPr wrap="none" lIns="91422" tIns="45711" rIns="91422" bIns="45711" anchor="ctr"/>
          <a:lstStyle/>
          <a:p>
            <a:endParaRPr lang="es-ES"/>
          </a:p>
        </p:txBody>
      </p:sp>
      <p:sp>
        <p:nvSpPr>
          <p:cNvPr id="49181" name="WordArt 29"/>
          <p:cNvSpPr>
            <a:spLocks noChangeArrowheads="1" noChangeShapeType="1" noTextEdit="1"/>
          </p:cNvSpPr>
          <p:nvPr/>
        </p:nvSpPr>
        <p:spPr bwMode="auto">
          <a:xfrm>
            <a:off x="642910" y="4360760"/>
            <a:ext cx="7399365" cy="1511300"/>
          </a:xfrm>
          <a:prstGeom prst="rect">
            <a:avLst/>
          </a:prstGeom>
        </p:spPr>
        <p:txBody>
          <a:bodyPr wrap="none" lIns="91422" tIns="45711" rIns="91422" bIns="45711" fromWordArt="1">
            <a:prstTxWarp prst="textPlain">
              <a:avLst>
                <a:gd name="adj" fmla="val 50000"/>
              </a:avLst>
            </a:prstTxWarp>
          </a:bodyPr>
          <a:lstStyle/>
          <a:p>
            <a:pPr algn="ctr"/>
            <a:r>
              <a:rPr lang="es-ES" sz="6000" b="1" kern="10" dirty="0">
                <a:ln w="57150">
                  <a:solidFill>
                    <a:srgbClr val="0000FF"/>
                  </a:solidFill>
                  <a:round/>
                  <a:headEnd/>
                  <a:tailEnd/>
                </a:ln>
                <a:solidFill>
                  <a:srgbClr val="FF0000"/>
                </a:solidFill>
                <a:effectLst>
                  <a:outerShdw dist="35921" dir="2700000" sy="50000" kx="2115830" algn="bl" rotWithShape="0">
                    <a:srgbClr val="C0C0C0">
                      <a:alpha val="80000"/>
                    </a:srgbClr>
                  </a:outerShdw>
                </a:effectLst>
                <a:latin typeface="Comic Sans MS"/>
              </a:rPr>
              <a:t>UN </a:t>
            </a:r>
          </a:p>
          <a:p>
            <a:pPr algn="ctr"/>
            <a:r>
              <a:rPr lang="es-ES" sz="6000" b="1" kern="10" dirty="0">
                <a:ln w="57150">
                  <a:solidFill>
                    <a:srgbClr val="0000FF"/>
                  </a:solidFill>
                  <a:round/>
                  <a:headEnd/>
                  <a:tailEnd/>
                </a:ln>
                <a:solidFill>
                  <a:srgbClr val="FF0000"/>
                </a:solidFill>
                <a:effectLst>
                  <a:outerShdw dist="35921" dir="2700000" sy="50000" kx="2115830" algn="bl" rotWithShape="0">
                    <a:srgbClr val="C0C0C0">
                      <a:alpha val="80000"/>
                    </a:srgbClr>
                  </a:outerShdw>
                </a:effectLst>
                <a:latin typeface="Comic Sans MS"/>
              </a:rPr>
              <a:t>BUEN DIA</a:t>
            </a:r>
          </a:p>
        </p:txBody>
      </p:sp>
      <p:sp>
        <p:nvSpPr>
          <p:cNvPr id="49182" name="WordArt 30"/>
          <p:cNvSpPr>
            <a:spLocks noChangeArrowheads="1" noChangeShapeType="1" noTextEdit="1"/>
          </p:cNvSpPr>
          <p:nvPr/>
        </p:nvSpPr>
        <p:spPr bwMode="auto">
          <a:xfrm>
            <a:off x="3708401" y="1844675"/>
            <a:ext cx="1152525" cy="1584325"/>
          </a:xfrm>
          <a:prstGeom prst="rect">
            <a:avLst/>
          </a:prstGeom>
        </p:spPr>
        <p:txBody>
          <a:bodyPr wrap="none" lIns="91422" tIns="45711" rIns="91422" bIns="45711" fromWordArt="1">
            <a:prstTxWarp prst="textPlain">
              <a:avLst>
                <a:gd name="adj" fmla="val 50000"/>
              </a:avLst>
            </a:prstTxWarp>
          </a:bodyPr>
          <a:lstStyle/>
          <a:p>
            <a:pPr algn="ctr"/>
            <a:r>
              <a:rPr lang="es-ES" sz="5400" b="1" i="1" kern="10" dirty="0">
                <a:ln w="9525">
                  <a:noFill/>
                  <a:round/>
                  <a:headEnd/>
                  <a:tailEnd/>
                </a:ln>
                <a:effectLst>
                  <a:outerShdw dist="35921" dir="2700000" algn="ctr" rotWithShape="0">
                    <a:srgbClr val="C0C0C0">
                      <a:alpha val="80000"/>
                    </a:srgbClr>
                  </a:outerShdw>
                </a:effectLst>
                <a:latin typeface="Comic Sans MS"/>
              </a:rPr>
              <a:t>TE </a:t>
            </a:r>
          </a:p>
          <a:p>
            <a:pPr algn="ctr"/>
            <a:r>
              <a:rPr lang="es-ES" sz="5400" b="1" i="1" kern="10" dirty="0">
                <a:ln w="9525">
                  <a:noFill/>
                  <a:round/>
                  <a:headEnd/>
                  <a:tailEnd/>
                </a:ln>
                <a:effectLst>
                  <a:outerShdw dist="35921" dir="2700000" algn="ctr" rotWithShape="0">
                    <a:srgbClr val="C0C0C0">
                      <a:alpha val="80000"/>
                    </a:srgbClr>
                  </a:outerShdw>
                </a:effectLst>
                <a:latin typeface="Comic Sans MS"/>
              </a:rPr>
              <a:t>DESEA</a:t>
            </a:r>
          </a:p>
        </p:txBody>
      </p:sp>
      <p:sp>
        <p:nvSpPr>
          <p:cNvPr id="49183" name="WordArt 31"/>
          <p:cNvSpPr>
            <a:spLocks noChangeArrowheads="1" noChangeShapeType="1" noTextEdit="1"/>
          </p:cNvSpPr>
          <p:nvPr/>
        </p:nvSpPr>
        <p:spPr bwMode="auto">
          <a:xfrm>
            <a:off x="6443664" y="1628775"/>
            <a:ext cx="1152525" cy="1727200"/>
          </a:xfrm>
          <a:prstGeom prst="rect">
            <a:avLst/>
          </a:prstGeom>
        </p:spPr>
        <p:txBody>
          <a:bodyPr wrap="none" lIns="91422" tIns="45711" rIns="91422" bIns="45711" fromWordArt="1">
            <a:prstTxWarp prst="textPlain">
              <a:avLst>
                <a:gd name="adj" fmla="val 50000"/>
              </a:avLst>
            </a:prstTxWarp>
          </a:bodyPr>
          <a:lstStyle/>
          <a:p>
            <a:pPr algn="ctr"/>
            <a:r>
              <a:rPr lang="es-ES" sz="5400" b="1" i="1" kern="10" dirty="0">
                <a:ln w="9525">
                  <a:noFill/>
                  <a:round/>
                  <a:headEnd/>
                  <a:tailEnd/>
                </a:ln>
                <a:effectLst>
                  <a:outerShdw dist="35921" dir="2700000" algn="ctr" rotWithShape="0">
                    <a:srgbClr val="C0C0C0">
                      <a:alpha val="80000"/>
                    </a:srgbClr>
                  </a:outerShdw>
                </a:effectLst>
                <a:latin typeface="Comic Sans MS"/>
              </a:rPr>
              <a:t>QUE </a:t>
            </a:r>
          </a:p>
          <a:p>
            <a:pPr algn="ctr"/>
            <a:r>
              <a:rPr lang="es-ES" sz="5400" b="1" i="1" kern="10" dirty="0">
                <a:ln w="9525">
                  <a:noFill/>
                  <a:round/>
                  <a:headEnd/>
                  <a:tailEnd/>
                </a:ln>
                <a:effectLst>
                  <a:outerShdw dist="35921" dir="2700000" algn="ctr" rotWithShape="0">
                    <a:srgbClr val="C0C0C0">
                      <a:alpha val="80000"/>
                    </a:srgbClr>
                  </a:outerShdw>
                </a:effectLst>
                <a:latin typeface="Comic Sans MS"/>
              </a:rPr>
              <a:t>TENGAS</a:t>
            </a:r>
          </a:p>
        </p:txBody>
      </p:sp>
      <p:pic>
        <p:nvPicPr>
          <p:cNvPr id="32" name="Picture 2" descr="CARA"/>
          <p:cNvPicPr>
            <a:picLocks noChangeAspect="1" noChangeArrowheads="1"/>
          </p:cNvPicPr>
          <p:nvPr/>
        </p:nvPicPr>
        <p:blipFill>
          <a:blip r:embed="rId3" cstate="print"/>
          <a:srcRect/>
          <a:stretch>
            <a:fillRect/>
          </a:stretch>
        </p:blipFill>
        <p:spPr bwMode="auto">
          <a:xfrm>
            <a:off x="8171377" y="5625291"/>
            <a:ext cx="776043" cy="981299"/>
          </a:xfrm>
          <a:prstGeom prst="rect">
            <a:avLst/>
          </a:prstGeom>
          <a:noFill/>
          <a:ln w="38100">
            <a:solidFill>
              <a:srgbClr val="1CDEF8"/>
            </a:solidFill>
            <a:miter lim="800000"/>
            <a:headEnd/>
            <a:tailEnd/>
          </a:ln>
        </p:spPr>
      </p:pic>
      <p:sp>
        <p:nvSpPr>
          <p:cNvPr id="33" name="32 Rectángulo"/>
          <p:cNvSpPr/>
          <p:nvPr/>
        </p:nvSpPr>
        <p:spPr>
          <a:xfrm>
            <a:off x="6165617" y="6241518"/>
            <a:ext cx="1824681" cy="546204"/>
          </a:xfrm>
          <a:prstGeom prst="rect">
            <a:avLst/>
          </a:prstGeom>
        </p:spPr>
        <p:txBody>
          <a:bodyPr wrap="square" lIns="38002" tIns="19001" rIns="38002" bIns="19001">
            <a:spAutoFit/>
          </a:bodyPr>
          <a:lstStyle/>
          <a:p>
            <a:pPr algn="ctr"/>
            <a:r>
              <a:rPr lang="es-ES" sz="3300" b="1" kern="10" dirty="0">
                <a:ln w="9525">
                  <a:solidFill>
                    <a:srgbClr val="000000"/>
                  </a:solidFill>
                  <a:round/>
                  <a:headEnd/>
                  <a:tailEnd/>
                </a:ln>
                <a:blipFill dpi="0" rotWithShape="1">
                  <a:blip r:embed="rId4"/>
                  <a:srcRect/>
                  <a:stretch>
                    <a:fillRect/>
                  </a:stretch>
                </a:blipFill>
                <a:effectLst>
                  <a:outerShdw dist="35921" dir="2700000" algn="ctr" rotWithShape="0">
                    <a:srgbClr val="808080">
                      <a:alpha val="80000"/>
                    </a:srgbClr>
                  </a:outerShdw>
                </a:effectLst>
                <a:latin typeface="Forte"/>
              </a:rPr>
              <a:t>José Luis</a:t>
            </a:r>
            <a:endParaRPr lang="es-ES" sz="3300" b="1" kern="10" dirty="0">
              <a:ln w="9525">
                <a:solidFill>
                  <a:srgbClr val="000000"/>
                </a:solidFill>
                <a:round/>
                <a:headEnd/>
                <a:tailEnd/>
              </a:ln>
              <a:blipFill dpi="0" rotWithShape="1">
                <a:blip r:embed="rId4"/>
                <a:srcRect/>
                <a:stretch>
                  <a:fillRect/>
                </a:stretch>
              </a:blipFill>
              <a:effectLst>
                <a:outerShdw dist="35921" dir="2700000" algn="ctr" rotWithShape="0">
                  <a:srgbClr val="808080">
                    <a:alpha val="80000"/>
                  </a:srgbClr>
                </a:outerShdw>
              </a:effectLst>
              <a:latin typeface="Forte"/>
            </a:endParaRPr>
          </a:p>
        </p:txBody>
      </p:sp>
    </p:spTree>
  </p:cSld>
  <p:clrMapOvr>
    <a:masterClrMapping/>
  </p:clrMapOvr>
  <p:transition advTm="7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49179"/>
                                        </p:tgtEl>
                                        <p:attrNameLst>
                                          <p:attrName>style.visibility</p:attrName>
                                        </p:attrNameLst>
                                      </p:cBhvr>
                                      <p:to>
                                        <p:strVal val="visible"/>
                                      </p:to>
                                    </p:set>
                                    <p:anim calcmode="lin" valueType="num">
                                      <p:cBhvr additive="base">
                                        <p:cTn id="7" dur="500" fill="hold"/>
                                        <p:tgtEl>
                                          <p:spTgt spid="49179"/>
                                        </p:tgtEl>
                                        <p:attrNameLst>
                                          <p:attrName>ppt_x</p:attrName>
                                        </p:attrNameLst>
                                      </p:cBhvr>
                                      <p:tavLst>
                                        <p:tav tm="0">
                                          <p:val>
                                            <p:strVal val="0-#ppt_w/2"/>
                                          </p:val>
                                        </p:tav>
                                        <p:tav tm="100000">
                                          <p:val>
                                            <p:strVal val="#ppt_x"/>
                                          </p:val>
                                        </p:tav>
                                      </p:tavLst>
                                    </p:anim>
                                    <p:anim calcmode="lin" valueType="num">
                                      <p:cBhvr additive="base">
                                        <p:cTn id="8" dur="500" fill="hold"/>
                                        <p:tgtEl>
                                          <p:spTgt spid="4917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499"/>
                                          </p:stCondLst>
                                        </p:cTn>
                                        <p:tgtEl>
                                          <p:spTgt spid="49180"/>
                                        </p:tgtEl>
                                        <p:attrNameLst>
                                          <p:attrName>style.visibility</p:attrName>
                                        </p:attrNameLst>
                                      </p:cBhvr>
                                      <p:to>
                                        <p:strVal val="visible"/>
                                      </p:to>
                                    </p:set>
                                  </p:childTnLst>
                                </p:cTn>
                              </p:par>
                            </p:childTnLst>
                          </p:cTn>
                        </p:par>
                        <p:par>
                          <p:cTn id="12" fill="hold">
                            <p:stCondLst>
                              <p:cond delay="1000"/>
                            </p:stCondLst>
                            <p:childTnLst>
                              <p:par>
                                <p:cTn id="13" presetID="3" presetClass="entr" presetSubtype="0" fill="hold" grpId="0" nodeType="afterEffect">
                                  <p:stCondLst>
                                    <p:cond delay="0"/>
                                  </p:stCondLst>
                                  <p:childTnLst>
                                    <p:set>
                                      <p:cBhvr>
                                        <p:cTn id="14" dur="1" fill="hold">
                                          <p:stCondLst>
                                            <p:cond delay="499"/>
                                          </p:stCondLst>
                                        </p:cTn>
                                        <p:tgtEl>
                                          <p:spTgt spid="49181"/>
                                        </p:tgtEl>
                                        <p:attrNameLst>
                                          <p:attrName>style.visibility</p:attrName>
                                        </p:attrNameLst>
                                      </p:cBhvr>
                                      <p:to>
                                        <p:strVal val="visible"/>
                                      </p:to>
                                    </p:set>
                                  </p:childTnLst>
                                </p:cTn>
                              </p:par>
                            </p:childTnLst>
                          </p:cTn>
                        </p:par>
                        <p:par>
                          <p:cTn id="15" fill="hold">
                            <p:stCondLst>
                              <p:cond delay="1500"/>
                            </p:stCondLst>
                            <p:childTnLst>
                              <p:par>
                                <p:cTn id="16" presetID="2" presetClass="entr" presetSubtype="12" fill="hold" grpId="0" nodeType="afterEffect">
                                  <p:stCondLst>
                                    <p:cond delay="0"/>
                                  </p:stCondLst>
                                  <p:childTnLst>
                                    <p:set>
                                      <p:cBhvr>
                                        <p:cTn id="17" dur="1" fill="hold">
                                          <p:stCondLst>
                                            <p:cond delay="0"/>
                                          </p:stCondLst>
                                        </p:cTn>
                                        <p:tgtEl>
                                          <p:spTgt spid="49182"/>
                                        </p:tgtEl>
                                        <p:attrNameLst>
                                          <p:attrName>style.visibility</p:attrName>
                                        </p:attrNameLst>
                                      </p:cBhvr>
                                      <p:to>
                                        <p:strVal val="visible"/>
                                      </p:to>
                                    </p:set>
                                    <p:anim calcmode="lin" valueType="num">
                                      <p:cBhvr additive="base">
                                        <p:cTn id="18" dur="500" fill="hold"/>
                                        <p:tgtEl>
                                          <p:spTgt spid="49182"/>
                                        </p:tgtEl>
                                        <p:attrNameLst>
                                          <p:attrName>ppt_x</p:attrName>
                                        </p:attrNameLst>
                                      </p:cBhvr>
                                      <p:tavLst>
                                        <p:tav tm="0">
                                          <p:val>
                                            <p:strVal val="0-#ppt_w/2"/>
                                          </p:val>
                                        </p:tav>
                                        <p:tav tm="100000">
                                          <p:val>
                                            <p:strVal val="#ppt_x"/>
                                          </p:val>
                                        </p:tav>
                                      </p:tavLst>
                                    </p:anim>
                                    <p:anim calcmode="lin" valueType="num">
                                      <p:cBhvr additive="base">
                                        <p:cTn id="19" dur="500" fill="hold"/>
                                        <p:tgtEl>
                                          <p:spTgt spid="49182"/>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12" fill="hold" grpId="0" nodeType="afterEffect">
                                  <p:stCondLst>
                                    <p:cond delay="0"/>
                                  </p:stCondLst>
                                  <p:childTnLst>
                                    <p:set>
                                      <p:cBhvr>
                                        <p:cTn id="22" dur="1" fill="hold">
                                          <p:stCondLst>
                                            <p:cond delay="0"/>
                                          </p:stCondLst>
                                        </p:cTn>
                                        <p:tgtEl>
                                          <p:spTgt spid="49183"/>
                                        </p:tgtEl>
                                        <p:attrNameLst>
                                          <p:attrName>style.visibility</p:attrName>
                                        </p:attrNameLst>
                                      </p:cBhvr>
                                      <p:to>
                                        <p:strVal val="visible"/>
                                      </p:to>
                                    </p:set>
                                    <p:anim calcmode="lin" valueType="num">
                                      <p:cBhvr additive="base">
                                        <p:cTn id="23" dur="500" fill="hold"/>
                                        <p:tgtEl>
                                          <p:spTgt spid="49183"/>
                                        </p:tgtEl>
                                        <p:attrNameLst>
                                          <p:attrName>ppt_x</p:attrName>
                                        </p:attrNameLst>
                                      </p:cBhvr>
                                      <p:tavLst>
                                        <p:tav tm="0">
                                          <p:val>
                                            <p:strVal val="0-#ppt_w/2"/>
                                          </p:val>
                                        </p:tav>
                                        <p:tav tm="100000">
                                          <p:val>
                                            <p:strVal val="#ppt_x"/>
                                          </p:val>
                                        </p:tav>
                                      </p:tavLst>
                                    </p:anim>
                                    <p:anim calcmode="lin" valueType="num">
                                      <p:cBhvr additive="base">
                                        <p:cTn id="24" dur="500" fill="hold"/>
                                        <p:tgtEl>
                                          <p:spTgt spid="49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79" grpId="0" animBg="1"/>
      <p:bldP spid="49180" grpId="0" animBg="1"/>
      <p:bldP spid="49181" grpId="0" animBg="1"/>
      <p:bldP spid="49182" grpId="0" animBg="1"/>
      <p:bldP spid="49183"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bg>
      <p:bgPr>
        <a:solidFill>
          <a:schemeClr val="accent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ogo_exclusivo-mispps">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Logo_exclusivo-mispps</Template>
  <TotalTime>17</TotalTime>
  <Words>1337</Words>
  <Application>Microsoft PowerPoint</Application>
  <PresentationFormat>Presentación en pantalla (4:3)</PresentationFormat>
  <Paragraphs>80</Paragraphs>
  <Slides>48</Slides>
  <Notes>1</Notes>
  <HiddenSlides>0</HiddenSlides>
  <MMClips>1</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48</vt:i4>
      </vt:variant>
    </vt:vector>
  </HeadingPairs>
  <TitlesOfParts>
    <vt:vector size="51" baseType="lpstr">
      <vt:lpstr>Arial</vt:lpstr>
      <vt:lpstr>Berlin Sans FB Demi</vt:lpstr>
      <vt:lpstr>Logo_exclusivo-mispps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2</cp:revision>
  <cp:lastPrinted>1601-01-01T00:00:00Z</cp:lastPrinted>
  <dcterms:created xsi:type="dcterms:W3CDTF">2013-08-01T08:15:45Z</dcterms:created>
  <dcterms:modified xsi:type="dcterms:W3CDTF">2013-08-01T08:33:23Z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