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269" r:id="rId3"/>
    <p:sldId id="339" r:id="rId4"/>
    <p:sldId id="342" r:id="rId5"/>
    <p:sldId id="345" r:id="rId6"/>
    <p:sldId id="325" r:id="rId7"/>
    <p:sldId id="351" r:id="rId8"/>
    <p:sldId id="340" r:id="rId9"/>
    <p:sldId id="349" r:id="rId10"/>
    <p:sldId id="341" r:id="rId11"/>
    <p:sldId id="346" r:id="rId12"/>
    <p:sldId id="338" r:id="rId13"/>
    <p:sldId id="350" r:id="rId14"/>
    <p:sldId id="260" r:id="rId15"/>
    <p:sldId id="323" r:id="rId16"/>
    <p:sldId id="344" r:id="rId17"/>
    <p:sldId id="352" r:id="rId18"/>
    <p:sldId id="348" r:id="rId19"/>
    <p:sldId id="355" r:id="rId20"/>
    <p:sldId id="343" r:id="rId21"/>
    <p:sldId id="354" r:id="rId22"/>
    <p:sldId id="347" r:id="rId23"/>
    <p:sldId id="270" r:id="rId24"/>
    <p:sldId id="257" r:id="rId25"/>
    <p:sldId id="353" r:id="rId26"/>
  </p:sldIdLst>
  <p:sldSz cx="105124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wgYgDPkipkqnL7BVKSCJw==" hashData="KfHfeNmoHSeTOq+yfLCHbOcWhL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78" autoAdjust="0"/>
    <p:restoredTop sz="86323" autoAdjust="0"/>
  </p:normalViewPr>
  <p:slideViewPr>
    <p:cSldViewPr>
      <p:cViewPr>
        <p:scale>
          <a:sx n="50" d="100"/>
          <a:sy n="50" d="100"/>
        </p:scale>
        <p:origin x="-1350" y="-606"/>
      </p:cViewPr>
      <p:guideLst>
        <p:guide orient="horz" pos="2160"/>
        <p:guide pos="331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E8A351C-2FF3-4A11-B112-7ADD94A59C1C}" type="datetimeFigureOut">
              <a:rPr lang="es-ES" smtClean="0"/>
              <a:t>22/08/2021</a:t>
            </a:fld>
            <a:endParaRPr lang="es-ES"/>
          </a:p>
        </p:txBody>
      </p:sp>
      <p:sp>
        <p:nvSpPr>
          <p:cNvPr id="4" name="3 Marcador de imagen de diapositiva"/>
          <p:cNvSpPr>
            <a:spLocks noGrp="1" noRot="1" noChangeAspect="1"/>
          </p:cNvSpPr>
          <p:nvPr>
            <p:ph type="sldImg" idx="2"/>
          </p:nvPr>
        </p:nvSpPr>
        <p:spPr>
          <a:xfrm>
            <a:off x="801688" y="685800"/>
            <a:ext cx="52546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CBF2D4-D0B5-4FD7-B5B4-47762D740845}" type="slidenum">
              <a:rPr lang="es-ES" smtClean="0"/>
              <a:t>‹Nº›</a:t>
            </a:fld>
            <a:endParaRPr lang="es-ES"/>
          </a:p>
        </p:txBody>
      </p:sp>
    </p:spTree>
    <p:extLst>
      <p:ext uri="{BB962C8B-B14F-4D97-AF65-F5344CB8AC3E}">
        <p14:creationId xmlns:p14="http://schemas.microsoft.com/office/powerpoint/2010/main" val="2738976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01688" y="685800"/>
            <a:ext cx="5254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01688" y="685800"/>
            <a:ext cx="5254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8</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01688" y="685800"/>
            <a:ext cx="5254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01688" y="685800"/>
            <a:ext cx="52546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22</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8432" y="2130426"/>
            <a:ext cx="893556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6864" y="3886200"/>
            <a:ext cx="735869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182591264"/>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273204539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0409" y="4406901"/>
            <a:ext cx="893556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0409" y="2906713"/>
            <a:ext cx="893556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55912413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5621" y="1600201"/>
            <a:ext cx="464298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43816" y="1600201"/>
            <a:ext cx="4642988"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373736854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5621" y="1535113"/>
            <a:ext cx="464481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5621" y="2174875"/>
            <a:ext cx="464481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40166" y="1535113"/>
            <a:ext cx="46466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40166" y="2174875"/>
            <a:ext cx="46466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53302758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62998274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243627260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5622" y="273050"/>
            <a:ext cx="3458515"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10066" y="273051"/>
            <a:ext cx="587673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5622" y="1435101"/>
            <a:ext cx="345851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89162829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60509" y="4800600"/>
            <a:ext cx="630745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60509" y="612775"/>
            <a:ext cx="630745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60509" y="5367338"/>
            <a:ext cx="630745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105233316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27696769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621508" y="274639"/>
            <a:ext cx="2365296"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5621" y="274639"/>
            <a:ext cx="692068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4B3A3E-16FB-4436-A490-87181EE1EE94}" type="datetimeFigureOut">
              <a:rPr lang="es-ES" smtClean="0"/>
              <a:t>22/08/2021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4908336-B70F-4C7C-B022-11AAD895A68A}" type="slidenum">
              <a:rPr lang="es-ES" smtClean="0"/>
              <a:t>‹Nº›</a:t>
            </a:fld>
            <a:endParaRPr lang="es-ES"/>
          </a:p>
        </p:txBody>
      </p:sp>
    </p:spTree>
    <p:extLst>
      <p:ext uri="{BB962C8B-B14F-4D97-AF65-F5344CB8AC3E}">
        <p14:creationId xmlns:p14="http://schemas.microsoft.com/office/powerpoint/2010/main" val="56017864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8432" y="2130428"/>
            <a:ext cx="893556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76864" y="3886200"/>
            <a:ext cx="735869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036052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5621" y="274638"/>
            <a:ext cx="946118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5621" y="1600201"/>
            <a:ext cx="946118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5621" y="6356351"/>
            <a:ext cx="245289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4B3A3E-16FB-4436-A490-87181EE1EE94}" type="datetimeFigureOut">
              <a:rPr lang="es-ES" smtClean="0"/>
              <a:t>22/08/2021</a:t>
            </a:fld>
            <a:endParaRPr lang="es-ES"/>
          </a:p>
        </p:txBody>
      </p:sp>
      <p:sp>
        <p:nvSpPr>
          <p:cNvPr id="5" name="4 Marcador de pie de página"/>
          <p:cNvSpPr>
            <a:spLocks noGrp="1"/>
          </p:cNvSpPr>
          <p:nvPr>
            <p:ph type="ftr" sz="quarter" idx="3"/>
          </p:nvPr>
        </p:nvSpPr>
        <p:spPr>
          <a:xfrm>
            <a:off x="3591745" y="6356351"/>
            <a:ext cx="332893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533905" y="6356351"/>
            <a:ext cx="245289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08336-B70F-4C7C-B022-11AAD895A68A}" type="slidenum">
              <a:rPr lang="es-ES" smtClean="0"/>
              <a:t>‹Nº›</a:t>
            </a:fld>
            <a:endParaRPr lang="es-ES"/>
          </a:p>
        </p:txBody>
      </p:sp>
    </p:spTree>
    <p:extLst>
      <p:ext uri="{BB962C8B-B14F-4D97-AF65-F5344CB8AC3E}">
        <p14:creationId xmlns:p14="http://schemas.microsoft.com/office/powerpoint/2010/main" val="3671084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5621" y="6245225"/>
            <a:ext cx="2452899"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1.gif"/><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1.gif"/><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1.gif"/><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1.gif"/><Relationship Id="rId4" Type="http://schemas.microsoft.com/office/2007/relationships/hdphoto" Target="../media/hdphoto1.wdp"/></Relationships>
</file>

<file path=ppt/slides/_rels/slide2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image" Target="../media/image38.png"/><Relationship Id="rId18" Type="http://schemas.openxmlformats.org/officeDocument/2006/relationships/image" Target="../media/image4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4.png"/><Relationship Id="rId11" Type="http://schemas.openxmlformats.org/officeDocument/2006/relationships/image" Target="../media/image37.png"/><Relationship Id="rId5" Type="http://schemas.openxmlformats.org/officeDocument/2006/relationships/hyperlink" Target="http://www.mispps.com/" TargetMode="External"/><Relationship Id="rId15" Type="http://schemas.openxmlformats.org/officeDocument/2006/relationships/image" Target="../media/image39.png"/><Relationship Id="rId10" Type="http://schemas.openxmlformats.org/officeDocument/2006/relationships/hyperlink" Target="https://www.facebook.com/mispps" TargetMode="External"/><Relationship Id="rId4" Type="http://schemas.openxmlformats.org/officeDocument/2006/relationships/image" Target="../media/image33.png"/><Relationship Id="rId9" Type="http://schemas.openxmlformats.org/officeDocument/2006/relationships/image" Target="../media/image3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4">
                <a:tint val="45000"/>
                <a:satMod val="400000"/>
              </a:schemeClr>
            </a:duotone>
          </a:blip>
          <a:srcRect/>
          <a:stretch>
            <a:fillRect/>
          </a:stretch>
        </p:blipFill>
        <p:spPr bwMode="auto">
          <a:xfrm>
            <a:off x="2" y="0"/>
            <a:ext cx="10512425" cy="68770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388989" y="3388999"/>
            <a:ext cx="6858000" cy="8002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043416" y="3388997"/>
            <a:ext cx="6858000" cy="800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7" y="0"/>
            <a:ext cx="105124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7" y="6783318"/>
            <a:ext cx="105124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80199" y="5611366"/>
            <a:ext cx="711190" cy="766988"/>
          </a:xfrm>
          <a:prstGeom prst="rect">
            <a:avLst/>
          </a:prstGeom>
          <a:noFill/>
          <a:ln w="38100">
            <a:solidFill>
              <a:srgbClr val="1CDEF8"/>
            </a:solidFill>
            <a:miter lim="800000"/>
            <a:headEnd/>
            <a:tailEnd/>
          </a:ln>
        </p:spPr>
      </p:pic>
      <p:sp>
        <p:nvSpPr>
          <p:cNvPr id="19" name="18 Rectángulo"/>
          <p:cNvSpPr/>
          <p:nvPr/>
        </p:nvSpPr>
        <p:spPr>
          <a:xfrm>
            <a:off x="2276724" y="4572023"/>
            <a:ext cx="309512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104316" y="1772816"/>
            <a:ext cx="8599544" cy="4062721"/>
          </a:xfrm>
          <a:prstGeom prst="rect">
            <a:avLst/>
          </a:prstGeom>
        </p:spPr>
        <p:txBody>
          <a:bodyPr wrap="none" lIns="81272" tIns="40636" rIns="81272" bIns="40636" fromWordArt="1">
            <a:prstTxWarp prst="textPlain">
              <a:avLst>
                <a:gd name="adj" fmla="val 50000"/>
              </a:avLst>
            </a:prstTxWarp>
          </a:bodyPr>
          <a:lstStyle/>
          <a:p>
            <a:pPr algn="ctr"/>
            <a:r>
              <a:rPr lang="es-ES" sz="239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Hoy la Tierra y</a:t>
            </a:r>
          </a:p>
          <a:p>
            <a:pPr algn="ctr"/>
            <a:r>
              <a:rPr lang="es-ES" sz="239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Los Cielos me Sonríen</a:t>
            </a:r>
          </a:p>
          <a:p>
            <a:pPr algn="ctr"/>
            <a:r>
              <a:rPr lang="es-ES" sz="287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Gustavo Adolfo </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Bécquer</a:t>
            </a:r>
            <a:r>
              <a:rPr lang="es-ES" sz="287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t>
            </a:r>
            <a:endParaRPr lang="es-ES" sz="287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endPar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058025" y="5547182"/>
            <a:ext cx="2309465" cy="93406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537516" y="764705"/>
            <a:ext cx="1178997"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06380" y="188646"/>
            <a:ext cx="897936" cy="1066799"/>
          </a:xfrm>
          <a:prstGeom prst="rect">
            <a:avLst/>
          </a:prstGeom>
          <a:noFill/>
          <a:ln w="9525">
            <a:noFill/>
            <a:miter lim="800000"/>
            <a:headEnd/>
            <a:tailEnd/>
          </a:ln>
        </p:spPr>
      </p:pic>
    </p:spTree>
    <p:extLst>
      <p:ext uri="{BB962C8B-B14F-4D97-AF65-F5344CB8AC3E}">
        <p14:creationId xmlns:p14="http://schemas.microsoft.com/office/powerpoint/2010/main" val="2316512828"/>
      </p:ext>
    </p:extLst>
  </p:cSld>
  <p:clrMapOvr>
    <a:masterClrMapping/>
  </p:clrMapOvr>
  <mc:AlternateContent xmlns:mc="http://schemas.openxmlformats.org/markup-compatibility/2006" xmlns:p14="http://schemas.microsoft.com/office/powerpoint/2010/main">
    <mc:Choice Requires="p14">
      <p:transition spd="slow" p14:dur="1400" advTm="7000">
        <p14:ripple/>
        <p:sndAc>
          <p:stSnd>
            <p:snd r:embed="rId2" name="Flowers of the sea.wav"/>
          </p:stSnd>
        </p:sndAc>
      </p:transition>
    </mc:Choice>
    <mc:Fallback xmlns="">
      <p:transition spd="slow" advTm="7000">
        <p:fade/>
        <p:sndAc>
          <p:stSnd>
            <p:snd r:embed="rId9" name="Flowers of the se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AISAJES ANIMADOS: Paisaje animado de cascada (66) Abraza la oscuridad -  Charles Bukowski"/>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116"/>
            <a:ext cx="105124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8905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 Mejores 100 Fondos de Pantalla de Paisajes Alegres | Fondos de Pantalla"/>
          <p:cNvSpPr>
            <a:spLocks noChangeAspect="1" noChangeArrowheads="1"/>
          </p:cNvSpPr>
          <p:nvPr/>
        </p:nvSpPr>
        <p:spPr bwMode="auto">
          <a:xfrm>
            <a:off x="178857" y="-144463"/>
            <a:ext cx="350414"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7"/>
            <a:ext cx="10894413" cy="685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7280918"/>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in de Ccontab en fondos | Fondos de peces, Peces de mar, Fondo de pe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6397" y="-171400"/>
            <a:ext cx="10728821"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927315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876" y="0"/>
            <a:ext cx="10498399"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066646" y="1340768"/>
            <a:ext cx="8355353"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FF00"/>
                </a:solidFill>
                <a:latin typeface="Arial Narrow" pitchFamily="34" charset="0"/>
                <a:cs typeface="Microsoft Sans Serif" pitchFamily="34" charset="0"/>
              </a:rPr>
              <a:t>Debemos recordar que la naturaleza puede existir sin nosotros, pero que nosotros no podemos sobrevivir sin la naturaleza. Los enormes beneficios que podemos proporcionar al planeta con nuestros hábitos sostenibles son fundamentales para que podamos hacer uso de los recursos naturales en el presente sin comprometer a la supervivencia de las generaciones futuras y la posibilidad de las mismas de acceder a más recursos </a:t>
            </a:r>
            <a:r>
              <a:rPr lang="es-ES" altLang="es-ES" sz="2800" b="1" i="1" dirty="0" smtClean="0">
                <a:solidFill>
                  <a:srgbClr val="FFFF00"/>
                </a:solidFill>
                <a:latin typeface="Arial Narrow" pitchFamily="34" charset="0"/>
                <a:cs typeface="Microsoft Sans Serif" pitchFamily="34" charset="0"/>
              </a:rPr>
              <a:t>naturales. </a:t>
            </a:r>
            <a:endParaRPr lang="es-ES" altLang="es-ES" sz="2800" b="1" i="1" dirty="0">
              <a:solidFill>
                <a:srgbClr val="FFFF00"/>
              </a:solidFill>
              <a:latin typeface="Arial Narrow"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1976" y="5306266"/>
            <a:ext cx="1656346" cy="1366752"/>
          </a:xfrm>
          <a:prstGeom prst="rect">
            <a:avLst/>
          </a:prstGeom>
          <a:noFill/>
        </p:spPr>
      </p:pic>
    </p:spTree>
    <p:extLst>
      <p:ext uri="{BB962C8B-B14F-4D97-AF65-F5344CB8AC3E}">
        <p14:creationId xmlns:p14="http://schemas.microsoft.com/office/powerpoint/2010/main" val="4166585627"/>
      </p:ext>
    </p:extLst>
  </p:cSld>
  <p:clrMapOvr>
    <a:masterClrMapping/>
  </p:clrMapOvr>
  <mc:AlternateContent xmlns:mc="http://schemas.openxmlformats.org/markup-compatibility/2006" xmlns:p14="http://schemas.microsoft.com/office/powerpoint/2010/main">
    <mc:Choice Requires="p14">
      <p:transition spd="slow" p14:dur="1400" advTm="25000">
        <p14:ripp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OTOIMAGENES_sinPALABRAS: FLORES PARA TI, GIF, COLOR, NATURALEZ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95" y="-1"/>
            <a:ext cx="10513219" cy="6991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63724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erapia relajante con “baños de bosque” para disminuir el estré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 y="0"/>
            <a:ext cx="1065600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illusion-015"/>
          <p:cNvPicPr>
            <a:picLocks noChangeAspect="1" noChangeArrowheads="1" noCrop="1"/>
          </p:cNvPicPr>
          <p:nvPr/>
        </p:nvPicPr>
        <p:blipFill>
          <a:blip r:embed="rId3" cstate="print">
            <a:duotone>
              <a:schemeClr val="accent6">
                <a:shade val="45000"/>
                <a:satMod val="135000"/>
              </a:schemeClr>
              <a:prstClr val="white"/>
            </a:duotone>
          </a:blip>
          <a:srcRect/>
          <a:stretch>
            <a:fillRect/>
          </a:stretch>
        </p:blipFill>
        <p:spPr bwMode="auto">
          <a:xfrm>
            <a:off x="1" y="0"/>
            <a:ext cx="10655152" cy="6877050"/>
          </a:xfrm>
          <a:prstGeom prst="rect">
            <a:avLst/>
          </a:prstGeom>
          <a:noFill/>
          <a:ln w="9525">
            <a:noFill/>
            <a:miter lim="800000"/>
            <a:headEnd/>
            <a:tailEnd/>
          </a:ln>
        </p:spPr>
      </p:pic>
    </p:spTree>
    <p:extLst>
      <p:ext uri="{BB962C8B-B14F-4D97-AF65-F5344CB8AC3E}">
        <p14:creationId xmlns:p14="http://schemas.microsoft.com/office/powerpoint/2010/main" val="160294803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876" y="0"/>
            <a:ext cx="10498399"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289221" y="905061"/>
            <a:ext cx="7910203"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smtClean="0">
                <a:solidFill>
                  <a:srgbClr val="FFFF00"/>
                </a:solidFill>
                <a:latin typeface="Arial Narrow" pitchFamily="34" charset="0"/>
                <a:cs typeface="Microsoft Sans Serif" pitchFamily="34" charset="0"/>
              </a:rPr>
              <a:t>Todas </a:t>
            </a:r>
            <a:r>
              <a:rPr lang="es-ES" altLang="es-ES" sz="2800" b="1" i="1" dirty="0">
                <a:solidFill>
                  <a:srgbClr val="FFFF00"/>
                </a:solidFill>
                <a:latin typeface="Arial Narrow" pitchFamily="34" charset="0"/>
                <a:cs typeface="Microsoft Sans Serif" pitchFamily="34" charset="0"/>
              </a:rPr>
              <a:t>las especies que habitamos el planeta somos como piezas de un </a:t>
            </a:r>
            <a:r>
              <a:rPr lang="es-ES" altLang="es-ES" sz="2800" b="1" i="1" dirty="0" err="1">
                <a:solidFill>
                  <a:srgbClr val="FFFF00"/>
                </a:solidFill>
                <a:latin typeface="Arial Narrow" pitchFamily="34" charset="0"/>
                <a:cs typeface="Microsoft Sans Serif" pitchFamily="34" charset="0"/>
              </a:rPr>
              <a:t>puzzle</a:t>
            </a:r>
            <a:r>
              <a:rPr lang="es-ES" altLang="es-ES" sz="2800" b="1" i="1" dirty="0">
                <a:solidFill>
                  <a:srgbClr val="FFFF00"/>
                </a:solidFill>
                <a:latin typeface="Arial Narrow" pitchFamily="34" charset="0"/>
                <a:cs typeface="Microsoft Sans Serif" pitchFamily="34" charset="0"/>
              </a:rPr>
              <a:t> que encaja a la perfección mediante relaciones ecológicas de beneficios mutuos, por lo que debemos luchar por la protección de todas las especies y ecosistemas que existen en la naturaleza. Tenemos en nuestra mano la opción de vivir en armonía con la naturaleza y no desequilibrar todo aquello que ha supuesto millones de años de evolución, pero que puede ser destruido en décadas de explotación humana irracional.</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1976" y="5306266"/>
            <a:ext cx="1656346" cy="1366752"/>
          </a:xfrm>
          <a:prstGeom prst="rect">
            <a:avLst/>
          </a:prstGeom>
          <a:noFill/>
        </p:spPr>
      </p:pic>
    </p:spTree>
    <p:extLst>
      <p:ext uri="{BB962C8B-B14F-4D97-AF65-F5344CB8AC3E}">
        <p14:creationId xmlns:p14="http://schemas.microsoft.com/office/powerpoint/2010/main" val="116302489"/>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ternal | Waterfall, Nature gif, Plitvice lak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87703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0852103"/>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https://2.bp.blogspot.com/-L4YNunRMquQ/WPEEPT7fcpI/AAAAAAAAJ1s/niNsbSqaU6YHOvX2Ftl6jWt1ja57V9dXwCLcB/s1600/paisaje-naturaleza-gif-2.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082382" y="-171400"/>
            <a:ext cx="5715000" cy="7488833"/>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Gif animados de paisajes de la naturaleza 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7156" y="-171400"/>
            <a:ext cx="5363368" cy="748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4236891"/>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rases dedicadas al m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366" y="-171400"/>
            <a:ext cx="10775157" cy="70294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illusion-015"/>
          <p:cNvPicPr>
            <a:picLocks noChangeAspect="1" noChangeArrowheads="1" noCrop="1"/>
          </p:cNvPicPr>
          <p:nvPr/>
        </p:nvPicPr>
        <p:blipFill>
          <a:blip r:embed="rId3" cstate="print">
            <a:duotone>
              <a:prstClr val="black"/>
              <a:schemeClr val="accent6">
                <a:tint val="45000"/>
                <a:satMod val="400000"/>
              </a:schemeClr>
            </a:duotone>
            <a:lum bright="-10000" contrast="12000"/>
          </a:blip>
          <a:srcRect/>
          <a:stretch>
            <a:fillRect/>
          </a:stretch>
        </p:blipFill>
        <p:spPr bwMode="auto">
          <a:xfrm>
            <a:off x="1" y="0"/>
            <a:ext cx="10512425" cy="6877050"/>
          </a:xfrm>
          <a:prstGeom prst="rect">
            <a:avLst/>
          </a:prstGeom>
          <a:noFill/>
          <a:ln w="9525">
            <a:noFill/>
            <a:miter lim="800000"/>
            <a:headEnd/>
            <a:tailEnd/>
          </a:ln>
        </p:spPr>
      </p:pic>
    </p:spTree>
    <p:extLst>
      <p:ext uri="{BB962C8B-B14F-4D97-AF65-F5344CB8AC3E}">
        <p14:creationId xmlns:p14="http://schemas.microsoft.com/office/powerpoint/2010/main" val="43017838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after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ZHakaranda en el color el autor de la animación Leyla - la Naturaleza - Gif  las bromas bajar GIF gratis - Mejor gif las bromas | разное | Postil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512425" cy="7605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050641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presionantes imágenes de naturaleza salvaje (FOTOS) | El HuffPost"/>
          <p:cNvPicPr>
            <a:picLocks noChangeAspect="1" noChangeArrowheads="1"/>
          </p:cNvPicPr>
          <p:nvPr/>
        </p:nvPicPr>
        <p:blipFill rotWithShape="1">
          <a:blip r:embed="rId2">
            <a:extLst>
              <a:ext uri="{28A0092B-C50C-407E-A947-70E740481C1C}">
                <a14:useLocalDpi xmlns:a14="http://schemas.microsoft.com/office/drawing/2010/main" val="0"/>
              </a:ext>
            </a:extLst>
          </a:blip>
          <a:srcRect l="15741"/>
          <a:stretch/>
        </p:blipFill>
        <p:spPr bwMode="auto">
          <a:xfrm>
            <a:off x="693" y="-33536"/>
            <a:ext cx="10511731" cy="7715251"/>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0" y="0"/>
            <a:ext cx="1314053" cy="6858000"/>
          </a:xfrm>
          <a:prstGeom prst="rect">
            <a:avLst/>
          </a:prstGeom>
          <a:solidFill>
            <a:schemeClr val="accent5">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314052" y="0"/>
            <a:ext cx="1314053" cy="6858000"/>
          </a:xfrm>
          <a:prstGeom prst="rect">
            <a:avLst/>
          </a:prstGeom>
          <a:solidFill>
            <a:schemeClr val="accent5">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628107" y="0"/>
            <a:ext cx="1314053" cy="6858000"/>
          </a:xfrm>
          <a:prstGeom prst="rect">
            <a:avLst/>
          </a:prstGeom>
          <a:solidFill>
            <a:schemeClr val="accent5">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3942161" y="0"/>
            <a:ext cx="1314053" cy="6858000"/>
          </a:xfrm>
          <a:prstGeom prst="rect">
            <a:avLst/>
          </a:prstGeom>
          <a:solidFill>
            <a:schemeClr val="accent5">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256211" y="0"/>
            <a:ext cx="1314053" cy="6858000"/>
          </a:xfrm>
          <a:prstGeom prst="rect">
            <a:avLst/>
          </a:prstGeom>
          <a:solidFill>
            <a:schemeClr val="accent5">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6570265" y="0"/>
            <a:ext cx="1314053" cy="6858000"/>
          </a:xfrm>
          <a:prstGeom prst="rect">
            <a:avLst/>
          </a:prstGeom>
          <a:solidFill>
            <a:schemeClr val="accent5">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7884320" y="0"/>
            <a:ext cx="1314053" cy="6858000"/>
          </a:xfrm>
          <a:prstGeom prst="rect">
            <a:avLst/>
          </a:prstGeom>
          <a:solidFill>
            <a:schemeClr val="accent5">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9198372" y="-33536"/>
            <a:ext cx="1314053" cy="6858000"/>
          </a:xfrm>
          <a:prstGeom prst="rect">
            <a:avLst/>
          </a:prstGeom>
          <a:solidFill>
            <a:schemeClr val="accent5">
              <a:lumMod val="40000"/>
              <a:lumOff val="6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900032820"/>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876" y="0"/>
            <a:ext cx="10498399"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574075" y="1151282"/>
            <a:ext cx="734049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FF00"/>
                </a:solidFill>
                <a:latin typeface="Arial Narrow" pitchFamily="34" charset="0"/>
                <a:cs typeface="Microsoft Sans Serif" pitchFamily="34" charset="0"/>
              </a:rPr>
              <a:t>La educación ambiental nos acerca a valores esenciales para amar y respetar la naturaleza a través del conocimiento, la valoración de su riqueza y la conservación de todas y cada una de las especies de seres vivos que la constituyen. Siempre podemos aprovechar nuestro tiempo libre y las vacaciones para realizar actividades en la naturaleza, apostar por el turismo sostenible y visitar parques naturales, reservas de la biosfera y espacios protegidos, así como reservas naturales y jardines botánicos para conocer la asombrosa biodiversidad de los distintos rincones del planeta.</a:t>
            </a: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1976" y="5306266"/>
            <a:ext cx="1656346" cy="1366752"/>
          </a:xfrm>
          <a:prstGeom prst="rect">
            <a:avLst/>
          </a:prstGeom>
          <a:noFill/>
        </p:spPr>
      </p:pic>
    </p:spTree>
    <p:extLst>
      <p:ext uri="{BB962C8B-B14F-4D97-AF65-F5344CB8AC3E}">
        <p14:creationId xmlns:p14="http://schemas.microsoft.com/office/powerpoint/2010/main" val="1203141122"/>
      </p:ext>
    </p:extLst>
  </p:cSld>
  <p:clrMapOvr>
    <a:masterClrMapping/>
  </p:clrMapOvr>
  <mc:AlternateContent xmlns:mc="http://schemas.openxmlformats.org/markup-compatibility/2006" xmlns:p14="http://schemas.microsoft.com/office/powerpoint/2010/main">
    <mc:Choice Requires="p14">
      <p:transition spd="slow" p14:dur="14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IFS DE PAISAJES ANIMADOS | Paisaje de fantasía, Paisajes, Hermosos paisaje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22225"/>
            <a:ext cx="4104084" cy="701873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Gif animados andy: Gif animados de paisaj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104084" y="-204388"/>
            <a:ext cx="6408341" cy="780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57465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in on птицы"/>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2568" y="-35074"/>
            <a:ext cx="10614993" cy="6893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34924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3.bp.blogspot.com/-cRCNuHn_G94/WPEEQmtFtOI/AAAAAAAAJ10/azV9ZgGjYVgVB6JBrDSDbuQAYWPy6SPKQCLcB/s1600/paisaje-naturaleza-gif-4.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60412" y="-891480"/>
            <a:ext cx="5829300" cy="8686801"/>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Fantástico paisaje GIF - Descargar &amp;amp; Compartir en PHONEKY"/>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467070" y="-191566"/>
            <a:ext cx="5091689" cy="7653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670629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ÁJAROS . | Animales salvajes, Animales de la naturaleza, Animales y  mascota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257190"/>
            <a:ext cx="10512425" cy="8131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44630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emma wol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902037" cy="7344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902655"/>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NCURSO 1️⃣ 5️⃣0️⃣0️⃣ FOLLOWERS Historia real — SteemK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1" y="-1"/>
            <a:ext cx="10510193" cy="6977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959299"/>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3.bp.blogspot.com/-zu7ofKmmp5o/WPEEPalX7vI/AAAAAAAAJ1w/5ifCAu2A2psfeCdNaNNk89Pe1LEnSJ22gCLcB/s1600/paisaje-naturaleza-gif-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88404" y="-531440"/>
            <a:ext cx="6679572" cy="801809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s://2.bp.blogspot.com/-FF3UPrqATZ8/WPEEPcOgOJI/AAAAAAAAJ1o/5NeuqZ-NXj8I5Pb-FInAxeb9yIoXvAD9gCLcB/s1600/paisaje-naturaleza-gif-3.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79322" y="-558502"/>
            <a:ext cx="5703888" cy="7704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1200582"/>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3">
            <a:duotone>
              <a:schemeClr val="accent5">
                <a:shade val="45000"/>
                <a:satMod val="135000"/>
              </a:schemeClr>
              <a:prstClr val="white"/>
            </a:duotone>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876" y="0"/>
            <a:ext cx="10498399" cy="6861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2159868" y="1353078"/>
            <a:ext cx="6403186"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400" b="1" i="1" dirty="0" smtClean="0">
                <a:solidFill>
                  <a:srgbClr val="FFFF00"/>
                </a:solidFill>
                <a:latin typeface="Arial Narrow" pitchFamily="34" charset="0"/>
                <a:cs typeface="Microsoft Sans Serif" pitchFamily="34" charset="0"/>
              </a:rPr>
              <a:t>Hoy </a:t>
            </a:r>
            <a:r>
              <a:rPr lang="es-ES" altLang="es-ES" sz="4400" b="1" i="1" dirty="0">
                <a:solidFill>
                  <a:srgbClr val="FFFF00"/>
                </a:solidFill>
                <a:latin typeface="Arial Narrow" pitchFamily="34" charset="0"/>
                <a:cs typeface="Microsoft Sans Serif" pitchFamily="34" charset="0"/>
              </a:rPr>
              <a:t>la tierra y los cielos </a:t>
            </a:r>
            <a:r>
              <a:rPr lang="es-ES" altLang="es-ES" sz="4400" b="1" i="1" dirty="0" smtClean="0">
                <a:solidFill>
                  <a:srgbClr val="FFFF00"/>
                </a:solidFill>
                <a:latin typeface="Arial Narrow" pitchFamily="34" charset="0"/>
                <a:cs typeface="Microsoft Sans Serif" pitchFamily="34" charset="0"/>
              </a:rPr>
              <a:t>me sonríen, hoy </a:t>
            </a:r>
            <a:r>
              <a:rPr lang="es-ES" altLang="es-ES" sz="4400" b="1" i="1" dirty="0">
                <a:solidFill>
                  <a:srgbClr val="FFFF00"/>
                </a:solidFill>
                <a:latin typeface="Arial Narrow" pitchFamily="34" charset="0"/>
                <a:cs typeface="Microsoft Sans Serif" pitchFamily="34" charset="0"/>
              </a:rPr>
              <a:t>llega al fondo de mi alma el </a:t>
            </a:r>
            <a:r>
              <a:rPr lang="es-ES" altLang="es-ES" sz="4400" b="1" i="1" dirty="0" smtClean="0">
                <a:solidFill>
                  <a:srgbClr val="FFFF00"/>
                </a:solidFill>
                <a:latin typeface="Arial Narrow" pitchFamily="34" charset="0"/>
                <a:cs typeface="Microsoft Sans Serif" pitchFamily="34" charset="0"/>
              </a:rPr>
              <a:t>sol, hoy </a:t>
            </a:r>
            <a:r>
              <a:rPr lang="es-ES" altLang="es-ES" sz="4400" b="1" i="1" dirty="0">
                <a:solidFill>
                  <a:srgbClr val="FFFF00"/>
                </a:solidFill>
                <a:latin typeface="Arial Narrow" pitchFamily="34" charset="0"/>
                <a:cs typeface="Microsoft Sans Serif" pitchFamily="34" charset="0"/>
              </a:rPr>
              <a:t>la he visto</a:t>
            </a:r>
            <a:r>
              <a:rPr lang="es-ES" altLang="es-ES" sz="4400" b="1" i="1" dirty="0" smtClean="0">
                <a:solidFill>
                  <a:srgbClr val="FFFF00"/>
                </a:solidFill>
                <a:latin typeface="Arial Narrow" pitchFamily="34" charset="0"/>
                <a:cs typeface="Microsoft Sans Serif" pitchFamily="34" charset="0"/>
              </a:rPr>
              <a:t>..., </a:t>
            </a:r>
            <a:r>
              <a:rPr lang="es-ES" altLang="es-ES" sz="4400" b="1" i="1" dirty="0">
                <a:solidFill>
                  <a:srgbClr val="FFFF00"/>
                </a:solidFill>
                <a:latin typeface="Arial Narrow" pitchFamily="34" charset="0"/>
                <a:cs typeface="Microsoft Sans Serif" pitchFamily="34" charset="0"/>
              </a:rPr>
              <a:t>la he visto y me ha mirado</a:t>
            </a:r>
            <a:r>
              <a:rPr lang="es-ES" altLang="es-ES" sz="4400" b="1" i="1" dirty="0" smtClean="0">
                <a:solidFill>
                  <a:srgbClr val="FFFF00"/>
                </a:solidFill>
                <a:latin typeface="Arial Narrow" pitchFamily="34" charset="0"/>
                <a:cs typeface="Microsoft Sans Serif" pitchFamily="34" charset="0"/>
              </a:rPr>
              <a:t>... ¡</a:t>
            </a:r>
            <a:r>
              <a:rPr lang="es-ES" altLang="es-ES" sz="4400" b="1" i="1" dirty="0">
                <a:solidFill>
                  <a:srgbClr val="FFFF00"/>
                </a:solidFill>
                <a:latin typeface="Arial Narrow" pitchFamily="34" charset="0"/>
                <a:cs typeface="Microsoft Sans Serif" pitchFamily="34" charset="0"/>
              </a:rPr>
              <a:t>hoy creo en Dios! </a:t>
            </a:r>
            <a:r>
              <a:rPr lang="es-ES" altLang="es-ES" sz="4400" b="1" i="1" dirty="0" smtClean="0">
                <a:solidFill>
                  <a:srgbClr val="FFFF00"/>
                </a:solidFill>
                <a:latin typeface="Arial Narrow" pitchFamily="34" charset="0"/>
                <a:cs typeface="Microsoft Sans Serif" pitchFamily="34" charset="0"/>
              </a:rPr>
              <a:t>  (</a:t>
            </a:r>
            <a:r>
              <a:rPr lang="es-ES" altLang="es-ES" sz="2800" b="1" i="1" dirty="0" smtClean="0">
                <a:solidFill>
                  <a:srgbClr val="FFFF00"/>
                </a:solidFill>
                <a:latin typeface="Arial Narrow" pitchFamily="34" charset="0"/>
                <a:cs typeface="Microsoft Sans Serif" pitchFamily="34" charset="0"/>
              </a:rPr>
              <a:t>Gustavo </a:t>
            </a:r>
            <a:r>
              <a:rPr lang="es-ES" altLang="es-ES" sz="2800" b="1" i="1" dirty="0">
                <a:solidFill>
                  <a:srgbClr val="FFFF00"/>
                </a:solidFill>
                <a:latin typeface="Arial Narrow" pitchFamily="34" charset="0"/>
                <a:cs typeface="Microsoft Sans Serif" pitchFamily="34" charset="0"/>
              </a:rPr>
              <a:t>Adolfo Bécquer </a:t>
            </a:r>
            <a:r>
              <a:rPr lang="es-ES" altLang="es-ES" sz="2800" b="1" i="1" dirty="0" smtClean="0">
                <a:solidFill>
                  <a:srgbClr val="FFFF00"/>
                </a:solidFill>
                <a:latin typeface="Arial Narrow" pitchFamily="34" charset="0"/>
                <a:cs typeface="Microsoft Sans Serif" pitchFamily="34" charset="0"/>
              </a:rPr>
              <a:t>).</a:t>
            </a:r>
            <a:endParaRPr lang="es-ES" altLang="es-ES" sz="2800" b="1" i="1" dirty="0">
              <a:solidFill>
                <a:srgbClr val="FFFF00"/>
              </a:solidFill>
              <a:latin typeface="Arial Narrow" pitchFamily="34" charset="0"/>
              <a:cs typeface="Microsoft Sans Serif" pitchFamily="34" charset="0"/>
            </a:endParaRPr>
          </a:p>
        </p:txBody>
      </p:sp>
      <p:pic>
        <p:nvPicPr>
          <p:cNvPr id="5" name="Picture 2" descr="E:\formas montar\2cxx0f8.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61976" y="5306266"/>
            <a:ext cx="1656346" cy="1366752"/>
          </a:xfrm>
          <a:prstGeom prst="rect">
            <a:avLst/>
          </a:prstGeom>
          <a:noFill/>
        </p:spPr>
      </p:pic>
    </p:spTree>
    <p:extLst>
      <p:ext uri="{BB962C8B-B14F-4D97-AF65-F5344CB8AC3E}">
        <p14:creationId xmlns:p14="http://schemas.microsoft.com/office/powerpoint/2010/main" val="4146226713"/>
      </p:ext>
    </p:extLst>
  </p:cSld>
  <p:clrMapOvr>
    <a:masterClrMapping/>
  </p:clrMapOvr>
  <mc:AlternateContent xmlns:mc="http://schemas.openxmlformats.org/markup-compatibility/2006" xmlns:p14="http://schemas.microsoft.com/office/powerpoint/2010/main">
    <mc:Choice Requires="p14">
      <p:transition spd="slow" p14:dur="1400" advTm="20000">
        <p14:ripple/>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1" y="0"/>
            <a:ext cx="10512426"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8989" y="3388997"/>
            <a:ext cx="6858000" cy="80022"/>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043416" y="3388997"/>
            <a:ext cx="6858000" cy="80022"/>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0512425"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783318"/>
            <a:ext cx="105124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31852" y="5803931"/>
            <a:ext cx="692726" cy="684513"/>
          </a:xfrm>
          <a:prstGeom prst="rect">
            <a:avLst/>
          </a:prstGeom>
          <a:noFill/>
          <a:ln w="38100">
            <a:solidFill>
              <a:srgbClr val="1CDEF8"/>
            </a:solidFill>
            <a:miter lim="800000"/>
            <a:headEnd/>
            <a:tailEnd/>
          </a:ln>
        </p:spPr>
      </p:pic>
      <p:sp>
        <p:nvSpPr>
          <p:cNvPr id="19" name="18 Rectángulo"/>
          <p:cNvSpPr/>
          <p:nvPr/>
        </p:nvSpPr>
        <p:spPr>
          <a:xfrm>
            <a:off x="2276724" y="4572023"/>
            <a:ext cx="309512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0619" y="501229"/>
            <a:ext cx="4149303" cy="464810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37862" y="925703"/>
            <a:ext cx="4021714"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0000"/>
              </a:solidFill>
              <a:latin typeface="Comic Sans MS" pitchFamily="66" charset="0"/>
              <a:cs typeface="Arial" charset="0"/>
            </a:endParaRPr>
          </a:p>
          <a:p>
            <a:pPr algn="ctr" defTabSz="1017133" eaLnBrk="0" hangingPunct="0">
              <a:spcBef>
                <a:spcPct val="50000"/>
              </a:spcBef>
            </a:pPr>
            <a:r>
              <a:rPr lang="fr-FR" sz="4000" dirty="0">
                <a:solidFill>
                  <a:srgbClr val="FF0000"/>
                </a:solidFill>
                <a:latin typeface="Comic Sans MS" pitchFamily="66" charset="0"/>
                <a:cs typeface="Arial" charset="0"/>
              </a:rPr>
              <a:t>Hoy es </a:t>
            </a:r>
            <a:fld id="{547A8F08-4E97-4815-9C23-5989351D5EDB}" type="datetime2">
              <a:rPr lang="es-ES_tradnl" sz="4000">
                <a:solidFill>
                  <a:srgbClr val="FF0000"/>
                </a:solidFill>
                <a:latin typeface="Comic Sans MS" pitchFamily="66" charset="0"/>
                <a:cs typeface="Arial" charset="0"/>
              </a:rPr>
              <a:pPr algn="ctr" defTabSz="1017133" eaLnBrk="0" hangingPunct="0">
                <a:spcBef>
                  <a:spcPct val="50000"/>
                </a:spcBef>
              </a:pPr>
              <a:t>domingo, 22 de agosto de 2021</a:t>
            </a:fld>
            <a:endParaRPr lang="es-ES" sz="4000" dirty="0">
              <a:solidFill>
                <a:srgbClr val="FF0000"/>
              </a:solidFill>
              <a:latin typeface="Comic Sans MS" pitchFamily="66" charset="0"/>
              <a:cs typeface="Arial" charset="0"/>
            </a:endParaRPr>
          </a:p>
          <a:p>
            <a:pPr algn="ctr" defTabSz="1017133" eaLnBrk="0" hangingPunct="0">
              <a:spcBef>
                <a:spcPct val="50000"/>
              </a:spcBef>
            </a:pPr>
            <a:r>
              <a:rPr lang="fr-FR" sz="3600" dirty="0">
                <a:solidFill>
                  <a:srgbClr val="FF0000"/>
                </a:solidFill>
                <a:latin typeface="Comic Sans MS" pitchFamily="66" charset="0"/>
                <a:cs typeface="Arial" charset="0"/>
              </a:rPr>
              <a:t>Ahora mismo son las </a:t>
            </a:r>
            <a:fld id="{D4F074C5-9B07-4D47-A00C-C4AC33E005FE}" type="datetime10">
              <a:rPr lang="fr-FR" sz="3600">
                <a:solidFill>
                  <a:srgbClr val="FF0000"/>
                </a:solidFill>
                <a:latin typeface="Comic Sans MS" pitchFamily="66" charset="0"/>
                <a:cs typeface="Arial" charset="0"/>
              </a:rPr>
              <a:pPr algn="ctr" defTabSz="1017133" eaLnBrk="0" hangingPunct="0">
                <a:spcBef>
                  <a:spcPct val="50000"/>
                </a:spcBef>
              </a:pPr>
              <a:t>10:19</a:t>
            </a:fld>
            <a:r>
              <a:rPr lang="fr-FR" sz="3600" dirty="0">
                <a:solidFill>
                  <a:srgbClr val="FF0000"/>
                </a:solidFill>
                <a:latin typeface="Comic Sans MS" pitchFamily="66" charset="0"/>
                <a:cs typeface="Arial" charset="0"/>
              </a:rPr>
              <a:t> </a:t>
            </a:r>
            <a:r>
              <a:rPr lang="fr-FR" sz="3600" dirty="0" smtClean="0">
                <a:solidFill>
                  <a:srgbClr val="FF0000"/>
                </a:solidFill>
                <a:latin typeface="Comic Sans MS" pitchFamily="66" charset="0"/>
                <a:cs typeface="Arial" charset="0"/>
              </a:rPr>
              <a:t>horas.</a:t>
            </a:r>
            <a:endParaRPr lang="fr-FR" sz="3600" dirty="0">
              <a:solidFill>
                <a:srgbClr val="FF00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457853" y="5611370"/>
            <a:ext cx="2309465" cy="934065"/>
          </a:xfrm>
          <a:prstGeom prst="rect">
            <a:avLst/>
          </a:prstGeom>
          <a:noFill/>
        </p:spPr>
      </p:pic>
    </p:spTree>
    <p:extLst>
      <p:ext uri="{BB962C8B-B14F-4D97-AF65-F5344CB8AC3E}">
        <p14:creationId xmlns:p14="http://schemas.microsoft.com/office/powerpoint/2010/main" val="1411848017"/>
      </p:ext>
    </p:extLst>
  </p:cSld>
  <p:clrMapOvr>
    <a:masterClrMapping/>
  </p:clrMapOvr>
  <mc:AlternateContent xmlns:mc="http://schemas.openxmlformats.org/markup-compatibility/2006" xmlns:p14="http://schemas.microsoft.com/office/powerpoint/2010/main">
    <mc:Choice Requires="p14">
      <p:transition spd="slow" p14:dur="1400" advTm="7000">
        <p14:ripp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081006" y="3276600"/>
            <a:ext cx="350414"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5124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5124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7693" y="0"/>
            <a:ext cx="560662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5124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14053" y="4724402"/>
            <a:ext cx="306612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82662" y="4191000"/>
            <a:ext cx="271571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642989" y="4876800"/>
            <a:ext cx="1401657"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 y="2971800"/>
            <a:ext cx="6132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 y="3505200"/>
            <a:ext cx="6132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 y="4038600"/>
            <a:ext cx="61322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 y="4572000"/>
            <a:ext cx="613225"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512425"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730591" y="838200"/>
            <a:ext cx="5548224"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Hoy la tierra y los cielos me sonríen...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Hoy la tierra y los cielos me sonríen...          </Template>
  <TotalTime>13</TotalTime>
  <Words>357</Words>
  <Application>Microsoft Office PowerPoint</Application>
  <PresentationFormat>Personalizado</PresentationFormat>
  <Paragraphs>22</Paragraphs>
  <Slides>24</Slides>
  <Notes>4</Notes>
  <HiddenSlides>0</HiddenSlides>
  <MMClips>1</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Hoy la tierra y los cielos me sonríen...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2021-08-22T08:19:19Z</dcterms:created>
  <dcterms:modified xsi:type="dcterms:W3CDTF">2021-08-22T08:32:43Z</dcterms:modified>
</cp:coreProperties>
</file>