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39" r:id="rId3"/>
    <p:sldId id="344" r:id="rId4"/>
    <p:sldId id="343" r:id="rId5"/>
    <p:sldId id="318" r:id="rId6"/>
    <p:sldId id="352" r:id="rId7"/>
    <p:sldId id="347" r:id="rId8"/>
    <p:sldId id="377" r:id="rId9"/>
    <p:sldId id="341" r:id="rId10"/>
    <p:sldId id="342" r:id="rId11"/>
    <p:sldId id="345" r:id="rId12"/>
    <p:sldId id="346" r:id="rId13"/>
    <p:sldId id="348" r:id="rId14"/>
    <p:sldId id="349" r:id="rId15"/>
    <p:sldId id="350" r:id="rId16"/>
    <p:sldId id="351" r:id="rId17"/>
    <p:sldId id="353" r:id="rId18"/>
    <p:sldId id="354" r:id="rId19"/>
    <p:sldId id="355" r:id="rId20"/>
    <p:sldId id="356" r:id="rId21"/>
    <p:sldId id="386" r:id="rId22"/>
    <p:sldId id="391" r:id="rId23"/>
    <p:sldId id="357" r:id="rId24"/>
    <p:sldId id="358" r:id="rId25"/>
    <p:sldId id="394" r:id="rId26"/>
    <p:sldId id="381" r:id="rId27"/>
    <p:sldId id="379" r:id="rId28"/>
    <p:sldId id="380" r:id="rId29"/>
    <p:sldId id="382" r:id="rId30"/>
    <p:sldId id="383" r:id="rId31"/>
    <p:sldId id="387" r:id="rId32"/>
    <p:sldId id="384" r:id="rId33"/>
    <p:sldId id="392" r:id="rId34"/>
    <p:sldId id="369" r:id="rId35"/>
    <p:sldId id="385" r:id="rId36"/>
    <p:sldId id="389" r:id="rId37"/>
    <p:sldId id="390" r:id="rId38"/>
    <p:sldId id="359" r:id="rId39"/>
    <p:sldId id="360" r:id="rId40"/>
    <p:sldId id="361" r:id="rId41"/>
    <p:sldId id="362" r:id="rId42"/>
    <p:sldId id="364" r:id="rId43"/>
    <p:sldId id="365" r:id="rId44"/>
    <p:sldId id="363" r:id="rId45"/>
    <p:sldId id="370" r:id="rId46"/>
    <p:sldId id="366" r:id="rId47"/>
    <p:sldId id="367" r:id="rId48"/>
    <p:sldId id="368" r:id="rId49"/>
    <p:sldId id="371" r:id="rId50"/>
    <p:sldId id="372" r:id="rId51"/>
    <p:sldId id="373" r:id="rId52"/>
    <p:sldId id="374" r:id="rId53"/>
    <p:sldId id="375" r:id="rId54"/>
    <p:sldId id="376" r:id="rId55"/>
    <p:sldId id="338" r:id="rId56"/>
    <p:sldId id="396" r:id="rId57"/>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TSP4pEAzyKdfVNs9siIm/A" hashData="+QF//h1yAD3rsJmYC3H9GZikO1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6C86F6F-2DB3-40B7-9B67-10520A4E944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797EE4E-5ABE-40E1-9849-304CB2EF24F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jpeg"/></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1.gif"/><Relationship Id="rId4" Type="http://schemas.openxmlformats.org/officeDocument/2006/relationships/image" Target="../media/image2.jpeg"/></Relationships>
</file>

<file path=ppt/slides/_rels/slide55.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58.png"/><Relationship Id="rId7" Type="http://schemas.openxmlformats.org/officeDocument/2006/relationships/image" Target="../media/image60.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1.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59.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ChangeArrowheads="1"/>
          </p:cNvSpPr>
          <p:nvPr/>
        </p:nvSpPr>
        <p:spPr bwMode="auto">
          <a:xfrm>
            <a:off x="0" y="0"/>
            <a:ext cx="9144000" cy="6858000"/>
          </a:xfrm>
          <a:prstGeom prst="rect">
            <a:avLst/>
          </a:prstGeom>
          <a:gradFill>
            <a:gsLst>
              <a:gs pos="0">
                <a:srgbClr val="D6B19C"/>
              </a:gs>
              <a:gs pos="30000">
                <a:srgbClr val="D49E6C"/>
              </a:gs>
              <a:gs pos="70000">
                <a:srgbClr val="A65528"/>
              </a:gs>
              <a:gs pos="100000">
                <a:srgbClr val="663012"/>
              </a:gs>
            </a:gsLst>
            <a:lin ang="5400000" scaled="0"/>
          </a:gradFill>
          <a:ln w="9525">
            <a:solidFill>
              <a:schemeClr val="tx1"/>
            </a:solidFill>
            <a:miter lim="800000"/>
            <a:headEnd/>
            <a:tailEnd/>
          </a:ln>
        </p:spPr>
        <p:txBody>
          <a:bodyPr wrap="none" anchor="ctr"/>
          <a:lstStyle/>
          <a:p>
            <a:endParaRPr lang="es-ES" dirty="0"/>
          </a:p>
        </p:txBody>
      </p:sp>
      <p:sp>
        <p:nvSpPr>
          <p:cNvPr id="44036" name="WordArt 4" descr="rainbow"/>
          <p:cNvSpPr>
            <a:spLocks noChangeArrowheads="1" noChangeShapeType="1" noTextEdit="1"/>
          </p:cNvSpPr>
          <p:nvPr/>
        </p:nvSpPr>
        <p:spPr bwMode="auto">
          <a:xfrm>
            <a:off x="357158" y="1857364"/>
            <a:ext cx="8572559" cy="1782778"/>
          </a:xfrm>
          <a:prstGeom prst="rect">
            <a:avLst/>
          </a:prstGeom>
        </p:spPr>
        <p:txBody>
          <a:bodyPr wrap="none" fromWordArt="1">
            <a:prstTxWarp prst="textPlain">
              <a:avLst>
                <a:gd name="adj" fmla="val 50000"/>
              </a:avLst>
            </a:prstTxWarp>
          </a:bodyPr>
          <a:lstStyle/>
          <a:p>
            <a:pPr algn="ctr"/>
            <a:r>
              <a:rPr lang="es-ES" sz="3600" kern="10" smtClean="0">
                <a:ln w="9525">
                  <a:solidFill>
                    <a:srgbClr val="000000"/>
                  </a:solidFill>
                  <a:round/>
                  <a:headEnd/>
                  <a:tailEnd/>
                </a:ln>
                <a:blipFill dpi="0" rotWithShape="1">
                  <a:blip r:embed="rId3"/>
                  <a:srcRect/>
                  <a:stretch>
                    <a:fillRect/>
                  </a:stretch>
                </a:blipFill>
                <a:effectLst>
                  <a:outerShdw dist="35921" dir="2700000" algn="ctr" rotWithShape="0">
                    <a:schemeClr val="folHlink">
                      <a:alpha val="79999"/>
                    </a:schemeClr>
                  </a:outerShdw>
                </a:effectLst>
                <a:latin typeface="Niagara Solid"/>
              </a:rPr>
              <a:t>HIPOPOTAMO</a:t>
            </a:r>
            <a:endParaRPr lang="es-ES" sz="3600" kern="10" dirty="0">
              <a:ln w="9525">
                <a:solidFill>
                  <a:srgbClr val="000000"/>
                </a:solidFill>
                <a:round/>
                <a:headEnd/>
                <a:tailEnd/>
              </a:ln>
              <a:blipFill dpi="0" rotWithShape="1">
                <a:blip r:embed="rId3"/>
                <a:srcRect/>
                <a:stretch>
                  <a:fillRect/>
                </a:stretch>
              </a:blipFill>
              <a:effectLst>
                <a:outerShdw dist="35921" dir="2700000" algn="ctr" rotWithShape="0">
                  <a:schemeClr val="folHlink">
                    <a:alpha val="79999"/>
                  </a:schemeClr>
                </a:outerShdw>
              </a:effectLst>
              <a:latin typeface="Niagara Solid"/>
            </a:endParaRPr>
          </a:p>
        </p:txBody>
      </p:sp>
      <p:sp>
        <p:nvSpPr>
          <p:cNvPr id="2053" name="WordArt 5" descr="rainbow"/>
          <p:cNvSpPr>
            <a:spLocks noChangeArrowheads="1" noChangeShapeType="1" noTextEdit="1"/>
          </p:cNvSpPr>
          <p:nvPr/>
        </p:nvSpPr>
        <p:spPr bwMode="auto">
          <a:xfrm>
            <a:off x="5072066" y="6072206"/>
            <a:ext cx="2668584" cy="360361"/>
          </a:xfrm>
          <a:prstGeom prst="rect">
            <a:avLst/>
          </a:prstGeom>
        </p:spPr>
        <p:txBody>
          <a:bodyPr wrap="none" fromWordArt="1">
            <a:prstTxWarp prst="textPlain">
              <a:avLst>
                <a:gd name="adj" fmla="val 50000"/>
              </a:avLst>
            </a:prstTxWarp>
          </a:bodyPr>
          <a:lstStyle/>
          <a:p>
            <a:pPr algn="ctr"/>
            <a:r>
              <a:rPr lang="es-ES" sz="3600" b="1" kern="10" dirty="0">
                <a:ln w="9525">
                  <a:solidFill>
                    <a:srgbClr val="000000"/>
                  </a:solidFill>
                  <a:round/>
                  <a:headEnd/>
                  <a:tailEnd/>
                </a:ln>
                <a:blipFill dpi="0" rotWithShape="1">
                  <a:blip r:embed="rId3"/>
                  <a:srcRect/>
                  <a:stretch>
                    <a:fillRect/>
                  </a:stretch>
                </a:blipFill>
                <a:effectLst>
                  <a:outerShdw dist="35921" dir="2700000" algn="ctr" rotWithShape="0">
                    <a:schemeClr val="folHlink">
                      <a:alpha val="79999"/>
                    </a:schemeClr>
                  </a:outerShdw>
                </a:effectLst>
                <a:latin typeface="Snap ITC"/>
              </a:rPr>
              <a:t>JOSE LUIS</a:t>
            </a:r>
          </a:p>
        </p:txBody>
      </p:sp>
      <p:sp>
        <p:nvSpPr>
          <p:cNvPr id="2054" name="Rectangle 6"/>
          <p:cNvSpPr>
            <a:spLocks noChangeArrowheads="1"/>
          </p:cNvSpPr>
          <p:nvPr/>
        </p:nvSpPr>
        <p:spPr bwMode="auto">
          <a:xfrm>
            <a:off x="1928794" y="3929066"/>
            <a:ext cx="5143536" cy="830997"/>
          </a:xfrm>
          <a:prstGeom prst="rect">
            <a:avLst/>
          </a:prstGeom>
          <a:solidFill>
            <a:srgbClr val="E97BEC"/>
          </a:solidFill>
          <a:ln w="76200">
            <a:solidFill>
              <a:srgbClr val="FF0000"/>
            </a:solidFill>
            <a:miter lim="800000"/>
            <a:headEnd/>
            <a:tailEnd/>
          </a:ln>
        </p:spPr>
        <p:txBody>
          <a:bodyPr wrap="square">
            <a:spAutoFit/>
          </a:bodyPr>
          <a:lstStyle/>
          <a:p>
            <a:r>
              <a:rPr lang="es-ES" sz="4800" b="1" dirty="0">
                <a:solidFill>
                  <a:srgbClr val="0000FF"/>
                </a:solidFill>
                <a:cs typeface="Arabic Typesetting" pitchFamily="66" charset="-78"/>
              </a:rPr>
              <a:t>EL REY DEL RIO</a:t>
            </a:r>
          </a:p>
        </p:txBody>
      </p:sp>
      <p:pic>
        <p:nvPicPr>
          <p:cNvPr id="7"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pic>
        <p:nvPicPr>
          <p:cNvPr id="8" name="Picture 8"/>
          <p:cNvPicPr>
            <a:picLocks noChangeAspect="1" noChangeArrowheads="1"/>
          </p:cNvPicPr>
          <p:nvPr/>
        </p:nvPicPr>
        <p:blipFill>
          <a:blip r:embed="rId5"/>
          <a:srcRect/>
          <a:stretch>
            <a:fillRect/>
          </a:stretch>
        </p:blipFill>
        <p:spPr bwMode="auto">
          <a:xfrm>
            <a:off x="571472" y="5500702"/>
            <a:ext cx="1025525" cy="723900"/>
          </a:xfrm>
          <a:prstGeom prst="rect">
            <a:avLst/>
          </a:prstGeom>
          <a:noFill/>
          <a:ln w="9525">
            <a:noFill/>
            <a:round/>
            <a:headEnd/>
            <a:tailEnd/>
          </a:ln>
          <a:effectLst/>
        </p:spPr>
      </p:pic>
      <p:pic>
        <p:nvPicPr>
          <p:cNvPr id="10" name="Image 2" descr="swirlrainbw3.gif"/>
          <p:cNvPicPr>
            <a:picLocks noChangeAspect="1"/>
          </p:cNvPicPr>
          <p:nvPr/>
        </p:nvPicPr>
        <p:blipFill>
          <a:blip r:embed="rId6"/>
          <a:srcRect/>
          <a:stretch>
            <a:fillRect/>
          </a:stretch>
        </p:blipFill>
        <p:spPr bwMode="auto">
          <a:xfrm rot="10800000">
            <a:off x="0" y="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6"/>
          <a:srcRect/>
          <a:stretch>
            <a:fillRect/>
          </a:stretch>
        </p:blipFill>
        <p:spPr bwMode="auto">
          <a:xfrm rot="10800000">
            <a:off x="0" y="6788150"/>
            <a:ext cx="9144000" cy="69850"/>
          </a:xfrm>
          <a:prstGeom prst="rect">
            <a:avLst/>
          </a:prstGeom>
          <a:noFill/>
          <a:ln w="9525">
            <a:noFill/>
            <a:miter lim="800000"/>
            <a:headEnd/>
            <a:tailEnd/>
          </a:ln>
        </p:spPr>
      </p:pic>
      <p:pic>
        <p:nvPicPr>
          <p:cNvPr id="12" name="Image 2" descr="swirlrainbw3.gif"/>
          <p:cNvPicPr>
            <a:picLocks noChangeAspect="1"/>
          </p:cNvPicPr>
          <p:nvPr/>
        </p:nvPicPr>
        <p:blipFill>
          <a:blip r:embed="rId6"/>
          <a:srcRect/>
          <a:stretch>
            <a:fillRect/>
          </a:stretch>
        </p:blipFill>
        <p:spPr bwMode="auto">
          <a:xfrm rot="5400000">
            <a:off x="-3394075" y="3394075"/>
            <a:ext cx="6858000" cy="69850"/>
          </a:xfrm>
          <a:prstGeom prst="rect">
            <a:avLst/>
          </a:prstGeom>
          <a:noFill/>
          <a:ln w="9525">
            <a:noFill/>
            <a:miter lim="800000"/>
            <a:headEnd/>
            <a:tailEnd/>
          </a:ln>
        </p:spPr>
      </p:pic>
      <p:pic>
        <p:nvPicPr>
          <p:cNvPr id="13" name="Image 2" descr="swirlrainbw3.gif"/>
          <p:cNvPicPr>
            <a:picLocks noChangeAspect="1"/>
          </p:cNvPicPr>
          <p:nvPr/>
        </p:nvPicPr>
        <p:blipFill>
          <a:blip r:embed="rId6"/>
          <a:srcRect/>
          <a:stretch>
            <a:fillRect/>
          </a:stretch>
        </p:blipFill>
        <p:spPr bwMode="auto">
          <a:xfrm rot="5400000">
            <a:off x="5680075" y="3394075"/>
            <a:ext cx="6858000" cy="69850"/>
          </a:xfrm>
          <a:prstGeom prst="rect">
            <a:avLst/>
          </a:prstGeom>
          <a:noFill/>
          <a:ln w="9525">
            <a:noFill/>
            <a:miter lim="800000"/>
            <a:headEnd/>
            <a:tailEnd/>
          </a:ln>
        </p:spPr>
      </p:pic>
      <p:sp>
        <p:nvSpPr>
          <p:cNvPr id="14" name="13 CuadroTexto"/>
          <p:cNvSpPr txBox="1"/>
          <p:nvPr/>
        </p:nvSpPr>
        <p:spPr>
          <a:xfrm>
            <a:off x="357158" y="6215082"/>
            <a:ext cx="2643206" cy="369332"/>
          </a:xfrm>
          <a:prstGeom prst="rect">
            <a:avLst/>
          </a:prstGeom>
          <a:noFill/>
        </p:spPr>
        <p:txBody>
          <a:bodyPr wrap="square" rtlCol="0">
            <a:spAutoFit/>
          </a:bodyPr>
          <a:lstStyle/>
          <a:p>
            <a:r>
              <a:rPr lang="es-ES" dirty="0" smtClean="0">
                <a:solidFill>
                  <a:srgbClr val="FFFF00"/>
                </a:solidFill>
              </a:rPr>
              <a:t>LA COLINA DEL ADIOS</a:t>
            </a:r>
            <a:endParaRPr lang="es-ES" dirty="0">
              <a:solidFill>
                <a:srgbClr val="FFFF00"/>
              </a:solidFill>
            </a:endParaRPr>
          </a:p>
        </p:txBody>
      </p:sp>
    </p:spTree>
  </p:cSld>
  <p:clrMapOvr>
    <a:masterClrMapping/>
  </p:clrMapOvr>
  <p:transition spd="slow" advTm="9000">
    <p:sndAc>
      <p:stSnd loop="1">
        <p:snd r:embed="rId2" name="la colina del adios (love is a many splendoured thing)[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44036"/>
                                        </p:tgtEl>
                                        <p:attrNameLst>
                                          <p:attrName>style.visibility</p:attrName>
                                        </p:attrNameLst>
                                      </p:cBhvr>
                                      <p:to>
                                        <p:strVal val="visible"/>
                                      </p:to>
                                    </p:set>
                                    <p:anim calcmode="lin" valueType="num">
                                      <p:cBhvr additive="base">
                                        <p:cTn id="7" dur="5000" fill="hold"/>
                                        <p:tgtEl>
                                          <p:spTgt spid="44036"/>
                                        </p:tgtEl>
                                        <p:attrNameLst>
                                          <p:attrName>ppt_x</p:attrName>
                                        </p:attrNameLst>
                                      </p:cBhvr>
                                      <p:tavLst>
                                        <p:tav tm="0">
                                          <p:val>
                                            <p:strVal val="#ppt_x"/>
                                          </p:val>
                                        </p:tav>
                                        <p:tav tm="100000">
                                          <p:val>
                                            <p:strVal val="#ppt_x"/>
                                          </p:val>
                                        </p:tav>
                                      </p:tavLst>
                                    </p:anim>
                                    <p:anim calcmode="lin" valueType="num">
                                      <p:cBhvr additive="base">
                                        <p:cTn id="8" dur="5000" fill="hold"/>
                                        <p:tgtEl>
                                          <p:spTgt spid="4403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3" descr="hilpo%2B1"/>
          <p:cNvPicPr>
            <a:picLocks noChangeAspect="1" noChangeArrowheads="1"/>
          </p:cNvPicPr>
          <p:nvPr/>
        </p:nvPicPr>
        <p:blipFill>
          <a:blip r:embed="rId2"/>
          <a:srcRect/>
          <a:stretch>
            <a:fillRect/>
          </a:stretch>
        </p:blipFill>
        <p:spPr bwMode="auto">
          <a:xfrm>
            <a:off x="0" y="0"/>
            <a:ext cx="9396413" cy="69596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3" descr="hipopotamo"/>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052" name="Picture 4" descr="12"/>
          <p:cNvPicPr>
            <a:picLocks noChangeAspect="1" noChangeArrowheads="1"/>
          </p:cNvPicPr>
          <p:nvPr/>
        </p:nvPicPr>
        <p:blipFill>
          <a:blip r:embed="rId2"/>
          <a:srcRect/>
          <a:stretch>
            <a:fillRect/>
          </a:stretch>
        </p:blipFill>
        <p:spPr bwMode="auto">
          <a:xfrm>
            <a:off x="428596" y="714356"/>
            <a:ext cx="8304676" cy="5643602"/>
          </a:xfrm>
          <a:prstGeom prst="rect">
            <a:avLst/>
          </a:prstGeom>
          <a:noFill/>
          <a:ln w="9525">
            <a:noFill/>
            <a:miter lim="800000"/>
            <a:headEnd/>
            <a:tailEnd/>
          </a:ln>
        </p:spPr>
      </p:pic>
      <p:sp>
        <p:nvSpPr>
          <p:cNvPr id="35844" name="Rectangle 4"/>
          <p:cNvSpPr>
            <a:spLocks noChangeArrowheads="1"/>
          </p:cNvSpPr>
          <p:nvPr/>
        </p:nvSpPr>
        <p:spPr bwMode="auto">
          <a:xfrm>
            <a:off x="714348" y="1000108"/>
            <a:ext cx="7715304" cy="5143536"/>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5" name="4 Rectángulo"/>
          <p:cNvSpPr/>
          <p:nvPr/>
        </p:nvSpPr>
        <p:spPr>
          <a:xfrm>
            <a:off x="1071538" y="1357298"/>
            <a:ext cx="6715172" cy="4401205"/>
          </a:xfrm>
          <a:prstGeom prst="rect">
            <a:avLst/>
          </a:prstGeom>
        </p:spPr>
        <p:txBody>
          <a:bodyPr wrap="square">
            <a:spAutoFit/>
          </a:bodyPr>
          <a:lstStyle/>
          <a:p>
            <a:pPr algn="ctr"/>
            <a:endParaRPr lang="es-ES" sz="2000" b="1" dirty="0" smtClean="0">
              <a:latin typeface="Eras Demi ITC" pitchFamily="34" charset="0"/>
            </a:endParaRPr>
          </a:p>
          <a:p>
            <a:pPr algn="ctr"/>
            <a:r>
              <a:rPr lang="es-ES" sz="2000" b="1" dirty="0" smtClean="0">
                <a:latin typeface="Eras Demi ITC" pitchFamily="34" charset="0"/>
              </a:rPr>
              <a:t>Posee cuerpo pesado, patas y cola cortas, con cabeza grande y ojos y orejas pequeñas. Un hipopótamo común macho puede llegar a pesar 4500 kg. Éstos saben aparecer en rebaños de entre 10 a 15 ejemplares. Atacan a cualquier otro animal que moleste a su familia. Pueden cohabitar con cocodrilos.</a:t>
            </a:r>
          </a:p>
          <a:p>
            <a:pPr algn="ctr"/>
            <a:r>
              <a:rPr lang="es-ES" sz="2000" b="1" dirty="0" smtClean="0">
                <a:latin typeface="Eras Demi ITC" pitchFamily="34" charset="0"/>
              </a:rPr>
              <a:t>Sus ojos y las fosas nasales se encuentran en lo alto de la cabeza y al sumergirse, quedando esta parte al exterior, le permite respirar, ver y oír.</a:t>
            </a:r>
          </a:p>
          <a:p>
            <a:pPr algn="ctr"/>
            <a:r>
              <a:rPr lang="es-ES" sz="2000" b="1" dirty="0" smtClean="0">
                <a:latin typeface="Eras Demi ITC" pitchFamily="34" charset="0"/>
              </a:rPr>
              <a:t>De todas maneras, estos orificios nasales, rodeados de pelos fuertes presentan unas ventanas que pueden cerrarse cuando el hipopótamo se sumerge en el agua.</a:t>
            </a:r>
            <a:endParaRPr lang="es-ES" sz="2000" b="1" dirty="0">
              <a:latin typeface="Eras Demi ITC" pitchFamily="34" charset="0"/>
            </a:endParaRPr>
          </a:p>
        </p:txBody>
      </p:sp>
    </p:spTree>
  </p:cSld>
  <p:clrMapOvr>
    <a:masterClrMapping/>
  </p:clrMapOvr>
  <p:transition advClick="0" advTm="2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3" descr="Hipop%C3%B3tamo"/>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3" descr="Hipopotamo"/>
          <p:cNvPicPr>
            <a:picLocks noChangeAspect="1" noChangeArrowheads="1"/>
          </p:cNvPicPr>
          <p:nvPr/>
        </p:nvPicPr>
        <p:blipFill>
          <a:blip r:embed="rId2"/>
          <a:srcRect/>
          <a:stretch>
            <a:fillRect/>
          </a:stretch>
        </p:blipFill>
        <p:spPr bwMode="auto">
          <a:xfrm>
            <a:off x="-304800" y="-228600"/>
            <a:ext cx="9753600" cy="73152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052" name="Picture 4" descr="12"/>
          <p:cNvPicPr>
            <a:picLocks noChangeAspect="1" noChangeArrowheads="1"/>
          </p:cNvPicPr>
          <p:nvPr/>
        </p:nvPicPr>
        <p:blipFill>
          <a:blip r:embed="rId2"/>
          <a:srcRect/>
          <a:stretch>
            <a:fillRect/>
          </a:stretch>
        </p:blipFill>
        <p:spPr bwMode="auto">
          <a:xfrm>
            <a:off x="714347" y="928670"/>
            <a:ext cx="7751031" cy="5000660"/>
          </a:xfrm>
          <a:prstGeom prst="rect">
            <a:avLst/>
          </a:prstGeom>
          <a:noFill/>
          <a:ln w="9525">
            <a:noFill/>
            <a:miter lim="800000"/>
            <a:headEnd/>
            <a:tailEnd/>
          </a:ln>
        </p:spPr>
      </p:pic>
      <p:sp>
        <p:nvSpPr>
          <p:cNvPr id="35844" name="Rectangle 4"/>
          <p:cNvSpPr>
            <a:spLocks noChangeArrowheads="1"/>
          </p:cNvSpPr>
          <p:nvPr/>
        </p:nvSpPr>
        <p:spPr bwMode="auto">
          <a:xfrm>
            <a:off x="1000100" y="1142984"/>
            <a:ext cx="7143800" cy="4572032"/>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4" name="3 Rectángulo"/>
          <p:cNvSpPr/>
          <p:nvPr/>
        </p:nvSpPr>
        <p:spPr>
          <a:xfrm>
            <a:off x="1357290" y="1714488"/>
            <a:ext cx="6429420" cy="3477875"/>
          </a:xfrm>
          <a:prstGeom prst="rect">
            <a:avLst/>
          </a:prstGeom>
        </p:spPr>
        <p:txBody>
          <a:bodyPr wrap="square">
            <a:spAutoFit/>
          </a:bodyPr>
          <a:lstStyle/>
          <a:p>
            <a:pPr algn="ctr"/>
            <a:r>
              <a:rPr lang="es-ES" sz="2000" b="1" dirty="0" smtClean="0">
                <a:latin typeface="Eras Demi ITC" pitchFamily="34" charset="0"/>
              </a:rPr>
              <a:t>La boca es muy grande y con dientes incisivos y caninos largos y puntiagudos, los que en el animal adulto los colmillos pueden medir hasta 70 cm y pesar hasta 3 kg, por ello son perseguidos por su marfil.</a:t>
            </a:r>
          </a:p>
          <a:p>
            <a:pPr algn="ctr"/>
            <a:r>
              <a:rPr lang="es-ES" sz="2000" b="1" dirty="0" smtClean="0">
                <a:latin typeface="Eras Demi ITC" pitchFamily="34" charset="0"/>
              </a:rPr>
              <a:t>Con la piel del hipopótamo se realizan en África, látigos (</a:t>
            </a:r>
            <a:r>
              <a:rPr lang="es-ES" sz="2000" b="1" dirty="0" err="1" smtClean="0">
                <a:latin typeface="Eras Demi ITC" pitchFamily="34" charset="0"/>
              </a:rPr>
              <a:t>siamboks</a:t>
            </a:r>
            <a:r>
              <a:rPr lang="es-ES" sz="2000" b="1" dirty="0" smtClean="0">
                <a:latin typeface="Eras Demi ITC" pitchFamily="34" charset="0"/>
              </a:rPr>
              <a:t>). Su carne es comestible.</a:t>
            </a:r>
          </a:p>
          <a:p>
            <a:pPr algn="ctr"/>
            <a:r>
              <a:rPr lang="es-ES" sz="2000" b="1" dirty="0" smtClean="0">
                <a:latin typeface="Eras Demi ITC" pitchFamily="34" charset="0"/>
              </a:rPr>
              <a:t>Este animal herbívoro y </a:t>
            </a:r>
            <a:r>
              <a:rPr lang="es-ES" sz="2000" b="1" dirty="0" err="1" smtClean="0">
                <a:latin typeface="Eras Demi ITC" pitchFamily="34" charset="0"/>
              </a:rPr>
              <a:t>semiacuático</a:t>
            </a:r>
            <a:r>
              <a:rPr lang="es-ES" sz="2000" b="1" dirty="0" smtClean="0">
                <a:latin typeface="Eras Demi ITC" pitchFamily="34" charset="0"/>
              </a:rPr>
              <a:t>, está la mayor parte del día sumergido en el agua, y puede permanecer sumergido más de 20 minutos, si bien comúnmente se sumerge entre 2 y 6 minutos.</a:t>
            </a:r>
            <a:endParaRPr lang="es-ES" sz="2000" b="1" dirty="0">
              <a:latin typeface="Eras Demi ITC" pitchFamily="34" charset="0"/>
            </a:endParaRPr>
          </a:p>
        </p:txBody>
      </p:sp>
    </p:spTree>
  </p:cSld>
  <p:clrMapOvr>
    <a:masterClrMapping/>
  </p:clrMapOvr>
  <p:transition advClick="0" advTm="2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3" descr="hipopotamo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4099" name="Rectangle 4"/>
          <p:cNvSpPr>
            <a:spLocks noChangeArrowheads="1"/>
          </p:cNvSpPr>
          <p:nvPr/>
        </p:nvSpPr>
        <p:spPr bwMode="auto">
          <a:xfrm>
            <a:off x="179388" y="5199063"/>
            <a:ext cx="8713787" cy="1541462"/>
          </a:xfrm>
          <a:prstGeom prst="rect">
            <a:avLst/>
          </a:prstGeom>
          <a:noFill/>
          <a:ln w="76200" cmpd="tri">
            <a:solidFill>
              <a:srgbClr val="FF0000"/>
            </a:solidFill>
            <a:miter lim="800000"/>
            <a:headEnd/>
            <a:tailEnd/>
          </a:ln>
        </p:spPr>
        <p:txBody>
          <a:bodyPr anchor="ctr">
            <a:spAutoFit/>
          </a:bodyPr>
          <a:lstStyle/>
          <a:p>
            <a:pPr algn="ctr"/>
            <a:r>
              <a:rPr lang="es-ES" b="1">
                <a:solidFill>
                  <a:schemeClr val="bg1"/>
                </a:solidFill>
              </a:rPr>
              <a:t>La Unión Mundial para la Conservación de la Naturaleza (UMCN) en la "lista roja" 2010 anunció 16.119 tipos de animales o plantas amenazados de extinción: uno de cada tres anfibios y una cuarta parte de los árboles de coníferas del mundo, una de cada ocho aves y uno de cada cuatro mamíferos. </a:t>
            </a:r>
          </a:p>
        </p:txBody>
      </p:sp>
      <p:sp>
        <p:nvSpPr>
          <p:cNvPr id="4100" name="Rectangle 5"/>
          <p:cNvSpPr>
            <a:spLocks noChangeArrowheads="1"/>
          </p:cNvSpPr>
          <p:nvPr/>
        </p:nvSpPr>
        <p:spPr bwMode="auto">
          <a:xfrm>
            <a:off x="2268538" y="280988"/>
            <a:ext cx="5011737" cy="473075"/>
          </a:xfrm>
          <a:prstGeom prst="rect">
            <a:avLst/>
          </a:prstGeom>
          <a:noFill/>
          <a:ln w="76200" cmpd="tri">
            <a:solidFill>
              <a:srgbClr val="FF0000"/>
            </a:solidFill>
            <a:miter lim="800000"/>
            <a:headEnd/>
            <a:tailEnd/>
          </a:ln>
        </p:spPr>
        <p:txBody>
          <a:bodyPr wrap="none" anchor="ctr">
            <a:spAutoFit/>
          </a:bodyPr>
          <a:lstStyle/>
          <a:p>
            <a:r>
              <a:rPr lang="es-ES" sz="2000" b="1">
                <a:solidFill>
                  <a:schemeClr val="bg1"/>
                </a:solidFill>
              </a:rPr>
              <a:t>El hipopótamo: en peligro de extinción</a:t>
            </a:r>
            <a:r>
              <a:rPr lang="es-ES" sz="2000">
                <a:solidFill>
                  <a:schemeClr val="bg1"/>
                </a:solidFill>
              </a:rPr>
              <a:t> </a:t>
            </a:r>
          </a:p>
        </p:txBody>
      </p:sp>
    </p:spTree>
  </p:cSld>
  <p:clrMapOvr>
    <a:masterClrMapping/>
  </p:clrMapOvr>
  <p:transition advTm="20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3" descr="hipopotamo4"/>
          <p:cNvPicPr>
            <a:picLocks noChangeAspect="1" noChangeArrowheads="1"/>
          </p:cNvPicPr>
          <p:nvPr/>
        </p:nvPicPr>
        <p:blipFill>
          <a:blip r:embed="rId2"/>
          <a:srcRect/>
          <a:stretch>
            <a:fillRect/>
          </a:stretch>
        </p:blipFill>
        <p:spPr bwMode="auto">
          <a:xfrm>
            <a:off x="0" y="0"/>
            <a:ext cx="9144000" cy="6908800"/>
          </a:xfrm>
          <a:prstGeom prst="rect">
            <a:avLst/>
          </a:prstGeom>
          <a:noFill/>
          <a:ln w="9525">
            <a:noFill/>
            <a:miter lim="800000"/>
            <a:headEnd/>
            <a:tailEnd/>
          </a:ln>
        </p:spPr>
      </p:pic>
      <p:sp>
        <p:nvSpPr>
          <p:cNvPr id="5123" name="Rectangle 4"/>
          <p:cNvSpPr>
            <a:spLocks noChangeArrowheads="1"/>
          </p:cNvSpPr>
          <p:nvPr/>
        </p:nvSpPr>
        <p:spPr bwMode="auto">
          <a:xfrm>
            <a:off x="250825" y="5445125"/>
            <a:ext cx="8748713" cy="1266825"/>
          </a:xfrm>
          <a:prstGeom prst="rect">
            <a:avLst/>
          </a:prstGeom>
          <a:noFill/>
          <a:ln w="76200" cmpd="tri">
            <a:solidFill>
              <a:srgbClr val="FF0000"/>
            </a:solidFill>
            <a:miter lim="800000"/>
            <a:headEnd/>
            <a:tailEnd/>
          </a:ln>
        </p:spPr>
        <p:txBody>
          <a:bodyPr anchor="ctr">
            <a:spAutoFit/>
          </a:bodyPr>
          <a:lstStyle/>
          <a:p>
            <a:pPr algn="ctr"/>
            <a:r>
              <a:rPr lang="es-ES" b="1">
                <a:solidFill>
                  <a:schemeClr val="bg1"/>
                </a:solidFill>
              </a:rPr>
              <a:t>Uno de los animales más vulnerables, en África, es el hipopótamo común. Su población descendió el 95 por ciento, en especial en la República Democrática de Congo (RDC) y en Zambia, debido a la caza no regulada que utiliza y comercializa su carne y el marfil de sus dientes. </a:t>
            </a:r>
          </a:p>
        </p:txBody>
      </p:sp>
    </p:spTree>
  </p:cSld>
  <p:clrMapOvr>
    <a:masterClrMapping/>
  </p:clrMapOvr>
  <p:transition advTm="18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7" name="Picture 5" descr="C:\Documents and Settings\Dell\Escritorio\Imagen1.jpg"/>
          <p:cNvPicPr>
            <a:picLocks noChangeAspect="1" noChangeArrowheads="1"/>
          </p:cNvPicPr>
          <p:nvPr/>
        </p:nvPicPr>
        <p:blipFill>
          <a:blip r:embed="rId2"/>
          <a:srcRect/>
          <a:stretch>
            <a:fillRect/>
          </a:stretch>
        </p:blipFill>
        <p:spPr bwMode="auto">
          <a:xfrm>
            <a:off x="0" y="0"/>
            <a:ext cx="9341440" cy="6858000"/>
          </a:xfrm>
          <a:prstGeom prst="rect">
            <a:avLst/>
          </a:prstGeom>
          <a:noFill/>
        </p:spPr>
      </p:pic>
      <p:sp>
        <p:nvSpPr>
          <p:cNvPr id="8195" name="Rectangle 4"/>
          <p:cNvSpPr>
            <a:spLocks noChangeArrowheads="1"/>
          </p:cNvSpPr>
          <p:nvPr/>
        </p:nvSpPr>
        <p:spPr bwMode="auto">
          <a:xfrm>
            <a:off x="539750" y="5705475"/>
            <a:ext cx="8064500" cy="973138"/>
          </a:xfrm>
          <a:prstGeom prst="rect">
            <a:avLst/>
          </a:prstGeom>
          <a:noFill/>
          <a:ln w="57150" cmpd="thickThin">
            <a:solidFill>
              <a:srgbClr val="FF0000"/>
            </a:solidFill>
            <a:miter lim="800000"/>
            <a:headEnd/>
            <a:tailEnd/>
          </a:ln>
        </p:spPr>
        <p:txBody>
          <a:bodyPr anchor="ctr">
            <a:spAutoFit/>
          </a:bodyPr>
          <a:lstStyle/>
          <a:p>
            <a:pPr algn="ctr"/>
            <a:r>
              <a:rPr lang="es-ES" b="1"/>
              <a:t>Esta es una hipopótama mamá con su hijo.</a:t>
            </a:r>
          </a:p>
          <a:p>
            <a:pPr algn="ctr"/>
            <a:r>
              <a:rPr lang="es-ES" b="1"/>
              <a:t>El macho dominante es el rey del río, los cocodrilos no se lo comen porque saben que es el rey de los ríos.</a:t>
            </a:r>
          </a:p>
        </p:txBody>
      </p:sp>
    </p:spTree>
  </p:cSld>
  <p:clrMapOvr>
    <a:masterClrMapping/>
  </p:clrMapOvr>
  <p:transition advTm="11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9218" name="Picture 3" descr="hipopotamo3"/>
          <p:cNvPicPr>
            <a:picLocks noChangeAspect="1" noChangeArrowheads="1"/>
          </p:cNvPicPr>
          <p:nvPr/>
        </p:nvPicPr>
        <p:blipFill>
          <a:blip r:embed="rId2"/>
          <a:srcRect/>
          <a:stretch>
            <a:fillRect/>
          </a:stretch>
        </p:blipFill>
        <p:spPr bwMode="auto">
          <a:xfrm>
            <a:off x="1979613" y="-458788"/>
            <a:ext cx="5086350" cy="7620001"/>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3" descr="hipopotamo"/>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1267" name="Rectangle 4"/>
          <p:cNvSpPr>
            <a:spLocks noChangeArrowheads="1"/>
          </p:cNvSpPr>
          <p:nvPr/>
        </p:nvSpPr>
        <p:spPr bwMode="auto">
          <a:xfrm>
            <a:off x="684213" y="366713"/>
            <a:ext cx="7848600" cy="1816100"/>
          </a:xfrm>
          <a:prstGeom prst="rect">
            <a:avLst/>
          </a:prstGeom>
          <a:noFill/>
          <a:ln w="76200" cmpd="tri">
            <a:solidFill>
              <a:srgbClr val="FF0000"/>
            </a:solidFill>
            <a:miter lim="800000"/>
            <a:headEnd/>
            <a:tailEnd/>
          </a:ln>
        </p:spPr>
        <p:txBody>
          <a:bodyPr anchor="ctr">
            <a:spAutoFit/>
          </a:bodyPr>
          <a:lstStyle/>
          <a:p>
            <a:pPr algn="ctr"/>
            <a:r>
              <a:rPr lang="es-ES" b="1">
                <a:solidFill>
                  <a:schemeClr val="bg1"/>
                </a:solidFill>
              </a:rPr>
              <a:t>El hipopótamo enano o pigmeo mide entre 1,5 y 1,75 m y pesa entre 160 y 270 kilogramos.</a:t>
            </a:r>
          </a:p>
          <a:p>
            <a:pPr algn="ctr"/>
            <a:r>
              <a:rPr lang="es-ES" b="1">
                <a:solidFill>
                  <a:schemeClr val="bg1"/>
                </a:solidFill>
              </a:rPr>
              <a:t>Habita en las zonas selváticas (en Liberia). Pasa menos tiempo en el agua. Su color en el su dorso es de color negro y la parte inferior del cuerpo es de color verde claro. Se desplazan de a dos o tres, pero no forman rebaños.</a:t>
            </a:r>
          </a:p>
        </p:txBody>
      </p:sp>
    </p:spTree>
  </p:cSld>
  <p:clrMapOvr>
    <a:masterClrMapping/>
  </p:clrMapOvr>
  <p:transition advTm="24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3" descr="5166538hipopotamo"/>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3" descr="hipopotamo%20pigmeo%20en%20zoo"/>
          <p:cNvPicPr>
            <a:picLocks noChangeAspect="1" noChangeArrowheads="1"/>
          </p:cNvPicPr>
          <p:nvPr/>
        </p:nvPicPr>
        <p:blipFill>
          <a:blip r:embed="rId2"/>
          <a:srcRect/>
          <a:stretch>
            <a:fillRect/>
          </a:stretch>
        </p:blipFill>
        <p:spPr bwMode="auto">
          <a:xfrm>
            <a:off x="0" y="0"/>
            <a:ext cx="9144000" cy="69977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 descr="hipopotamo"/>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descr="hipopotamo pigmeo"/>
          <p:cNvPicPr>
            <a:picLocks noChangeAspect="1" noChangeArrowheads="1"/>
          </p:cNvPicPr>
          <p:nvPr/>
        </p:nvPicPr>
        <p:blipFill>
          <a:blip r:embed="rId2"/>
          <a:srcRect/>
          <a:stretch>
            <a:fillRect/>
          </a:stretch>
        </p:blipFill>
        <p:spPr bwMode="auto">
          <a:xfrm>
            <a:off x="0" y="0"/>
            <a:ext cx="9144000" cy="686435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3" descr="choeropsis liberiensis"/>
          <p:cNvPicPr>
            <a:picLocks noChangeAspect="1" noChangeArrowheads="1"/>
          </p:cNvPicPr>
          <p:nvPr/>
        </p:nvPicPr>
        <p:blipFill>
          <a:blip r:embed="rId2"/>
          <a:srcRect/>
          <a:stretch>
            <a:fillRect/>
          </a:stretch>
        </p:blipFill>
        <p:spPr bwMode="auto">
          <a:xfrm>
            <a:off x="0" y="0"/>
            <a:ext cx="9144000" cy="686435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3" descr="mid-Pygmyhippopotamus-uenozoo2008"/>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3" descr="ANd9GcQl0BDmXCokpwCOxkrsamSmJSD2JkBAkk9akfbsEf04djgLBuwdkw"/>
          <p:cNvPicPr>
            <a:picLocks noChangeAspect="1" noChangeArrowheads="1"/>
          </p:cNvPicPr>
          <p:nvPr/>
        </p:nvPicPr>
        <p:blipFill>
          <a:blip r:embed="rId2"/>
          <a:srcRect/>
          <a:stretch>
            <a:fillRect/>
          </a:stretch>
        </p:blipFill>
        <p:spPr bwMode="auto">
          <a:xfrm>
            <a:off x="0" y="-674688"/>
            <a:ext cx="9467850" cy="7532688"/>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63490" name="Picture 2" descr="C:\Documents and Settings\Dell\Escritorio\644198_467403683328383_1791696582_n.jpg"/>
          <p:cNvPicPr>
            <a:picLocks noChangeAspect="1" noChangeArrowheads="1"/>
          </p:cNvPicPr>
          <p:nvPr/>
        </p:nvPicPr>
        <p:blipFill>
          <a:blip r:embed="rId2"/>
          <a:srcRect/>
          <a:stretch>
            <a:fillRect/>
          </a:stretch>
        </p:blipFill>
        <p:spPr bwMode="auto">
          <a:xfrm>
            <a:off x="214282" y="428604"/>
            <a:ext cx="8572560" cy="5715040"/>
          </a:xfrm>
          <a:prstGeom prst="rect">
            <a:avLst/>
          </a:prstGeom>
          <a:noFill/>
        </p:spPr>
      </p:pic>
    </p:spTree>
  </p:cSld>
  <p:clrMapOvr>
    <a:masterClrMapping/>
  </p:clrMapOvr>
  <p:transition advTm="5000"/>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68610" name="Picture 2" descr="C:\Documents and Settings\Dell\Escritorio\hipopotamo.jpg"/>
          <p:cNvPicPr>
            <a:picLocks noChangeAspect="1" noChangeArrowheads="1"/>
          </p:cNvPicPr>
          <p:nvPr/>
        </p:nvPicPr>
        <p:blipFill>
          <a:blip r:embed="rId2"/>
          <a:srcRect/>
          <a:stretch>
            <a:fillRect/>
          </a:stretch>
        </p:blipFill>
        <p:spPr bwMode="auto">
          <a:xfrm>
            <a:off x="357157" y="285728"/>
            <a:ext cx="8312787" cy="6000792"/>
          </a:xfrm>
          <a:prstGeom prst="rect">
            <a:avLst/>
          </a:prstGeom>
          <a:noFill/>
        </p:spPr>
      </p:pic>
    </p:spTree>
  </p:cSld>
  <p:clrMapOvr>
    <a:masterClrMapping/>
  </p:clrMapOvr>
  <p:transition advTm="5000"/>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3" descr="Caracteristicas de Hipopotamo"/>
          <p:cNvPicPr>
            <a:picLocks noChangeAspect="1" noChangeArrowheads="1"/>
          </p:cNvPicPr>
          <p:nvPr/>
        </p:nvPicPr>
        <p:blipFill>
          <a:blip r:embed="rId2"/>
          <a:srcRect b="6944"/>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5" descr="Caracteristicas de Hipopotamo"/>
          <p:cNvPicPr>
            <a:picLocks noChangeAspect="1" noChangeArrowheads="1"/>
          </p:cNvPicPr>
          <p:nvPr/>
        </p:nvPicPr>
        <p:blipFill>
          <a:blip r:embed="rId2"/>
          <a:srcRect/>
          <a:stretch>
            <a:fillRect/>
          </a:stretch>
        </p:blipFill>
        <p:spPr bwMode="auto">
          <a:xfrm>
            <a:off x="4787900" y="0"/>
            <a:ext cx="4608513" cy="3500438"/>
          </a:xfrm>
          <a:prstGeom prst="rect">
            <a:avLst/>
          </a:prstGeom>
          <a:noFill/>
          <a:ln w="9525">
            <a:noFill/>
            <a:miter lim="800000"/>
            <a:headEnd/>
            <a:tailEnd/>
          </a:ln>
        </p:spPr>
      </p:pic>
      <p:pic>
        <p:nvPicPr>
          <p:cNvPr id="21507" name="Picture 7" descr="hipopotamo"/>
          <p:cNvPicPr>
            <a:picLocks noChangeAspect="1" noChangeArrowheads="1"/>
          </p:cNvPicPr>
          <p:nvPr/>
        </p:nvPicPr>
        <p:blipFill>
          <a:blip r:embed="rId3"/>
          <a:srcRect/>
          <a:stretch>
            <a:fillRect/>
          </a:stretch>
        </p:blipFill>
        <p:spPr bwMode="auto">
          <a:xfrm>
            <a:off x="0" y="0"/>
            <a:ext cx="4787900" cy="3500438"/>
          </a:xfrm>
          <a:prstGeom prst="rect">
            <a:avLst/>
          </a:prstGeom>
          <a:noFill/>
          <a:ln w="9525">
            <a:noFill/>
            <a:miter lim="800000"/>
            <a:headEnd/>
            <a:tailEnd/>
          </a:ln>
        </p:spPr>
      </p:pic>
      <p:pic>
        <p:nvPicPr>
          <p:cNvPr id="21508" name="Picture 9" descr="blog-hipopotamo-zoo-suizo"/>
          <p:cNvPicPr>
            <a:picLocks noChangeAspect="1" noChangeArrowheads="1"/>
          </p:cNvPicPr>
          <p:nvPr/>
        </p:nvPicPr>
        <p:blipFill>
          <a:blip r:embed="rId4"/>
          <a:srcRect/>
          <a:stretch>
            <a:fillRect/>
          </a:stretch>
        </p:blipFill>
        <p:spPr bwMode="auto">
          <a:xfrm>
            <a:off x="4140200" y="3500438"/>
            <a:ext cx="5003800" cy="3357562"/>
          </a:xfrm>
          <a:prstGeom prst="rect">
            <a:avLst/>
          </a:prstGeom>
          <a:noFill/>
          <a:ln w="9525">
            <a:noFill/>
            <a:miter lim="800000"/>
            <a:headEnd/>
            <a:tailEnd/>
          </a:ln>
        </p:spPr>
      </p:pic>
      <p:pic>
        <p:nvPicPr>
          <p:cNvPr id="21509" name="Picture 11" descr="hipopotamo_africano-t2"/>
          <p:cNvPicPr>
            <a:picLocks noChangeAspect="1" noChangeArrowheads="1"/>
          </p:cNvPicPr>
          <p:nvPr/>
        </p:nvPicPr>
        <p:blipFill>
          <a:blip r:embed="rId5"/>
          <a:srcRect/>
          <a:stretch>
            <a:fillRect/>
          </a:stretch>
        </p:blipFill>
        <p:spPr bwMode="auto">
          <a:xfrm>
            <a:off x="0" y="3500438"/>
            <a:ext cx="4140200" cy="3357562"/>
          </a:xfrm>
          <a:prstGeom prst="rect">
            <a:avLst/>
          </a:prstGeom>
          <a:noFill/>
          <a:ln w="9525">
            <a:noFill/>
            <a:miter lim="800000"/>
            <a:headEnd/>
            <a:tailEnd/>
          </a:ln>
        </p:spPr>
      </p:pic>
    </p:spTree>
  </p:cSld>
  <p:clrMapOvr>
    <a:masterClrMapping/>
  </p:clrMapOvr>
  <p:transition advTm="10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052" name="Picture 4" descr="12"/>
          <p:cNvPicPr>
            <a:picLocks noChangeAspect="1" noChangeArrowheads="1"/>
          </p:cNvPicPr>
          <p:nvPr/>
        </p:nvPicPr>
        <p:blipFill>
          <a:blip r:embed="rId2"/>
          <a:srcRect/>
          <a:stretch>
            <a:fillRect/>
          </a:stretch>
        </p:blipFill>
        <p:spPr bwMode="auto">
          <a:xfrm>
            <a:off x="714347" y="928670"/>
            <a:ext cx="7751031" cy="5000660"/>
          </a:xfrm>
          <a:prstGeom prst="rect">
            <a:avLst/>
          </a:prstGeom>
          <a:noFill/>
          <a:ln w="9525">
            <a:noFill/>
            <a:miter lim="800000"/>
            <a:headEnd/>
            <a:tailEnd/>
          </a:ln>
        </p:spPr>
      </p:pic>
      <p:sp>
        <p:nvSpPr>
          <p:cNvPr id="35844" name="Rectangle 4"/>
          <p:cNvSpPr>
            <a:spLocks noChangeArrowheads="1"/>
          </p:cNvSpPr>
          <p:nvPr/>
        </p:nvSpPr>
        <p:spPr bwMode="auto">
          <a:xfrm>
            <a:off x="1000100" y="1142984"/>
            <a:ext cx="7143800" cy="4572032"/>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4" name="3 Rectángulo"/>
          <p:cNvSpPr/>
          <p:nvPr/>
        </p:nvSpPr>
        <p:spPr>
          <a:xfrm>
            <a:off x="1285852" y="1357298"/>
            <a:ext cx="6572296" cy="4093428"/>
          </a:xfrm>
          <a:prstGeom prst="rect">
            <a:avLst/>
          </a:prstGeom>
        </p:spPr>
        <p:txBody>
          <a:bodyPr wrap="square">
            <a:spAutoFit/>
          </a:bodyPr>
          <a:lstStyle/>
          <a:p>
            <a:pPr lvl="0" algn="ctr"/>
            <a:endParaRPr lang="es-ES" sz="2000" dirty="0" smtClean="0">
              <a:latin typeface="Rockwell Extra Bold" pitchFamily="18" charset="0"/>
            </a:endParaRPr>
          </a:p>
          <a:p>
            <a:pPr lvl="0" algn="ctr"/>
            <a:r>
              <a:rPr lang="es-ES" sz="2000" dirty="0" smtClean="0">
                <a:latin typeface="Rockwell Extra Bold" pitchFamily="18" charset="0"/>
              </a:rPr>
              <a:t>Un granjero sudafricano llamado</a:t>
            </a:r>
            <a:r>
              <a:rPr lang="es-ES" sz="2000" b="1" dirty="0" smtClean="0">
                <a:latin typeface="Rockwell Extra Bold" pitchFamily="18" charset="0"/>
              </a:rPr>
              <a:t> Marius </a:t>
            </a:r>
            <a:r>
              <a:rPr lang="es-ES" sz="2000" b="1" dirty="0" err="1" smtClean="0">
                <a:latin typeface="Rockwell Extra Bold" pitchFamily="18" charset="0"/>
              </a:rPr>
              <a:t>Els</a:t>
            </a:r>
            <a:r>
              <a:rPr lang="es-ES" sz="2000" dirty="0" smtClean="0">
                <a:latin typeface="Rockwell Extra Bold" pitchFamily="18" charset="0"/>
              </a:rPr>
              <a:t> solía tener una </a:t>
            </a:r>
            <a:r>
              <a:rPr lang="es-ES" sz="2000" b="1" dirty="0" smtClean="0">
                <a:latin typeface="Rockwell Extra Bold" pitchFamily="18" charset="0"/>
              </a:rPr>
              <a:t>mascota hipopótamo </a:t>
            </a:r>
            <a:r>
              <a:rPr lang="es-ES" sz="2000" dirty="0" smtClean="0">
                <a:latin typeface="Rockwell Extra Bold" pitchFamily="18" charset="0"/>
              </a:rPr>
              <a:t>llamado Humphrey, este hombre era el mejor amigo de un hipopótamo. En su tiempo Marius decía “Humphrey es como un hijo para mí, él es como un ser humano.” Pero la noche del sábado </a:t>
            </a:r>
            <a:r>
              <a:rPr lang="es-ES" sz="2000" b="1" dirty="0" smtClean="0">
                <a:latin typeface="Rockwell Extra Bold" pitchFamily="18" charset="0"/>
              </a:rPr>
              <a:t>el hipopótamo atacó y mató a Marius</a:t>
            </a:r>
            <a:r>
              <a:rPr lang="es-ES" sz="2000" dirty="0" smtClean="0">
                <a:latin typeface="Rockwell Extra Bold" pitchFamily="18" charset="0"/>
              </a:rPr>
              <a:t> demostrando el hecho de que el hipopótamo es una de </a:t>
            </a:r>
            <a:r>
              <a:rPr lang="es-ES" sz="2000" b="1" dirty="0" smtClean="0">
                <a:latin typeface="Rockwell Extra Bold" pitchFamily="18" charset="0"/>
              </a:rPr>
              <a:t>las especies más peligrosas de África.</a:t>
            </a:r>
            <a:endParaRPr lang="es-ES" sz="2000" dirty="0" smtClean="0">
              <a:latin typeface="Rockwell Extra Bold" pitchFamily="18" charset="0"/>
            </a:endParaRPr>
          </a:p>
          <a:p>
            <a:pPr algn="ctr"/>
            <a:endParaRPr lang="es-ES" sz="2000" b="1" dirty="0">
              <a:latin typeface="Eras Demi ITC" pitchFamily="34" charset="0"/>
            </a:endParaRPr>
          </a:p>
        </p:txBody>
      </p:sp>
    </p:spTree>
  </p:cSld>
  <p:clrMapOvr>
    <a:masterClrMapping/>
  </p:clrMapOvr>
  <p:transition advClick="0" advTm="2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58370" name="Picture 2" descr="C:\Documents and Settings\Dell\Escritorio\hipopotamo-asesino-7.jpg"/>
          <p:cNvPicPr>
            <a:picLocks noChangeAspect="1" noChangeArrowheads="1"/>
          </p:cNvPicPr>
          <p:nvPr/>
        </p:nvPicPr>
        <p:blipFill>
          <a:blip r:embed="rId2"/>
          <a:srcRect/>
          <a:stretch>
            <a:fillRect/>
          </a:stretch>
        </p:blipFill>
        <p:spPr bwMode="auto">
          <a:xfrm>
            <a:off x="285719" y="285728"/>
            <a:ext cx="8357649" cy="6000792"/>
          </a:xfrm>
          <a:prstGeom prst="rect">
            <a:avLst/>
          </a:prstGeom>
          <a:noFill/>
        </p:spPr>
      </p:pic>
    </p:spTree>
  </p:cSld>
  <p:clrMapOvr>
    <a:masterClrMapping/>
  </p:clrMapOvr>
  <p:transition advTm="5000"/>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56322" name="Picture 2" descr="C:\Documents and Settings\Dell\Escritorio\hipopotamo-asesino-1.jpg"/>
          <p:cNvPicPr>
            <a:picLocks noChangeAspect="1" noChangeArrowheads="1"/>
          </p:cNvPicPr>
          <p:nvPr/>
        </p:nvPicPr>
        <p:blipFill>
          <a:blip r:embed="rId2"/>
          <a:srcRect/>
          <a:stretch>
            <a:fillRect/>
          </a:stretch>
        </p:blipFill>
        <p:spPr bwMode="auto">
          <a:xfrm>
            <a:off x="357158" y="660042"/>
            <a:ext cx="8462311" cy="5483578"/>
          </a:xfrm>
          <a:prstGeom prst="rect">
            <a:avLst/>
          </a:prstGeom>
          <a:noFill/>
        </p:spPr>
      </p:pic>
    </p:spTree>
  </p:cSld>
  <p:clrMapOvr>
    <a:masterClrMapping/>
  </p:clrMapOvr>
  <p:transition advTm="5000"/>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57346" name="Picture 2" descr="C:\Documents and Settings\Dell\Escritorio\hipopotamo-asesino-2.jpg"/>
          <p:cNvPicPr>
            <a:picLocks noChangeAspect="1" noChangeArrowheads="1"/>
          </p:cNvPicPr>
          <p:nvPr/>
        </p:nvPicPr>
        <p:blipFill>
          <a:blip r:embed="rId2"/>
          <a:srcRect/>
          <a:stretch>
            <a:fillRect/>
          </a:stretch>
        </p:blipFill>
        <p:spPr bwMode="auto">
          <a:xfrm>
            <a:off x="428595" y="500042"/>
            <a:ext cx="8266397" cy="5786478"/>
          </a:xfrm>
          <a:prstGeom prst="rect">
            <a:avLst/>
          </a:prstGeom>
          <a:noFill/>
        </p:spPr>
      </p:pic>
    </p:spTree>
  </p:cSld>
  <p:clrMapOvr>
    <a:masterClrMapping/>
  </p:clrMapOvr>
  <p:transition advTm="5000"/>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59394" name="Picture 2" descr="C:\Documents and Settings\Dell\Escritorio\hipopotamo-asesino-6.jpg"/>
          <p:cNvPicPr>
            <a:picLocks noChangeAspect="1" noChangeArrowheads="1"/>
          </p:cNvPicPr>
          <p:nvPr/>
        </p:nvPicPr>
        <p:blipFill>
          <a:blip r:embed="rId2"/>
          <a:srcRect/>
          <a:stretch>
            <a:fillRect/>
          </a:stretch>
        </p:blipFill>
        <p:spPr bwMode="auto">
          <a:xfrm>
            <a:off x="1357290" y="-74202"/>
            <a:ext cx="5786478" cy="6932202"/>
          </a:xfrm>
          <a:prstGeom prst="rect">
            <a:avLst/>
          </a:prstGeom>
          <a:noFill/>
        </p:spPr>
      </p:pic>
    </p:spTree>
  </p:cSld>
  <p:clrMapOvr>
    <a:masterClrMapping/>
  </p:clrMapOvr>
  <p:transition advTm="5000"/>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60418" name="Picture 2" descr="C:\Documents and Settings\Dell\Escritorio\hipopotamo-asesino-5.jpg"/>
          <p:cNvPicPr>
            <a:picLocks noChangeAspect="1" noChangeArrowheads="1"/>
          </p:cNvPicPr>
          <p:nvPr/>
        </p:nvPicPr>
        <p:blipFill>
          <a:blip r:embed="rId2"/>
          <a:srcRect/>
          <a:stretch>
            <a:fillRect/>
          </a:stretch>
        </p:blipFill>
        <p:spPr bwMode="auto">
          <a:xfrm>
            <a:off x="1571604" y="-1"/>
            <a:ext cx="5357850" cy="7265245"/>
          </a:xfrm>
          <a:prstGeom prst="rect">
            <a:avLst/>
          </a:prstGeom>
          <a:noFill/>
        </p:spPr>
      </p:pic>
    </p:spTree>
  </p:cSld>
  <p:clrMapOvr>
    <a:masterClrMapping/>
  </p:clrMapOvr>
  <p:transition advTm="5000"/>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64514" name="Picture 2" descr="C:\Documents and Settings\Dell\Escritorio\hipopotamo-y-hombre1.jpg"/>
          <p:cNvPicPr>
            <a:picLocks noChangeAspect="1" noChangeArrowheads="1"/>
          </p:cNvPicPr>
          <p:nvPr/>
        </p:nvPicPr>
        <p:blipFill>
          <a:blip r:embed="rId2"/>
          <a:srcRect/>
          <a:stretch>
            <a:fillRect/>
          </a:stretch>
        </p:blipFill>
        <p:spPr bwMode="auto">
          <a:xfrm>
            <a:off x="285720" y="357166"/>
            <a:ext cx="8322277" cy="5786478"/>
          </a:xfrm>
          <a:prstGeom prst="rect">
            <a:avLst/>
          </a:prstGeom>
          <a:noFill/>
        </p:spPr>
      </p:pic>
    </p:spTree>
  </p:cSld>
  <p:clrMapOvr>
    <a:masterClrMapping/>
  </p:clrMapOvr>
  <p:transition advTm="5000"/>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61442" name="Picture 2" descr="C:\Documents and Settings\Dell\Escritorio\hipopotamo-asesino-3.jpg"/>
          <p:cNvPicPr>
            <a:picLocks noChangeAspect="1" noChangeArrowheads="1"/>
          </p:cNvPicPr>
          <p:nvPr/>
        </p:nvPicPr>
        <p:blipFill>
          <a:blip r:embed="rId2"/>
          <a:srcRect/>
          <a:stretch>
            <a:fillRect/>
          </a:stretch>
        </p:blipFill>
        <p:spPr bwMode="auto">
          <a:xfrm>
            <a:off x="357158" y="571480"/>
            <a:ext cx="8515056" cy="5500726"/>
          </a:xfrm>
          <a:prstGeom prst="rect">
            <a:avLst/>
          </a:prstGeom>
          <a:noFill/>
        </p:spPr>
      </p:pic>
    </p:spTree>
  </p:cSld>
  <p:clrMapOvr>
    <a:masterClrMapping/>
  </p:clrMapOvr>
  <p:transition advTm="5000"/>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69634" name="Picture 2" descr="C:\Documents and Settings\Dell\Escritorio\hipopotamos-besandose.jpg"/>
          <p:cNvPicPr>
            <a:picLocks noChangeAspect="1" noChangeArrowheads="1"/>
          </p:cNvPicPr>
          <p:nvPr/>
        </p:nvPicPr>
        <p:blipFill>
          <a:blip r:embed="rId2"/>
          <a:srcRect/>
          <a:stretch>
            <a:fillRect/>
          </a:stretch>
        </p:blipFill>
        <p:spPr bwMode="auto">
          <a:xfrm>
            <a:off x="357158" y="428604"/>
            <a:ext cx="8468016" cy="5786478"/>
          </a:xfrm>
          <a:prstGeom prst="rect">
            <a:avLst/>
          </a:prstGeom>
          <a:noFill/>
        </p:spPr>
      </p:pic>
    </p:spTree>
  </p:cSld>
  <p:clrMapOvr>
    <a:masterClrMapping/>
  </p:clrMapOvr>
  <p:transition advTm="5000"/>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3" descr="hipopotamo-lago-manyara"/>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2771" name="Rectangle 4"/>
          <p:cNvSpPr>
            <a:spLocks noChangeArrowheads="1"/>
          </p:cNvSpPr>
          <p:nvPr/>
        </p:nvSpPr>
        <p:spPr bwMode="auto">
          <a:xfrm>
            <a:off x="611188" y="358775"/>
            <a:ext cx="8208962" cy="1266825"/>
          </a:xfrm>
          <a:prstGeom prst="rect">
            <a:avLst/>
          </a:prstGeom>
          <a:noFill/>
          <a:ln w="76200" cmpd="tri">
            <a:solidFill>
              <a:srgbClr val="FF0000"/>
            </a:solidFill>
            <a:miter lim="800000"/>
            <a:headEnd/>
            <a:tailEnd/>
          </a:ln>
        </p:spPr>
        <p:txBody>
          <a:bodyPr anchor="ctr">
            <a:spAutoFit/>
          </a:bodyPr>
          <a:lstStyle/>
          <a:p>
            <a:pPr algn="ctr"/>
            <a:r>
              <a:rPr lang="es-ES" b="1">
                <a:solidFill>
                  <a:schemeClr val="bg1"/>
                </a:solidFill>
              </a:rPr>
              <a:t>hipopótamo en una de las ciénagas del Parque Nacional Lago Manyara.</a:t>
            </a:r>
          </a:p>
          <a:p>
            <a:pPr algn="ctr"/>
            <a:r>
              <a:rPr lang="es-ES" b="1">
                <a:solidFill>
                  <a:schemeClr val="bg1"/>
                </a:solidFill>
              </a:rPr>
              <a:t>Según nos comentó el guía, el hipopótamo se encuentra en cabeza de los animales que provocan más muertes de humanos en Tanzania, lo que resulta bastante sorprendente.</a:t>
            </a:r>
          </a:p>
        </p:txBody>
      </p:sp>
    </p:spTree>
  </p:cSld>
  <p:clrMapOvr>
    <a:masterClrMapping/>
  </p:clrMapOvr>
  <p:transition advTm="20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62466" name="Picture 2" descr="C:\Documents and Settings\Dell\Escritorio\imagesCA5ILE1G.jpg"/>
          <p:cNvPicPr>
            <a:picLocks noChangeAspect="1" noChangeArrowheads="1"/>
          </p:cNvPicPr>
          <p:nvPr/>
        </p:nvPicPr>
        <p:blipFill>
          <a:blip r:embed="rId2"/>
          <a:srcRect/>
          <a:stretch>
            <a:fillRect/>
          </a:stretch>
        </p:blipFill>
        <p:spPr bwMode="auto">
          <a:xfrm>
            <a:off x="-40886" y="928670"/>
            <a:ext cx="9184886" cy="5143536"/>
          </a:xfrm>
          <a:prstGeom prst="rect">
            <a:avLst/>
          </a:prstGeom>
          <a:noFill/>
        </p:spPr>
      </p:pic>
    </p:spTree>
  </p:cSld>
  <p:clrMapOvr>
    <a:masterClrMapping/>
  </p:clrMapOvr>
  <p:transition advTm="5000"/>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Documents and Settings\Dell\Escritorio\P6170266-859.jpg"/>
          <p:cNvPicPr>
            <a:picLocks noChangeAspect="1" noChangeArrowheads="1"/>
          </p:cNvPicPr>
          <p:nvPr/>
        </p:nvPicPr>
        <p:blipFill>
          <a:blip r:embed="rId2"/>
          <a:srcRect/>
          <a:stretch>
            <a:fillRect/>
          </a:stretch>
        </p:blipFill>
        <p:spPr bwMode="auto">
          <a:xfrm>
            <a:off x="-381000" y="-214338"/>
            <a:ext cx="9525000" cy="7286676"/>
          </a:xfrm>
          <a:prstGeom prst="rect">
            <a:avLst/>
          </a:prstGeom>
          <a:noFill/>
        </p:spPr>
      </p:pic>
    </p:spTree>
  </p:cSld>
  <p:clrMapOvr>
    <a:masterClrMapping/>
  </p:clrMapOvr>
  <p:transition advTm="5000"/>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67586" name="Picture 2" descr="C:\Documents and Settings\Dell\Escritorio\5721932-hipopotamos-de-bano.jpg"/>
          <p:cNvPicPr>
            <a:picLocks noChangeAspect="1" noChangeArrowheads="1"/>
          </p:cNvPicPr>
          <p:nvPr/>
        </p:nvPicPr>
        <p:blipFill>
          <a:blip r:embed="rId2"/>
          <a:srcRect/>
          <a:stretch>
            <a:fillRect/>
          </a:stretch>
        </p:blipFill>
        <p:spPr bwMode="auto">
          <a:xfrm>
            <a:off x="-1" y="0"/>
            <a:ext cx="9276243" cy="6858000"/>
          </a:xfrm>
          <a:prstGeom prst="rect">
            <a:avLst/>
          </a:prstGeom>
          <a:noFill/>
        </p:spPr>
      </p:pic>
    </p:spTree>
  </p:cSld>
  <p:clrMapOvr>
    <a:masterClrMapping/>
  </p:clrMapOvr>
  <p:transition advTm="5000"/>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3" descr="1251394985_0"/>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3" descr="hipopotamo"/>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3" descr="zambia-19-luangwa-es-muy-dificil-ver-un-hipopotamo-fuera-del-agua-a-mediodia-con-tanto-calor"/>
          <p:cNvPicPr>
            <a:picLocks noChangeAspect="1" noChangeArrowheads="1"/>
          </p:cNvPicPr>
          <p:nvPr/>
        </p:nvPicPr>
        <p:blipFill>
          <a:blip r:embed="rId2"/>
          <a:srcRect/>
          <a:stretch>
            <a:fillRect/>
          </a:stretch>
        </p:blipFill>
        <p:spPr bwMode="auto">
          <a:xfrm>
            <a:off x="0" y="0"/>
            <a:ext cx="9396413" cy="698182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3" descr="hipopotamo-en-duba-plains-delta-del-okavango-botswana-1677"/>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3" descr="ANd9GcRjXMsuFF4t_Da5qpKcvm9eFZRnqZu03aWVSo9cmZ5K1OlknZgoxQ"/>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3" descr="Mama Hipopotamo"/>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4369313882_b88ecef2b6"/>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3" descr="hipopotamo-persona"/>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3" descr="HIPOPOTAMO"/>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3" descr="mascota-hipopotamo"/>
          <p:cNvPicPr>
            <a:picLocks noChangeAspect="1" noChangeArrowheads="1"/>
          </p:cNvPicPr>
          <p:nvPr/>
        </p:nvPicPr>
        <p:blipFill>
          <a:blip r:embed="rId2"/>
          <a:srcRect/>
          <a:stretch>
            <a:fillRect/>
          </a:stretch>
        </p:blipFill>
        <p:spPr bwMode="auto">
          <a:xfrm>
            <a:off x="0" y="0"/>
            <a:ext cx="9756775" cy="7154863"/>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31746" name="Picture 3" descr="Despues-de-ver-esto">
            <a:hlinkClick r:id="" action="ppaction://noaction"/>
          </p:cNvPr>
          <p:cNvPicPr>
            <a:picLocks noChangeAspect="1" noChangeArrowheads="1"/>
          </p:cNvPicPr>
          <p:nvPr/>
        </p:nvPicPr>
        <p:blipFill>
          <a:blip r:embed="rId2"/>
          <a:srcRect l="6813" t="3908" r="6847" b="12535"/>
          <a:stretch>
            <a:fillRect/>
          </a:stretch>
        </p:blipFill>
        <p:spPr bwMode="auto">
          <a:xfrm>
            <a:off x="755650" y="0"/>
            <a:ext cx="3652838" cy="6858000"/>
          </a:xfrm>
          <a:prstGeom prst="rect">
            <a:avLst/>
          </a:prstGeom>
          <a:noFill/>
          <a:ln w="9525">
            <a:noFill/>
            <a:miter lim="800000"/>
            <a:headEnd/>
            <a:tailEnd/>
          </a:ln>
        </p:spPr>
      </p:pic>
      <p:pic>
        <p:nvPicPr>
          <p:cNvPr id="31747" name="Picture 4" descr="Despues-de-ver-esto">
            <a:hlinkClick r:id="" action="ppaction://noaction"/>
          </p:cNvPr>
          <p:cNvPicPr>
            <a:picLocks noChangeAspect="1" noChangeArrowheads="1"/>
          </p:cNvPicPr>
          <p:nvPr/>
        </p:nvPicPr>
        <p:blipFill>
          <a:blip r:embed="rId2"/>
          <a:srcRect l="6813" t="3908" r="6847" b="12535"/>
          <a:stretch>
            <a:fillRect/>
          </a:stretch>
        </p:blipFill>
        <p:spPr bwMode="auto">
          <a:xfrm>
            <a:off x="4787900" y="0"/>
            <a:ext cx="3652838" cy="6858000"/>
          </a:xfrm>
          <a:prstGeom prst="rect">
            <a:avLst/>
          </a:prstGeom>
          <a:noFill/>
          <a:ln w="9525">
            <a:noFill/>
            <a:miter lim="800000"/>
            <a:headEnd/>
            <a:tailEnd/>
          </a:ln>
        </p:spPr>
      </p:pic>
      <p:pic>
        <p:nvPicPr>
          <p:cNvPr id="29701" name="Picture 5" descr="ANd9GcT6k01SCIsYJjY_2HKTlaGqSfi1pmhoPPHtj_7-m8l9YAOmexWs"/>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xit" presetSubtype="0" fill="hold" nodeType="afterEffect">
                                  <p:stCondLst>
                                    <p:cond delay="0"/>
                                  </p:stCondLst>
                                  <p:childTnLst>
                                    <p:anim calcmode="lin" valueType="num">
                                      <p:cBhvr>
                                        <p:cTn id="6" dur="3000" decel="50000">
                                          <p:stCondLst>
                                            <p:cond delay="0"/>
                                          </p:stCondLst>
                                        </p:cTn>
                                        <p:tgtEl>
                                          <p:spTgt spid="29701"/>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7" dur="2000">
                                          <p:stCondLst>
                                            <p:cond delay="3000"/>
                                          </p:stCondLst>
                                        </p:cTn>
                                        <p:tgtEl>
                                          <p:spTgt spid="29701"/>
                                        </p:tgtEl>
                                        <p:attrNameLst>
                                          <p:attrName>ppt_x</p:attrName>
                                        </p:attrNameLst>
                                      </p:cBhvr>
                                      <p:tavLst>
                                        <p:tav tm="0">
                                          <p:val>
                                            <p:strVal val="ppt_x"/>
                                          </p:val>
                                        </p:tav>
                                        <p:tav tm="100000">
                                          <p:val>
                                            <p:strVal val="ppt_x"/>
                                          </p:val>
                                        </p:tav>
                                      </p:tavLst>
                                    </p:anim>
                                    <p:anim calcmode="lin" valueType="num">
                                      <p:cBhvr>
                                        <p:cTn id="8" dur="3000" decel="50000">
                                          <p:stCondLst>
                                            <p:cond delay="0"/>
                                          </p:stCondLst>
                                        </p:cTn>
                                        <p:tgtEl>
                                          <p:spTgt spid="29701"/>
                                        </p:tgtEl>
                                        <p:attrNameLst>
                                          <p:attrName>ppt_y</p:attrName>
                                        </p:attrNameLst>
                                      </p:cBhvr>
                                      <p:tavLst>
                                        <p:tav tm="0">
                                          <p:val>
                                            <p:strVal val="ppt_y"/>
                                          </p:val>
                                        </p:tav>
                                        <p:tav tm="5000">
                                          <p:val>
                                            <p:strVal val="ppt_y+0.0019"/>
                                          </p:val>
                                        </p:tav>
                                        <p:tav tm="10000">
                                          <p:val>
                                            <p:strVal val="ppt_y+0.0076"/>
                                          </p:val>
                                        </p:tav>
                                        <p:tav tm="15000">
                                          <p:val>
                                            <p:strVal val="ppt_y+0.0169"/>
                                          </p:val>
                                        </p:tav>
                                        <p:tav tm="20000">
                                          <p:val>
                                            <p:strVal val="ppt_y+0.0296"/>
                                          </p:val>
                                        </p:tav>
                                        <p:tav tm="25000">
                                          <p:val>
                                            <p:strVal val="ppt_y+0.0454"/>
                                          </p:val>
                                        </p:tav>
                                        <p:tav tm="30000">
                                          <p:val>
                                            <p:strVal val="ppt_y+0.0639"/>
                                          </p:val>
                                        </p:tav>
                                        <p:tav tm="35000">
                                          <p:val>
                                            <p:strVal val="ppt_y+0.0846"/>
                                          </p:val>
                                        </p:tav>
                                        <p:tav tm="40000">
                                          <p:val>
                                            <p:strVal val="ppt_y+0.1071"/>
                                          </p:val>
                                        </p:tav>
                                        <p:tav tm="45000">
                                          <p:val>
                                            <p:strVal val="ppt_y+0.1307"/>
                                          </p:val>
                                        </p:tav>
                                        <p:tav tm="50000">
                                          <p:val>
                                            <p:strVal val="ppt_y+0.155"/>
                                          </p:val>
                                        </p:tav>
                                        <p:tav tm="55000">
                                          <p:val>
                                            <p:strVal val="ppt_y+0.1792"/>
                                          </p:val>
                                        </p:tav>
                                        <p:tav tm="60000">
                                          <p:val>
                                            <p:strVal val="ppt_y+0.2029"/>
                                          </p:val>
                                        </p:tav>
                                        <p:tav tm="65000">
                                          <p:val>
                                            <p:strVal val="ppt_y+0.2253"/>
                                          </p:val>
                                        </p:tav>
                                        <p:tav tm="70000">
                                          <p:val>
                                            <p:strVal val="ppt_y+0.2461"/>
                                          </p:val>
                                        </p:tav>
                                        <p:tav tm="75000">
                                          <p:val>
                                            <p:strVal val="ppt_y+0.2646"/>
                                          </p:val>
                                        </p:tav>
                                        <p:tav tm="80000">
                                          <p:val>
                                            <p:strVal val="ppt_y+0.2804"/>
                                          </p:val>
                                        </p:tav>
                                        <p:tav tm="85000">
                                          <p:val>
                                            <p:strVal val="ppt_y+0.2931"/>
                                          </p:val>
                                        </p:tav>
                                        <p:tav tm="90000">
                                          <p:val>
                                            <p:strVal val="ppt_y+0.3024"/>
                                          </p:val>
                                        </p:tav>
                                        <p:tav tm="95000">
                                          <p:val>
                                            <p:strVal val="ppt_y+0.308"/>
                                          </p:val>
                                        </p:tav>
                                        <p:tav tm="100000">
                                          <p:val>
                                            <p:strVal val="ppt_y+0.31"/>
                                          </p:val>
                                        </p:tav>
                                      </p:tavLst>
                                    </p:anim>
                                    <p:anim calcmode="lin" valueType="num">
                                      <p:cBhvr>
                                        <p:cTn id="9" dur="2000">
                                          <p:stCondLst>
                                            <p:cond delay="3000"/>
                                          </p:stCondLst>
                                        </p:cTn>
                                        <p:tgtEl>
                                          <p:spTgt spid="29701"/>
                                        </p:tgtEl>
                                        <p:attrNameLst>
                                          <p:attrName>ppt_y</p:attrName>
                                        </p:attrNameLst>
                                      </p:cBhvr>
                                      <p:tavLst>
                                        <p:tav tm="0">
                                          <p:val>
                                            <p:strVal val="ppt_y"/>
                                          </p:val>
                                        </p:tav>
                                        <p:tav tm="100000">
                                          <p:val>
                                            <p:strVal val="ppt_y"/>
                                          </p:val>
                                        </p:tav>
                                      </p:tavLst>
                                    </p:anim>
                                    <p:animEffect transition="out" filter="fade">
                                      <p:cBhvr>
                                        <p:cTn id="10" dur="500">
                                          <p:stCondLst>
                                            <p:cond delay="4500"/>
                                          </p:stCondLst>
                                        </p:cTn>
                                        <p:tgtEl>
                                          <p:spTgt spid="29701"/>
                                        </p:tgtEl>
                                      </p:cBhvr>
                                    </p:animEffect>
                                    <p:set>
                                      <p:cBhvr>
                                        <p:cTn id="11" dur="1" fill="hold">
                                          <p:stCondLst>
                                            <p:cond delay="4999"/>
                                          </p:stCondLst>
                                        </p:cTn>
                                        <p:tgtEl>
                                          <p:spTgt spid="2970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3" descr="article-1228242-073BC6CA000005DC-405_964x535_popup"/>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4819" name="Text Box 4"/>
          <p:cNvSpPr txBox="1">
            <a:spLocks noChangeArrowheads="1"/>
          </p:cNvSpPr>
          <p:nvPr/>
        </p:nvSpPr>
        <p:spPr bwMode="auto">
          <a:xfrm>
            <a:off x="395288" y="6237288"/>
            <a:ext cx="2533650" cy="366712"/>
          </a:xfrm>
          <a:prstGeom prst="rect">
            <a:avLst/>
          </a:prstGeom>
          <a:solidFill>
            <a:srgbClr val="E97BEC"/>
          </a:solidFill>
          <a:ln w="9525">
            <a:noFill/>
            <a:miter lim="800000"/>
            <a:headEnd/>
            <a:tailEnd/>
          </a:ln>
        </p:spPr>
        <p:txBody>
          <a:bodyPr wrap="none">
            <a:spAutoFit/>
          </a:bodyPr>
          <a:lstStyle/>
          <a:p>
            <a:r>
              <a:rPr lang="es-ES_tradnl" b="1"/>
              <a:t>Cocodrilo por encima</a:t>
            </a:r>
            <a:endParaRPr lang="es-ES" b="1"/>
          </a:p>
        </p:txBody>
      </p:sp>
    </p:spTree>
  </p:cSld>
  <p:clrMapOvr>
    <a:masterClrMapping/>
  </p:clrMapOvr>
  <p:transition advTm="5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3" descr="hipopotamo-bocaza-imagen"/>
          <p:cNvPicPr>
            <a:picLocks noChangeAspect="1" noChangeArrowheads="1"/>
          </p:cNvPicPr>
          <p:nvPr/>
        </p:nvPicPr>
        <p:blipFill>
          <a:blip r:embed="rId2"/>
          <a:srcRect/>
          <a:stretch>
            <a:fillRect/>
          </a:stretch>
        </p:blipFill>
        <p:spPr bwMode="auto">
          <a:xfrm>
            <a:off x="0" y="0"/>
            <a:ext cx="9144000" cy="6929438"/>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5" descr="hipopotamo gracioso"/>
          <p:cNvPicPr>
            <a:picLocks noChangeAspect="1" noChangeArrowheads="1"/>
          </p:cNvPicPr>
          <p:nvPr/>
        </p:nvPicPr>
        <p:blipFill>
          <a:blip r:embed="rId2"/>
          <a:srcRect/>
          <a:stretch>
            <a:fillRect/>
          </a:stretch>
        </p:blipFill>
        <p:spPr bwMode="auto">
          <a:xfrm>
            <a:off x="0" y="0"/>
            <a:ext cx="9144000" cy="5013325"/>
          </a:xfrm>
          <a:prstGeom prst="rect">
            <a:avLst/>
          </a:prstGeom>
          <a:noFill/>
          <a:ln w="9525">
            <a:noFill/>
            <a:miter lim="800000"/>
            <a:headEnd/>
            <a:tailEnd/>
          </a:ln>
        </p:spPr>
      </p:pic>
      <p:sp>
        <p:nvSpPr>
          <p:cNvPr id="36867" name="Rectangle 6"/>
          <p:cNvSpPr>
            <a:spLocks noChangeArrowheads="1"/>
          </p:cNvSpPr>
          <p:nvPr/>
        </p:nvSpPr>
        <p:spPr bwMode="auto">
          <a:xfrm>
            <a:off x="395288" y="5335588"/>
            <a:ext cx="8208962" cy="1266825"/>
          </a:xfrm>
          <a:prstGeom prst="rect">
            <a:avLst/>
          </a:prstGeom>
          <a:solidFill>
            <a:srgbClr val="E97BEC"/>
          </a:solidFill>
          <a:ln w="76200" cmpd="tri">
            <a:solidFill>
              <a:srgbClr val="FF0000"/>
            </a:solidFill>
            <a:miter lim="800000"/>
            <a:headEnd/>
            <a:tailEnd/>
          </a:ln>
        </p:spPr>
        <p:txBody>
          <a:bodyPr anchor="ctr">
            <a:spAutoFit/>
          </a:bodyPr>
          <a:lstStyle/>
          <a:p>
            <a:pPr algn="ctr"/>
            <a:r>
              <a:rPr lang="es-ES" b="1"/>
              <a:t>Creo que a nadie le gusta que le molesten mientras almuerza; ni si quiera a los animales les gusta recibir esa clase de distracciones. Un claro ejemplo lo vemos en las siguientes imágenes. Miren lo que hizo el lindo hipopotamito con el hombre que osó acercársele.</a:t>
            </a:r>
          </a:p>
        </p:txBody>
      </p:sp>
    </p:spTree>
  </p:cSld>
  <p:clrMapOvr>
    <a:masterClrMapping/>
  </p:clrMapOvr>
  <p:transition advTm="22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37890" name="Picture 3" descr="hipopotamo gracioso"/>
          <p:cNvPicPr>
            <a:picLocks noChangeAspect="1" noChangeArrowheads="1"/>
          </p:cNvPicPr>
          <p:nvPr/>
        </p:nvPicPr>
        <p:blipFill>
          <a:blip r:embed="rId2"/>
          <a:srcRect/>
          <a:stretch>
            <a:fillRect/>
          </a:stretch>
        </p:blipFill>
        <p:spPr bwMode="auto">
          <a:xfrm>
            <a:off x="0" y="692150"/>
            <a:ext cx="9144000" cy="5449888"/>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3" descr="hipopotamo gracioso"/>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7" name="Picture 3" descr="hipopotamo gracioso"/>
          <p:cNvPicPr>
            <a:picLocks noChangeAspect="1" noChangeArrowheads="1"/>
          </p:cNvPicPr>
          <p:nvPr/>
        </p:nvPicPr>
        <p:blipFill>
          <a:blip r:embed="rId2"/>
          <a:srcRect/>
          <a:stretch>
            <a:fillRect/>
          </a:stretch>
        </p:blipFill>
        <p:spPr bwMode="auto">
          <a:xfrm>
            <a:off x="-2844800" y="0"/>
            <a:ext cx="14797088" cy="6875463"/>
          </a:xfrm>
          <a:prstGeom prst="rect">
            <a:avLst/>
          </a:prstGeom>
          <a:noFill/>
          <a:ln w="9525">
            <a:noFill/>
            <a:miter lim="800000"/>
            <a:headEnd/>
            <a:tailEnd/>
          </a:ln>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0.29323 -0.01156 L 0.25 1.96532E-6 " pathEditMode="relative" rAng="0" ptsTypes="AA">
                                      <p:cBhvr>
                                        <p:cTn id="6" dur="2000" fill="hold"/>
                                        <p:tgtEl>
                                          <p:spTgt spid="31747"/>
                                        </p:tgtEl>
                                        <p:attrNameLst>
                                          <p:attrName>ppt_x</p:attrName>
                                          <p:attrName>ppt_y</p:attrName>
                                        </p:attrNameLst>
                                      </p:cBhvr>
                                      <p:rCtr x="272" y="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14" name="Picture 3" descr="hilpo%2B1"/>
          <p:cNvPicPr>
            <a:picLocks noChangeAspect="1" noChangeArrowheads="1"/>
          </p:cNvPicPr>
          <p:nvPr/>
        </p:nvPicPr>
        <p:blipFill>
          <a:blip r:embed="rId2"/>
          <a:srcRect/>
          <a:stretch>
            <a:fillRect/>
          </a:stretch>
        </p:blipFill>
        <p:spPr bwMode="auto">
          <a:xfrm>
            <a:off x="0" y="0"/>
            <a:ext cx="9396413" cy="6959600"/>
          </a:xfrm>
          <a:prstGeom prst="rect">
            <a:avLst/>
          </a:prstGeom>
          <a:noFill/>
          <a:ln w="9525">
            <a:noFill/>
            <a:miter lim="800000"/>
            <a:headEnd/>
            <a:tailEnd/>
          </a:ln>
        </p:spPr>
      </p:pic>
      <p:sp>
        <p:nvSpPr>
          <p:cNvPr id="6" name="5 Rectángulo"/>
          <p:cNvSpPr/>
          <p:nvPr/>
        </p:nvSpPr>
        <p:spPr>
          <a:xfrm>
            <a:off x="4429124" y="2428868"/>
            <a:ext cx="4357718" cy="2308306"/>
          </a:xfrm>
          <a:prstGeom prst="rect">
            <a:avLst/>
          </a:prstGeom>
        </p:spPr>
        <p:txBody>
          <a:bodyPr wrap="square" lIns="91422" tIns="45711" rIns="91422" bIns="45711">
            <a:spAutoFit/>
          </a:bodyPr>
          <a:lstStyle/>
          <a:p>
            <a:pPr lvl="1" algn="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HIPOPOTAMO">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HIPOPOTAMO</Template>
  <TotalTime>14</TotalTime>
  <Words>672</Words>
  <Application>Microsoft Office PowerPoint</Application>
  <PresentationFormat>Presentación en pantalla (4:3)</PresentationFormat>
  <Paragraphs>42</Paragraphs>
  <Slides>55</Slides>
  <Notes>0</Notes>
  <HiddenSlides>0</HiddenSlides>
  <MMClips>1</MMClips>
  <ScaleCrop>false</ScaleCrop>
  <HeadingPairs>
    <vt:vector size="4" baseType="variant">
      <vt:variant>
        <vt:lpstr>Tema</vt:lpstr>
      </vt:variant>
      <vt:variant>
        <vt:i4>2</vt:i4>
      </vt:variant>
      <vt:variant>
        <vt:lpstr>Títulos de diapositiva</vt:lpstr>
      </vt:variant>
      <vt:variant>
        <vt:i4>55</vt:i4>
      </vt:variant>
    </vt:vector>
  </HeadingPairs>
  <TitlesOfParts>
    <vt:vector size="57" baseType="lpstr">
      <vt:lpstr>HIPOPOTAMO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2013-09-16T13:20:14Z</dcterms:created>
  <dcterms:modified xsi:type="dcterms:W3CDTF">2013-09-16T13:34:45Z</dcterms:modified>
</cp:coreProperties>
</file>